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8_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0E_0.xml" ContentType="application/vnd.ms-powerpoint.comments+xml"/>
  <Override PartName="/ppt/notesSlides/notesSlide16.xml" ContentType="application/vnd.openxmlformats-officedocument.presentationml.notesSlide+xml"/>
  <Override PartName="/ppt/comments/modernComment_10F_0.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12_0.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15_0.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modernComment_12A_0.xml" ContentType="application/vnd.ms-powerpoint.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modernComment_24DA_57BB7C9D.xml" ContentType="application/vnd.ms-powerpoint.comment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9412" r:id="rId19"/>
    <p:sldId id="269" r:id="rId20"/>
    <p:sldId id="270" r:id="rId21"/>
    <p:sldId id="271" r:id="rId22"/>
    <p:sldId id="272" r:id="rId23"/>
    <p:sldId id="273" r:id="rId24"/>
    <p:sldId id="274" r:id="rId25"/>
    <p:sldId id="275" r:id="rId26"/>
    <p:sldId id="276" r:id="rId27"/>
    <p:sldId id="9411" r:id="rId28"/>
    <p:sldId id="284" r:id="rId29"/>
    <p:sldId id="286" r:id="rId30"/>
    <p:sldId id="280" r:id="rId31"/>
    <p:sldId id="281" r:id="rId32"/>
    <p:sldId id="282" r:id="rId33"/>
    <p:sldId id="283" r:id="rId34"/>
    <p:sldId id="285" r:id="rId35"/>
    <p:sldId id="4014" r:id="rId36"/>
    <p:sldId id="9415" r:id="rId37"/>
    <p:sldId id="287" r:id="rId38"/>
    <p:sldId id="288" r:id="rId39"/>
    <p:sldId id="277" r:id="rId40"/>
    <p:sldId id="278" r:id="rId41"/>
    <p:sldId id="289" r:id="rId42"/>
    <p:sldId id="290" r:id="rId43"/>
    <p:sldId id="9447" r:id="rId44"/>
    <p:sldId id="291" r:id="rId45"/>
    <p:sldId id="292" r:id="rId46"/>
    <p:sldId id="293" r:id="rId47"/>
    <p:sldId id="9443" r:id="rId48"/>
    <p:sldId id="9444" r:id="rId49"/>
    <p:sldId id="297" r:id="rId50"/>
    <p:sldId id="298" r:id="rId51"/>
    <p:sldId id="299" r:id="rId52"/>
    <p:sldId id="300" r:id="rId53"/>
    <p:sldId id="9448" r:id="rId54"/>
    <p:sldId id="301" r:id="rId55"/>
    <p:sldId id="302" r:id="rId56"/>
    <p:sldId id="9445" r:id="rId57"/>
    <p:sldId id="9446" r:id="rId58"/>
    <p:sldId id="306" r:id="rId59"/>
    <p:sldId id="9434" r:id="rId60"/>
    <p:sldId id="9435" r:id="rId61"/>
    <p:sldId id="9436" r:id="rId62"/>
    <p:sldId id="9449" r:id="rId63"/>
    <p:sldId id="9437" r:id="rId64"/>
    <p:sldId id="9438" r:id="rId65"/>
    <p:sldId id="9442" r:id="rId66"/>
    <p:sldId id="307" r:id="rId67"/>
    <p:sldId id="9433" r:id="rId68"/>
    <p:sldId id="308" r:id="rId69"/>
    <p:sldId id="309" r:id="rId7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24F71-4A2A-9C2A-81C9-9B7C2A48A91F}" name="page houseofhayes.net" initials="ph" userId="S::page@houseofhayes.net::db91f707-8a3e-40d4-9597-5a9c9d414267" providerId="AD"/>
  <p188:author id="{F940757E-0B5A-9581-8395-5045ECBFDFFE}" name="Robby Nieuwlaat" initials="RN" userId="a8670ab148164518" providerId="Windows Live"/>
  <p188:author id="{C6B72FF9-0704-C200-2EB5-DA461CB602E4}" name="Deborah Siegal" initials="DS" userId="S::dsiegal@toh.ca::2192a845-1819-450d-838c-6a89c228aa41" providerId="AD"/>
  <p188:author id="{FEB709FF-62E0-6489-3A67-0D05DA6CCC73}" name="Sarah Paliani" initials="SP" userId="S::spaliani@hq.hematology.org::a5b1fdcc-e7bb-40e6-ad11-c70cf6bc87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E31"/>
    <a:srgbClr val="A6B08E"/>
    <a:srgbClr val="CAD7AF"/>
    <a:srgbClr val="C8C3D5"/>
    <a:srgbClr val="88A1A4"/>
    <a:srgbClr val="BDE0E4"/>
    <a:srgbClr val="9793A1"/>
    <a:srgbClr val="CEAE8E"/>
    <a:srgbClr val="FFD9B0"/>
    <a:srgbClr val="FFD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93819" autoAdjust="0"/>
  </p:normalViewPr>
  <p:slideViewPr>
    <p:cSldViewPr>
      <p:cViewPr varScale="1">
        <p:scale>
          <a:sx n="103" d="100"/>
          <a:sy n="103" d="100"/>
        </p:scale>
        <p:origin x="942"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omments/modernComment_108_0.xml><?xml version="1.0" encoding="utf-8"?>
<p188:cmLst xmlns:a="http://schemas.openxmlformats.org/drawingml/2006/main" xmlns:r="http://schemas.openxmlformats.org/officeDocument/2006/relationships" xmlns:p188="http://schemas.microsoft.com/office/powerpoint/2018/8/main">
  <p188:cm id="{74E34DF6-6B0B-474B-9F05-575C2EB2546C}" authorId="{C6B72FF9-0704-C200-2EB5-DA461CB602E4}" status="resolved" created="2024-03-27T20:12:35.081" complete="100000">
    <pc:sldMkLst xmlns:pc="http://schemas.microsoft.com/office/powerpoint/2013/main/command">
      <pc:docMk/>
      <pc:sldMk cId="0" sldId="264"/>
    </pc:sldMkLst>
    <p188:txBody>
      <a:bodyPr/>
      <a:lstStyle/>
      <a:p>
        <a:r>
          <a:rPr lang="en-US"/>
          <a:t>Updated to include "sunset" of living phase</a:t>
        </a:r>
      </a:p>
    </p188:txBody>
  </p188:cm>
</p188:cmLst>
</file>

<file path=ppt/comments/modernComment_10E_0.xml><?xml version="1.0" encoding="utf-8"?>
<p188:cmLst xmlns:a="http://schemas.openxmlformats.org/drawingml/2006/main" xmlns:r="http://schemas.openxmlformats.org/officeDocument/2006/relationships" xmlns:p188="http://schemas.microsoft.com/office/powerpoint/2018/8/main">
  <p188:cm id="{47E063B1-D76D-40AD-935C-5732A82B0B07}" authorId="{FEB709FF-62E0-6489-3A67-0D05DA6CCC73}" status="resolved" created="2024-03-12T15:35:15.640" complete="100000">
    <pc:sldMkLst xmlns:pc="http://schemas.microsoft.com/office/powerpoint/2013/main/command">
      <pc:docMk/>
      <pc:sldMk cId="0" sldId="270"/>
    </pc:sldMkLst>
    <p188:replyLst>
      <p188:reply id="{446A430C-8979-435B-8DE4-BEBF6D0ED43B}" authorId="{F940757E-0B5A-9581-8395-5045ECBFDFFE}" created="2024-04-16T01:47:16.499">
        <p188:txBody>
          <a:bodyPr/>
          <a:lstStyle/>
          <a:p>
            <a:r>
              <a:rPr lang="en-CA"/>
              <a:t>Three populations:
1. Critically ill hospitalized COVID-19 patients (baseline risk = on prophylactic intensity AC)
2. Acutely ill hospitalized COVID-19 patients (baseline risk = on prophylactic intensity AC)
3. Patients being discharged from hospitalization for COVID-19  (baseline risk = no AC)
Total number of citations screened until May 31, 2023: 28,104
Included: 148 studies</a:t>
            </a:r>
          </a:p>
        </p188:txBody>
      </p188:reply>
    </p188:replyLst>
    <p188:txBody>
      <a:bodyPr/>
      <a:lstStyle/>
      <a:p>
        <a:r>
          <a:rPr lang="en-US"/>
          <a:t>Can methods team update slides 18-24?
-were there 3 populations of interest? (discharge pop)?
</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49CF7951-8BDB-451E-AC94-E60C608E3498}" authorId="{F940757E-0B5A-9581-8395-5045ECBFDFFE}" status="resolved" created="2024-04-16T01:56:56.581" complete="100000">
    <pc:sldMkLst xmlns:pc="http://schemas.microsoft.com/office/powerpoint/2013/main/command">
      <pc:docMk/>
      <pc:sldMk cId="0" sldId="271"/>
    </pc:sldMkLst>
    <p188:txBody>
      <a:bodyPr/>
      <a:lstStyle/>
      <a:p>
        <a:r>
          <a:rPr lang="en-CA"/>
          <a:t>Three populations:
1. Critically ill hospitalized COVID-19 patients (prophylactic vs intermediate/therapeutic intensity AC)
2. Acutely ill hospitalized COVID-19 patients (prophylactic vs intermediate/therapeutic intensity AC)
3. Patients being discharged from hospitalization for COVID-19 (prophylactic intensity AC vs no AC)
Total number of citations screened until May 31, 2023: 17,590
Included: 22 trials</a:t>
        </a:r>
      </a:p>
    </p188:txBody>
  </p188:cm>
</p188:cmLst>
</file>

<file path=ppt/comments/modernComment_112_0.xml><?xml version="1.0" encoding="utf-8"?>
<p188:cmLst xmlns:a="http://schemas.openxmlformats.org/drawingml/2006/main" xmlns:r="http://schemas.openxmlformats.org/officeDocument/2006/relationships" xmlns:p188="http://schemas.microsoft.com/office/powerpoint/2018/8/main">
  <p188:cm id="{FED238B5-9EA0-4402-9F7F-A14AC9D206A2}" authorId="{F940757E-0B5A-9581-8395-5045ECBFDFFE}" status="resolved" created="2024-04-16T02:00:24.780" complete="100000">
    <pc:sldMkLst xmlns:pc="http://schemas.microsoft.com/office/powerpoint/2013/main/command">
      <pc:docMk/>
      <pc:sldMk cId="0" sldId="274"/>
    </pc:sldMkLst>
    <p188:txBody>
      <a:bodyPr/>
      <a:lstStyle/>
      <a:p>
        <a:r>
          <a:rPr lang="en-CA"/>
          <a:t>Add 3rd bullet point at "Used explicit criteria…":
- Face validity (inclusion of new important trials)</a:t>
        </a:r>
      </a:p>
    </p188:txBody>
  </p188:cm>
</p188:cmLst>
</file>

<file path=ppt/comments/modernComment_115_0.xml><?xml version="1.0" encoding="utf-8"?>
<p188:cmLst xmlns:a="http://schemas.openxmlformats.org/drawingml/2006/main" xmlns:r="http://schemas.openxmlformats.org/officeDocument/2006/relationships" xmlns:p188="http://schemas.microsoft.com/office/powerpoint/2018/8/main">
  <p188:cm id="{A4F2251D-8580-4DB6-A2D4-A7EA288CF3F7}" authorId="{FEB709FF-62E0-6489-3A67-0D05DA6CCC73}" status="resolved" created="2024-03-12T16:21:07.587" complete="100000">
    <ac:deMkLst xmlns:ac="http://schemas.microsoft.com/office/drawing/2013/main/command">
      <pc:docMk xmlns:pc="http://schemas.microsoft.com/office/powerpoint/2013/main/command"/>
      <pc:sldMk xmlns:pc="http://schemas.microsoft.com/office/powerpoint/2013/main/command" cId="0" sldId="277"/>
      <ac:graphicFrameMk id="9" creationId="{A80113F8-7F35-025C-D932-27E8D27EC68A}"/>
    </ac:deMkLst>
    <p188:txBody>
      <a:bodyPr/>
      <a:lstStyle/>
      <a:p>
        <a:r>
          <a:rPr lang="en-US"/>
          <a:t>Need case example for discharge patient</a:t>
        </a:r>
      </a:p>
    </p188:txBody>
  </p188:cm>
  <p188:cm id="{C8C73C10-CDBE-485A-B34B-BA2B408943EE}" authorId="{C6B72FF9-0704-C200-2EB5-DA461CB602E4}" status="resolved" created="2024-03-27T19:22:18.394" complete="100000">
    <ac:txMkLst xmlns:ac="http://schemas.microsoft.com/office/drawing/2013/main/command">
      <pc:docMk xmlns:pc="http://schemas.microsoft.com/office/powerpoint/2013/main/command"/>
      <pc:sldMk xmlns:pc="http://schemas.microsoft.com/office/powerpoint/2013/main/command" cId="0" sldId="277"/>
      <ac:graphicFrameMk id="5" creationId="{00000000-0000-0000-0000-000000000000}"/>
      <ac:tblMk/>
      <ac:tcMk rowId="10002" colId="20002"/>
      <ac:txMk cp="3" len="1">
        <ac:context len="19" hash="3402186579"/>
      </ac:txMk>
    </ac:txMkLst>
    <p188:pos x="5689090" y="796089"/>
    <p188:txBody>
      <a:bodyPr/>
      <a:lstStyle/>
      <a:p>
        <a:r>
          <a:rPr lang="en-US"/>
          <a:t>I think moving away from Caucasian terminology… white instead?</a:t>
        </a:r>
      </a:p>
    </p188:txBody>
  </p188:cm>
</p188:cmLst>
</file>

<file path=ppt/comments/modernComment_12A_0.xml><?xml version="1.0" encoding="utf-8"?>
<p188:cmLst xmlns:a="http://schemas.openxmlformats.org/drawingml/2006/main" xmlns:r="http://schemas.openxmlformats.org/officeDocument/2006/relationships" xmlns:p188="http://schemas.microsoft.com/office/powerpoint/2018/8/main">
  <p188:cm id="{C18EFBDB-131C-4B85-802A-D0637A3F6805}" authorId="{C6B72FF9-0704-C200-2EB5-DA461CB602E4}" status="resolved" created="2024-03-27T17:48:33.247" complete="100000">
    <ac:txMkLst xmlns:ac="http://schemas.microsoft.com/office/drawing/2013/main/command">
      <pc:docMk xmlns:pc="http://schemas.microsoft.com/office/powerpoint/2013/main/command"/>
      <pc:sldMk xmlns:pc="http://schemas.microsoft.com/office/powerpoint/2013/main/command" cId="0" sldId="298"/>
      <ac:graphicFrameMk id="3" creationId="{00000000-0000-0000-0000-000000000000}"/>
      <ac:tblMk/>
      <ac:tcMk rowId="10001" colId="20000"/>
      <ac:txMk cp="3" len="1">
        <ac:context len="19" hash="3402186579"/>
      </ac:txMk>
    </ac:txMkLst>
    <p188:pos x="2588888" y="657585"/>
    <p188:txBody>
      <a:bodyPr/>
      <a:lstStyle/>
      <a:p>
        <a:r>
          <a:rPr lang="en-US"/>
          <a:t>I think we are moving away from Caucasian… replace with white?</a:t>
        </a:r>
      </a:p>
    </p188:txBody>
  </p188:cm>
</p188:cmLst>
</file>

<file path=ppt/comments/modernComment_24DA_57BB7C9D.xml><?xml version="1.0" encoding="utf-8"?>
<p188:cmLst xmlns:a="http://schemas.openxmlformats.org/drawingml/2006/main" xmlns:r="http://schemas.openxmlformats.org/officeDocument/2006/relationships" xmlns:p188="http://schemas.microsoft.com/office/powerpoint/2018/8/main">
  <p188:cm id="{F2FE048A-2461-4C8A-AB5C-7174BA7A0E51}" authorId="{FEB709FF-62E0-6489-3A67-0D05DA6CCC73}" status="resolved" created="2024-03-13T14:05:12.855" complete="100000">
    <ac:deMkLst xmlns:ac="http://schemas.microsoft.com/office/drawing/2013/main/command">
      <pc:docMk xmlns:pc="http://schemas.microsoft.com/office/powerpoint/2013/main/command"/>
      <pc:sldMk xmlns:pc="http://schemas.microsoft.com/office/powerpoint/2013/main/command" cId="1471904925" sldId="9434"/>
      <ac:picMk id="4" creationId="{00000000-0000-0000-0000-000000000000}"/>
    </ac:deMkLst>
    <p188:txBody>
      <a:bodyPr/>
      <a:lstStyle/>
      <a:p>
        <a:r>
          <a:rPr lang="en-US"/>
          <a:t>Can Dr. Siegal provide case example for discharge patient?</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967AA-8522-4202-9F43-8F7F20AD0E33}" type="doc">
      <dgm:prSet loTypeId="urn:microsoft.com/office/officeart/2005/8/layout/equation2" loCatId="relationship" qsTypeId="urn:microsoft.com/office/officeart/2005/8/quickstyle/simple1" qsCatId="simple" csTypeId="urn:microsoft.com/office/officeart/2005/8/colors/colorful1" csCatId="colorful" phldr="1"/>
      <dgm:spPr/>
    </dgm:pt>
    <dgm:pt modelId="{ABC7F850-D4F0-482F-8034-0309DFD30CA5}">
      <dgm:prSet phldrT="[Text]"/>
      <dgm:spPr>
        <a:solidFill>
          <a:srgbClr val="C8C3D5"/>
        </a:solidFill>
      </dgm:spPr>
      <dgm:t>
        <a:bodyPr/>
        <a:lstStyle/>
        <a:p>
          <a:r>
            <a:rPr lang="en-US" b="1" dirty="0">
              <a:solidFill>
                <a:schemeClr val="tx1">
                  <a:lumMod val="50000"/>
                  <a:lumOff val="50000"/>
                </a:schemeClr>
              </a:solidFill>
              <a:latin typeface="Segoe UI" panose="020B0502040204020203" pitchFamily="34" charset="0"/>
              <a:cs typeface="Segoe UI" panose="020B0502040204020203" pitchFamily="34" charset="0"/>
            </a:rPr>
            <a:t>Brainstorming</a:t>
          </a:r>
        </a:p>
      </dgm:t>
    </dgm:pt>
    <dgm:pt modelId="{EC671763-1C4E-46CC-AB00-3E174B3EB20B}" type="parTrans" cxnId="{473CBA30-A3F3-437B-87A2-93FB1E4BDE9C}">
      <dgm:prSet/>
      <dgm:spPr/>
      <dgm:t>
        <a:bodyPr/>
        <a:lstStyle/>
        <a:p>
          <a:endParaRPr lang="en-US">
            <a:latin typeface="Segoe UI" panose="020B0502040204020203" pitchFamily="34" charset="0"/>
            <a:cs typeface="Segoe UI" panose="020B0502040204020203" pitchFamily="34" charset="0"/>
          </a:endParaRPr>
        </a:p>
      </dgm:t>
    </dgm:pt>
    <dgm:pt modelId="{8A82FD0C-6BD5-4A93-BB33-430964F8287B}" type="sibTrans" cxnId="{473CBA30-A3F3-437B-87A2-93FB1E4BDE9C}">
      <dgm:prSet/>
      <dgm:spPr>
        <a:solidFill>
          <a:srgbClr val="C8C3D5"/>
        </a:solidFill>
      </dgm:spPr>
      <dgm:t>
        <a:bodyPr/>
        <a:lstStyle/>
        <a:p>
          <a:endParaRPr lang="en-US">
            <a:latin typeface="Segoe UI" panose="020B0502040204020203" pitchFamily="34" charset="0"/>
            <a:cs typeface="Segoe UI" panose="020B0502040204020203" pitchFamily="34" charset="0"/>
          </a:endParaRPr>
        </a:p>
      </dgm:t>
    </dgm:pt>
    <dgm:pt modelId="{3977D00A-9FB0-47D0-B8E0-7B020ADBC192}">
      <dgm:prSet phldrT="[Text]"/>
      <dgm:spPr>
        <a:solidFill>
          <a:srgbClr val="CAD7AF"/>
        </a:solidFill>
      </dgm:spPr>
      <dgm:t>
        <a:bodyPr/>
        <a:lstStyle/>
        <a:p>
          <a:pPr algn="ctr"/>
          <a:r>
            <a:rPr lang="en-US" b="1" dirty="0">
              <a:solidFill>
                <a:schemeClr val="tx1">
                  <a:lumMod val="50000"/>
                  <a:lumOff val="50000"/>
                </a:schemeClr>
              </a:solidFill>
              <a:latin typeface="Segoe UI" panose="020B0502040204020203" pitchFamily="34" charset="0"/>
              <a:cs typeface="Segoe UI" panose="020B0502040204020203" pitchFamily="34" charset="0"/>
            </a:rPr>
            <a:t>Importance rating</a:t>
          </a:r>
        </a:p>
      </dgm:t>
    </dgm:pt>
    <dgm:pt modelId="{70439694-3F21-4E8A-A53B-0B396D93B11F}" type="parTrans" cxnId="{EC30E34F-E0A5-4675-8E86-34A2F22D3796}">
      <dgm:prSet/>
      <dgm:spPr/>
      <dgm:t>
        <a:bodyPr/>
        <a:lstStyle/>
        <a:p>
          <a:endParaRPr lang="en-US">
            <a:latin typeface="Segoe UI" panose="020B0502040204020203" pitchFamily="34" charset="0"/>
            <a:cs typeface="Segoe UI" panose="020B0502040204020203" pitchFamily="34" charset="0"/>
          </a:endParaRPr>
        </a:p>
      </dgm:t>
    </dgm:pt>
    <dgm:pt modelId="{297F9600-ACF6-4202-BC74-053FA4D50D64}" type="sibTrans" cxnId="{EC30E34F-E0A5-4675-8E86-34A2F22D3796}">
      <dgm:prSet/>
      <dgm:spPr>
        <a:solidFill>
          <a:srgbClr val="BDE0E4">
            <a:alpha val="99000"/>
          </a:srgbClr>
        </a:solidFill>
      </dgm:spPr>
      <dgm:t>
        <a:bodyPr/>
        <a:lstStyle/>
        <a:p>
          <a:endParaRPr lang="en-US">
            <a:latin typeface="Segoe UI" panose="020B0502040204020203" pitchFamily="34" charset="0"/>
            <a:cs typeface="Segoe UI" panose="020B0502040204020203" pitchFamily="34" charset="0"/>
          </a:endParaRPr>
        </a:p>
      </dgm:t>
    </dgm:pt>
    <dgm:pt modelId="{3066EDF9-3BFF-4F8B-B843-841D9EFED969}">
      <dgm:prSet phldrT="[Text]"/>
      <dgm:spPr>
        <a:solidFill>
          <a:srgbClr val="E53E31"/>
        </a:solidFill>
      </dgm:spPr>
      <dgm:t>
        <a:bodyPr/>
        <a:lstStyle/>
        <a:p>
          <a:r>
            <a:rPr lang="en-US" dirty="0">
              <a:solidFill>
                <a:schemeClr val="bg1"/>
              </a:solidFill>
              <a:latin typeface="Segoe UI" panose="020B0502040204020203" pitchFamily="34" charset="0"/>
              <a:cs typeface="Segoe UI" panose="020B0502040204020203" pitchFamily="34" charset="0"/>
            </a:rPr>
            <a:t>Critical outcomes</a:t>
          </a:r>
        </a:p>
      </dgm:t>
    </dgm:pt>
    <dgm:pt modelId="{208AC164-BCE5-47AF-8A88-90AA9EA45273}" type="parTrans" cxnId="{9AC5AB31-7D7F-4877-A663-C92D0EE5E645}">
      <dgm:prSet/>
      <dgm:spPr/>
      <dgm:t>
        <a:bodyPr/>
        <a:lstStyle/>
        <a:p>
          <a:endParaRPr lang="en-US">
            <a:latin typeface="Segoe UI" panose="020B0502040204020203" pitchFamily="34" charset="0"/>
            <a:cs typeface="Segoe UI" panose="020B0502040204020203" pitchFamily="34" charset="0"/>
          </a:endParaRPr>
        </a:p>
      </dgm:t>
    </dgm:pt>
    <dgm:pt modelId="{CBA8CD69-0E3B-4679-9A72-ADD06F6E76B4}" type="sibTrans" cxnId="{9AC5AB31-7D7F-4877-A663-C92D0EE5E645}">
      <dgm:prSet/>
      <dgm:spPr/>
      <dgm:t>
        <a:bodyPr/>
        <a:lstStyle/>
        <a:p>
          <a:endParaRPr lang="en-US">
            <a:latin typeface="Segoe UI" panose="020B0502040204020203" pitchFamily="34" charset="0"/>
            <a:cs typeface="Segoe UI" panose="020B0502040204020203" pitchFamily="34" charset="0"/>
          </a:endParaRPr>
        </a:p>
      </dgm:t>
    </dgm:pt>
    <dgm:pt modelId="{C76AB8B1-A6D7-4B07-AAB5-A5FFA0FB8687}">
      <dgm:prSet/>
      <dgm:spPr>
        <a:solidFill>
          <a:srgbClr val="C8C3D5"/>
        </a:solidFill>
      </dgm:spPr>
      <dgm:t>
        <a:bodyPr/>
        <a:lstStyle/>
        <a:p>
          <a:r>
            <a:rPr lang="en-US" dirty="0">
              <a:solidFill>
                <a:schemeClr val="tx1">
                  <a:lumMod val="50000"/>
                  <a:lumOff val="50000"/>
                </a:schemeClr>
              </a:solidFill>
              <a:latin typeface="Segoe UI" panose="020B0502040204020203" pitchFamily="34" charset="0"/>
              <a:cs typeface="Segoe UI" panose="020B0502040204020203" pitchFamily="34" charset="0"/>
            </a:rPr>
            <a:t>List of potential outcomes</a:t>
          </a:r>
        </a:p>
      </dgm:t>
    </dgm:pt>
    <dgm:pt modelId="{85687089-3973-453C-BC11-C3714553D9E4}" type="parTrans" cxnId="{2C279B33-96C8-4054-AEF8-354C5DAC641D}">
      <dgm:prSet/>
      <dgm:spPr/>
      <dgm:t>
        <a:bodyPr/>
        <a:lstStyle/>
        <a:p>
          <a:endParaRPr lang="en-US">
            <a:latin typeface="Segoe UI" panose="020B0502040204020203" pitchFamily="34" charset="0"/>
            <a:cs typeface="Segoe UI" panose="020B0502040204020203" pitchFamily="34" charset="0"/>
          </a:endParaRPr>
        </a:p>
      </dgm:t>
    </dgm:pt>
    <dgm:pt modelId="{C0206147-4B02-4A5E-B346-12E16B46827F}" type="sibTrans" cxnId="{2C279B33-96C8-4054-AEF8-354C5DAC641D}">
      <dgm:prSet/>
      <dgm:spPr/>
      <dgm:t>
        <a:bodyPr/>
        <a:lstStyle/>
        <a:p>
          <a:endParaRPr lang="en-US">
            <a:latin typeface="Segoe UI" panose="020B0502040204020203" pitchFamily="34" charset="0"/>
            <a:cs typeface="Segoe UI" panose="020B0502040204020203" pitchFamily="34" charset="0"/>
          </a:endParaRPr>
        </a:p>
      </dgm:t>
    </dgm:pt>
    <dgm:pt modelId="{B8FBC2B1-3D5A-4E81-ACA0-E904A5D6E0AB}">
      <dgm:prSet/>
      <dgm:spPr>
        <a:solidFill>
          <a:srgbClr val="CAD7AF"/>
        </a:solidFill>
      </dgm:spPr>
      <dgm:t>
        <a:bodyPr/>
        <a:lstStyle/>
        <a:p>
          <a:pPr algn="l"/>
          <a:r>
            <a:rPr lang="en-US">
              <a:solidFill>
                <a:schemeClr val="tx1">
                  <a:lumMod val="50000"/>
                  <a:lumOff val="50000"/>
                </a:schemeClr>
              </a:solidFill>
              <a:latin typeface="Segoe UI" panose="020B0502040204020203" pitchFamily="34" charset="0"/>
              <a:cs typeface="Segoe UI" panose="020B0502040204020203" pitchFamily="34" charset="0"/>
            </a:rPr>
            <a:t>Most critical for key stakeholders</a:t>
          </a:r>
        </a:p>
      </dgm:t>
    </dgm:pt>
    <dgm:pt modelId="{1C4C14AA-66AE-4798-9BCF-B8C3674B9930}" type="parTrans" cxnId="{1F37472E-6274-4D57-B5EB-76C74F88C0A9}">
      <dgm:prSet/>
      <dgm:spPr/>
      <dgm:t>
        <a:bodyPr/>
        <a:lstStyle/>
        <a:p>
          <a:endParaRPr lang="en-US">
            <a:latin typeface="Segoe UI" panose="020B0502040204020203" pitchFamily="34" charset="0"/>
            <a:cs typeface="Segoe UI" panose="020B0502040204020203" pitchFamily="34" charset="0"/>
          </a:endParaRPr>
        </a:p>
      </dgm:t>
    </dgm:pt>
    <dgm:pt modelId="{7FD2CCC6-B0C6-48AD-8EF7-374391CAA6E9}" type="sibTrans" cxnId="{1F37472E-6274-4D57-B5EB-76C74F88C0A9}">
      <dgm:prSet/>
      <dgm:spPr/>
      <dgm:t>
        <a:bodyPr/>
        <a:lstStyle/>
        <a:p>
          <a:endParaRPr lang="en-US">
            <a:latin typeface="Segoe UI" panose="020B0502040204020203" pitchFamily="34" charset="0"/>
            <a:cs typeface="Segoe UI" panose="020B0502040204020203" pitchFamily="34" charset="0"/>
          </a:endParaRPr>
        </a:p>
      </dgm:t>
    </dgm:pt>
    <dgm:pt modelId="{936E81DB-B7E8-4791-BB9C-BF66AE3F3F8B}" type="pres">
      <dgm:prSet presAssocID="{412967AA-8522-4202-9F43-8F7F20AD0E33}" presName="Name0" presStyleCnt="0">
        <dgm:presLayoutVars>
          <dgm:dir/>
          <dgm:resizeHandles val="exact"/>
        </dgm:presLayoutVars>
      </dgm:prSet>
      <dgm:spPr/>
    </dgm:pt>
    <dgm:pt modelId="{C839B074-BF12-4061-B9F5-3B508709A78D}" type="pres">
      <dgm:prSet presAssocID="{412967AA-8522-4202-9F43-8F7F20AD0E33}" presName="vNodes" presStyleCnt="0"/>
      <dgm:spPr/>
    </dgm:pt>
    <dgm:pt modelId="{2A667985-D3ED-41C5-91CA-C92CF986298C}" type="pres">
      <dgm:prSet presAssocID="{ABC7F850-D4F0-482F-8034-0309DFD30CA5}" presName="node" presStyleLbl="node1" presStyleIdx="0" presStyleCnt="3">
        <dgm:presLayoutVars>
          <dgm:bulletEnabled val="1"/>
        </dgm:presLayoutVars>
      </dgm:prSet>
      <dgm:spPr/>
    </dgm:pt>
    <dgm:pt modelId="{FE211479-8D9F-41D0-BE9B-C0749B32CC8A}" type="pres">
      <dgm:prSet presAssocID="{8A82FD0C-6BD5-4A93-BB33-430964F8287B}" presName="spacerT" presStyleCnt="0"/>
      <dgm:spPr/>
    </dgm:pt>
    <dgm:pt modelId="{7DECA0EE-515D-4E4D-B833-6C7C0139C025}" type="pres">
      <dgm:prSet presAssocID="{8A82FD0C-6BD5-4A93-BB33-430964F8287B}" presName="sibTrans" presStyleLbl="sibTrans2D1" presStyleIdx="0" presStyleCnt="2"/>
      <dgm:spPr/>
    </dgm:pt>
    <dgm:pt modelId="{C8AE0749-30A8-417D-A171-96A608ACA312}" type="pres">
      <dgm:prSet presAssocID="{8A82FD0C-6BD5-4A93-BB33-430964F8287B}" presName="spacerB" presStyleCnt="0"/>
      <dgm:spPr/>
    </dgm:pt>
    <dgm:pt modelId="{5D7F8232-C10C-4841-97D0-E8A06415BBA6}" type="pres">
      <dgm:prSet presAssocID="{3977D00A-9FB0-47D0-B8E0-7B020ADBC192}" presName="node" presStyleLbl="node1" presStyleIdx="1" presStyleCnt="3">
        <dgm:presLayoutVars>
          <dgm:bulletEnabled val="1"/>
        </dgm:presLayoutVars>
      </dgm:prSet>
      <dgm:spPr/>
    </dgm:pt>
    <dgm:pt modelId="{99E69875-048C-4766-BD74-9DBD16AC74FF}" type="pres">
      <dgm:prSet presAssocID="{412967AA-8522-4202-9F43-8F7F20AD0E33}" presName="sibTransLast" presStyleLbl="sibTrans2D1" presStyleIdx="1" presStyleCnt="2"/>
      <dgm:spPr/>
    </dgm:pt>
    <dgm:pt modelId="{C51D6AE3-175F-44E9-BF7E-D0603EF9C4A1}" type="pres">
      <dgm:prSet presAssocID="{412967AA-8522-4202-9F43-8F7F20AD0E33}" presName="connectorText" presStyleLbl="sibTrans2D1" presStyleIdx="1" presStyleCnt="2"/>
      <dgm:spPr/>
    </dgm:pt>
    <dgm:pt modelId="{1DA70240-867A-4611-99CD-AED78F3B8365}" type="pres">
      <dgm:prSet presAssocID="{412967AA-8522-4202-9F43-8F7F20AD0E33}" presName="lastNode" presStyleLbl="node1" presStyleIdx="2" presStyleCnt="3">
        <dgm:presLayoutVars>
          <dgm:bulletEnabled val="1"/>
        </dgm:presLayoutVars>
      </dgm:prSet>
      <dgm:spPr/>
    </dgm:pt>
  </dgm:ptLst>
  <dgm:cxnLst>
    <dgm:cxn modelId="{3FA2010D-43A5-4A42-A3D1-DCEBC2870061}" type="presOf" srcId="{8A82FD0C-6BD5-4A93-BB33-430964F8287B}" destId="{7DECA0EE-515D-4E4D-B833-6C7C0139C025}" srcOrd="0" destOrd="0" presId="urn:microsoft.com/office/officeart/2005/8/layout/equation2"/>
    <dgm:cxn modelId="{C98BE827-9898-4EA9-ACB3-5173CCDCAFD0}" type="presOf" srcId="{297F9600-ACF6-4202-BC74-053FA4D50D64}" destId="{C51D6AE3-175F-44E9-BF7E-D0603EF9C4A1}" srcOrd="1" destOrd="0" presId="urn:microsoft.com/office/officeart/2005/8/layout/equation2"/>
    <dgm:cxn modelId="{1F37472E-6274-4D57-B5EB-76C74F88C0A9}" srcId="{3977D00A-9FB0-47D0-B8E0-7B020ADBC192}" destId="{B8FBC2B1-3D5A-4E81-ACA0-E904A5D6E0AB}" srcOrd="0" destOrd="0" parTransId="{1C4C14AA-66AE-4798-9BCF-B8C3674B9930}" sibTransId="{7FD2CCC6-B0C6-48AD-8EF7-374391CAA6E9}"/>
    <dgm:cxn modelId="{473CBA30-A3F3-437B-87A2-93FB1E4BDE9C}" srcId="{412967AA-8522-4202-9F43-8F7F20AD0E33}" destId="{ABC7F850-D4F0-482F-8034-0309DFD30CA5}" srcOrd="0" destOrd="0" parTransId="{EC671763-1C4E-46CC-AB00-3E174B3EB20B}" sibTransId="{8A82FD0C-6BD5-4A93-BB33-430964F8287B}"/>
    <dgm:cxn modelId="{9AC5AB31-7D7F-4877-A663-C92D0EE5E645}" srcId="{412967AA-8522-4202-9F43-8F7F20AD0E33}" destId="{3066EDF9-3BFF-4F8B-B843-841D9EFED969}" srcOrd="2" destOrd="0" parTransId="{208AC164-BCE5-47AF-8A88-90AA9EA45273}" sibTransId="{CBA8CD69-0E3B-4679-9A72-ADD06F6E76B4}"/>
    <dgm:cxn modelId="{F5E19533-2E66-4261-83BD-DA7433173022}" type="presOf" srcId="{3977D00A-9FB0-47D0-B8E0-7B020ADBC192}" destId="{5D7F8232-C10C-4841-97D0-E8A06415BBA6}" srcOrd="0" destOrd="0" presId="urn:microsoft.com/office/officeart/2005/8/layout/equation2"/>
    <dgm:cxn modelId="{2C279B33-96C8-4054-AEF8-354C5DAC641D}" srcId="{ABC7F850-D4F0-482F-8034-0309DFD30CA5}" destId="{C76AB8B1-A6D7-4B07-AAB5-A5FFA0FB8687}" srcOrd="0" destOrd="0" parTransId="{85687089-3973-453C-BC11-C3714553D9E4}" sibTransId="{C0206147-4B02-4A5E-B346-12E16B46827F}"/>
    <dgm:cxn modelId="{B7328335-91CA-48F0-8E1D-ACE8BA0FB0DF}" type="presOf" srcId="{C76AB8B1-A6D7-4B07-AAB5-A5FFA0FB8687}" destId="{2A667985-D3ED-41C5-91CA-C92CF986298C}" srcOrd="0" destOrd="1" presId="urn:microsoft.com/office/officeart/2005/8/layout/equation2"/>
    <dgm:cxn modelId="{EC30E34F-E0A5-4675-8E86-34A2F22D3796}" srcId="{412967AA-8522-4202-9F43-8F7F20AD0E33}" destId="{3977D00A-9FB0-47D0-B8E0-7B020ADBC192}" srcOrd="1" destOrd="0" parTransId="{70439694-3F21-4E8A-A53B-0B396D93B11F}" sibTransId="{297F9600-ACF6-4202-BC74-053FA4D50D64}"/>
    <dgm:cxn modelId="{BECAF681-5617-464A-ADF4-776208237586}" type="presOf" srcId="{412967AA-8522-4202-9F43-8F7F20AD0E33}" destId="{936E81DB-B7E8-4791-BB9C-BF66AE3F3F8B}" srcOrd="0" destOrd="0" presId="urn:microsoft.com/office/officeart/2005/8/layout/equation2"/>
    <dgm:cxn modelId="{DDA95296-2617-4357-9E88-41F697AAD68C}" type="presOf" srcId="{B8FBC2B1-3D5A-4E81-ACA0-E904A5D6E0AB}" destId="{5D7F8232-C10C-4841-97D0-E8A06415BBA6}" srcOrd="0" destOrd="1" presId="urn:microsoft.com/office/officeart/2005/8/layout/equation2"/>
    <dgm:cxn modelId="{E1A10B9D-3799-4945-9AA3-DC8B99B740FC}" type="presOf" srcId="{3066EDF9-3BFF-4F8B-B843-841D9EFED969}" destId="{1DA70240-867A-4611-99CD-AED78F3B8365}" srcOrd="0" destOrd="0" presId="urn:microsoft.com/office/officeart/2005/8/layout/equation2"/>
    <dgm:cxn modelId="{1938B7BD-85E5-4333-8C4F-7AD5363EC5FC}" type="presOf" srcId="{297F9600-ACF6-4202-BC74-053FA4D50D64}" destId="{99E69875-048C-4766-BD74-9DBD16AC74FF}" srcOrd="0" destOrd="0" presId="urn:microsoft.com/office/officeart/2005/8/layout/equation2"/>
    <dgm:cxn modelId="{C0CD1AE5-B086-4138-92FC-A750D61F3267}" type="presOf" srcId="{ABC7F850-D4F0-482F-8034-0309DFD30CA5}" destId="{2A667985-D3ED-41C5-91CA-C92CF986298C}" srcOrd="0" destOrd="0" presId="urn:microsoft.com/office/officeart/2005/8/layout/equation2"/>
    <dgm:cxn modelId="{B779FD9E-6DEA-42DB-AD88-0650BA21D24B}" type="presParOf" srcId="{936E81DB-B7E8-4791-BB9C-BF66AE3F3F8B}" destId="{C839B074-BF12-4061-B9F5-3B508709A78D}" srcOrd="0" destOrd="0" presId="urn:microsoft.com/office/officeart/2005/8/layout/equation2"/>
    <dgm:cxn modelId="{8E5ED929-9957-43C5-9650-C557E79937BE}" type="presParOf" srcId="{C839B074-BF12-4061-B9F5-3B508709A78D}" destId="{2A667985-D3ED-41C5-91CA-C92CF986298C}" srcOrd="0" destOrd="0" presId="urn:microsoft.com/office/officeart/2005/8/layout/equation2"/>
    <dgm:cxn modelId="{29E45D3E-2B7F-4C86-B45D-70FD8F580BF2}" type="presParOf" srcId="{C839B074-BF12-4061-B9F5-3B508709A78D}" destId="{FE211479-8D9F-41D0-BE9B-C0749B32CC8A}" srcOrd="1" destOrd="0" presId="urn:microsoft.com/office/officeart/2005/8/layout/equation2"/>
    <dgm:cxn modelId="{E59D4C12-7BEF-4392-B160-1BB999B270F8}" type="presParOf" srcId="{C839B074-BF12-4061-B9F5-3B508709A78D}" destId="{7DECA0EE-515D-4E4D-B833-6C7C0139C025}" srcOrd="2" destOrd="0" presId="urn:microsoft.com/office/officeart/2005/8/layout/equation2"/>
    <dgm:cxn modelId="{E4EC9C46-9263-45C0-B962-9ECAD5EA07C2}" type="presParOf" srcId="{C839B074-BF12-4061-B9F5-3B508709A78D}" destId="{C8AE0749-30A8-417D-A171-96A608ACA312}" srcOrd="3" destOrd="0" presId="urn:microsoft.com/office/officeart/2005/8/layout/equation2"/>
    <dgm:cxn modelId="{13667ECB-D59C-46D6-B28E-F7CC981D2D86}" type="presParOf" srcId="{C839B074-BF12-4061-B9F5-3B508709A78D}" destId="{5D7F8232-C10C-4841-97D0-E8A06415BBA6}" srcOrd="4" destOrd="0" presId="urn:microsoft.com/office/officeart/2005/8/layout/equation2"/>
    <dgm:cxn modelId="{D67228C6-C38A-436A-9CF6-43C900773ABE}" type="presParOf" srcId="{936E81DB-B7E8-4791-BB9C-BF66AE3F3F8B}" destId="{99E69875-048C-4766-BD74-9DBD16AC74FF}" srcOrd="1" destOrd="0" presId="urn:microsoft.com/office/officeart/2005/8/layout/equation2"/>
    <dgm:cxn modelId="{DBBC28E1-DC28-434E-BD6C-C3C1422D58A7}" type="presParOf" srcId="{99E69875-048C-4766-BD74-9DBD16AC74FF}" destId="{C51D6AE3-175F-44E9-BF7E-D0603EF9C4A1}" srcOrd="0" destOrd="0" presId="urn:microsoft.com/office/officeart/2005/8/layout/equation2"/>
    <dgm:cxn modelId="{F81B31E7-58B9-4B4D-B2AA-231B3039183D}" type="presParOf" srcId="{936E81DB-B7E8-4791-BB9C-BF66AE3F3F8B}" destId="{1DA70240-867A-4611-99CD-AED78F3B836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372E1-81EF-4831-9254-21A2D6DCC6D8}" type="doc">
      <dgm:prSet loTypeId="urn:microsoft.com/office/officeart/2016/7/layout/VerticalSolidActionList" loCatId="List" qsTypeId="urn:microsoft.com/office/officeart/2005/8/quickstyle/simple1" qsCatId="simple" csTypeId="urn:microsoft.com/office/officeart/2005/8/colors/colorful3" csCatId="colorful" phldr="1"/>
      <dgm:spPr/>
      <dgm:t>
        <a:bodyPr/>
        <a:lstStyle/>
        <a:p>
          <a:endParaRPr lang="en-US"/>
        </a:p>
      </dgm:t>
    </dgm:pt>
    <dgm:pt modelId="{84D4B77B-868F-4201-9004-6ACB6FA93DA3}">
      <dgm:prSet phldrT="[Text]" custT="1"/>
      <dgm:spPr>
        <a:solidFill>
          <a:srgbClr val="A6B08E"/>
        </a:solidFill>
        <a:ln>
          <a:noFill/>
        </a:ln>
      </dgm:spPr>
      <dgm:t>
        <a:bodyPr/>
        <a:lstStyle/>
        <a:p>
          <a:r>
            <a:rPr lang="en-US" sz="1800" b="1" dirty="0">
              <a:latin typeface="Segoe UI" panose="020B0502040204020203" pitchFamily="34" charset="0"/>
              <a:cs typeface="Segoe UI" panose="020B0502040204020203" pitchFamily="34" charset="0"/>
            </a:rPr>
            <a:t>Certainty of Evidence</a:t>
          </a:r>
        </a:p>
      </dgm:t>
    </dgm:pt>
    <dgm:pt modelId="{FB393834-DE72-4CBB-8ABD-D27572538550}" type="parTrans" cxnId="{CE79CE03-9545-4498-B50A-56BB1BBF304A}">
      <dgm:prSet/>
      <dgm:spPr/>
      <dgm:t>
        <a:bodyPr/>
        <a:lstStyle/>
        <a:p>
          <a:endParaRPr lang="en-US" sz="2800">
            <a:latin typeface="Segoe UI" panose="020B0502040204020203" pitchFamily="34" charset="0"/>
            <a:cs typeface="Segoe UI" panose="020B0502040204020203" pitchFamily="34" charset="0"/>
          </a:endParaRPr>
        </a:p>
      </dgm:t>
    </dgm:pt>
    <dgm:pt modelId="{75F010B1-07E4-403A-A364-B71A9A8335AC}" type="sibTrans" cxnId="{CE79CE03-9545-4498-B50A-56BB1BBF304A}">
      <dgm:prSet/>
      <dgm:spPr/>
      <dgm:t>
        <a:bodyPr/>
        <a:lstStyle/>
        <a:p>
          <a:endParaRPr lang="en-US" sz="2800">
            <a:latin typeface="Segoe UI" panose="020B0502040204020203" pitchFamily="34" charset="0"/>
            <a:cs typeface="Segoe UI" panose="020B0502040204020203" pitchFamily="34" charset="0"/>
          </a:endParaRPr>
        </a:p>
      </dgm:t>
    </dgm:pt>
    <dgm:pt modelId="{D8B974A3-74B3-464A-B683-22417802ECE6}">
      <dgm:prSet phldrT="[Text]" custT="1"/>
      <dgm:spPr>
        <a:solidFill>
          <a:srgbClr val="CAD7AF"/>
        </a:solidFill>
        <a:ln>
          <a:noFill/>
        </a:ln>
      </dgm:spPr>
      <dgm:t>
        <a:bodyPr/>
        <a:lstStyle/>
        <a:p>
          <a:r>
            <a:rPr lang="en-US" sz="1600" b="1" dirty="0">
              <a:solidFill>
                <a:schemeClr val="tx1">
                  <a:lumMod val="50000"/>
                  <a:lumOff val="50000"/>
                </a:schemeClr>
              </a:solidFill>
              <a:latin typeface="Segoe UI" panose="020B0502040204020203" pitchFamily="34" charset="0"/>
              <a:cs typeface="Segoe UI" panose="020B0502040204020203" pitchFamily="34" charset="0"/>
            </a:rPr>
            <a:t>Our confidence that the effect estimate is adequate </a:t>
          </a:r>
          <a:r>
            <a:rPr lang="en-US" sz="1600" dirty="0">
              <a:solidFill>
                <a:schemeClr val="tx1">
                  <a:lumMod val="50000"/>
                  <a:lumOff val="50000"/>
                </a:schemeClr>
              </a:solidFill>
              <a:latin typeface="Segoe UI" panose="020B0502040204020203" pitchFamily="34" charset="0"/>
              <a:cs typeface="Segoe UI" panose="020B0502040204020203" pitchFamily="34" charset="0"/>
            </a:rPr>
            <a:t>to support a recommendation (high, moderate, low, very low)</a:t>
          </a:r>
        </a:p>
      </dgm:t>
    </dgm:pt>
    <dgm:pt modelId="{7E028A5B-C6F8-4ADD-8308-87468FE23EEF}" type="parTrans" cxnId="{12B0738D-84A8-4E32-A67E-4998AF39EBCE}">
      <dgm:prSet/>
      <dgm:spPr/>
      <dgm:t>
        <a:bodyPr/>
        <a:lstStyle/>
        <a:p>
          <a:endParaRPr lang="en-US" sz="2800">
            <a:latin typeface="Segoe UI" panose="020B0502040204020203" pitchFamily="34" charset="0"/>
            <a:cs typeface="Segoe UI" panose="020B0502040204020203" pitchFamily="34" charset="0"/>
          </a:endParaRPr>
        </a:p>
      </dgm:t>
    </dgm:pt>
    <dgm:pt modelId="{1868B1AE-D294-4406-B16F-1E30AA0292C3}" type="sibTrans" cxnId="{12B0738D-84A8-4E32-A67E-4998AF39EBCE}">
      <dgm:prSet/>
      <dgm:spPr/>
      <dgm:t>
        <a:bodyPr/>
        <a:lstStyle/>
        <a:p>
          <a:endParaRPr lang="en-US" sz="2800">
            <a:latin typeface="Segoe UI" panose="020B0502040204020203" pitchFamily="34" charset="0"/>
            <a:cs typeface="Segoe UI" panose="020B0502040204020203" pitchFamily="34" charset="0"/>
          </a:endParaRPr>
        </a:p>
      </dgm:t>
    </dgm:pt>
    <dgm:pt modelId="{22A5AE1A-CC00-4D4F-95A0-0BE723D65868}">
      <dgm:prSet phldrT="[Text]" custT="1"/>
      <dgm:spPr>
        <a:solidFill>
          <a:srgbClr val="CAD7AF"/>
        </a:solidFill>
        <a:ln>
          <a:noFill/>
        </a:ln>
      </dgm:spPr>
      <dgm:t>
        <a:bodyPr/>
        <a:lstStyle/>
        <a:p>
          <a:r>
            <a:rPr lang="en-US" sz="1600" dirty="0">
              <a:solidFill>
                <a:schemeClr val="tx1">
                  <a:lumMod val="50000"/>
                  <a:lumOff val="50000"/>
                </a:schemeClr>
              </a:solidFill>
              <a:latin typeface="Segoe UI" panose="020B0502040204020203" pitchFamily="34" charset="0"/>
              <a:cs typeface="Segoe UI" panose="020B0502040204020203" pitchFamily="34" charset="0"/>
            </a:rPr>
            <a:t>Reflects strengths and limitations of the evidence (study design, risk of bias, imprecision, inconsistency, indirectness, publication bias)</a:t>
          </a:r>
        </a:p>
      </dgm:t>
    </dgm:pt>
    <dgm:pt modelId="{18238F1B-97AC-44F6-89E0-3BA6CA661280}" type="parTrans" cxnId="{C204CB84-9C72-4249-9DCC-965E45E40D64}">
      <dgm:prSet/>
      <dgm:spPr/>
      <dgm:t>
        <a:bodyPr/>
        <a:lstStyle/>
        <a:p>
          <a:endParaRPr lang="en-US" sz="2800">
            <a:latin typeface="Segoe UI" panose="020B0502040204020203" pitchFamily="34" charset="0"/>
            <a:cs typeface="Segoe UI" panose="020B0502040204020203" pitchFamily="34" charset="0"/>
          </a:endParaRPr>
        </a:p>
      </dgm:t>
    </dgm:pt>
    <dgm:pt modelId="{54159EA6-B540-45AB-ADC8-ED1623DAA910}" type="sibTrans" cxnId="{C204CB84-9C72-4249-9DCC-965E45E40D64}">
      <dgm:prSet/>
      <dgm:spPr/>
      <dgm:t>
        <a:bodyPr/>
        <a:lstStyle/>
        <a:p>
          <a:endParaRPr lang="en-US" sz="2800">
            <a:latin typeface="Segoe UI" panose="020B0502040204020203" pitchFamily="34" charset="0"/>
            <a:cs typeface="Segoe UI" panose="020B0502040204020203" pitchFamily="34" charset="0"/>
          </a:endParaRPr>
        </a:p>
      </dgm:t>
    </dgm:pt>
    <dgm:pt modelId="{AAFBCC82-8CA0-4BAA-AAB1-F6B31423488A}">
      <dgm:prSet phldrT="[Text]" custT="1"/>
      <dgm:spPr>
        <a:solidFill>
          <a:srgbClr val="9793A1"/>
        </a:solidFill>
        <a:ln>
          <a:noFill/>
        </a:ln>
      </dgm:spPr>
      <dgm:t>
        <a:bodyPr/>
        <a:lstStyle/>
        <a:p>
          <a:r>
            <a:rPr lang="en-US" sz="1800" b="1" dirty="0">
              <a:latin typeface="Segoe UI" panose="020B0502040204020203" pitchFamily="34" charset="0"/>
              <a:cs typeface="Segoe UI" panose="020B0502040204020203" pitchFamily="34" charset="0"/>
            </a:rPr>
            <a:t>Strength of Recommendation</a:t>
          </a:r>
        </a:p>
      </dgm:t>
    </dgm:pt>
    <dgm:pt modelId="{068962BC-9B4A-4BE6-9DA4-081EB3434747}" type="parTrans" cxnId="{3995385D-FEDF-4E88-AC3D-19A586B70E25}">
      <dgm:prSet/>
      <dgm:spPr/>
      <dgm:t>
        <a:bodyPr/>
        <a:lstStyle/>
        <a:p>
          <a:endParaRPr lang="en-US" sz="2800">
            <a:latin typeface="Segoe UI" panose="020B0502040204020203" pitchFamily="34" charset="0"/>
            <a:cs typeface="Segoe UI" panose="020B0502040204020203" pitchFamily="34" charset="0"/>
          </a:endParaRPr>
        </a:p>
      </dgm:t>
    </dgm:pt>
    <dgm:pt modelId="{2DC6F8C5-8BCC-4A05-BD5A-F27E93E34342}" type="sibTrans" cxnId="{3995385D-FEDF-4E88-AC3D-19A586B70E25}">
      <dgm:prSet/>
      <dgm:spPr/>
      <dgm:t>
        <a:bodyPr/>
        <a:lstStyle/>
        <a:p>
          <a:endParaRPr lang="en-US" sz="2800">
            <a:latin typeface="Segoe UI" panose="020B0502040204020203" pitchFamily="34" charset="0"/>
            <a:cs typeface="Segoe UI" panose="020B0502040204020203" pitchFamily="34" charset="0"/>
          </a:endParaRPr>
        </a:p>
      </dgm:t>
    </dgm:pt>
    <dgm:pt modelId="{E0F5AD33-507F-4F27-9E50-C6A59CD404B9}">
      <dgm:prSet phldrT="[Text]" custT="1"/>
      <dgm:spPr>
        <a:solidFill>
          <a:srgbClr val="C8C3D5">
            <a:alpha val="90000"/>
          </a:srgbClr>
        </a:solidFill>
        <a:ln>
          <a:noFill/>
        </a:ln>
      </dgm:spPr>
      <dgm:t>
        <a:bodyPr/>
        <a:lstStyle/>
        <a:p>
          <a:r>
            <a:rPr lang="en-US" sz="1600" b="1" dirty="0">
              <a:solidFill>
                <a:schemeClr val="tx1">
                  <a:lumMod val="50000"/>
                  <a:lumOff val="50000"/>
                </a:schemeClr>
              </a:solidFill>
              <a:latin typeface="Segoe UI" panose="020B0502040204020203" pitchFamily="34" charset="0"/>
              <a:cs typeface="Segoe UI" panose="020B0502040204020203" pitchFamily="34" charset="0"/>
            </a:rPr>
            <a:t>Extent to which we can be confident </a:t>
          </a:r>
          <a:r>
            <a:rPr lang="en-US" sz="1600" dirty="0">
              <a:solidFill>
                <a:schemeClr val="tx1">
                  <a:lumMod val="50000"/>
                  <a:lumOff val="50000"/>
                </a:schemeClr>
              </a:solidFill>
              <a:latin typeface="Segoe UI" panose="020B0502040204020203" pitchFamily="34" charset="0"/>
              <a:cs typeface="Segoe UI" panose="020B0502040204020203" pitchFamily="34" charset="0"/>
            </a:rPr>
            <a:t>that the desirable effects of an intervention outweigh its undesirable effects</a:t>
          </a:r>
        </a:p>
      </dgm:t>
    </dgm:pt>
    <dgm:pt modelId="{EBA16F7B-C8E9-4CF3-BDF1-70EDDE1163F4}" type="parTrans" cxnId="{882BF54B-4763-4266-A37E-F0B33A2C8AD7}">
      <dgm:prSet/>
      <dgm:spPr/>
      <dgm:t>
        <a:bodyPr/>
        <a:lstStyle/>
        <a:p>
          <a:endParaRPr lang="en-US" sz="2800">
            <a:latin typeface="Segoe UI" panose="020B0502040204020203" pitchFamily="34" charset="0"/>
            <a:cs typeface="Segoe UI" panose="020B0502040204020203" pitchFamily="34" charset="0"/>
          </a:endParaRPr>
        </a:p>
      </dgm:t>
    </dgm:pt>
    <dgm:pt modelId="{86B79676-ADEB-4171-B1D3-DBC284A0E849}" type="sibTrans" cxnId="{882BF54B-4763-4266-A37E-F0B33A2C8AD7}">
      <dgm:prSet/>
      <dgm:spPr/>
      <dgm:t>
        <a:bodyPr/>
        <a:lstStyle/>
        <a:p>
          <a:endParaRPr lang="en-US" sz="2800">
            <a:latin typeface="Segoe UI" panose="020B0502040204020203" pitchFamily="34" charset="0"/>
            <a:cs typeface="Segoe UI" panose="020B0502040204020203" pitchFamily="34" charset="0"/>
          </a:endParaRPr>
        </a:p>
      </dgm:t>
    </dgm:pt>
    <dgm:pt modelId="{F61ABD5E-9CFE-4B42-9644-43882AC6F650}">
      <dgm:prSet phldrT="[Text]" custT="1"/>
      <dgm:spPr>
        <a:solidFill>
          <a:srgbClr val="C8C3D5">
            <a:alpha val="90000"/>
          </a:srgbClr>
        </a:solidFill>
        <a:ln>
          <a:noFill/>
        </a:ln>
      </dgm:spPr>
      <dgm:t>
        <a:bodyPr/>
        <a:lstStyle/>
        <a:p>
          <a:r>
            <a:rPr lang="en-US" sz="1600" dirty="0">
              <a:solidFill>
                <a:schemeClr val="tx1">
                  <a:lumMod val="50000"/>
                  <a:lumOff val="50000"/>
                </a:schemeClr>
              </a:solidFill>
              <a:latin typeface="Segoe UI" panose="020B0502040204020203" pitchFamily="34" charset="0"/>
              <a:cs typeface="Segoe UI" panose="020B0502040204020203" pitchFamily="34" charset="0"/>
            </a:rPr>
            <a:t>Categorized as strong or conditional</a:t>
          </a:r>
        </a:p>
      </dgm:t>
    </dgm:pt>
    <dgm:pt modelId="{29707373-27BB-4C2D-AACE-9174E5521A1B}" type="parTrans" cxnId="{0066E863-4895-46B6-90D3-7FB30FC3A57A}">
      <dgm:prSet/>
      <dgm:spPr/>
      <dgm:t>
        <a:bodyPr/>
        <a:lstStyle/>
        <a:p>
          <a:endParaRPr lang="en-US" sz="2800">
            <a:latin typeface="Segoe UI" panose="020B0502040204020203" pitchFamily="34" charset="0"/>
            <a:cs typeface="Segoe UI" panose="020B0502040204020203" pitchFamily="34" charset="0"/>
          </a:endParaRPr>
        </a:p>
      </dgm:t>
    </dgm:pt>
    <dgm:pt modelId="{66DBDDEA-52E2-42DA-8BEB-286961920D74}" type="sibTrans" cxnId="{0066E863-4895-46B6-90D3-7FB30FC3A57A}">
      <dgm:prSet/>
      <dgm:spPr/>
      <dgm:t>
        <a:bodyPr/>
        <a:lstStyle/>
        <a:p>
          <a:endParaRPr lang="en-US" sz="2800">
            <a:latin typeface="Segoe UI" panose="020B0502040204020203" pitchFamily="34" charset="0"/>
            <a:cs typeface="Segoe UI" panose="020B0502040204020203" pitchFamily="34" charset="0"/>
          </a:endParaRPr>
        </a:p>
      </dgm:t>
    </dgm:pt>
    <dgm:pt modelId="{FC3CF89C-26DC-4BA7-93FC-811765AD64ED}" type="pres">
      <dgm:prSet presAssocID="{0AF372E1-81EF-4831-9254-21A2D6DCC6D8}" presName="Name0" presStyleCnt="0">
        <dgm:presLayoutVars>
          <dgm:dir/>
          <dgm:animLvl val="lvl"/>
          <dgm:resizeHandles val="exact"/>
        </dgm:presLayoutVars>
      </dgm:prSet>
      <dgm:spPr/>
    </dgm:pt>
    <dgm:pt modelId="{288DC116-7BD1-4156-895A-91210C92E5ED}" type="pres">
      <dgm:prSet presAssocID="{84D4B77B-868F-4201-9004-6ACB6FA93DA3}" presName="linNode" presStyleCnt="0"/>
      <dgm:spPr/>
    </dgm:pt>
    <dgm:pt modelId="{7129CDB6-6771-4787-857E-4E8C168B1BC0}" type="pres">
      <dgm:prSet presAssocID="{84D4B77B-868F-4201-9004-6ACB6FA93DA3}" presName="parentText" presStyleLbl="alignNode1" presStyleIdx="0" presStyleCnt="2" custScaleX="116585">
        <dgm:presLayoutVars>
          <dgm:chMax val="1"/>
          <dgm:bulletEnabled/>
        </dgm:presLayoutVars>
      </dgm:prSet>
      <dgm:spPr/>
    </dgm:pt>
    <dgm:pt modelId="{CC082580-7B9F-42E8-BE7D-AF3B9A0075C4}" type="pres">
      <dgm:prSet presAssocID="{84D4B77B-868F-4201-9004-6ACB6FA93DA3}" presName="descendantText" presStyleLbl="alignAccFollowNode1" presStyleIdx="0" presStyleCnt="2">
        <dgm:presLayoutVars>
          <dgm:bulletEnabled/>
        </dgm:presLayoutVars>
      </dgm:prSet>
      <dgm:spPr/>
    </dgm:pt>
    <dgm:pt modelId="{C10FB22B-5C9A-42B5-836A-220F6B6D44C7}" type="pres">
      <dgm:prSet presAssocID="{75F010B1-07E4-403A-A364-B71A9A8335AC}" presName="sp" presStyleCnt="0"/>
      <dgm:spPr/>
    </dgm:pt>
    <dgm:pt modelId="{83846709-57BF-4982-8686-CF05B830D21A}" type="pres">
      <dgm:prSet presAssocID="{AAFBCC82-8CA0-4BAA-AAB1-F6B31423488A}" presName="linNode" presStyleCnt="0"/>
      <dgm:spPr/>
    </dgm:pt>
    <dgm:pt modelId="{2A507BB5-BC0E-4275-8E6C-DFF483F00213}" type="pres">
      <dgm:prSet presAssocID="{AAFBCC82-8CA0-4BAA-AAB1-F6B31423488A}" presName="parentText" presStyleLbl="alignNode1" presStyleIdx="1" presStyleCnt="2" custScaleX="116038">
        <dgm:presLayoutVars>
          <dgm:chMax val="1"/>
          <dgm:bulletEnabled/>
        </dgm:presLayoutVars>
      </dgm:prSet>
      <dgm:spPr/>
    </dgm:pt>
    <dgm:pt modelId="{6B1F00A6-FC9F-4052-8B66-902459C16CBE}" type="pres">
      <dgm:prSet presAssocID="{AAFBCC82-8CA0-4BAA-AAB1-F6B31423488A}" presName="descendantText" presStyleLbl="alignAccFollowNode1" presStyleIdx="1" presStyleCnt="2">
        <dgm:presLayoutVars>
          <dgm:bulletEnabled/>
        </dgm:presLayoutVars>
      </dgm:prSet>
      <dgm:spPr/>
    </dgm:pt>
  </dgm:ptLst>
  <dgm:cxnLst>
    <dgm:cxn modelId="{CE79CE03-9545-4498-B50A-56BB1BBF304A}" srcId="{0AF372E1-81EF-4831-9254-21A2D6DCC6D8}" destId="{84D4B77B-868F-4201-9004-6ACB6FA93DA3}" srcOrd="0" destOrd="0" parTransId="{FB393834-DE72-4CBB-8ABD-D27572538550}" sibTransId="{75F010B1-07E4-403A-A364-B71A9A8335AC}"/>
    <dgm:cxn modelId="{21EB981B-BB60-41F0-BAD4-1DCA0E896048}" type="presOf" srcId="{F61ABD5E-9CFE-4B42-9644-43882AC6F650}" destId="{6B1F00A6-FC9F-4052-8B66-902459C16CBE}" srcOrd="0" destOrd="1" presId="urn:microsoft.com/office/officeart/2016/7/layout/VerticalSolidActionList"/>
    <dgm:cxn modelId="{C71F8D39-C17C-4B4E-B118-E7B4B85AA3DA}" type="presOf" srcId="{AAFBCC82-8CA0-4BAA-AAB1-F6B31423488A}" destId="{2A507BB5-BC0E-4275-8E6C-DFF483F00213}" srcOrd="0" destOrd="0" presId="urn:microsoft.com/office/officeart/2016/7/layout/VerticalSolidActionList"/>
    <dgm:cxn modelId="{3995385D-FEDF-4E88-AC3D-19A586B70E25}" srcId="{0AF372E1-81EF-4831-9254-21A2D6DCC6D8}" destId="{AAFBCC82-8CA0-4BAA-AAB1-F6B31423488A}" srcOrd="1" destOrd="0" parTransId="{068962BC-9B4A-4BE6-9DA4-081EB3434747}" sibTransId="{2DC6F8C5-8BCC-4A05-BD5A-F27E93E34342}"/>
    <dgm:cxn modelId="{06C84161-FFE2-4BF4-9118-B0008468353A}" type="presOf" srcId="{E0F5AD33-507F-4F27-9E50-C6A59CD404B9}" destId="{6B1F00A6-FC9F-4052-8B66-902459C16CBE}" srcOrd="0" destOrd="0" presId="urn:microsoft.com/office/officeart/2016/7/layout/VerticalSolidActionList"/>
    <dgm:cxn modelId="{0066E863-4895-46B6-90D3-7FB30FC3A57A}" srcId="{AAFBCC82-8CA0-4BAA-AAB1-F6B31423488A}" destId="{F61ABD5E-9CFE-4B42-9644-43882AC6F650}" srcOrd="1" destOrd="0" parTransId="{29707373-27BB-4C2D-AACE-9174E5521A1B}" sibTransId="{66DBDDEA-52E2-42DA-8BEB-286961920D74}"/>
    <dgm:cxn modelId="{88B1AA66-661C-41DF-8386-7535F3309CA5}" type="presOf" srcId="{0AF372E1-81EF-4831-9254-21A2D6DCC6D8}" destId="{FC3CF89C-26DC-4BA7-93FC-811765AD64ED}" srcOrd="0" destOrd="0" presId="urn:microsoft.com/office/officeart/2016/7/layout/VerticalSolidActionList"/>
    <dgm:cxn modelId="{882BF54B-4763-4266-A37E-F0B33A2C8AD7}" srcId="{AAFBCC82-8CA0-4BAA-AAB1-F6B31423488A}" destId="{E0F5AD33-507F-4F27-9E50-C6A59CD404B9}" srcOrd="0" destOrd="0" parTransId="{EBA16F7B-C8E9-4CF3-BDF1-70EDDE1163F4}" sibTransId="{86B79676-ADEB-4171-B1D3-DBC284A0E849}"/>
    <dgm:cxn modelId="{9D847774-8784-4A33-96C1-329386F3277D}" type="presOf" srcId="{D8B974A3-74B3-464A-B683-22417802ECE6}" destId="{CC082580-7B9F-42E8-BE7D-AF3B9A0075C4}" srcOrd="0" destOrd="0" presId="urn:microsoft.com/office/officeart/2016/7/layout/VerticalSolidActionList"/>
    <dgm:cxn modelId="{C204CB84-9C72-4249-9DCC-965E45E40D64}" srcId="{84D4B77B-868F-4201-9004-6ACB6FA93DA3}" destId="{22A5AE1A-CC00-4D4F-95A0-0BE723D65868}" srcOrd="1" destOrd="0" parTransId="{18238F1B-97AC-44F6-89E0-3BA6CA661280}" sibTransId="{54159EA6-B540-45AB-ADC8-ED1623DAA910}"/>
    <dgm:cxn modelId="{12B0738D-84A8-4E32-A67E-4998AF39EBCE}" srcId="{84D4B77B-868F-4201-9004-6ACB6FA93DA3}" destId="{D8B974A3-74B3-464A-B683-22417802ECE6}" srcOrd="0" destOrd="0" parTransId="{7E028A5B-C6F8-4ADD-8308-87468FE23EEF}" sibTransId="{1868B1AE-D294-4406-B16F-1E30AA0292C3}"/>
    <dgm:cxn modelId="{20FC6BB8-C56E-4F17-8326-C79FE95851E7}" type="presOf" srcId="{22A5AE1A-CC00-4D4F-95A0-0BE723D65868}" destId="{CC082580-7B9F-42E8-BE7D-AF3B9A0075C4}" srcOrd="0" destOrd="1" presId="urn:microsoft.com/office/officeart/2016/7/layout/VerticalSolidActionList"/>
    <dgm:cxn modelId="{AB22F2F5-0FDA-44DC-9AFE-FD27437C7101}" type="presOf" srcId="{84D4B77B-868F-4201-9004-6ACB6FA93DA3}" destId="{7129CDB6-6771-4787-857E-4E8C168B1BC0}" srcOrd="0" destOrd="0" presId="urn:microsoft.com/office/officeart/2016/7/layout/VerticalSolidActionList"/>
    <dgm:cxn modelId="{03D02F99-6725-476B-BA06-E741BBC4B828}" type="presParOf" srcId="{FC3CF89C-26DC-4BA7-93FC-811765AD64ED}" destId="{288DC116-7BD1-4156-895A-91210C92E5ED}" srcOrd="0" destOrd="0" presId="urn:microsoft.com/office/officeart/2016/7/layout/VerticalSolidActionList"/>
    <dgm:cxn modelId="{7B0597C4-40A6-4EDD-B0C0-34916B5EDDA2}" type="presParOf" srcId="{288DC116-7BD1-4156-895A-91210C92E5ED}" destId="{7129CDB6-6771-4787-857E-4E8C168B1BC0}" srcOrd="0" destOrd="0" presId="urn:microsoft.com/office/officeart/2016/7/layout/VerticalSolidActionList"/>
    <dgm:cxn modelId="{FA8E511B-1D9A-48AA-87F6-57DD30A5FD4A}" type="presParOf" srcId="{288DC116-7BD1-4156-895A-91210C92E5ED}" destId="{CC082580-7B9F-42E8-BE7D-AF3B9A0075C4}" srcOrd="1" destOrd="0" presId="urn:microsoft.com/office/officeart/2016/7/layout/VerticalSolidActionList"/>
    <dgm:cxn modelId="{B592A955-0594-4EDB-8719-2CC5BB847E9C}" type="presParOf" srcId="{FC3CF89C-26DC-4BA7-93FC-811765AD64ED}" destId="{C10FB22B-5C9A-42B5-836A-220F6B6D44C7}" srcOrd="1" destOrd="0" presId="urn:microsoft.com/office/officeart/2016/7/layout/VerticalSolidActionList"/>
    <dgm:cxn modelId="{86A3208D-2B32-4635-86B0-1B9D1C343520}" type="presParOf" srcId="{FC3CF89C-26DC-4BA7-93FC-811765AD64ED}" destId="{83846709-57BF-4982-8686-CF05B830D21A}" srcOrd="2" destOrd="0" presId="urn:microsoft.com/office/officeart/2016/7/layout/VerticalSolidActionList"/>
    <dgm:cxn modelId="{BC6F2675-0DF7-4AD2-84A8-DDBC84981CE5}" type="presParOf" srcId="{83846709-57BF-4982-8686-CF05B830D21A}" destId="{2A507BB5-BC0E-4275-8E6C-DFF483F00213}" srcOrd="0" destOrd="0" presId="urn:microsoft.com/office/officeart/2016/7/layout/VerticalSolidActionList"/>
    <dgm:cxn modelId="{E1E9FA03-E415-49B2-BAF3-6BCF2163FCE3}" type="presParOf" srcId="{83846709-57BF-4982-8686-CF05B830D21A}" destId="{6B1F00A6-FC9F-4052-8B66-902459C16CBE}" srcOrd="1" destOrd="0" presId="urn:microsoft.com/office/officeart/2016/7/layout/VerticalSolidActionList"/>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A1F035-43A2-49C6-991D-5BE72DD2CA5B}"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CA"/>
        </a:p>
      </dgm:t>
    </dgm:pt>
    <dgm:pt modelId="{D666F27A-DA95-4FFF-A1E7-DCABDAB11428}">
      <dgm:prSet phldrT="[Text]" custT="1"/>
      <dgm:spPr>
        <a:solidFill>
          <a:srgbClr val="A6B08E"/>
        </a:solidFill>
        <a:ln>
          <a:noFill/>
        </a:ln>
      </dgm:spPr>
      <dgm:t>
        <a:bodyPr/>
        <a:lstStyle/>
        <a:p>
          <a:r>
            <a:rPr lang="en-CA" sz="2000" b="1" dirty="0">
              <a:latin typeface="Segoe UI" panose="020B0502040204020203" pitchFamily="34" charset="0"/>
              <a:cs typeface="Segoe UI" panose="020B0502040204020203" pitchFamily="34" charset="0"/>
            </a:rPr>
            <a:t>Limitations</a:t>
          </a:r>
        </a:p>
      </dgm:t>
    </dgm:pt>
    <dgm:pt modelId="{D46361D5-0EF6-4C16-8DFF-997C84A90F62}" type="parTrans" cxnId="{EB46DE10-24D8-41C4-9CAF-73C4E3289DFA}">
      <dgm:prSet/>
      <dgm:spPr/>
      <dgm:t>
        <a:bodyPr/>
        <a:lstStyle/>
        <a:p>
          <a:endParaRPr lang="en-CA">
            <a:latin typeface="Tenorite" panose="00000500000000000000" pitchFamily="2" charset="0"/>
            <a:cs typeface="Segoe UI" panose="020B0502040204020203" pitchFamily="34" charset="0"/>
          </a:endParaRPr>
        </a:p>
      </dgm:t>
    </dgm:pt>
    <dgm:pt modelId="{11B400EA-F66C-4E70-9521-2983D6AF7971}" type="sibTrans" cxnId="{EB46DE10-24D8-41C4-9CAF-73C4E3289DFA}">
      <dgm:prSet/>
      <dgm:spPr/>
      <dgm:t>
        <a:bodyPr/>
        <a:lstStyle/>
        <a:p>
          <a:endParaRPr lang="en-CA">
            <a:latin typeface="Tenorite" panose="00000500000000000000" pitchFamily="2" charset="0"/>
            <a:cs typeface="Segoe UI" panose="020B0502040204020203" pitchFamily="34" charset="0"/>
          </a:endParaRPr>
        </a:p>
      </dgm:t>
    </dgm:pt>
    <dgm:pt modelId="{794A9F9A-4762-4359-831C-368F1E55A7C4}">
      <dgm:prSet phldrT="[Text]" custT="1"/>
      <dgm:spPr>
        <a:solidFill>
          <a:srgbClr val="CAD7AF">
            <a:alpha val="90000"/>
          </a:srgbClr>
        </a:solidFill>
        <a:ln>
          <a:noFill/>
        </a:ln>
      </dgm:spPr>
      <dgm:t>
        <a:body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Many small studies, few RCTs</a:t>
          </a:r>
        </a:p>
      </dgm:t>
    </dgm:pt>
    <dgm:pt modelId="{10C7A8A4-8367-4F72-988A-8A1B7AFA757D}" type="parTrans" cxnId="{CCB4C69D-3877-4CF9-BCA1-412DEB8B4492}">
      <dgm:prSet/>
      <dgm:spPr/>
      <dgm:t>
        <a:bodyPr/>
        <a:lstStyle/>
        <a:p>
          <a:endParaRPr lang="en-CA">
            <a:latin typeface="Tenorite" panose="00000500000000000000" pitchFamily="2" charset="0"/>
            <a:cs typeface="Segoe UI" panose="020B0502040204020203" pitchFamily="34" charset="0"/>
          </a:endParaRPr>
        </a:p>
      </dgm:t>
    </dgm:pt>
    <dgm:pt modelId="{34C5658D-0320-4F66-A71E-1D359439F02C}" type="sibTrans" cxnId="{CCB4C69D-3877-4CF9-BCA1-412DEB8B4492}">
      <dgm:prSet/>
      <dgm:spPr/>
      <dgm:t>
        <a:bodyPr/>
        <a:lstStyle/>
        <a:p>
          <a:endParaRPr lang="en-CA">
            <a:latin typeface="Tenorite" panose="00000500000000000000" pitchFamily="2" charset="0"/>
            <a:cs typeface="Segoe UI" panose="020B0502040204020203" pitchFamily="34" charset="0"/>
          </a:endParaRPr>
        </a:p>
      </dgm:t>
    </dgm:pt>
    <dgm:pt modelId="{3A0B9DBE-F73D-4713-8C1B-3DF35F6E3846}">
      <dgm:prSet custT="1"/>
      <dgm:spPr>
        <a:solidFill>
          <a:srgbClr val="CAD7AF">
            <a:alpha val="90000"/>
          </a:srgbClr>
        </a:solidFill>
        <a:ln>
          <a:noFill/>
        </a:ln>
      </dgm:spPr>
      <dgm:t>
        <a:body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Most have high likelihood of bias</a:t>
          </a:r>
        </a:p>
      </dgm:t>
    </dgm:pt>
    <dgm:pt modelId="{CC757577-E94C-4157-A91D-1B836FB5AB10}" type="parTrans" cxnId="{3D1E4391-E29B-495A-B8B8-D977389EC7AE}">
      <dgm:prSet/>
      <dgm:spPr/>
      <dgm:t>
        <a:bodyPr/>
        <a:lstStyle/>
        <a:p>
          <a:endParaRPr lang="en-CA">
            <a:latin typeface="Tenorite" panose="00000500000000000000" pitchFamily="2" charset="0"/>
            <a:cs typeface="Segoe UI" panose="020B0502040204020203" pitchFamily="34" charset="0"/>
          </a:endParaRPr>
        </a:p>
      </dgm:t>
    </dgm:pt>
    <dgm:pt modelId="{5C91796A-3BED-4349-8979-3A2E0A114E7A}" type="sibTrans" cxnId="{3D1E4391-E29B-495A-B8B8-D977389EC7AE}">
      <dgm:prSet/>
      <dgm:spPr/>
      <dgm:t>
        <a:bodyPr/>
        <a:lstStyle/>
        <a:p>
          <a:endParaRPr lang="en-CA">
            <a:latin typeface="Tenorite" panose="00000500000000000000" pitchFamily="2" charset="0"/>
            <a:cs typeface="Segoe UI" panose="020B0502040204020203" pitchFamily="34" charset="0"/>
          </a:endParaRPr>
        </a:p>
      </dgm:t>
    </dgm:pt>
    <dgm:pt modelId="{491EC342-55F7-4774-A850-971330B62F78}">
      <dgm:prSet custT="1"/>
      <dgm:spPr>
        <a:solidFill>
          <a:srgbClr val="CAD7AF">
            <a:alpha val="90000"/>
          </a:srgbClr>
        </a:solidFill>
        <a:ln>
          <a:noFill/>
        </a:ln>
      </dgm:spPr>
      <dgm:t>
        <a:body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Differences/challenges in diagnosis (e.g. screening vs. symptomatic)</a:t>
          </a:r>
        </a:p>
      </dgm:t>
    </dgm:pt>
    <dgm:pt modelId="{EA11A298-5604-4CB6-8B70-A1FA25DE1CA1}" type="parTrans" cxnId="{ED4471A1-38A3-48A6-BAE9-77B55AE3BCF1}">
      <dgm:prSet/>
      <dgm:spPr/>
      <dgm:t>
        <a:bodyPr/>
        <a:lstStyle/>
        <a:p>
          <a:endParaRPr lang="en-CA">
            <a:latin typeface="Tenorite" panose="00000500000000000000" pitchFamily="2" charset="0"/>
            <a:cs typeface="Segoe UI" panose="020B0502040204020203" pitchFamily="34" charset="0"/>
          </a:endParaRPr>
        </a:p>
      </dgm:t>
    </dgm:pt>
    <dgm:pt modelId="{D391C183-8997-4A8C-835A-F468A07E3FB1}" type="sibTrans" cxnId="{ED4471A1-38A3-48A6-BAE9-77B55AE3BCF1}">
      <dgm:prSet/>
      <dgm:spPr/>
      <dgm:t>
        <a:bodyPr/>
        <a:lstStyle/>
        <a:p>
          <a:endParaRPr lang="en-CA">
            <a:latin typeface="Tenorite" panose="00000500000000000000" pitchFamily="2" charset="0"/>
            <a:cs typeface="Segoe UI" panose="020B0502040204020203" pitchFamily="34" charset="0"/>
          </a:endParaRPr>
        </a:p>
      </dgm:t>
    </dgm:pt>
    <dgm:pt modelId="{CC475041-F92E-4D5D-8750-23705184DFB5}">
      <dgm:prSet custT="1"/>
      <dgm:spPr>
        <a:solidFill>
          <a:srgbClr val="CAD7AF">
            <a:alpha val="90000"/>
          </a:srgbClr>
        </a:solidFill>
        <a:ln>
          <a:noFill/>
        </a:ln>
      </dgm:spPr>
      <dgm:t>
        <a:body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Definition of VTE (e.g. proximal vs. distal)</a:t>
          </a:r>
        </a:p>
      </dgm:t>
    </dgm:pt>
    <dgm:pt modelId="{2B805BE1-BB80-498C-8EAE-348A4DDC6066}" type="parTrans" cxnId="{6F9BCA8B-0F2A-41AF-AD0D-59B77518480C}">
      <dgm:prSet/>
      <dgm:spPr/>
      <dgm:t>
        <a:bodyPr/>
        <a:lstStyle/>
        <a:p>
          <a:endParaRPr lang="en-CA">
            <a:latin typeface="Tenorite" panose="00000500000000000000" pitchFamily="2" charset="0"/>
            <a:cs typeface="Segoe UI" panose="020B0502040204020203" pitchFamily="34" charset="0"/>
          </a:endParaRPr>
        </a:p>
      </dgm:t>
    </dgm:pt>
    <dgm:pt modelId="{85240A90-9CE1-4000-97E8-A0187901601A}" type="sibTrans" cxnId="{6F9BCA8B-0F2A-41AF-AD0D-59B77518480C}">
      <dgm:prSet/>
      <dgm:spPr/>
      <dgm:t>
        <a:bodyPr/>
        <a:lstStyle/>
        <a:p>
          <a:endParaRPr lang="en-CA">
            <a:latin typeface="Tenorite" panose="00000500000000000000" pitchFamily="2" charset="0"/>
            <a:cs typeface="Segoe UI" panose="020B0502040204020203" pitchFamily="34" charset="0"/>
          </a:endParaRPr>
        </a:p>
      </dgm:t>
    </dgm:pt>
    <dgm:pt modelId="{772C87F3-5096-474E-9AF0-8AA7CA4400A0}">
      <dgm:prSet custT="1"/>
      <dgm:spPr>
        <a:solidFill>
          <a:srgbClr val="CAD7AF">
            <a:alpha val="90000"/>
          </a:srgbClr>
        </a:solidFill>
        <a:ln>
          <a:noFill/>
        </a:ln>
      </dgm:spPr>
      <dgm:t>
        <a:body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Different prophylaxis strategies</a:t>
          </a:r>
        </a:p>
      </dgm:t>
    </dgm:pt>
    <dgm:pt modelId="{1E757176-D72C-4BB1-A8A8-AB1BC235FAAD}" type="parTrans" cxnId="{65745C1F-123E-4209-9917-25E91B74D09A}">
      <dgm:prSet/>
      <dgm:spPr/>
      <dgm:t>
        <a:bodyPr/>
        <a:lstStyle/>
        <a:p>
          <a:endParaRPr lang="en-CA">
            <a:latin typeface="Tenorite" panose="00000500000000000000" pitchFamily="2" charset="0"/>
          </a:endParaRPr>
        </a:p>
      </dgm:t>
    </dgm:pt>
    <dgm:pt modelId="{1030E5B9-8775-4D22-9C98-EB24B1D32CC6}" type="sibTrans" cxnId="{65745C1F-123E-4209-9917-25E91B74D09A}">
      <dgm:prSet/>
      <dgm:spPr/>
      <dgm:t>
        <a:bodyPr/>
        <a:lstStyle/>
        <a:p>
          <a:endParaRPr lang="en-CA">
            <a:latin typeface="Tenorite" panose="00000500000000000000" pitchFamily="2" charset="0"/>
          </a:endParaRPr>
        </a:p>
      </dgm:t>
    </dgm:pt>
    <dgm:pt modelId="{47583D60-5496-4DA9-B0D3-07976C748699}">
      <dgm:prSet custT="1"/>
      <dgm:spPr>
        <a:solidFill>
          <a:srgbClr val="CAD7AF">
            <a:alpha val="90000"/>
          </a:srgbClr>
        </a:solidFill>
        <a:ln>
          <a:noFill/>
        </a:ln>
      </dgm:spPr>
      <dgm:t>
        <a:body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New variants and treatments over time</a:t>
          </a:r>
        </a:p>
      </dgm:t>
    </dgm:pt>
    <dgm:pt modelId="{5CBE44BD-1227-4E94-A561-0B6292A2F38A}" type="parTrans" cxnId="{7724BA98-1ED7-4E1A-AB68-CB354286E355}">
      <dgm:prSet/>
      <dgm:spPr/>
      <dgm:t>
        <a:bodyPr/>
        <a:lstStyle/>
        <a:p>
          <a:endParaRPr lang="en-CA"/>
        </a:p>
      </dgm:t>
    </dgm:pt>
    <dgm:pt modelId="{40D2DB4D-0305-4717-B703-1270C64084AB}" type="sibTrans" cxnId="{7724BA98-1ED7-4E1A-AB68-CB354286E355}">
      <dgm:prSet/>
      <dgm:spPr/>
      <dgm:t>
        <a:bodyPr/>
        <a:lstStyle/>
        <a:p>
          <a:endParaRPr lang="en-CA"/>
        </a:p>
      </dgm:t>
    </dgm:pt>
    <dgm:pt modelId="{77FA03A4-4851-47AB-A9C8-60D719BE68CD}" type="pres">
      <dgm:prSet presAssocID="{18A1F035-43A2-49C6-991D-5BE72DD2CA5B}" presName="Name0" presStyleCnt="0">
        <dgm:presLayoutVars>
          <dgm:dir/>
          <dgm:animLvl val="lvl"/>
          <dgm:resizeHandles val="exact"/>
        </dgm:presLayoutVars>
      </dgm:prSet>
      <dgm:spPr/>
    </dgm:pt>
    <dgm:pt modelId="{3D4C19E2-3AF9-4930-B323-ACE574E2D5EC}" type="pres">
      <dgm:prSet presAssocID="{D666F27A-DA95-4FFF-A1E7-DCABDAB11428}" presName="composite" presStyleCnt="0"/>
      <dgm:spPr/>
    </dgm:pt>
    <dgm:pt modelId="{96C2210D-88BD-4F02-A5EF-B98CBE750752}" type="pres">
      <dgm:prSet presAssocID="{D666F27A-DA95-4FFF-A1E7-DCABDAB11428}" presName="parTx" presStyleLbl="alignNode1" presStyleIdx="0" presStyleCnt="1">
        <dgm:presLayoutVars>
          <dgm:chMax val="0"/>
          <dgm:chPref val="0"/>
          <dgm:bulletEnabled val="1"/>
        </dgm:presLayoutVars>
      </dgm:prSet>
      <dgm:spPr/>
    </dgm:pt>
    <dgm:pt modelId="{54DFA575-3D8B-4E64-999D-7DFC12E3A54C}" type="pres">
      <dgm:prSet presAssocID="{D666F27A-DA95-4FFF-A1E7-DCABDAB11428}" presName="desTx" presStyleLbl="alignAccFollowNode1" presStyleIdx="0" presStyleCnt="1" custScaleY="100000">
        <dgm:presLayoutVars>
          <dgm:bulletEnabled val="1"/>
        </dgm:presLayoutVars>
      </dgm:prSet>
      <dgm:spPr/>
    </dgm:pt>
  </dgm:ptLst>
  <dgm:cxnLst>
    <dgm:cxn modelId="{EB46DE10-24D8-41C4-9CAF-73C4E3289DFA}" srcId="{18A1F035-43A2-49C6-991D-5BE72DD2CA5B}" destId="{D666F27A-DA95-4FFF-A1E7-DCABDAB11428}" srcOrd="0" destOrd="0" parTransId="{D46361D5-0EF6-4C16-8DFF-997C84A90F62}" sibTransId="{11B400EA-F66C-4E70-9521-2983D6AF7971}"/>
    <dgm:cxn modelId="{65745C1F-123E-4209-9917-25E91B74D09A}" srcId="{D666F27A-DA95-4FFF-A1E7-DCABDAB11428}" destId="{772C87F3-5096-474E-9AF0-8AA7CA4400A0}" srcOrd="4" destOrd="0" parTransId="{1E757176-D72C-4BB1-A8A8-AB1BC235FAAD}" sibTransId="{1030E5B9-8775-4D22-9C98-EB24B1D32CC6}"/>
    <dgm:cxn modelId="{47E6F720-FCF5-4D71-B874-D2A1ADFF8AC6}" type="presOf" srcId="{CC475041-F92E-4D5D-8750-23705184DFB5}" destId="{54DFA575-3D8B-4E64-999D-7DFC12E3A54C}" srcOrd="0" destOrd="3" presId="urn:microsoft.com/office/officeart/2005/8/layout/hList1"/>
    <dgm:cxn modelId="{A0E57D63-CF17-4607-9419-A218F9E41872}" type="presOf" srcId="{3A0B9DBE-F73D-4713-8C1B-3DF35F6E3846}" destId="{54DFA575-3D8B-4E64-999D-7DFC12E3A54C}" srcOrd="0" destOrd="1" presId="urn:microsoft.com/office/officeart/2005/8/layout/hList1"/>
    <dgm:cxn modelId="{6F9BCA8B-0F2A-41AF-AD0D-59B77518480C}" srcId="{D666F27A-DA95-4FFF-A1E7-DCABDAB11428}" destId="{CC475041-F92E-4D5D-8750-23705184DFB5}" srcOrd="3" destOrd="0" parTransId="{2B805BE1-BB80-498C-8EAE-348A4DDC6066}" sibTransId="{85240A90-9CE1-4000-97E8-A0187901601A}"/>
    <dgm:cxn modelId="{3C0FBD8D-8B63-4405-AD7B-54F763D61C3E}" type="presOf" srcId="{18A1F035-43A2-49C6-991D-5BE72DD2CA5B}" destId="{77FA03A4-4851-47AB-A9C8-60D719BE68CD}" srcOrd="0" destOrd="0" presId="urn:microsoft.com/office/officeart/2005/8/layout/hList1"/>
    <dgm:cxn modelId="{3D1E4391-E29B-495A-B8B8-D977389EC7AE}" srcId="{D666F27A-DA95-4FFF-A1E7-DCABDAB11428}" destId="{3A0B9DBE-F73D-4713-8C1B-3DF35F6E3846}" srcOrd="1" destOrd="0" parTransId="{CC757577-E94C-4157-A91D-1B836FB5AB10}" sibTransId="{5C91796A-3BED-4349-8979-3A2E0A114E7A}"/>
    <dgm:cxn modelId="{7724BA98-1ED7-4E1A-AB68-CB354286E355}" srcId="{D666F27A-DA95-4FFF-A1E7-DCABDAB11428}" destId="{47583D60-5496-4DA9-B0D3-07976C748699}" srcOrd="5" destOrd="0" parTransId="{5CBE44BD-1227-4E94-A561-0B6292A2F38A}" sibTransId="{40D2DB4D-0305-4717-B703-1270C64084AB}"/>
    <dgm:cxn modelId="{CCB4C69D-3877-4CF9-BCA1-412DEB8B4492}" srcId="{D666F27A-DA95-4FFF-A1E7-DCABDAB11428}" destId="{794A9F9A-4762-4359-831C-368F1E55A7C4}" srcOrd="0" destOrd="0" parTransId="{10C7A8A4-8367-4F72-988A-8A1B7AFA757D}" sibTransId="{34C5658D-0320-4F66-A71E-1D359439F02C}"/>
    <dgm:cxn modelId="{ED4471A1-38A3-48A6-BAE9-77B55AE3BCF1}" srcId="{D666F27A-DA95-4FFF-A1E7-DCABDAB11428}" destId="{491EC342-55F7-4774-A850-971330B62F78}" srcOrd="2" destOrd="0" parTransId="{EA11A298-5604-4CB6-8B70-A1FA25DE1CA1}" sibTransId="{D391C183-8997-4A8C-835A-F468A07E3FB1}"/>
    <dgm:cxn modelId="{02910EA3-C0EA-4DD1-9345-0A56342CEB75}" type="presOf" srcId="{47583D60-5496-4DA9-B0D3-07976C748699}" destId="{54DFA575-3D8B-4E64-999D-7DFC12E3A54C}" srcOrd="0" destOrd="5" presId="urn:microsoft.com/office/officeart/2005/8/layout/hList1"/>
    <dgm:cxn modelId="{6B338BA7-2A03-4552-9A61-A9DF06F4FBF2}" type="presOf" srcId="{491EC342-55F7-4774-A850-971330B62F78}" destId="{54DFA575-3D8B-4E64-999D-7DFC12E3A54C}" srcOrd="0" destOrd="2" presId="urn:microsoft.com/office/officeart/2005/8/layout/hList1"/>
    <dgm:cxn modelId="{901F04C8-2CA3-48EA-9BA8-56E70229CE0B}" type="presOf" srcId="{772C87F3-5096-474E-9AF0-8AA7CA4400A0}" destId="{54DFA575-3D8B-4E64-999D-7DFC12E3A54C}" srcOrd="0" destOrd="4" presId="urn:microsoft.com/office/officeart/2005/8/layout/hList1"/>
    <dgm:cxn modelId="{863A4ECB-02F6-4722-BEE0-2E160D3E42FE}" type="presOf" srcId="{D666F27A-DA95-4FFF-A1E7-DCABDAB11428}" destId="{96C2210D-88BD-4F02-A5EF-B98CBE750752}" srcOrd="0" destOrd="0" presId="urn:microsoft.com/office/officeart/2005/8/layout/hList1"/>
    <dgm:cxn modelId="{1F1B83E2-6006-43BF-B0CB-BE60A039002D}" type="presOf" srcId="{794A9F9A-4762-4359-831C-368F1E55A7C4}" destId="{54DFA575-3D8B-4E64-999D-7DFC12E3A54C}" srcOrd="0" destOrd="0" presId="urn:microsoft.com/office/officeart/2005/8/layout/hList1"/>
    <dgm:cxn modelId="{A71F0F5F-9129-4567-8114-60524B3C8408}" type="presParOf" srcId="{77FA03A4-4851-47AB-A9C8-60D719BE68CD}" destId="{3D4C19E2-3AF9-4930-B323-ACE574E2D5EC}" srcOrd="0" destOrd="0" presId="urn:microsoft.com/office/officeart/2005/8/layout/hList1"/>
    <dgm:cxn modelId="{4940B165-837D-4A98-8942-9ACA0D2DB84D}" type="presParOf" srcId="{3D4C19E2-3AF9-4930-B323-ACE574E2D5EC}" destId="{96C2210D-88BD-4F02-A5EF-B98CBE750752}" srcOrd="0" destOrd="0" presId="urn:microsoft.com/office/officeart/2005/8/layout/hList1"/>
    <dgm:cxn modelId="{CDC556D0-2DC8-4004-90AD-C8BFC0C7D535}" type="presParOf" srcId="{3D4C19E2-3AF9-4930-B323-ACE574E2D5EC}" destId="{54DFA575-3D8B-4E64-999D-7DFC12E3A54C}" srcOrd="1" destOrd="0" presId="urn:microsoft.com/office/officeart/2005/8/layout/hList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EEF412-80CC-4EA8-99E5-63C609DFF1B2}" type="doc">
      <dgm:prSet loTypeId="urn:microsoft.com/office/officeart/2005/8/layout/arrow4" loCatId="relationship" qsTypeId="urn:microsoft.com/office/officeart/2005/8/quickstyle/simple1" qsCatId="simple" csTypeId="urn:microsoft.com/office/officeart/2005/8/colors/accent1_5" csCatId="accent1" phldr="1"/>
      <dgm:spPr/>
      <dgm:t>
        <a:bodyPr/>
        <a:lstStyle/>
        <a:p>
          <a:endParaRPr lang="en-US"/>
        </a:p>
      </dgm:t>
    </dgm:pt>
    <dgm:pt modelId="{2F6D7D79-1F43-4F76-8FCE-EA1741ECF0FE}">
      <dgm:prSet phldrT="[Text]" custT="1"/>
      <dgm:spPr/>
      <dgm:t>
        <a:bodyPr lIns="0" rIns="0" bIns="0"/>
        <a:lstStyle/>
        <a:p>
          <a:pPr algn="ctr"/>
          <a:r>
            <a:rPr lang="en-CA" sz="4000" dirty="0">
              <a:solidFill>
                <a:schemeClr val="bg1"/>
              </a:solidFill>
              <a:effectLst>
                <a:outerShdw blurRad="50800" dist="50800" dir="5400000" sx="1000" sy="1000" algn="ctr" rotWithShape="0">
                  <a:srgbClr val="000000"/>
                </a:outerShdw>
              </a:effectLst>
              <a:latin typeface="Calibri" panose="020F0502020204030204" pitchFamily="34" charset="0"/>
              <a:cs typeface="Calibri" panose="020F0502020204030204" pitchFamily="34" charset="0"/>
            </a:rPr>
            <a:t>COVID</a:t>
          </a:r>
          <a:endParaRPr lang="en-US" sz="4000" dirty="0">
            <a:solidFill>
              <a:schemeClr val="bg1"/>
            </a:solidFill>
            <a:effectLst>
              <a:outerShdw blurRad="50800" dist="50800" dir="5400000" sx="1000" sy="1000" algn="ctr" rotWithShape="0">
                <a:srgbClr val="000000"/>
              </a:outerShdw>
            </a:effectLst>
            <a:latin typeface="Calibri" panose="020F0502020204030204" pitchFamily="34" charset="0"/>
            <a:cs typeface="Calibri" panose="020F0502020204030204" pitchFamily="34" charset="0"/>
          </a:endParaRPr>
        </a:p>
      </dgm:t>
    </dgm:pt>
    <dgm:pt modelId="{FC178E2B-5886-46B5-B58E-5ADD64628D17}" type="parTrans" cxnId="{C499BDFC-3A5C-4374-A706-992B826F7149}">
      <dgm:prSet/>
      <dgm:spPr/>
      <dgm:t>
        <a:bodyPr/>
        <a:lstStyle/>
        <a:p>
          <a:endParaRPr lang="en-US">
            <a:solidFill>
              <a:schemeClr val="tx1"/>
            </a:solidFill>
            <a:latin typeface="Segoe UI" panose="020B0502040204020203" pitchFamily="34" charset="0"/>
            <a:cs typeface="Segoe UI" panose="020B0502040204020203" pitchFamily="34" charset="0"/>
          </a:endParaRPr>
        </a:p>
      </dgm:t>
    </dgm:pt>
    <dgm:pt modelId="{82A312AA-AF5E-46CF-823E-8CDA8587CC6A}" type="sibTrans" cxnId="{C499BDFC-3A5C-4374-A706-992B826F7149}">
      <dgm:prSet/>
      <dgm:spPr/>
      <dgm:t>
        <a:bodyPr/>
        <a:lstStyle/>
        <a:p>
          <a:endParaRPr lang="en-US">
            <a:solidFill>
              <a:schemeClr val="tx1"/>
            </a:solidFill>
            <a:latin typeface="Segoe UI" panose="020B0502040204020203" pitchFamily="34" charset="0"/>
            <a:cs typeface="Segoe UI" panose="020B0502040204020203" pitchFamily="34" charset="0"/>
          </a:endParaRPr>
        </a:p>
      </dgm:t>
    </dgm:pt>
    <dgm:pt modelId="{B7E95D0D-FE75-497C-95A5-A535D8328B23}">
      <dgm:prSet phldrT="[Text]" custT="1"/>
      <dgm:spPr/>
      <dgm:t>
        <a:bodyPr lIns="0" rIns="0" bIns="0"/>
        <a:lstStyle/>
        <a:p>
          <a:pPr algn="ctr"/>
          <a:r>
            <a:rPr lang="en-CA" sz="4000" dirty="0">
              <a:solidFill>
                <a:schemeClr val="bg1"/>
              </a:solidFill>
              <a:latin typeface="Calibri" panose="020F0502020204030204" pitchFamily="34" charset="0"/>
              <a:cs typeface="Calibri" panose="020F0502020204030204" pitchFamily="34" charset="0"/>
            </a:rPr>
            <a:t>Non-COVID</a:t>
          </a:r>
          <a:endParaRPr lang="en-US" sz="4000" dirty="0">
            <a:solidFill>
              <a:schemeClr val="bg1"/>
            </a:solidFill>
            <a:latin typeface="Calibri" panose="020F0502020204030204" pitchFamily="34" charset="0"/>
            <a:cs typeface="Calibri" panose="020F0502020204030204" pitchFamily="34" charset="0"/>
          </a:endParaRPr>
        </a:p>
      </dgm:t>
    </dgm:pt>
    <dgm:pt modelId="{8740F634-455C-448B-A5B8-9BE47A441087}" type="parTrans" cxnId="{BA5C08A6-E629-4992-8669-AB21E0C6A7A8}">
      <dgm:prSet/>
      <dgm:spPr/>
      <dgm:t>
        <a:bodyPr/>
        <a:lstStyle/>
        <a:p>
          <a:endParaRPr lang="en-US">
            <a:solidFill>
              <a:schemeClr val="tx1"/>
            </a:solidFill>
            <a:latin typeface="Segoe UI" panose="020B0502040204020203" pitchFamily="34" charset="0"/>
            <a:cs typeface="Segoe UI" panose="020B0502040204020203" pitchFamily="34" charset="0"/>
          </a:endParaRPr>
        </a:p>
      </dgm:t>
    </dgm:pt>
    <dgm:pt modelId="{C96B5EBC-B612-404A-B442-0733AA43F7CF}" type="sibTrans" cxnId="{BA5C08A6-E629-4992-8669-AB21E0C6A7A8}">
      <dgm:prSet/>
      <dgm:spPr/>
      <dgm:t>
        <a:bodyPr/>
        <a:lstStyle/>
        <a:p>
          <a:endParaRPr lang="en-US">
            <a:solidFill>
              <a:schemeClr val="tx1"/>
            </a:solidFill>
            <a:latin typeface="Segoe UI" panose="020B0502040204020203" pitchFamily="34" charset="0"/>
            <a:cs typeface="Segoe UI" panose="020B0502040204020203" pitchFamily="34" charset="0"/>
          </a:endParaRPr>
        </a:p>
      </dgm:t>
    </dgm:pt>
    <dgm:pt modelId="{7043FBB0-CFDE-422E-9391-42269979E5A6}" type="pres">
      <dgm:prSet presAssocID="{64EEF412-80CC-4EA8-99E5-63C609DFF1B2}" presName="compositeShape" presStyleCnt="0">
        <dgm:presLayoutVars>
          <dgm:chMax val="2"/>
          <dgm:dir/>
          <dgm:resizeHandles val="exact"/>
        </dgm:presLayoutVars>
      </dgm:prSet>
      <dgm:spPr/>
    </dgm:pt>
    <dgm:pt modelId="{601FB1C3-D89D-4408-9342-ECCA4076FB83}" type="pres">
      <dgm:prSet presAssocID="{2F6D7D79-1F43-4F76-8FCE-EA1741ECF0FE}" presName="upArrow" presStyleLbl="node1" presStyleIdx="0" presStyleCnt="2" custScaleX="204508" custLinFactNeighborX="42392" custLinFactNeighborY="-1403"/>
      <dgm:spPr>
        <a:solidFill>
          <a:srgbClr val="E53E31"/>
        </a:solidFill>
        <a:ln>
          <a:noFill/>
        </a:ln>
        <a:effectLst/>
      </dgm:spPr>
    </dgm:pt>
    <dgm:pt modelId="{710F5DAD-1170-4414-8F52-E06C05410A9E}" type="pres">
      <dgm:prSet presAssocID="{2F6D7D79-1F43-4F76-8FCE-EA1741ECF0FE}" presName="upArrowText" presStyleLbl="revTx" presStyleIdx="0" presStyleCnt="2" custScaleY="53355" custLinFactNeighborX="-55616" custLinFactNeighborY="-198">
        <dgm:presLayoutVars>
          <dgm:chMax val="0"/>
          <dgm:bulletEnabled val="1"/>
        </dgm:presLayoutVars>
      </dgm:prSet>
      <dgm:spPr/>
    </dgm:pt>
    <dgm:pt modelId="{210BA271-E3A5-488E-B655-35784091D843}" type="pres">
      <dgm:prSet presAssocID="{B7E95D0D-FE75-497C-95A5-A535D8328B23}" presName="downArrow" presStyleLbl="node1" presStyleIdx="1" presStyleCnt="2" custScaleX="204508" custLinFactNeighborX="12392" custLinFactNeighborY="-1403"/>
      <dgm:spPr>
        <a:solidFill>
          <a:srgbClr val="CAD7AF"/>
        </a:solidFill>
        <a:ln>
          <a:noFill/>
        </a:ln>
        <a:effectLst/>
      </dgm:spPr>
    </dgm:pt>
    <dgm:pt modelId="{613ED240-20A2-4749-AC22-AE1C53E5C1FA}" type="pres">
      <dgm:prSet presAssocID="{B7E95D0D-FE75-497C-95A5-A535D8328B23}" presName="downArrowText" presStyleLbl="revTx" presStyleIdx="1" presStyleCnt="2" custScaleX="55487" custLinFactNeighborX="-73065" custLinFactNeighborY="-12685">
        <dgm:presLayoutVars>
          <dgm:chMax val="0"/>
          <dgm:bulletEnabled val="1"/>
        </dgm:presLayoutVars>
      </dgm:prSet>
      <dgm:spPr/>
    </dgm:pt>
  </dgm:ptLst>
  <dgm:cxnLst>
    <dgm:cxn modelId="{2F096337-2967-455D-9CF6-AF51277012F6}" type="presOf" srcId="{2F6D7D79-1F43-4F76-8FCE-EA1741ECF0FE}" destId="{710F5DAD-1170-4414-8F52-E06C05410A9E}" srcOrd="0" destOrd="0" presId="urn:microsoft.com/office/officeart/2005/8/layout/arrow4"/>
    <dgm:cxn modelId="{7023AF5B-A35C-4DEF-A1BB-8F1AD1CBD0B5}" type="presOf" srcId="{64EEF412-80CC-4EA8-99E5-63C609DFF1B2}" destId="{7043FBB0-CFDE-422E-9391-42269979E5A6}" srcOrd="0" destOrd="0" presId="urn:microsoft.com/office/officeart/2005/8/layout/arrow4"/>
    <dgm:cxn modelId="{602FE55F-3252-467C-8EC4-097D3B7C4F2A}" type="presOf" srcId="{B7E95D0D-FE75-497C-95A5-A535D8328B23}" destId="{613ED240-20A2-4749-AC22-AE1C53E5C1FA}" srcOrd="0" destOrd="0" presId="urn:microsoft.com/office/officeart/2005/8/layout/arrow4"/>
    <dgm:cxn modelId="{BA5C08A6-E629-4992-8669-AB21E0C6A7A8}" srcId="{64EEF412-80CC-4EA8-99E5-63C609DFF1B2}" destId="{B7E95D0D-FE75-497C-95A5-A535D8328B23}" srcOrd="1" destOrd="0" parTransId="{8740F634-455C-448B-A5B8-9BE47A441087}" sibTransId="{C96B5EBC-B612-404A-B442-0733AA43F7CF}"/>
    <dgm:cxn modelId="{C499BDFC-3A5C-4374-A706-992B826F7149}" srcId="{64EEF412-80CC-4EA8-99E5-63C609DFF1B2}" destId="{2F6D7D79-1F43-4F76-8FCE-EA1741ECF0FE}" srcOrd="0" destOrd="0" parTransId="{FC178E2B-5886-46B5-B58E-5ADD64628D17}" sibTransId="{82A312AA-AF5E-46CF-823E-8CDA8587CC6A}"/>
    <dgm:cxn modelId="{3E6F1AF3-0E63-43AC-A9D9-2D46546CEA40}" type="presParOf" srcId="{7043FBB0-CFDE-422E-9391-42269979E5A6}" destId="{601FB1C3-D89D-4408-9342-ECCA4076FB83}" srcOrd="0" destOrd="0" presId="urn:microsoft.com/office/officeart/2005/8/layout/arrow4"/>
    <dgm:cxn modelId="{8B1EC779-78EF-4405-A2D3-A1BFB310EF84}" type="presParOf" srcId="{7043FBB0-CFDE-422E-9391-42269979E5A6}" destId="{710F5DAD-1170-4414-8F52-E06C05410A9E}" srcOrd="1" destOrd="0" presId="urn:microsoft.com/office/officeart/2005/8/layout/arrow4"/>
    <dgm:cxn modelId="{0A9D00C7-0D60-4F16-BC94-EF980C7A54C3}" type="presParOf" srcId="{7043FBB0-CFDE-422E-9391-42269979E5A6}" destId="{210BA271-E3A5-488E-B655-35784091D843}" srcOrd="2" destOrd="0" presId="urn:microsoft.com/office/officeart/2005/8/layout/arrow4"/>
    <dgm:cxn modelId="{6EE032BB-7F70-4E1F-ACF4-2D6FD888D57B}" type="presParOf" srcId="{7043FBB0-CFDE-422E-9391-42269979E5A6}" destId="{613ED240-20A2-4749-AC22-AE1C53E5C1FA}" srcOrd="3"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67985-D3ED-41C5-91CA-C92CF986298C}">
      <dsp:nvSpPr>
        <dsp:cNvPr id="0" name=""/>
        <dsp:cNvSpPr/>
      </dsp:nvSpPr>
      <dsp:spPr>
        <a:xfrm>
          <a:off x="1383734" y="2041"/>
          <a:ext cx="1669137" cy="1669137"/>
        </a:xfrm>
        <a:prstGeom prst="ellipse">
          <a:avLst/>
        </a:prstGeom>
        <a:solidFill>
          <a:srgbClr val="C8C3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chemeClr val="tx1">
                  <a:lumMod val="50000"/>
                  <a:lumOff val="50000"/>
                </a:schemeClr>
              </a:solidFill>
              <a:latin typeface="Segoe UI" panose="020B0502040204020203" pitchFamily="34" charset="0"/>
              <a:cs typeface="Segoe UI" panose="020B0502040204020203" pitchFamily="34" charset="0"/>
            </a:rPr>
            <a:t>Brainstorming</a:t>
          </a:r>
        </a:p>
        <a:p>
          <a:pPr marL="57150" lvl="1" indent="-57150" algn="l" defTabSz="444500">
            <a:lnSpc>
              <a:spcPct val="90000"/>
            </a:lnSpc>
            <a:spcBef>
              <a:spcPct val="0"/>
            </a:spcBef>
            <a:spcAft>
              <a:spcPct val="15000"/>
            </a:spcAft>
            <a:buChar char="•"/>
          </a:pPr>
          <a:r>
            <a:rPr lang="en-US" sz="1000" kern="1200" dirty="0">
              <a:solidFill>
                <a:schemeClr val="tx1">
                  <a:lumMod val="50000"/>
                  <a:lumOff val="50000"/>
                </a:schemeClr>
              </a:solidFill>
              <a:latin typeface="Segoe UI" panose="020B0502040204020203" pitchFamily="34" charset="0"/>
              <a:cs typeface="Segoe UI" panose="020B0502040204020203" pitchFamily="34" charset="0"/>
            </a:rPr>
            <a:t>List of potential outcomes</a:t>
          </a:r>
        </a:p>
      </dsp:txBody>
      <dsp:txXfrm>
        <a:off x="1628173" y="246480"/>
        <a:ext cx="1180259" cy="1180259"/>
      </dsp:txXfrm>
    </dsp:sp>
    <dsp:sp modelId="{7DECA0EE-515D-4E4D-B833-6C7C0139C025}">
      <dsp:nvSpPr>
        <dsp:cNvPr id="0" name=""/>
        <dsp:cNvSpPr/>
      </dsp:nvSpPr>
      <dsp:spPr>
        <a:xfrm>
          <a:off x="1734253" y="1806712"/>
          <a:ext cx="968099" cy="968099"/>
        </a:xfrm>
        <a:prstGeom prst="mathPlus">
          <a:avLst/>
        </a:prstGeom>
        <a:solidFill>
          <a:srgbClr val="C8C3D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egoe UI" panose="020B0502040204020203" pitchFamily="34" charset="0"/>
            <a:cs typeface="Segoe UI" panose="020B0502040204020203" pitchFamily="34" charset="0"/>
          </a:endParaRPr>
        </a:p>
      </dsp:txBody>
      <dsp:txXfrm>
        <a:off x="1862575" y="2176913"/>
        <a:ext cx="711455" cy="227697"/>
      </dsp:txXfrm>
    </dsp:sp>
    <dsp:sp modelId="{5D7F8232-C10C-4841-97D0-E8A06415BBA6}">
      <dsp:nvSpPr>
        <dsp:cNvPr id="0" name=""/>
        <dsp:cNvSpPr/>
      </dsp:nvSpPr>
      <dsp:spPr>
        <a:xfrm>
          <a:off x="1383734" y="2910346"/>
          <a:ext cx="1669137" cy="1669137"/>
        </a:xfrm>
        <a:prstGeom prst="ellipse">
          <a:avLst/>
        </a:prstGeom>
        <a:solidFill>
          <a:srgbClr val="CAD7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lumMod val="50000"/>
                  <a:lumOff val="50000"/>
                </a:schemeClr>
              </a:solidFill>
              <a:latin typeface="Segoe UI" panose="020B0502040204020203" pitchFamily="34" charset="0"/>
              <a:cs typeface="Segoe UI" panose="020B0502040204020203" pitchFamily="34" charset="0"/>
            </a:rPr>
            <a:t>Importance rating</a:t>
          </a:r>
        </a:p>
        <a:p>
          <a:pPr marL="57150" lvl="1" indent="-57150" algn="l" defTabSz="444500">
            <a:lnSpc>
              <a:spcPct val="90000"/>
            </a:lnSpc>
            <a:spcBef>
              <a:spcPct val="0"/>
            </a:spcBef>
            <a:spcAft>
              <a:spcPct val="15000"/>
            </a:spcAft>
            <a:buChar char="•"/>
          </a:pPr>
          <a:r>
            <a:rPr lang="en-US" sz="1000" kern="1200">
              <a:solidFill>
                <a:schemeClr val="tx1">
                  <a:lumMod val="50000"/>
                  <a:lumOff val="50000"/>
                </a:schemeClr>
              </a:solidFill>
              <a:latin typeface="Segoe UI" panose="020B0502040204020203" pitchFamily="34" charset="0"/>
              <a:cs typeface="Segoe UI" panose="020B0502040204020203" pitchFamily="34" charset="0"/>
            </a:rPr>
            <a:t>Most critical for key stakeholders</a:t>
          </a:r>
        </a:p>
      </dsp:txBody>
      <dsp:txXfrm>
        <a:off x="1628173" y="3154785"/>
        <a:ext cx="1180259" cy="1180259"/>
      </dsp:txXfrm>
    </dsp:sp>
    <dsp:sp modelId="{99E69875-048C-4766-BD74-9DBD16AC74FF}">
      <dsp:nvSpPr>
        <dsp:cNvPr id="0" name=""/>
        <dsp:cNvSpPr/>
      </dsp:nvSpPr>
      <dsp:spPr>
        <a:xfrm>
          <a:off x="3303242" y="1980302"/>
          <a:ext cx="530785" cy="620919"/>
        </a:xfrm>
        <a:prstGeom prst="rightArrow">
          <a:avLst>
            <a:gd name="adj1" fmla="val 60000"/>
            <a:gd name="adj2" fmla="val 50000"/>
          </a:avLst>
        </a:prstGeom>
        <a:solidFill>
          <a:srgbClr val="BDE0E4">
            <a:alpha val="99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egoe UI" panose="020B0502040204020203" pitchFamily="34" charset="0"/>
            <a:cs typeface="Segoe UI" panose="020B0502040204020203" pitchFamily="34" charset="0"/>
          </a:endParaRPr>
        </a:p>
      </dsp:txBody>
      <dsp:txXfrm>
        <a:off x="3303242" y="2104486"/>
        <a:ext cx="371550" cy="372551"/>
      </dsp:txXfrm>
    </dsp:sp>
    <dsp:sp modelId="{1DA70240-867A-4611-99CD-AED78F3B8365}">
      <dsp:nvSpPr>
        <dsp:cNvPr id="0" name=""/>
        <dsp:cNvSpPr/>
      </dsp:nvSpPr>
      <dsp:spPr>
        <a:xfrm>
          <a:off x="4054354" y="621625"/>
          <a:ext cx="3338274" cy="3338274"/>
        </a:xfrm>
        <a:prstGeom prst="ellipse">
          <a:avLst/>
        </a:prstGeom>
        <a:solidFill>
          <a:srgbClr val="E53E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latin typeface="Segoe UI" panose="020B0502040204020203" pitchFamily="34" charset="0"/>
              <a:cs typeface="Segoe UI" panose="020B0502040204020203" pitchFamily="34" charset="0"/>
            </a:rPr>
            <a:t>Critical outcomes</a:t>
          </a:r>
        </a:p>
      </dsp:txBody>
      <dsp:txXfrm>
        <a:off x="4543233" y="1110504"/>
        <a:ext cx="2360516" cy="2360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82580-7B9F-42E8-BE7D-AF3B9A0075C4}">
      <dsp:nvSpPr>
        <dsp:cNvPr id="0" name=""/>
        <dsp:cNvSpPr/>
      </dsp:nvSpPr>
      <dsp:spPr>
        <a:xfrm>
          <a:off x="2132768" y="254"/>
          <a:ext cx="7315438" cy="1405383"/>
        </a:xfrm>
        <a:prstGeom prst="rect">
          <a:avLst/>
        </a:prstGeom>
        <a:solidFill>
          <a:srgbClr val="CAD7AF"/>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1940" tIns="356967" rIns="141940" bIns="356967"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lumMod val="50000"/>
                  <a:lumOff val="50000"/>
                </a:schemeClr>
              </a:solidFill>
              <a:latin typeface="Segoe UI" panose="020B0502040204020203" pitchFamily="34" charset="0"/>
              <a:cs typeface="Segoe UI" panose="020B0502040204020203" pitchFamily="34" charset="0"/>
            </a:rPr>
            <a:t>Our confidence that the effect estimate is adequate </a:t>
          </a:r>
          <a:r>
            <a:rPr lang="en-US" sz="1600" kern="1200" dirty="0">
              <a:solidFill>
                <a:schemeClr val="tx1">
                  <a:lumMod val="50000"/>
                  <a:lumOff val="50000"/>
                </a:schemeClr>
              </a:solidFill>
              <a:latin typeface="Segoe UI" panose="020B0502040204020203" pitchFamily="34" charset="0"/>
              <a:cs typeface="Segoe UI" panose="020B0502040204020203" pitchFamily="34" charset="0"/>
            </a:rPr>
            <a:t>to support a recommendation (high, moderate, low, very low)</a:t>
          </a:r>
        </a:p>
        <a:p>
          <a:pPr marL="0" lvl="0" indent="0" algn="l" defTabSz="711200">
            <a:lnSpc>
              <a:spcPct val="90000"/>
            </a:lnSpc>
            <a:spcBef>
              <a:spcPct val="0"/>
            </a:spcBef>
            <a:spcAft>
              <a:spcPct val="35000"/>
            </a:spcAft>
            <a:buNone/>
          </a:pPr>
          <a:r>
            <a:rPr lang="en-US" sz="1600" kern="1200" dirty="0">
              <a:solidFill>
                <a:schemeClr val="tx1">
                  <a:lumMod val="50000"/>
                  <a:lumOff val="50000"/>
                </a:schemeClr>
              </a:solidFill>
              <a:latin typeface="Segoe UI" panose="020B0502040204020203" pitchFamily="34" charset="0"/>
              <a:cs typeface="Segoe UI" panose="020B0502040204020203" pitchFamily="34" charset="0"/>
            </a:rPr>
            <a:t>Reflects strengths and limitations of the evidence (study design, risk of bias, imprecision, inconsistency, indirectness, publication bias)</a:t>
          </a:r>
        </a:p>
      </dsp:txBody>
      <dsp:txXfrm>
        <a:off x="2132768" y="254"/>
        <a:ext cx="7315438" cy="1405383"/>
      </dsp:txXfrm>
    </dsp:sp>
    <dsp:sp modelId="{7129CDB6-6771-4787-857E-4E8C168B1BC0}">
      <dsp:nvSpPr>
        <dsp:cNvPr id="0" name=""/>
        <dsp:cNvSpPr/>
      </dsp:nvSpPr>
      <dsp:spPr>
        <a:xfrm>
          <a:off x="592" y="254"/>
          <a:ext cx="2132175" cy="1405383"/>
        </a:xfrm>
        <a:prstGeom prst="rect">
          <a:avLst/>
        </a:prstGeom>
        <a:solidFill>
          <a:srgbClr val="A6B08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77" tIns="138821" rIns="96777" bIns="138821"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Certainty of Evidence</a:t>
          </a:r>
        </a:p>
      </dsp:txBody>
      <dsp:txXfrm>
        <a:off x="592" y="254"/>
        <a:ext cx="2132175" cy="1405383"/>
      </dsp:txXfrm>
    </dsp:sp>
    <dsp:sp modelId="{6B1F00A6-FC9F-4052-8B66-902459C16CBE}">
      <dsp:nvSpPr>
        <dsp:cNvPr id="0" name=""/>
        <dsp:cNvSpPr/>
      </dsp:nvSpPr>
      <dsp:spPr>
        <a:xfrm>
          <a:off x="2124906" y="1489961"/>
          <a:ext cx="7322819" cy="1405383"/>
        </a:xfrm>
        <a:prstGeom prst="rect">
          <a:avLst/>
        </a:prstGeom>
        <a:solidFill>
          <a:srgbClr val="C8C3D5">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083" tIns="356967" rIns="142083" bIns="356967"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lumMod val="50000"/>
                  <a:lumOff val="50000"/>
                </a:schemeClr>
              </a:solidFill>
              <a:latin typeface="Segoe UI" panose="020B0502040204020203" pitchFamily="34" charset="0"/>
              <a:cs typeface="Segoe UI" panose="020B0502040204020203" pitchFamily="34" charset="0"/>
            </a:rPr>
            <a:t>Extent to which we can be confident </a:t>
          </a:r>
          <a:r>
            <a:rPr lang="en-US" sz="1600" kern="1200" dirty="0">
              <a:solidFill>
                <a:schemeClr val="tx1">
                  <a:lumMod val="50000"/>
                  <a:lumOff val="50000"/>
                </a:schemeClr>
              </a:solidFill>
              <a:latin typeface="Segoe UI" panose="020B0502040204020203" pitchFamily="34" charset="0"/>
              <a:cs typeface="Segoe UI" panose="020B0502040204020203" pitchFamily="34" charset="0"/>
            </a:rPr>
            <a:t>that the desirable effects of an intervention outweigh its undesirable effects</a:t>
          </a:r>
        </a:p>
        <a:p>
          <a:pPr marL="0" lvl="0" indent="0" algn="l" defTabSz="711200">
            <a:lnSpc>
              <a:spcPct val="90000"/>
            </a:lnSpc>
            <a:spcBef>
              <a:spcPct val="0"/>
            </a:spcBef>
            <a:spcAft>
              <a:spcPct val="35000"/>
            </a:spcAft>
            <a:buNone/>
          </a:pPr>
          <a:r>
            <a:rPr lang="en-US" sz="1600" kern="1200" dirty="0">
              <a:solidFill>
                <a:schemeClr val="tx1">
                  <a:lumMod val="50000"/>
                  <a:lumOff val="50000"/>
                </a:schemeClr>
              </a:solidFill>
              <a:latin typeface="Segoe UI" panose="020B0502040204020203" pitchFamily="34" charset="0"/>
              <a:cs typeface="Segoe UI" panose="020B0502040204020203" pitchFamily="34" charset="0"/>
            </a:rPr>
            <a:t>Categorized as strong or conditional</a:t>
          </a:r>
        </a:p>
      </dsp:txBody>
      <dsp:txXfrm>
        <a:off x="2124906" y="1489961"/>
        <a:ext cx="7322819" cy="1405383"/>
      </dsp:txXfrm>
    </dsp:sp>
    <dsp:sp modelId="{2A507BB5-BC0E-4275-8E6C-DFF483F00213}">
      <dsp:nvSpPr>
        <dsp:cNvPr id="0" name=""/>
        <dsp:cNvSpPr/>
      </dsp:nvSpPr>
      <dsp:spPr>
        <a:xfrm>
          <a:off x="592" y="1489961"/>
          <a:ext cx="2124313" cy="1405383"/>
        </a:xfrm>
        <a:prstGeom prst="rect">
          <a:avLst/>
        </a:prstGeom>
        <a:solidFill>
          <a:srgbClr val="9793A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875" tIns="138821" rIns="96875" bIns="138821"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Strength of Recommendation</a:t>
          </a:r>
        </a:p>
      </dsp:txBody>
      <dsp:txXfrm>
        <a:off x="592" y="1489961"/>
        <a:ext cx="2124313" cy="1405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2210D-88BD-4F02-A5EF-B98CBE750752}">
      <dsp:nvSpPr>
        <dsp:cNvPr id="0" name=""/>
        <dsp:cNvSpPr/>
      </dsp:nvSpPr>
      <dsp:spPr>
        <a:xfrm>
          <a:off x="0" y="6247"/>
          <a:ext cx="3581400" cy="633600"/>
        </a:xfrm>
        <a:prstGeom prst="rect">
          <a:avLst/>
        </a:prstGeom>
        <a:solidFill>
          <a:srgbClr val="A6B08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1" kern="1200" dirty="0">
              <a:latin typeface="Segoe UI" panose="020B0502040204020203" pitchFamily="34" charset="0"/>
              <a:cs typeface="Segoe UI" panose="020B0502040204020203" pitchFamily="34" charset="0"/>
            </a:rPr>
            <a:t>Limitations</a:t>
          </a:r>
        </a:p>
      </dsp:txBody>
      <dsp:txXfrm>
        <a:off x="0" y="6247"/>
        <a:ext cx="3581400" cy="633600"/>
      </dsp:txXfrm>
    </dsp:sp>
    <dsp:sp modelId="{54DFA575-3D8B-4E64-999D-7DFC12E3A54C}">
      <dsp:nvSpPr>
        <dsp:cNvPr id="0" name=""/>
        <dsp:cNvSpPr/>
      </dsp:nvSpPr>
      <dsp:spPr>
        <a:xfrm>
          <a:off x="0" y="639847"/>
          <a:ext cx="3581400" cy="2657159"/>
        </a:xfrm>
        <a:prstGeom prst="rect">
          <a:avLst/>
        </a:prstGeom>
        <a:solidFill>
          <a:srgbClr val="CAD7AF">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a:solidFill>
                <a:schemeClr val="tx1">
                  <a:lumMod val="50000"/>
                  <a:lumOff val="50000"/>
                </a:schemeClr>
              </a:solidFill>
              <a:latin typeface="Segoe UI" panose="020B0502040204020203" pitchFamily="34" charset="0"/>
              <a:cs typeface="Segoe UI" panose="020B0502040204020203" pitchFamily="34" charset="0"/>
            </a:rPr>
            <a:t>Many small studies, few RCTs</a:t>
          </a:r>
        </a:p>
        <a:p>
          <a:pPr marL="171450" lvl="1" indent="-171450" algn="l" defTabSz="711200">
            <a:lnSpc>
              <a:spcPct val="90000"/>
            </a:lnSpc>
            <a:spcBef>
              <a:spcPct val="0"/>
            </a:spcBef>
            <a:spcAft>
              <a:spcPct val="15000"/>
            </a:spcAft>
            <a:buChar char="•"/>
          </a:pPr>
          <a:r>
            <a:rPr lang="en-CA" sz="1600" kern="1200" dirty="0">
              <a:solidFill>
                <a:schemeClr val="tx1">
                  <a:lumMod val="50000"/>
                  <a:lumOff val="50000"/>
                </a:schemeClr>
              </a:solidFill>
              <a:latin typeface="Segoe UI" panose="020B0502040204020203" pitchFamily="34" charset="0"/>
              <a:cs typeface="Segoe UI" panose="020B0502040204020203" pitchFamily="34" charset="0"/>
            </a:rPr>
            <a:t>Most have high likelihood of bias</a:t>
          </a:r>
        </a:p>
        <a:p>
          <a:pPr marL="171450" lvl="1" indent="-171450" algn="l" defTabSz="711200">
            <a:lnSpc>
              <a:spcPct val="90000"/>
            </a:lnSpc>
            <a:spcBef>
              <a:spcPct val="0"/>
            </a:spcBef>
            <a:spcAft>
              <a:spcPct val="15000"/>
            </a:spcAft>
            <a:buChar char="•"/>
          </a:pPr>
          <a:r>
            <a:rPr lang="en-CA" sz="1600" kern="1200" dirty="0">
              <a:solidFill>
                <a:schemeClr val="tx1">
                  <a:lumMod val="50000"/>
                  <a:lumOff val="50000"/>
                </a:schemeClr>
              </a:solidFill>
              <a:latin typeface="Segoe UI" panose="020B0502040204020203" pitchFamily="34" charset="0"/>
              <a:cs typeface="Segoe UI" panose="020B0502040204020203" pitchFamily="34" charset="0"/>
            </a:rPr>
            <a:t>Differences/challenges in diagnosis (e.g. screening vs. symptomatic)</a:t>
          </a:r>
        </a:p>
        <a:p>
          <a:pPr marL="171450" lvl="1" indent="-171450" algn="l" defTabSz="711200">
            <a:lnSpc>
              <a:spcPct val="90000"/>
            </a:lnSpc>
            <a:spcBef>
              <a:spcPct val="0"/>
            </a:spcBef>
            <a:spcAft>
              <a:spcPct val="15000"/>
            </a:spcAft>
            <a:buChar char="•"/>
          </a:pPr>
          <a:r>
            <a:rPr lang="en-CA" sz="1600" kern="1200" dirty="0">
              <a:solidFill>
                <a:schemeClr val="tx1">
                  <a:lumMod val="50000"/>
                  <a:lumOff val="50000"/>
                </a:schemeClr>
              </a:solidFill>
              <a:latin typeface="Segoe UI" panose="020B0502040204020203" pitchFamily="34" charset="0"/>
              <a:cs typeface="Segoe UI" panose="020B0502040204020203" pitchFamily="34" charset="0"/>
            </a:rPr>
            <a:t>Definition of VTE (e.g. proximal vs. distal)</a:t>
          </a:r>
        </a:p>
        <a:p>
          <a:pPr marL="171450" lvl="1" indent="-171450" algn="l" defTabSz="711200">
            <a:lnSpc>
              <a:spcPct val="90000"/>
            </a:lnSpc>
            <a:spcBef>
              <a:spcPct val="0"/>
            </a:spcBef>
            <a:spcAft>
              <a:spcPct val="15000"/>
            </a:spcAft>
            <a:buChar char="•"/>
          </a:pPr>
          <a:r>
            <a:rPr lang="en-CA" sz="1600" kern="1200" dirty="0">
              <a:solidFill>
                <a:schemeClr val="tx1">
                  <a:lumMod val="50000"/>
                  <a:lumOff val="50000"/>
                </a:schemeClr>
              </a:solidFill>
              <a:latin typeface="Segoe UI" panose="020B0502040204020203" pitchFamily="34" charset="0"/>
              <a:cs typeface="Segoe UI" panose="020B0502040204020203" pitchFamily="34" charset="0"/>
            </a:rPr>
            <a:t>Different prophylaxis strategies</a:t>
          </a:r>
        </a:p>
        <a:p>
          <a:pPr marL="171450" lvl="1" indent="-171450" algn="l" defTabSz="711200">
            <a:lnSpc>
              <a:spcPct val="90000"/>
            </a:lnSpc>
            <a:spcBef>
              <a:spcPct val="0"/>
            </a:spcBef>
            <a:spcAft>
              <a:spcPct val="15000"/>
            </a:spcAft>
            <a:buChar char="•"/>
          </a:pPr>
          <a:r>
            <a:rPr lang="en-CA" sz="1600" kern="1200" dirty="0">
              <a:solidFill>
                <a:schemeClr val="tx1">
                  <a:lumMod val="50000"/>
                  <a:lumOff val="50000"/>
                </a:schemeClr>
              </a:solidFill>
              <a:latin typeface="Segoe UI" panose="020B0502040204020203" pitchFamily="34" charset="0"/>
              <a:cs typeface="Segoe UI" panose="020B0502040204020203" pitchFamily="34" charset="0"/>
            </a:rPr>
            <a:t>New variants and treatments over time</a:t>
          </a:r>
        </a:p>
      </dsp:txBody>
      <dsp:txXfrm>
        <a:off x="0" y="639847"/>
        <a:ext cx="3581400" cy="2657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FB1C3-D89D-4408-9342-ECCA4076FB83}">
      <dsp:nvSpPr>
        <dsp:cNvPr id="0" name=""/>
        <dsp:cNvSpPr/>
      </dsp:nvSpPr>
      <dsp:spPr>
        <a:xfrm>
          <a:off x="844483" y="0"/>
          <a:ext cx="5042130" cy="1849119"/>
        </a:xfrm>
        <a:prstGeom prst="upArrow">
          <a:avLst/>
        </a:prstGeom>
        <a:solidFill>
          <a:srgbClr val="E53E3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0F5DAD-1170-4414-8F52-E06C05410A9E}">
      <dsp:nvSpPr>
        <dsp:cNvPr id="0" name=""/>
        <dsp:cNvSpPr/>
      </dsp:nvSpPr>
      <dsp:spPr>
        <a:xfrm>
          <a:off x="1201745" y="427599"/>
          <a:ext cx="4360872" cy="986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CA" sz="4000" kern="1200" dirty="0">
              <a:solidFill>
                <a:schemeClr val="bg1"/>
              </a:solidFill>
              <a:effectLst>
                <a:outerShdw blurRad="50800" dist="50800" dir="5400000" sx="1000" sy="1000" algn="ctr" rotWithShape="0">
                  <a:srgbClr val="000000"/>
                </a:outerShdw>
              </a:effectLst>
              <a:latin typeface="Calibri" panose="020F0502020204030204" pitchFamily="34" charset="0"/>
              <a:cs typeface="Calibri" panose="020F0502020204030204" pitchFamily="34" charset="0"/>
            </a:rPr>
            <a:t>COVID</a:t>
          </a:r>
          <a:endParaRPr lang="en-US" sz="4000" kern="1200" dirty="0">
            <a:solidFill>
              <a:schemeClr val="bg1"/>
            </a:solidFill>
            <a:effectLst>
              <a:outerShdw blurRad="50800" dist="50800" dir="5400000" sx="1000" sy="1000" algn="ctr" rotWithShape="0">
                <a:srgbClr val="000000"/>
              </a:outerShdw>
            </a:effectLst>
            <a:latin typeface="Calibri" panose="020F0502020204030204" pitchFamily="34" charset="0"/>
            <a:cs typeface="Calibri" panose="020F0502020204030204" pitchFamily="34" charset="0"/>
          </a:endParaRPr>
        </a:p>
      </dsp:txBody>
      <dsp:txXfrm>
        <a:off x="1201745" y="427599"/>
        <a:ext cx="4360872" cy="986597"/>
      </dsp:txXfrm>
    </dsp:sp>
    <dsp:sp modelId="{210BA271-E3A5-488E-B655-35784091D843}">
      <dsp:nvSpPr>
        <dsp:cNvPr id="0" name=""/>
        <dsp:cNvSpPr/>
      </dsp:nvSpPr>
      <dsp:spPr>
        <a:xfrm>
          <a:off x="844483" y="1977270"/>
          <a:ext cx="5042130" cy="1849119"/>
        </a:xfrm>
        <a:prstGeom prst="downArrow">
          <a:avLst/>
        </a:prstGeom>
        <a:solidFill>
          <a:srgbClr val="CAD7A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3ED240-20A2-4749-AC22-AE1C53E5C1FA}">
      <dsp:nvSpPr>
        <dsp:cNvPr id="0" name=""/>
        <dsp:cNvSpPr/>
      </dsp:nvSpPr>
      <dsp:spPr>
        <a:xfrm>
          <a:off x="2151042" y="1768652"/>
          <a:ext cx="2419717" cy="1849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CA" sz="4000" kern="1200" dirty="0">
              <a:solidFill>
                <a:schemeClr val="bg1"/>
              </a:solidFill>
              <a:latin typeface="Calibri" panose="020F0502020204030204" pitchFamily="34" charset="0"/>
              <a:cs typeface="Calibri" panose="020F0502020204030204" pitchFamily="34" charset="0"/>
            </a:rPr>
            <a:t>Non-COVID</a:t>
          </a:r>
          <a:endParaRPr lang="en-US" sz="4000" kern="1200" dirty="0">
            <a:solidFill>
              <a:schemeClr val="bg1"/>
            </a:solidFill>
            <a:latin typeface="Calibri" panose="020F0502020204030204" pitchFamily="34" charset="0"/>
            <a:cs typeface="Calibri" panose="020F0502020204030204" pitchFamily="34" charset="0"/>
          </a:endParaRPr>
        </a:p>
      </dsp:txBody>
      <dsp:txXfrm>
        <a:off x="2151042" y="1768652"/>
        <a:ext cx="2419717" cy="184911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13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2021-05-10 11:00:33</a:t>
            </a:r>
          </a:p>
          <a:p>
            <a:r>
              <a:t>--------------------------------------------</a:t>
            </a:r>
          </a:p>
          <a:p>
            <a:r>
              <a:t>The Grading of Recommendations Assessment, Development and Evaluation approach, in short GRADE, is a systematic and transparent approach to developing guideline recommendations. The ASH guideline panel was at the heart of the whole process. They prioritized well-defined PICO questions that represent important questions in practice. With that, the panel selected which patient-important outcomes were critical, or important but not critical, for decision-making. The evidence synthesis team then searched, screened, extracted and synthesized the best available studies in Evidence Profiles to answer these questions. The certainty of this evidence was assessed using the GRADE criteria, per outcome as well as for the overall body of evidence. Evidence-to-Decision (EtD) tables were then used to summarize the evidence for all relevant domains to generate a recommendation, including required resources, cost-effectiveness, equity, acceptability and feasibility. Using the EtD judgments the panel then went from evidence to a recommendation, specifying the direction and strength of the recommendation.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2021-05-10 11:00:34</a:t>
            </a:r>
          </a:p>
          <a:p>
            <a:r>
              <a:t>--------------------------------------------</a:t>
            </a:r>
          </a:p>
          <a:p>
            <a:r>
              <a:t>Illustrations:</a:t>
            </a:r>
          </a:p>
          <a:p>
            <a:r>
              <a:t>The panel judged that in both critically and acutely ill COVID-19 patients the standard of care will be prophylactic intensity anticoagulation, based on previous ASH recommendations for all critically and acutely ill patients.(Schünemann 2018) As intermediate and therapeutic intensities were being used in practice for COVID-19 patients, both were selected for comparison with prophylactic intensity. The ASH guideline panel created specific definitions for prophylactic, intermediate, and therapeutic intensity anticoagulation.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2021-05-10 11:00:34</a:t>
            </a:r>
          </a:p>
          <a:p>
            <a:r>
              <a:t>--------------------------------------------</a:t>
            </a:r>
          </a:p>
          <a:p>
            <a:r>
              <a:t>List of ‘Critical Outcomes’:</a:t>
            </a:r>
          </a:p>
          <a:p>
            <a:r>
              <a:t>All listed outcomes were prioritized as being Critical for anticoagulation decision-making. The outcomes in orange were considered of highest importance for decision-making, and carried the most weight when judgments about the available evidence.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E5918-C6DF-4223-9353-7616B5775B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611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77054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88311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56A10-5F69-46D2-9E3E-30C855521C88}" type="slidenum">
              <a:rPr lang="en-CA" smtClean="0"/>
              <a:t>31</a:t>
            </a:fld>
            <a:endParaRPr lang="en-CA"/>
          </a:p>
        </p:txBody>
      </p:sp>
    </p:spTree>
    <p:extLst>
      <p:ext uri="{BB962C8B-B14F-4D97-AF65-F5344CB8AC3E}">
        <p14:creationId xmlns:p14="http://schemas.microsoft.com/office/powerpoint/2010/main" val="229557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extLst>
      <p:ext uri="{BB962C8B-B14F-4D97-AF65-F5344CB8AC3E}">
        <p14:creationId xmlns:p14="http://schemas.microsoft.com/office/powerpoint/2010/main" val="260158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27082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AB011-EB6E-0121-E0C9-6B6AB7513194}"/>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E1C68208-9B9D-2A09-3BD2-60C2B7469542}"/>
              </a:ext>
            </a:extLst>
          </p:cNvP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9718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7414B-9282-4E7A-4FB4-6268780E20DF}"/>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7F6D5803-355D-B951-E74E-10581A6DC3AF}"/>
              </a:ext>
            </a:extLst>
          </p:cNvPr>
          <p:cNvSpPr>
            <a:spLocks noGrp="1"/>
          </p:cNvSpPr>
          <p:nvPr>
            <p:ph type="body" idx="1"/>
          </p:nvPr>
        </p:nvSpPr>
        <p:spPr/>
        <p:txBody>
          <a:bodyPr>
            <a:normAutofit fontScale="25000" lnSpcReduction="20000"/>
          </a:bodyPr>
          <a:lstStyle/>
          <a:p>
            <a:endParaRPr lang="en-US" dirty="0">
              <a:ea typeface="Calibri"/>
              <a:cs typeface="Calibri"/>
            </a:endParaRPr>
          </a:p>
        </p:txBody>
      </p:sp>
    </p:spTree>
    <p:extLst>
      <p:ext uri="{BB962C8B-B14F-4D97-AF65-F5344CB8AC3E}">
        <p14:creationId xmlns:p14="http://schemas.microsoft.com/office/powerpoint/2010/main" val="1356336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894594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036EA-9EA7-37B3-B828-1E384FF22A68}"/>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A98D214F-FDDB-FFE6-5655-61EA8D0D0F75}"/>
              </a:ext>
            </a:extLst>
          </p:cNvP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126531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10D9C-CC89-BC5C-AF52-D3D29768B30F}"/>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E0A2B219-5A0F-E263-DAED-CF4786A7BE64}"/>
              </a:ext>
            </a:extLst>
          </p:cNvPr>
          <p:cNvSpPr>
            <a:spLocks noGrp="1"/>
          </p:cNvSpPr>
          <p:nvPr>
            <p:ph type="body" idx="1"/>
          </p:nvPr>
        </p:nvSpPr>
        <p:spPr/>
        <p:txBody>
          <a:bodyPr>
            <a:normAutofit fontScale="25000" lnSpcReduction="20000"/>
          </a:bodyPr>
          <a:lstStyle/>
          <a:p>
            <a:endParaRPr lang="en-US" dirty="0">
              <a:ea typeface="Calibri"/>
              <a:cs typeface="Calibri"/>
            </a:endParaRPr>
          </a:p>
        </p:txBody>
      </p:sp>
    </p:spTree>
    <p:extLst>
      <p:ext uri="{BB962C8B-B14F-4D97-AF65-F5344CB8AC3E}">
        <p14:creationId xmlns:p14="http://schemas.microsoft.com/office/powerpoint/2010/main" val="352775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94646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129024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456526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67223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7959235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extLst>
      <p:ext uri="{BB962C8B-B14F-4D97-AF65-F5344CB8AC3E}">
        <p14:creationId xmlns:p14="http://schemas.microsoft.com/office/powerpoint/2010/main" val="345306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extLst>
      <p:ext uri="{BB962C8B-B14F-4D97-AF65-F5344CB8AC3E}">
        <p14:creationId xmlns:p14="http://schemas.microsoft.com/office/powerpoint/2010/main" val="5897522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3D56A10-5F69-46D2-9E3E-30C855521C88}" type="slidenum">
              <a:rPr lang="en-CA" smtClean="0"/>
              <a:t>63</a:t>
            </a:fld>
            <a:endParaRPr lang="en-CA"/>
          </a:p>
        </p:txBody>
      </p:sp>
    </p:spTree>
    <p:extLst>
      <p:ext uri="{BB962C8B-B14F-4D97-AF65-F5344CB8AC3E}">
        <p14:creationId xmlns:p14="http://schemas.microsoft.com/office/powerpoint/2010/main" val="20793932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59759" y="583035"/>
            <a:ext cx="6650357" cy="299733"/>
          </a:xfrm>
          <a:prstGeom prst="rect">
            <a:avLst/>
          </a:prstGeom>
        </p:spPr>
        <p:txBody>
          <a:bodyPr wrap="square" lIns="0" tIns="0" rIns="0" bIns="0">
            <a:spAutoFit/>
          </a:bodyPr>
          <a:lstStyle>
            <a:lvl1pPr>
              <a:defRPr sz="1800" b="0" i="0">
                <a:solidFill>
                  <a:srgbClr val="C00000"/>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E53E3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rgbClr val="80808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E53E3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E53E3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8" cy="6857999"/>
          </a:xfrm>
          <a:prstGeom prst="rect">
            <a:avLst/>
          </a:prstGeom>
        </p:spPr>
      </p:pic>
      <p:pic>
        <p:nvPicPr>
          <p:cNvPr id="17" name="bg object 17"/>
          <p:cNvPicPr/>
          <p:nvPr/>
        </p:nvPicPr>
        <p:blipFill>
          <a:blip r:embed="rId8" cstate="print"/>
          <a:stretch>
            <a:fillRect/>
          </a:stretch>
        </p:blipFill>
        <p:spPr>
          <a:xfrm>
            <a:off x="121920" y="384047"/>
            <a:ext cx="3319271" cy="728459"/>
          </a:xfrm>
          <a:prstGeom prst="rect">
            <a:avLst/>
          </a:prstGeom>
        </p:spPr>
      </p:pic>
      <p:sp>
        <p:nvSpPr>
          <p:cNvPr id="2" name="Holder 2"/>
          <p:cNvSpPr>
            <a:spLocks noGrp="1"/>
          </p:cNvSpPr>
          <p:nvPr>
            <p:ph type="title"/>
          </p:nvPr>
        </p:nvSpPr>
        <p:spPr>
          <a:xfrm>
            <a:off x="406400" y="1262339"/>
            <a:ext cx="6879590" cy="452119"/>
          </a:xfrm>
          <a:prstGeom prst="rect">
            <a:avLst/>
          </a:prstGeom>
        </p:spPr>
        <p:txBody>
          <a:bodyPr wrap="square" lIns="0" tIns="0" rIns="0" bIns="0">
            <a:spAutoFit/>
          </a:bodyPr>
          <a:lstStyle>
            <a:lvl1pPr>
              <a:defRPr sz="2800" b="0" i="0">
                <a:solidFill>
                  <a:srgbClr val="E53E31"/>
                </a:solidFill>
                <a:latin typeface="Calibri"/>
                <a:cs typeface="Calibri"/>
              </a:defRPr>
            </a:lvl1pPr>
          </a:lstStyle>
          <a:p>
            <a:endParaRPr/>
          </a:p>
        </p:txBody>
      </p:sp>
      <p:sp>
        <p:nvSpPr>
          <p:cNvPr id="3" name="Holder 3"/>
          <p:cNvSpPr>
            <a:spLocks noGrp="1"/>
          </p:cNvSpPr>
          <p:nvPr>
            <p:ph type="body" idx="1"/>
          </p:nvPr>
        </p:nvSpPr>
        <p:spPr>
          <a:xfrm>
            <a:off x="406400" y="1853704"/>
            <a:ext cx="10881360" cy="3244215"/>
          </a:xfrm>
          <a:prstGeom prst="rect">
            <a:avLst/>
          </a:prstGeom>
        </p:spPr>
        <p:txBody>
          <a:bodyPr wrap="square" lIns="0" tIns="0" rIns="0" bIns="0">
            <a:spAutoFit/>
          </a:bodyPr>
          <a:lstStyle>
            <a:lvl1pPr>
              <a:defRPr sz="2400" b="0" i="0">
                <a:solidFill>
                  <a:srgbClr val="80808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jp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jpg"/><Relationship Id="rId2" Type="http://schemas.openxmlformats.org/officeDocument/2006/relationships/notesSlide" Target="../notesSlides/notesSlide10.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jp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0E_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0F_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2_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png"/><Relationship Id="rId10" Type="http://schemas.openxmlformats.org/officeDocument/2006/relationships/image" Target="../media/image48.jpg"/><Relationship Id="rId4" Type="http://schemas.openxmlformats.org/officeDocument/2006/relationships/image" Target="../media/image42.jpg"/><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115_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18/10/relationships/comments" Target="../comments/modernComment_12A_0.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18/10/relationships/comments" Target="../comments/modernComment_24DA_57BB7C9D.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hematology.org/COVIDguideline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8" cy="6857999"/>
          </a:xfrm>
          <a:prstGeom prst="rect">
            <a:avLst/>
          </a:prstGeom>
        </p:spPr>
      </p:pic>
      <p:sp>
        <p:nvSpPr>
          <p:cNvPr id="3" name="object 3"/>
          <p:cNvSpPr txBox="1">
            <a:spLocks noGrp="1"/>
          </p:cNvSpPr>
          <p:nvPr>
            <p:ph type="title"/>
          </p:nvPr>
        </p:nvSpPr>
        <p:spPr>
          <a:xfrm>
            <a:off x="993139" y="2841751"/>
            <a:ext cx="9152255" cy="594360"/>
          </a:xfrm>
          <a:prstGeom prst="rect">
            <a:avLst/>
          </a:prstGeom>
        </p:spPr>
        <p:txBody>
          <a:bodyPr vert="horz" wrap="square" lIns="0" tIns="16510" rIns="0" bIns="0" rtlCol="0">
            <a:spAutoFit/>
          </a:bodyPr>
          <a:lstStyle/>
          <a:p>
            <a:pPr marL="12700">
              <a:lnSpc>
                <a:spcPct val="100000"/>
              </a:lnSpc>
              <a:spcBef>
                <a:spcPts val="130"/>
              </a:spcBef>
            </a:pPr>
            <a:r>
              <a:rPr sz="3700" b="0" dirty="0">
                <a:solidFill>
                  <a:srgbClr val="E33D33"/>
                </a:solidFill>
                <a:latin typeface="Calibri Light"/>
                <a:cs typeface="Calibri Light"/>
              </a:rPr>
              <a:t>Use</a:t>
            </a:r>
            <a:r>
              <a:rPr sz="3700" b="0" spc="-114" dirty="0">
                <a:solidFill>
                  <a:srgbClr val="E33D33"/>
                </a:solidFill>
                <a:latin typeface="Calibri Light"/>
                <a:cs typeface="Calibri Light"/>
              </a:rPr>
              <a:t> </a:t>
            </a:r>
            <a:r>
              <a:rPr sz="3700" b="0" dirty="0">
                <a:solidFill>
                  <a:srgbClr val="E33D33"/>
                </a:solidFill>
                <a:latin typeface="Calibri Light"/>
                <a:cs typeface="Calibri Light"/>
              </a:rPr>
              <a:t>of</a:t>
            </a:r>
            <a:r>
              <a:rPr sz="3700" b="0" spc="-70" dirty="0">
                <a:solidFill>
                  <a:srgbClr val="E33D33"/>
                </a:solidFill>
                <a:latin typeface="Calibri Light"/>
                <a:cs typeface="Calibri Light"/>
              </a:rPr>
              <a:t> </a:t>
            </a:r>
            <a:r>
              <a:rPr sz="3700" b="0" spc="-30" dirty="0">
                <a:solidFill>
                  <a:srgbClr val="E33D33"/>
                </a:solidFill>
                <a:latin typeface="Calibri Light"/>
                <a:cs typeface="Calibri Light"/>
              </a:rPr>
              <a:t>Anticoagulation</a:t>
            </a:r>
            <a:r>
              <a:rPr sz="3700" b="0" spc="-120" dirty="0">
                <a:solidFill>
                  <a:srgbClr val="E33D33"/>
                </a:solidFill>
                <a:latin typeface="Calibri Light"/>
                <a:cs typeface="Calibri Light"/>
              </a:rPr>
              <a:t> </a:t>
            </a:r>
            <a:r>
              <a:rPr sz="3700" b="0" dirty="0">
                <a:solidFill>
                  <a:srgbClr val="E33D33"/>
                </a:solidFill>
                <a:latin typeface="Calibri Light"/>
                <a:cs typeface="Calibri Light"/>
              </a:rPr>
              <a:t>in</a:t>
            </a:r>
            <a:r>
              <a:rPr sz="3700" b="0" spc="-90" dirty="0">
                <a:solidFill>
                  <a:srgbClr val="E33D33"/>
                </a:solidFill>
                <a:latin typeface="Calibri Light"/>
                <a:cs typeface="Calibri Light"/>
              </a:rPr>
              <a:t> </a:t>
            </a:r>
            <a:r>
              <a:rPr sz="3700" b="0" spc="-35" dirty="0">
                <a:solidFill>
                  <a:srgbClr val="E33D33"/>
                </a:solidFill>
                <a:latin typeface="Calibri Light"/>
                <a:cs typeface="Calibri Light"/>
              </a:rPr>
              <a:t>Patients</a:t>
            </a:r>
            <a:r>
              <a:rPr sz="3700" b="0" spc="-114" dirty="0">
                <a:solidFill>
                  <a:srgbClr val="E33D33"/>
                </a:solidFill>
                <a:latin typeface="Calibri Light"/>
                <a:cs typeface="Calibri Light"/>
              </a:rPr>
              <a:t> </a:t>
            </a:r>
            <a:r>
              <a:rPr sz="3700" b="0" dirty="0">
                <a:solidFill>
                  <a:srgbClr val="E33D33"/>
                </a:solidFill>
                <a:latin typeface="Calibri Light"/>
                <a:cs typeface="Calibri Light"/>
              </a:rPr>
              <a:t>with</a:t>
            </a:r>
            <a:r>
              <a:rPr sz="3700" b="0" spc="-95" dirty="0">
                <a:solidFill>
                  <a:srgbClr val="E33D33"/>
                </a:solidFill>
                <a:latin typeface="Calibri Light"/>
                <a:cs typeface="Calibri Light"/>
              </a:rPr>
              <a:t> </a:t>
            </a:r>
            <a:r>
              <a:rPr sz="3700" b="0" spc="-50" dirty="0">
                <a:solidFill>
                  <a:srgbClr val="E33D33"/>
                </a:solidFill>
                <a:latin typeface="Calibri Light"/>
                <a:cs typeface="Calibri Light"/>
              </a:rPr>
              <a:t>COVID-</a:t>
            </a:r>
            <a:r>
              <a:rPr sz="3700" b="0" spc="-25" dirty="0">
                <a:solidFill>
                  <a:srgbClr val="E33D33"/>
                </a:solidFill>
                <a:latin typeface="Calibri Light"/>
                <a:cs typeface="Calibri Light"/>
              </a:rPr>
              <a:t>19</a:t>
            </a:r>
            <a:endParaRPr sz="3700">
              <a:latin typeface="Calibri Light"/>
              <a:cs typeface="Calibri Light"/>
            </a:endParaRPr>
          </a:p>
        </p:txBody>
      </p:sp>
      <p:sp>
        <p:nvSpPr>
          <p:cNvPr id="4" name="object 4"/>
          <p:cNvSpPr txBox="1"/>
          <p:nvPr/>
        </p:nvSpPr>
        <p:spPr>
          <a:xfrm>
            <a:off x="993139" y="3980114"/>
            <a:ext cx="10546080" cy="2398092"/>
          </a:xfrm>
          <a:prstGeom prst="rect">
            <a:avLst/>
          </a:prstGeom>
        </p:spPr>
        <p:txBody>
          <a:bodyPr vert="horz" wrap="square" lIns="0" tIns="88900" rIns="0" bIns="0" rtlCol="0">
            <a:spAutoFit/>
          </a:bodyPr>
          <a:lstStyle/>
          <a:p>
            <a:pPr marL="12700">
              <a:lnSpc>
                <a:spcPct val="100000"/>
              </a:lnSpc>
              <a:spcBef>
                <a:spcPts val="700"/>
              </a:spcBef>
            </a:pPr>
            <a:r>
              <a:rPr sz="2400" b="1" i="1" dirty="0">
                <a:solidFill>
                  <a:srgbClr val="808080"/>
                </a:solidFill>
                <a:latin typeface="Calibri"/>
                <a:cs typeface="Calibri"/>
              </a:rPr>
              <a:t>An</a:t>
            </a:r>
            <a:r>
              <a:rPr sz="2400" b="1" i="1" spc="-50" dirty="0">
                <a:solidFill>
                  <a:srgbClr val="808080"/>
                </a:solidFill>
                <a:latin typeface="Calibri"/>
                <a:cs typeface="Calibri"/>
              </a:rPr>
              <a:t> </a:t>
            </a:r>
            <a:r>
              <a:rPr sz="2400" b="1" i="1" dirty="0">
                <a:solidFill>
                  <a:srgbClr val="808080"/>
                </a:solidFill>
                <a:latin typeface="Calibri"/>
                <a:cs typeface="Calibri"/>
              </a:rPr>
              <a:t>Educational</a:t>
            </a:r>
            <a:r>
              <a:rPr sz="2400" b="1" i="1" spc="-55" dirty="0">
                <a:solidFill>
                  <a:srgbClr val="808080"/>
                </a:solidFill>
                <a:latin typeface="Calibri"/>
                <a:cs typeface="Calibri"/>
              </a:rPr>
              <a:t> </a:t>
            </a:r>
            <a:r>
              <a:rPr sz="2400" b="1" i="1" dirty="0">
                <a:solidFill>
                  <a:srgbClr val="808080"/>
                </a:solidFill>
                <a:latin typeface="Calibri"/>
                <a:cs typeface="Calibri"/>
              </a:rPr>
              <a:t>Slide</a:t>
            </a:r>
            <a:r>
              <a:rPr sz="2400" b="1" i="1" spc="-65" dirty="0">
                <a:solidFill>
                  <a:srgbClr val="808080"/>
                </a:solidFill>
                <a:latin typeface="Calibri"/>
                <a:cs typeface="Calibri"/>
              </a:rPr>
              <a:t> </a:t>
            </a:r>
            <a:r>
              <a:rPr sz="2400" b="1" i="1" spc="-25" dirty="0">
                <a:solidFill>
                  <a:srgbClr val="808080"/>
                </a:solidFill>
                <a:latin typeface="Calibri"/>
                <a:cs typeface="Calibri"/>
              </a:rPr>
              <a:t>Set</a:t>
            </a:r>
            <a:endParaRPr sz="2400" dirty="0">
              <a:latin typeface="Calibri"/>
              <a:cs typeface="Calibri"/>
            </a:endParaRPr>
          </a:p>
          <a:p>
            <a:pPr marL="12700">
              <a:lnSpc>
                <a:spcPct val="100000"/>
              </a:lnSpc>
              <a:spcBef>
                <a:spcPts val="509"/>
              </a:spcBef>
            </a:pPr>
            <a:r>
              <a:rPr sz="2000" dirty="0">
                <a:solidFill>
                  <a:srgbClr val="808080"/>
                </a:solidFill>
                <a:latin typeface="Calibri"/>
                <a:cs typeface="Calibri"/>
              </a:rPr>
              <a:t>American</a:t>
            </a:r>
            <a:r>
              <a:rPr sz="2000" spc="-25" dirty="0">
                <a:solidFill>
                  <a:srgbClr val="808080"/>
                </a:solidFill>
                <a:latin typeface="Calibri"/>
                <a:cs typeface="Calibri"/>
              </a:rPr>
              <a:t> </a:t>
            </a:r>
            <a:r>
              <a:rPr sz="2000" dirty="0">
                <a:solidFill>
                  <a:srgbClr val="808080"/>
                </a:solidFill>
                <a:latin typeface="Calibri"/>
                <a:cs typeface="Calibri"/>
              </a:rPr>
              <a:t>Society</a:t>
            </a:r>
            <a:r>
              <a:rPr sz="2000" spc="-35" dirty="0">
                <a:solidFill>
                  <a:srgbClr val="808080"/>
                </a:solidFill>
                <a:latin typeface="Calibri"/>
                <a:cs typeface="Calibri"/>
              </a:rPr>
              <a:t> </a:t>
            </a:r>
            <a:r>
              <a:rPr sz="2000" dirty="0">
                <a:solidFill>
                  <a:srgbClr val="808080"/>
                </a:solidFill>
                <a:latin typeface="Calibri"/>
                <a:cs typeface="Calibri"/>
              </a:rPr>
              <a:t>of</a:t>
            </a:r>
            <a:r>
              <a:rPr sz="2000" spc="-40" dirty="0">
                <a:solidFill>
                  <a:srgbClr val="808080"/>
                </a:solidFill>
                <a:latin typeface="Calibri"/>
                <a:cs typeface="Calibri"/>
              </a:rPr>
              <a:t> </a:t>
            </a:r>
            <a:r>
              <a:rPr sz="2000" dirty="0">
                <a:solidFill>
                  <a:srgbClr val="808080"/>
                </a:solidFill>
                <a:latin typeface="Calibri"/>
                <a:cs typeface="Calibri"/>
              </a:rPr>
              <a:t>Hematology</a:t>
            </a:r>
            <a:r>
              <a:rPr sz="2000" spc="-25" dirty="0">
                <a:solidFill>
                  <a:srgbClr val="808080"/>
                </a:solidFill>
                <a:latin typeface="Calibri"/>
                <a:cs typeface="Calibri"/>
              </a:rPr>
              <a:t> </a:t>
            </a:r>
            <a:r>
              <a:rPr sz="2000" dirty="0">
                <a:solidFill>
                  <a:srgbClr val="808080"/>
                </a:solidFill>
                <a:latin typeface="Calibri"/>
                <a:cs typeface="Calibri"/>
              </a:rPr>
              <a:t>Guidelines</a:t>
            </a:r>
            <a:r>
              <a:rPr sz="2000" spc="-20" dirty="0">
                <a:solidFill>
                  <a:srgbClr val="808080"/>
                </a:solidFill>
                <a:latin typeface="Calibri"/>
                <a:cs typeface="Calibri"/>
              </a:rPr>
              <a:t> </a:t>
            </a:r>
            <a:r>
              <a:rPr sz="2000" dirty="0">
                <a:solidFill>
                  <a:srgbClr val="808080"/>
                </a:solidFill>
                <a:latin typeface="Calibri"/>
                <a:cs typeface="Calibri"/>
              </a:rPr>
              <a:t>on</a:t>
            </a:r>
            <a:r>
              <a:rPr sz="2000" spc="-50" dirty="0">
                <a:solidFill>
                  <a:srgbClr val="808080"/>
                </a:solidFill>
                <a:latin typeface="Calibri"/>
                <a:cs typeface="Calibri"/>
              </a:rPr>
              <a:t> </a:t>
            </a:r>
            <a:r>
              <a:rPr sz="2000" dirty="0">
                <a:solidFill>
                  <a:srgbClr val="808080"/>
                </a:solidFill>
                <a:latin typeface="Calibri"/>
                <a:cs typeface="Calibri"/>
              </a:rPr>
              <a:t>Use</a:t>
            </a:r>
            <a:r>
              <a:rPr sz="2000" spc="-20" dirty="0">
                <a:solidFill>
                  <a:srgbClr val="808080"/>
                </a:solidFill>
                <a:latin typeface="Calibri"/>
                <a:cs typeface="Calibri"/>
              </a:rPr>
              <a:t> </a:t>
            </a:r>
            <a:r>
              <a:rPr sz="2000" dirty="0">
                <a:solidFill>
                  <a:srgbClr val="808080"/>
                </a:solidFill>
                <a:latin typeface="Calibri"/>
                <a:cs typeface="Calibri"/>
              </a:rPr>
              <a:t>of</a:t>
            </a:r>
            <a:r>
              <a:rPr sz="2000" spc="-35" dirty="0">
                <a:solidFill>
                  <a:srgbClr val="808080"/>
                </a:solidFill>
                <a:latin typeface="Calibri"/>
                <a:cs typeface="Calibri"/>
              </a:rPr>
              <a:t> </a:t>
            </a:r>
            <a:r>
              <a:rPr sz="2000" dirty="0">
                <a:solidFill>
                  <a:srgbClr val="808080"/>
                </a:solidFill>
                <a:latin typeface="Calibri"/>
                <a:cs typeface="Calibri"/>
              </a:rPr>
              <a:t>Anticoagulation</a:t>
            </a:r>
            <a:r>
              <a:rPr sz="2000" spc="-40" dirty="0">
                <a:solidFill>
                  <a:srgbClr val="808080"/>
                </a:solidFill>
                <a:latin typeface="Calibri"/>
                <a:cs typeface="Calibri"/>
              </a:rPr>
              <a:t> </a:t>
            </a:r>
            <a:r>
              <a:rPr sz="2000" dirty="0">
                <a:solidFill>
                  <a:srgbClr val="808080"/>
                </a:solidFill>
                <a:latin typeface="Calibri"/>
                <a:cs typeface="Calibri"/>
              </a:rPr>
              <a:t>in</a:t>
            </a:r>
            <a:r>
              <a:rPr sz="2000" spc="-35" dirty="0">
                <a:solidFill>
                  <a:srgbClr val="808080"/>
                </a:solidFill>
                <a:latin typeface="Calibri"/>
                <a:cs typeface="Calibri"/>
              </a:rPr>
              <a:t> </a:t>
            </a:r>
            <a:r>
              <a:rPr sz="2000" dirty="0">
                <a:solidFill>
                  <a:srgbClr val="808080"/>
                </a:solidFill>
                <a:latin typeface="Calibri"/>
                <a:cs typeface="Calibri"/>
              </a:rPr>
              <a:t>Patients</a:t>
            </a:r>
            <a:r>
              <a:rPr sz="2000" spc="5" dirty="0">
                <a:solidFill>
                  <a:srgbClr val="808080"/>
                </a:solidFill>
                <a:latin typeface="Calibri"/>
                <a:cs typeface="Calibri"/>
              </a:rPr>
              <a:t> </a:t>
            </a:r>
            <a:r>
              <a:rPr sz="2000" dirty="0">
                <a:solidFill>
                  <a:srgbClr val="808080"/>
                </a:solidFill>
                <a:latin typeface="Calibri"/>
                <a:cs typeface="Calibri"/>
              </a:rPr>
              <a:t>with</a:t>
            </a:r>
            <a:r>
              <a:rPr sz="2000" spc="-25" dirty="0">
                <a:solidFill>
                  <a:srgbClr val="808080"/>
                </a:solidFill>
                <a:latin typeface="Calibri"/>
                <a:cs typeface="Calibri"/>
              </a:rPr>
              <a:t> </a:t>
            </a:r>
            <a:r>
              <a:rPr sz="2000" spc="-10" dirty="0">
                <a:solidFill>
                  <a:srgbClr val="808080"/>
                </a:solidFill>
                <a:latin typeface="Calibri"/>
                <a:cs typeface="Calibri"/>
              </a:rPr>
              <a:t>COVID-</a:t>
            </a:r>
            <a:r>
              <a:rPr sz="2000" spc="-25" dirty="0">
                <a:solidFill>
                  <a:srgbClr val="808080"/>
                </a:solidFill>
                <a:latin typeface="Calibri"/>
                <a:cs typeface="Calibri"/>
              </a:rPr>
              <a:t>19</a:t>
            </a:r>
            <a:endParaRPr sz="2000" dirty="0">
              <a:latin typeface="Calibri"/>
              <a:cs typeface="Calibri"/>
            </a:endParaRPr>
          </a:p>
          <a:p>
            <a:pPr>
              <a:lnSpc>
                <a:spcPct val="100000"/>
              </a:lnSpc>
              <a:spcBef>
                <a:spcPts val="55"/>
              </a:spcBef>
            </a:pPr>
            <a:endParaRPr sz="2100" dirty="0">
              <a:latin typeface="Calibri"/>
              <a:cs typeface="Calibri"/>
            </a:endParaRPr>
          </a:p>
          <a:p>
            <a:pPr marL="12700">
              <a:lnSpc>
                <a:spcPct val="100000"/>
              </a:lnSpc>
            </a:pPr>
            <a:r>
              <a:rPr sz="1600" b="1" dirty="0">
                <a:solidFill>
                  <a:srgbClr val="808080"/>
                </a:solidFill>
                <a:latin typeface="Calibri"/>
                <a:cs typeface="Calibri"/>
              </a:rPr>
              <a:t>Slide</a:t>
            </a:r>
            <a:r>
              <a:rPr sz="1600" b="1" spc="-40" dirty="0">
                <a:solidFill>
                  <a:srgbClr val="808080"/>
                </a:solidFill>
                <a:latin typeface="Calibri"/>
                <a:cs typeface="Calibri"/>
              </a:rPr>
              <a:t> </a:t>
            </a:r>
            <a:r>
              <a:rPr sz="1600" b="1" dirty="0">
                <a:solidFill>
                  <a:srgbClr val="808080"/>
                </a:solidFill>
                <a:latin typeface="Calibri"/>
                <a:cs typeface="Calibri"/>
              </a:rPr>
              <a:t>set</a:t>
            </a:r>
            <a:r>
              <a:rPr sz="1600" b="1" spc="-45" dirty="0">
                <a:solidFill>
                  <a:srgbClr val="808080"/>
                </a:solidFill>
                <a:latin typeface="Calibri"/>
                <a:cs typeface="Calibri"/>
              </a:rPr>
              <a:t> </a:t>
            </a:r>
            <a:r>
              <a:rPr sz="1600" b="1" spc="-10" dirty="0">
                <a:solidFill>
                  <a:srgbClr val="808080"/>
                </a:solidFill>
                <a:latin typeface="Calibri"/>
                <a:cs typeface="Calibri"/>
              </a:rPr>
              <a:t>authors:</a:t>
            </a:r>
            <a:endParaRPr sz="1600" dirty="0">
              <a:latin typeface="Calibri"/>
              <a:cs typeface="Calibri"/>
            </a:endParaRPr>
          </a:p>
          <a:p>
            <a:pPr marL="12700" marR="6182360">
              <a:lnSpc>
                <a:spcPct val="100000"/>
              </a:lnSpc>
            </a:pPr>
            <a:r>
              <a:rPr sz="1600" spc="-10" dirty="0">
                <a:solidFill>
                  <a:srgbClr val="808080"/>
                </a:solidFill>
                <a:latin typeface="Calibri"/>
                <a:cs typeface="Calibri"/>
              </a:rPr>
              <a:t>Deborah</a:t>
            </a:r>
            <a:r>
              <a:rPr sz="1600" spc="-25" dirty="0">
                <a:solidFill>
                  <a:srgbClr val="808080"/>
                </a:solidFill>
                <a:latin typeface="Calibri"/>
                <a:cs typeface="Calibri"/>
              </a:rPr>
              <a:t> </a:t>
            </a:r>
            <a:r>
              <a:rPr sz="1600" dirty="0">
                <a:solidFill>
                  <a:srgbClr val="808080"/>
                </a:solidFill>
                <a:latin typeface="Calibri"/>
                <a:cs typeface="Calibri"/>
              </a:rPr>
              <a:t>Siegal,</a:t>
            </a:r>
            <a:r>
              <a:rPr sz="1600" spc="-60" dirty="0">
                <a:solidFill>
                  <a:srgbClr val="808080"/>
                </a:solidFill>
                <a:latin typeface="Calibri"/>
                <a:cs typeface="Calibri"/>
              </a:rPr>
              <a:t> </a:t>
            </a:r>
            <a:r>
              <a:rPr sz="1600" dirty="0">
                <a:solidFill>
                  <a:srgbClr val="808080"/>
                </a:solidFill>
                <a:latin typeface="Calibri"/>
                <a:cs typeface="Calibri"/>
              </a:rPr>
              <a:t>MD,</a:t>
            </a:r>
            <a:r>
              <a:rPr sz="1600" spc="-40" dirty="0">
                <a:solidFill>
                  <a:srgbClr val="808080"/>
                </a:solidFill>
                <a:latin typeface="Calibri"/>
                <a:cs typeface="Calibri"/>
              </a:rPr>
              <a:t> </a:t>
            </a:r>
            <a:r>
              <a:rPr sz="1600" dirty="0">
                <a:solidFill>
                  <a:srgbClr val="808080"/>
                </a:solidFill>
                <a:latin typeface="Calibri"/>
                <a:cs typeface="Calibri"/>
              </a:rPr>
              <a:t>MSc,</a:t>
            </a:r>
            <a:r>
              <a:rPr sz="1600" spc="-35" dirty="0">
                <a:solidFill>
                  <a:srgbClr val="808080"/>
                </a:solidFill>
                <a:latin typeface="Calibri"/>
                <a:cs typeface="Calibri"/>
              </a:rPr>
              <a:t> </a:t>
            </a:r>
            <a:r>
              <a:rPr sz="1600" spc="-10" dirty="0">
                <a:solidFill>
                  <a:srgbClr val="808080"/>
                </a:solidFill>
                <a:latin typeface="Calibri"/>
                <a:cs typeface="Calibri"/>
              </a:rPr>
              <a:t>University</a:t>
            </a:r>
            <a:r>
              <a:rPr sz="1600" spc="-45" dirty="0">
                <a:solidFill>
                  <a:srgbClr val="808080"/>
                </a:solidFill>
                <a:latin typeface="Calibri"/>
                <a:cs typeface="Calibri"/>
              </a:rPr>
              <a:t> </a:t>
            </a:r>
            <a:r>
              <a:rPr sz="1600" dirty="0">
                <a:solidFill>
                  <a:srgbClr val="808080"/>
                </a:solidFill>
                <a:latin typeface="Calibri"/>
                <a:cs typeface="Calibri"/>
              </a:rPr>
              <a:t>of</a:t>
            </a:r>
            <a:r>
              <a:rPr sz="1600" spc="-35" dirty="0">
                <a:solidFill>
                  <a:srgbClr val="808080"/>
                </a:solidFill>
                <a:latin typeface="Calibri"/>
                <a:cs typeface="Calibri"/>
              </a:rPr>
              <a:t> </a:t>
            </a:r>
            <a:r>
              <a:rPr sz="1600" spc="-10" dirty="0">
                <a:solidFill>
                  <a:srgbClr val="808080"/>
                </a:solidFill>
                <a:latin typeface="Calibri"/>
                <a:cs typeface="Calibri"/>
              </a:rPr>
              <a:t>Ottawa </a:t>
            </a:r>
            <a:r>
              <a:rPr sz="1600" dirty="0">
                <a:solidFill>
                  <a:srgbClr val="808080"/>
                </a:solidFill>
                <a:latin typeface="Calibri"/>
                <a:cs typeface="Calibri"/>
              </a:rPr>
              <a:t>Robby</a:t>
            </a:r>
            <a:r>
              <a:rPr sz="1600" spc="-20" dirty="0">
                <a:solidFill>
                  <a:srgbClr val="808080"/>
                </a:solidFill>
                <a:latin typeface="Calibri"/>
                <a:cs typeface="Calibri"/>
              </a:rPr>
              <a:t> </a:t>
            </a:r>
            <a:r>
              <a:rPr sz="1600" spc="-10" dirty="0">
                <a:solidFill>
                  <a:srgbClr val="808080"/>
                </a:solidFill>
                <a:latin typeface="Calibri"/>
                <a:cs typeface="Calibri"/>
              </a:rPr>
              <a:t>Nieuwlaat,</a:t>
            </a:r>
            <a:r>
              <a:rPr sz="1600" spc="-65" dirty="0">
                <a:solidFill>
                  <a:srgbClr val="808080"/>
                </a:solidFill>
                <a:latin typeface="Calibri"/>
                <a:cs typeface="Calibri"/>
              </a:rPr>
              <a:t> </a:t>
            </a:r>
            <a:r>
              <a:rPr sz="1600" dirty="0">
                <a:solidFill>
                  <a:srgbClr val="808080"/>
                </a:solidFill>
                <a:latin typeface="Calibri"/>
                <a:cs typeface="Calibri"/>
              </a:rPr>
              <a:t>PhD,</a:t>
            </a:r>
            <a:r>
              <a:rPr sz="1600" spc="-40" dirty="0">
                <a:solidFill>
                  <a:srgbClr val="808080"/>
                </a:solidFill>
                <a:latin typeface="Calibri"/>
                <a:cs typeface="Calibri"/>
              </a:rPr>
              <a:t> </a:t>
            </a:r>
            <a:r>
              <a:rPr sz="1600" dirty="0">
                <a:solidFill>
                  <a:srgbClr val="808080"/>
                </a:solidFill>
                <a:latin typeface="Calibri"/>
                <a:cs typeface="Calibri"/>
              </a:rPr>
              <a:t>MSc,</a:t>
            </a:r>
            <a:r>
              <a:rPr sz="1600" spc="-50" dirty="0">
                <a:solidFill>
                  <a:srgbClr val="808080"/>
                </a:solidFill>
                <a:latin typeface="Calibri"/>
                <a:cs typeface="Calibri"/>
              </a:rPr>
              <a:t> </a:t>
            </a:r>
            <a:r>
              <a:rPr sz="1600" spc="-10" dirty="0">
                <a:solidFill>
                  <a:srgbClr val="808080"/>
                </a:solidFill>
                <a:latin typeface="Calibri"/>
                <a:cs typeface="Calibri"/>
              </a:rPr>
              <a:t>McMaster</a:t>
            </a:r>
            <a:r>
              <a:rPr sz="1600" spc="-55" dirty="0">
                <a:solidFill>
                  <a:srgbClr val="808080"/>
                </a:solidFill>
                <a:latin typeface="Calibri"/>
                <a:cs typeface="Calibri"/>
              </a:rPr>
              <a:t> </a:t>
            </a:r>
            <a:r>
              <a:rPr sz="1600" spc="-10" dirty="0">
                <a:solidFill>
                  <a:srgbClr val="808080"/>
                </a:solidFill>
                <a:latin typeface="Calibri"/>
                <a:cs typeface="Calibri"/>
              </a:rPr>
              <a:t>University </a:t>
            </a:r>
            <a:r>
              <a:rPr sz="1600" dirty="0">
                <a:solidFill>
                  <a:srgbClr val="808080"/>
                </a:solidFill>
                <a:latin typeface="Calibri"/>
                <a:cs typeface="Calibri"/>
              </a:rPr>
              <a:t>Adam</a:t>
            </a:r>
            <a:r>
              <a:rPr sz="1600" spc="-45" dirty="0">
                <a:solidFill>
                  <a:srgbClr val="808080"/>
                </a:solidFill>
                <a:latin typeface="Calibri"/>
                <a:cs typeface="Calibri"/>
              </a:rPr>
              <a:t> </a:t>
            </a:r>
            <a:r>
              <a:rPr sz="1600" spc="-30" dirty="0">
                <a:solidFill>
                  <a:srgbClr val="808080"/>
                </a:solidFill>
                <a:latin typeface="Calibri"/>
                <a:cs typeface="Calibri"/>
              </a:rPr>
              <a:t>Cuker,</a:t>
            </a:r>
            <a:r>
              <a:rPr sz="1600" spc="-35" dirty="0">
                <a:solidFill>
                  <a:srgbClr val="808080"/>
                </a:solidFill>
                <a:latin typeface="Calibri"/>
                <a:cs typeface="Calibri"/>
              </a:rPr>
              <a:t> </a:t>
            </a:r>
            <a:r>
              <a:rPr sz="1600" dirty="0">
                <a:solidFill>
                  <a:srgbClr val="808080"/>
                </a:solidFill>
                <a:latin typeface="Calibri"/>
                <a:cs typeface="Calibri"/>
              </a:rPr>
              <a:t>MD,</a:t>
            </a:r>
            <a:r>
              <a:rPr sz="1600" spc="-35" dirty="0">
                <a:solidFill>
                  <a:srgbClr val="808080"/>
                </a:solidFill>
                <a:latin typeface="Calibri"/>
                <a:cs typeface="Calibri"/>
              </a:rPr>
              <a:t> </a:t>
            </a:r>
            <a:r>
              <a:rPr sz="1600" dirty="0">
                <a:solidFill>
                  <a:srgbClr val="808080"/>
                </a:solidFill>
                <a:latin typeface="Calibri"/>
                <a:cs typeface="Calibri"/>
              </a:rPr>
              <a:t>MS,</a:t>
            </a:r>
            <a:r>
              <a:rPr sz="1600" spc="-30" dirty="0">
                <a:solidFill>
                  <a:srgbClr val="808080"/>
                </a:solidFill>
                <a:latin typeface="Calibri"/>
                <a:cs typeface="Calibri"/>
              </a:rPr>
              <a:t> </a:t>
            </a:r>
            <a:r>
              <a:rPr sz="1600" spc="-10" dirty="0">
                <a:solidFill>
                  <a:srgbClr val="808080"/>
                </a:solidFill>
                <a:latin typeface="Calibri"/>
                <a:cs typeface="Calibri"/>
              </a:rPr>
              <a:t>University</a:t>
            </a:r>
            <a:r>
              <a:rPr sz="1600" spc="-45" dirty="0">
                <a:solidFill>
                  <a:srgbClr val="808080"/>
                </a:solidFill>
                <a:latin typeface="Calibri"/>
                <a:cs typeface="Calibri"/>
              </a:rPr>
              <a:t> </a:t>
            </a:r>
            <a:r>
              <a:rPr sz="1600" dirty="0">
                <a:solidFill>
                  <a:srgbClr val="808080"/>
                </a:solidFill>
                <a:latin typeface="Calibri"/>
                <a:cs typeface="Calibri"/>
              </a:rPr>
              <a:t>of</a:t>
            </a:r>
            <a:r>
              <a:rPr sz="1600" spc="-30" dirty="0">
                <a:solidFill>
                  <a:srgbClr val="808080"/>
                </a:solidFill>
                <a:latin typeface="Calibri"/>
                <a:cs typeface="Calibri"/>
              </a:rPr>
              <a:t> </a:t>
            </a:r>
            <a:r>
              <a:rPr sz="1600" spc="-10" dirty="0">
                <a:solidFill>
                  <a:srgbClr val="808080"/>
                </a:solidFill>
                <a:latin typeface="Calibri"/>
                <a:cs typeface="Calibri"/>
              </a:rPr>
              <a:t>Pennsylvania</a:t>
            </a:r>
            <a:endParaRPr lang="en-US" sz="1600" spc="-10" dirty="0">
              <a:solidFill>
                <a:srgbClr val="808080"/>
              </a:solidFill>
              <a:latin typeface="Calibri"/>
              <a:cs typeface="Calibri"/>
            </a:endParaRPr>
          </a:p>
          <a:p>
            <a:pPr marL="12700" marR="6182360">
              <a:lnSpc>
                <a:spcPct val="100000"/>
              </a:lnSpc>
            </a:pPr>
            <a:r>
              <a:rPr lang="en-US" sz="1600" spc="-10" dirty="0">
                <a:solidFill>
                  <a:srgbClr val="808080"/>
                </a:solidFill>
                <a:latin typeface="Calibri"/>
                <a:cs typeface="Calibri"/>
              </a:rPr>
              <a:t>Erik </a:t>
            </a:r>
            <a:r>
              <a:rPr lang="en-US" sz="1600" spc="-10" dirty="0" err="1">
                <a:solidFill>
                  <a:srgbClr val="808080"/>
                </a:solidFill>
                <a:latin typeface="Calibri"/>
                <a:cs typeface="Calibri"/>
              </a:rPr>
              <a:t>Klok</a:t>
            </a:r>
            <a:r>
              <a:rPr lang="en-US" sz="1600" spc="-10" dirty="0">
                <a:solidFill>
                  <a:srgbClr val="808080"/>
                </a:solidFill>
                <a:latin typeface="Calibri"/>
                <a:cs typeface="Calibri"/>
              </a:rPr>
              <a:t>, MD, PhD, Leiden University Medical Center</a:t>
            </a:r>
            <a:endParaRPr lang="en-US" sz="16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611238"/>
            <a:chOff x="0" y="0"/>
            <a:chExt cx="12192000" cy="6611238"/>
          </a:xfrm>
        </p:grpSpPr>
        <p:sp>
          <p:nvSpPr>
            <p:cNvPr id="3" name="object 3"/>
            <p:cNvSpPr/>
            <p:nvPr/>
          </p:nvSpPr>
          <p:spPr>
            <a:xfrm>
              <a:off x="0" y="283463"/>
              <a:ext cx="12192000" cy="6327775"/>
            </a:xfrm>
            <a:custGeom>
              <a:avLst/>
              <a:gdLst/>
              <a:ahLst/>
              <a:cxnLst/>
              <a:rect l="l" t="t" r="r" b="b"/>
              <a:pathLst>
                <a:path w="12192000" h="6327775">
                  <a:moveTo>
                    <a:pt x="12192000" y="0"/>
                  </a:moveTo>
                  <a:lnTo>
                    <a:pt x="0" y="0"/>
                  </a:lnTo>
                  <a:lnTo>
                    <a:pt x="0" y="6327648"/>
                  </a:lnTo>
                  <a:lnTo>
                    <a:pt x="12192000" y="6327648"/>
                  </a:lnTo>
                  <a:lnTo>
                    <a:pt x="12192000" y="0"/>
                  </a:lnTo>
                  <a:close/>
                </a:path>
              </a:pathLst>
            </a:custGeom>
            <a:solidFill>
              <a:srgbClr val="FFFFFF"/>
            </a:solidFill>
          </p:spPr>
          <p:txBody>
            <a:bodyPr wrap="square" lIns="0" tIns="0" rIns="0" bIns="0" rtlCol="0"/>
            <a:lstStyle/>
            <a:p>
              <a:endParaRPr dirty="0"/>
            </a:p>
          </p:txBody>
        </p:sp>
        <p:sp>
          <p:nvSpPr>
            <p:cNvPr id="4" name="object 4"/>
            <p:cNvSpPr/>
            <p:nvPr/>
          </p:nvSpPr>
          <p:spPr>
            <a:xfrm>
              <a:off x="0" y="0"/>
              <a:ext cx="12192000" cy="283845"/>
            </a:xfrm>
            <a:custGeom>
              <a:avLst/>
              <a:gdLst/>
              <a:ahLst/>
              <a:cxnLst/>
              <a:rect l="l" t="t" r="r" b="b"/>
              <a:pathLst>
                <a:path w="12192000" h="283845">
                  <a:moveTo>
                    <a:pt x="12192000" y="0"/>
                  </a:moveTo>
                  <a:lnTo>
                    <a:pt x="0" y="0"/>
                  </a:lnTo>
                  <a:lnTo>
                    <a:pt x="0" y="283464"/>
                  </a:lnTo>
                  <a:lnTo>
                    <a:pt x="12192000" y="283464"/>
                  </a:lnTo>
                  <a:lnTo>
                    <a:pt x="12192000" y="0"/>
                  </a:lnTo>
                  <a:close/>
                </a:path>
              </a:pathLst>
            </a:custGeom>
            <a:solidFill>
              <a:srgbClr val="735173"/>
            </a:solidFill>
          </p:spPr>
          <p:txBody>
            <a:bodyPr wrap="square" lIns="0" tIns="0" rIns="0" bIns="0" rtlCol="0"/>
            <a:lstStyle/>
            <a:p>
              <a:endParaRPr/>
            </a:p>
          </p:txBody>
        </p:sp>
        <p:sp>
          <p:nvSpPr>
            <p:cNvPr id="5" name="object 5"/>
            <p:cNvSpPr/>
            <p:nvPr/>
          </p:nvSpPr>
          <p:spPr>
            <a:xfrm>
              <a:off x="2435351" y="3764279"/>
              <a:ext cx="2757170" cy="2705100"/>
            </a:xfrm>
            <a:custGeom>
              <a:avLst/>
              <a:gdLst/>
              <a:ahLst/>
              <a:cxnLst/>
              <a:rect l="l" t="t" r="r" b="b"/>
              <a:pathLst>
                <a:path w="2757170" h="2705100">
                  <a:moveTo>
                    <a:pt x="2563418" y="0"/>
                  </a:moveTo>
                  <a:lnTo>
                    <a:pt x="193497" y="0"/>
                  </a:lnTo>
                  <a:lnTo>
                    <a:pt x="149128" y="5110"/>
                  </a:lnTo>
                  <a:lnTo>
                    <a:pt x="108399" y="19666"/>
                  </a:lnTo>
                  <a:lnTo>
                    <a:pt x="72472" y="42507"/>
                  </a:lnTo>
                  <a:lnTo>
                    <a:pt x="42507" y="72472"/>
                  </a:lnTo>
                  <a:lnTo>
                    <a:pt x="19666" y="108399"/>
                  </a:lnTo>
                  <a:lnTo>
                    <a:pt x="5110" y="149128"/>
                  </a:lnTo>
                  <a:lnTo>
                    <a:pt x="0" y="193497"/>
                  </a:lnTo>
                  <a:lnTo>
                    <a:pt x="0" y="2511602"/>
                  </a:lnTo>
                  <a:lnTo>
                    <a:pt x="5110" y="2555971"/>
                  </a:lnTo>
                  <a:lnTo>
                    <a:pt x="19666" y="2596700"/>
                  </a:lnTo>
                  <a:lnTo>
                    <a:pt x="42507" y="2632627"/>
                  </a:lnTo>
                  <a:lnTo>
                    <a:pt x="72472" y="2662592"/>
                  </a:lnTo>
                  <a:lnTo>
                    <a:pt x="108399" y="2685433"/>
                  </a:lnTo>
                  <a:lnTo>
                    <a:pt x="149128" y="2699989"/>
                  </a:lnTo>
                  <a:lnTo>
                    <a:pt x="193497" y="2705100"/>
                  </a:lnTo>
                  <a:lnTo>
                    <a:pt x="2563418" y="2705100"/>
                  </a:lnTo>
                  <a:lnTo>
                    <a:pt x="2607787" y="2699989"/>
                  </a:lnTo>
                  <a:lnTo>
                    <a:pt x="2648516" y="2685433"/>
                  </a:lnTo>
                  <a:lnTo>
                    <a:pt x="2684443" y="2662592"/>
                  </a:lnTo>
                  <a:lnTo>
                    <a:pt x="2714408" y="2632627"/>
                  </a:lnTo>
                  <a:lnTo>
                    <a:pt x="2737249" y="2596700"/>
                  </a:lnTo>
                  <a:lnTo>
                    <a:pt x="2751805" y="2555971"/>
                  </a:lnTo>
                  <a:lnTo>
                    <a:pt x="2756916" y="2511602"/>
                  </a:lnTo>
                  <a:lnTo>
                    <a:pt x="2756916" y="193497"/>
                  </a:lnTo>
                  <a:lnTo>
                    <a:pt x="2751805" y="149128"/>
                  </a:lnTo>
                  <a:lnTo>
                    <a:pt x="2737249" y="108399"/>
                  </a:lnTo>
                  <a:lnTo>
                    <a:pt x="2714408" y="72472"/>
                  </a:lnTo>
                  <a:lnTo>
                    <a:pt x="2684443" y="42507"/>
                  </a:lnTo>
                  <a:lnTo>
                    <a:pt x="2648516" y="19666"/>
                  </a:lnTo>
                  <a:lnTo>
                    <a:pt x="2607787" y="5110"/>
                  </a:lnTo>
                  <a:lnTo>
                    <a:pt x="2563418" y="0"/>
                  </a:lnTo>
                  <a:close/>
                </a:path>
              </a:pathLst>
            </a:custGeom>
            <a:solidFill>
              <a:srgbClr val="F2F2F2"/>
            </a:solidFill>
            <a:ln>
              <a:noFill/>
            </a:ln>
          </p:spPr>
          <p:txBody>
            <a:bodyPr wrap="square" lIns="0" tIns="0" rIns="0" bIns="0" rtlCol="0"/>
            <a:lstStyle/>
            <a:p>
              <a:endParaRPr/>
            </a:p>
          </p:txBody>
        </p:sp>
        <p:sp>
          <p:nvSpPr>
            <p:cNvPr id="7" name="object 7"/>
            <p:cNvSpPr/>
            <p:nvPr/>
          </p:nvSpPr>
          <p:spPr>
            <a:xfrm>
              <a:off x="5490971" y="3764277"/>
              <a:ext cx="2758440" cy="2705100"/>
            </a:xfrm>
            <a:custGeom>
              <a:avLst/>
              <a:gdLst/>
              <a:ahLst/>
              <a:cxnLst/>
              <a:rect l="l" t="t" r="r" b="b"/>
              <a:pathLst>
                <a:path w="2758440" h="2705100">
                  <a:moveTo>
                    <a:pt x="2564942" y="0"/>
                  </a:moveTo>
                  <a:lnTo>
                    <a:pt x="193497" y="0"/>
                  </a:lnTo>
                  <a:lnTo>
                    <a:pt x="149128" y="5110"/>
                  </a:lnTo>
                  <a:lnTo>
                    <a:pt x="108399" y="19666"/>
                  </a:lnTo>
                  <a:lnTo>
                    <a:pt x="72472" y="42507"/>
                  </a:lnTo>
                  <a:lnTo>
                    <a:pt x="42507" y="72472"/>
                  </a:lnTo>
                  <a:lnTo>
                    <a:pt x="19666" y="108399"/>
                  </a:lnTo>
                  <a:lnTo>
                    <a:pt x="5110" y="149128"/>
                  </a:lnTo>
                  <a:lnTo>
                    <a:pt x="0" y="193497"/>
                  </a:lnTo>
                  <a:lnTo>
                    <a:pt x="0" y="2511602"/>
                  </a:lnTo>
                  <a:lnTo>
                    <a:pt x="5110" y="2555971"/>
                  </a:lnTo>
                  <a:lnTo>
                    <a:pt x="19666" y="2596700"/>
                  </a:lnTo>
                  <a:lnTo>
                    <a:pt x="42507" y="2632627"/>
                  </a:lnTo>
                  <a:lnTo>
                    <a:pt x="72472" y="2662592"/>
                  </a:lnTo>
                  <a:lnTo>
                    <a:pt x="108399" y="2685433"/>
                  </a:lnTo>
                  <a:lnTo>
                    <a:pt x="149128" y="2699989"/>
                  </a:lnTo>
                  <a:lnTo>
                    <a:pt x="193497" y="2705099"/>
                  </a:lnTo>
                  <a:lnTo>
                    <a:pt x="2564942" y="2705099"/>
                  </a:lnTo>
                  <a:lnTo>
                    <a:pt x="2609311" y="2699989"/>
                  </a:lnTo>
                  <a:lnTo>
                    <a:pt x="2650040" y="2685433"/>
                  </a:lnTo>
                  <a:lnTo>
                    <a:pt x="2685967" y="2662592"/>
                  </a:lnTo>
                  <a:lnTo>
                    <a:pt x="2715932" y="2632627"/>
                  </a:lnTo>
                  <a:lnTo>
                    <a:pt x="2738773" y="2596700"/>
                  </a:lnTo>
                  <a:lnTo>
                    <a:pt x="2753329" y="2555971"/>
                  </a:lnTo>
                  <a:lnTo>
                    <a:pt x="2758440" y="2511602"/>
                  </a:lnTo>
                  <a:lnTo>
                    <a:pt x="2758440" y="193497"/>
                  </a:lnTo>
                  <a:lnTo>
                    <a:pt x="2753329" y="149128"/>
                  </a:lnTo>
                  <a:lnTo>
                    <a:pt x="2738773" y="108399"/>
                  </a:lnTo>
                  <a:lnTo>
                    <a:pt x="2715932" y="72472"/>
                  </a:lnTo>
                  <a:lnTo>
                    <a:pt x="2685967" y="42507"/>
                  </a:lnTo>
                  <a:lnTo>
                    <a:pt x="2650040" y="19666"/>
                  </a:lnTo>
                  <a:lnTo>
                    <a:pt x="2609311" y="5110"/>
                  </a:lnTo>
                  <a:lnTo>
                    <a:pt x="2564942" y="0"/>
                  </a:lnTo>
                  <a:close/>
                </a:path>
              </a:pathLst>
            </a:custGeom>
            <a:solidFill>
              <a:srgbClr val="F2F2F2"/>
            </a:solidFill>
            <a:ln>
              <a:noFill/>
            </a:ln>
          </p:spPr>
          <p:txBody>
            <a:bodyPr wrap="square" lIns="0" tIns="0" rIns="0" bIns="0" rtlCol="0"/>
            <a:lstStyle/>
            <a:p>
              <a:endParaRPr/>
            </a:p>
          </p:txBody>
        </p:sp>
        <p:sp>
          <p:nvSpPr>
            <p:cNvPr id="9" name="object 9"/>
            <p:cNvSpPr/>
            <p:nvPr/>
          </p:nvSpPr>
          <p:spPr>
            <a:xfrm>
              <a:off x="8543543" y="3736847"/>
              <a:ext cx="3290570" cy="2705100"/>
            </a:xfrm>
            <a:custGeom>
              <a:avLst/>
              <a:gdLst/>
              <a:ahLst/>
              <a:cxnLst/>
              <a:rect l="l" t="t" r="r" b="b"/>
              <a:pathLst>
                <a:path w="3290570" h="2705100">
                  <a:moveTo>
                    <a:pt x="3096818" y="0"/>
                  </a:moveTo>
                  <a:lnTo>
                    <a:pt x="193497" y="0"/>
                  </a:lnTo>
                  <a:lnTo>
                    <a:pt x="149128" y="5110"/>
                  </a:lnTo>
                  <a:lnTo>
                    <a:pt x="108399" y="19666"/>
                  </a:lnTo>
                  <a:lnTo>
                    <a:pt x="72472" y="42507"/>
                  </a:lnTo>
                  <a:lnTo>
                    <a:pt x="42507" y="72472"/>
                  </a:lnTo>
                  <a:lnTo>
                    <a:pt x="19666" y="108399"/>
                  </a:lnTo>
                  <a:lnTo>
                    <a:pt x="5110" y="149128"/>
                  </a:lnTo>
                  <a:lnTo>
                    <a:pt x="0" y="193497"/>
                  </a:lnTo>
                  <a:lnTo>
                    <a:pt x="0" y="2511602"/>
                  </a:lnTo>
                  <a:lnTo>
                    <a:pt x="5110" y="2555971"/>
                  </a:lnTo>
                  <a:lnTo>
                    <a:pt x="19666" y="2596700"/>
                  </a:lnTo>
                  <a:lnTo>
                    <a:pt x="42507" y="2632627"/>
                  </a:lnTo>
                  <a:lnTo>
                    <a:pt x="72472" y="2662592"/>
                  </a:lnTo>
                  <a:lnTo>
                    <a:pt x="108399" y="2685433"/>
                  </a:lnTo>
                  <a:lnTo>
                    <a:pt x="149128" y="2699989"/>
                  </a:lnTo>
                  <a:lnTo>
                    <a:pt x="193497" y="2705100"/>
                  </a:lnTo>
                  <a:lnTo>
                    <a:pt x="3096818" y="2705100"/>
                  </a:lnTo>
                  <a:lnTo>
                    <a:pt x="3141187" y="2699989"/>
                  </a:lnTo>
                  <a:lnTo>
                    <a:pt x="3181916" y="2685433"/>
                  </a:lnTo>
                  <a:lnTo>
                    <a:pt x="3217843" y="2662592"/>
                  </a:lnTo>
                  <a:lnTo>
                    <a:pt x="3247808" y="2632627"/>
                  </a:lnTo>
                  <a:lnTo>
                    <a:pt x="3270649" y="2596700"/>
                  </a:lnTo>
                  <a:lnTo>
                    <a:pt x="3285205" y="2555971"/>
                  </a:lnTo>
                  <a:lnTo>
                    <a:pt x="3290316" y="2511602"/>
                  </a:lnTo>
                  <a:lnTo>
                    <a:pt x="3290316" y="193497"/>
                  </a:lnTo>
                  <a:lnTo>
                    <a:pt x="3285205" y="149128"/>
                  </a:lnTo>
                  <a:lnTo>
                    <a:pt x="3270649" y="108399"/>
                  </a:lnTo>
                  <a:lnTo>
                    <a:pt x="3247808" y="72472"/>
                  </a:lnTo>
                  <a:lnTo>
                    <a:pt x="3217843" y="42507"/>
                  </a:lnTo>
                  <a:lnTo>
                    <a:pt x="3181916" y="19666"/>
                  </a:lnTo>
                  <a:lnTo>
                    <a:pt x="3141187" y="5110"/>
                  </a:lnTo>
                  <a:lnTo>
                    <a:pt x="3096818" y="0"/>
                  </a:lnTo>
                  <a:close/>
                </a:path>
              </a:pathLst>
            </a:custGeom>
            <a:solidFill>
              <a:srgbClr val="F2F2F2"/>
            </a:solidFill>
            <a:ln>
              <a:noFill/>
            </a:ln>
          </p:spPr>
          <p:txBody>
            <a:bodyPr wrap="square" lIns="0" tIns="0" rIns="0" bIns="0" rtlCol="0"/>
            <a:lstStyle/>
            <a:p>
              <a:endParaRPr/>
            </a:p>
          </p:txBody>
        </p:sp>
        <p:sp>
          <p:nvSpPr>
            <p:cNvPr id="11" name="object 11"/>
            <p:cNvSpPr/>
            <p:nvPr/>
          </p:nvSpPr>
          <p:spPr>
            <a:xfrm>
              <a:off x="452627" y="719327"/>
              <a:ext cx="4421505" cy="2705100"/>
            </a:xfrm>
            <a:custGeom>
              <a:avLst/>
              <a:gdLst/>
              <a:ahLst/>
              <a:cxnLst/>
              <a:rect l="l" t="t" r="r" b="b"/>
              <a:pathLst>
                <a:path w="4421505" h="2705100">
                  <a:moveTo>
                    <a:pt x="4227626" y="0"/>
                  </a:moveTo>
                  <a:lnTo>
                    <a:pt x="193497" y="0"/>
                  </a:lnTo>
                  <a:lnTo>
                    <a:pt x="149128" y="5110"/>
                  </a:lnTo>
                  <a:lnTo>
                    <a:pt x="108399" y="19666"/>
                  </a:lnTo>
                  <a:lnTo>
                    <a:pt x="72472" y="42507"/>
                  </a:lnTo>
                  <a:lnTo>
                    <a:pt x="42507" y="72472"/>
                  </a:lnTo>
                  <a:lnTo>
                    <a:pt x="19666" y="108399"/>
                  </a:lnTo>
                  <a:lnTo>
                    <a:pt x="5110" y="149128"/>
                  </a:lnTo>
                  <a:lnTo>
                    <a:pt x="0" y="193497"/>
                  </a:lnTo>
                  <a:lnTo>
                    <a:pt x="0" y="2511602"/>
                  </a:lnTo>
                  <a:lnTo>
                    <a:pt x="5110" y="2555971"/>
                  </a:lnTo>
                  <a:lnTo>
                    <a:pt x="19666" y="2596700"/>
                  </a:lnTo>
                  <a:lnTo>
                    <a:pt x="42507" y="2632627"/>
                  </a:lnTo>
                  <a:lnTo>
                    <a:pt x="72472" y="2662592"/>
                  </a:lnTo>
                  <a:lnTo>
                    <a:pt x="108399" y="2685433"/>
                  </a:lnTo>
                  <a:lnTo>
                    <a:pt x="149128" y="2699989"/>
                  </a:lnTo>
                  <a:lnTo>
                    <a:pt x="193497" y="2705100"/>
                  </a:lnTo>
                  <a:lnTo>
                    <a:pt x="4227626" y="2705100"/>
                  </a:lnTo>
                  <a:lnTo>
                    <a:pt x="4271995" y="2699989"/>
                  </a:lnTo>
                  <a:lnTo>
                    <a:pt x="4312724" y="2685433"/>
                  </a:lnTo>
                  <a:lnTo>
                    <a:pt x="4348651" y="2662592"/>
                  </a:lnTo>
                  <a:lnTo>
                    <a:pt x="4378616" y="2632627"/>
                  </a:lnTo>
                  <a:lnTo>
                    <a:pt x="4401457" y="2596700"/>
                  </a:lnTo>
                  <a:lnTo>
                    <a:pt x="4416013" y="2555971"/>
                  </a:lnTo>
                  <a:lnTo>
                    <a:pt x="4421124" y="2511602"/>
                  </a:lnTo>
                  <a:lnTo>
                    <a:pt x="4421124" y="193497"/>
                  </a:lnTo>
                  <a:lnTo>
                    <a:pt x="4416013" y="149128"/>
                  </a:lnTo>
                  <a:lnTo>
                    <a:pt x="4401457" y="108399"/>
                  </a:lnTo>
                  <a:lnTo>
                    <a:pt x="4378616" y="72472"/>
                  </a:lnTo>
                  <a:lnTo>
                    <a:pt x="4348651" y="42507"/>
                  </a:lnTo>
                  <a:lnTo>
                    <a:pt x="4312724" y="19666"/>
                  </a:lnTo>
                  <a:lnTo>
                    <a:pt x="4271995" y="5110"/>
                  </a:lnTo>
                  <a:lnTo>
                    <a:pt x="4227626" y="0"/>
                  </a:lnTo>
                  <a:close/>
                </a:path>
              </a:pathLst>
            </a:custGeom>
            <a:solidFill>
              <a:srgbClr val="F2F2F2"/>
            </a:solidFill>
            <a:ln>
              <a:noFill/>
            </a:ln>
          </p:spPr>
          <p:txBody>
            <a:bodyPr wrap="square" lIns="0" tIns="0" rIns="0" bIns="0" rtlCol="0"/>
            <a:lstStyle/>
            <a:p>
              <a:endParaRPr dirty="0"/>
            </a:p>
          </p:txBody>
        </p:sp>
        <p:sp>
          <p:nvSpPr>
            <p:cNvPr id="13" name="object 13"/>
            <p:cNvSpPr/>
            <p:nvPr/>
          </p:nvSpPr>
          <p:spPr>
            <a:xfrm>
              <a:off x="5192267" y="719325"/>
              <a:ext cx="3884929" cy="2705100"/>
            </a:xfrm>
            <a:custGeom>
              <a:avLst/>
              <a:gdLst/>
              <a:ahLst/>
              <a:cxnLst/>
              <a:rect l="l" t="t" r="r" b="b"/>
              <a:pathLst>
                <a:path w="3884929" h="2705100">
                  <a:moveTo>
                    <a:pt x="3691178" y="0"/>
                  </a:moveTo>
                  <a:lnTo>
                    <a:pt x="193497" y="0"/>
                  </a:lnTo>
                  <a:lnTo>
                    <a:pt x="149128" y="5110"/>
                  </a:lnTo>
                  <a:lnTo>
                    <a:pt x="108399" y="19668"/>
                  </a:lnTo>
                  <a:lnTo>
                    <a:pt x="72472" y="42511"/>
                  </a:lnTo>
                  <a:lnTo>
                    <a:pt x="42507" y="72477"/>
                  </a:lnTo>
                  <a:lnTo>
                    <a:pt x="19666" y="108405"/>
                  </a:lnTo>
                  <a:lnTo>
                    <a:pt x="5110" y="149132"/>
                  </a:lnTo>
                  <a:lnTo>
                    <a:pt x="0" y="193497"/>
                  </a:lnTo>
                  <a:lnTo>
                    <a:pt x="0" y="2511602"/>
                  </a:lnTo>
                  <a:lnTo>
                    <a:pt x="5110" y="2555971"/>
                  </a:lnTo>
                  <a:lnTo>
                    <a:pt x="19666" y="2596700"/>
                  </a:lnTo>
                  <a:lnTo>
                    <a:pt x="42507" y="2632627"/>
                  </a:lnTo>
                  <a:lnTo>
                    <a:pt x="72472" y="2662592"/>
                  </a:lnTo>
                  <a:lnTo>
                    <a:pt x="108399" y="2685433"/>
                  </a:lnTo>
                  <a:lnTo>
                    <a:pt x="149128" y="2699989"/>
                  </a:lnTo>
                  <a:lnTo>
                    <a:pt x="193497" y="2705100"/>
                  </a:lnTo>
                  <a:lnTo>
                    <a:pt x="3691178" y="2705100"/>
                  </a:lnTo>
                  <a:lnTo>
                    <a:pt x="3735547" y="2699989"/>
                  </a:lnTo>
                  <a:lnTo>
                    <a:pt x="3776276" y="2685433"/>
                  </a:lnTo>
                  <a:lnTo>
                    <a:pt x="3812203" y="2662592"/>
                  </a:lnTo>
                  <a:lnTo>
                    <a:pt x="3842168" y="2632627"/>
                  </a:lnTo>
                  <a:lnTo>
                    <a:pt x="3865009" y="2596700"/>
                  </a:lnTo>
                  <a:lnTo>
                    <a:pt x="3879565" y="2555971"/>
                  </a:lnTo>
                  <a:lnTo>
                    <a:pt x="3884676" y="2511602"/>
                  </a:lnTo>
                  <a:lnTo>
                    <a:pt x="3884676" y="193497"/>
                  </a:lnTo>
                  <a:lnTo>
                    <a:pt x="3879565" y="149132"/>
                  </a:lnTo>
                  <a:lnTo>
                    <a:pt x="3865009" y="108405"/>
                  </a:lnTo>
                  <a:lnTo>
                    <a:pt x="3842168" y="72477"/>
                  </a:lnTo>
                  <a:lnTo>
                    <a:pt x="3812203" y="42511"/>
                  </a:lnTo>
                  <a:lnTo>
                    <a:pt x="3776276" y="19668"/>
                  </a:lnTo>
                  <a:lnTo>
                    <a:pt x="3735547" y="5110"/>
                  </a:lnTo>
                  <a:lnTo>
                    <a:pt x="3691178" y="0"/>
                  </a:lnTo>
                  <a:close/>
                </a:path>
              </a:pathLst>
            </a:custGeom>
            <a:solidFill>
              <a:srgbClr val="F2F2F2"/>
            </a:solidFill>
            <a:ln>
              <a:noFill/>
            </a:ln>
          </p:spPr>
          <p:txBody>
            <a:bodyPr wrap="square" lIns="0" tIns="0" rIns="0" bIns="0" rtlCol="0"/>
            <a:lstStyle/>
            <a:p>
              <a:endParaRPr/>
            </a:p>
          </p:txBody>
        </p:sp>
      </p:grpSp>
      <p:sp>
        <p:nvSpPr>
          <p:cNvPr id="15" name="object 15"/>
          <p:cNvSpPr txBox="1"/>
          <p:nvPr/>
        </p:nvSpPr>
        <p:spPr>
          <a:xfrm>
            <a:off x="5436541" y="820300"/>
            <a:ext cx="1890851" cy="821046"/>
          </a:xfrm>
          <a:prstGeom prst="rect">
            <a:avLst/>
          </a:prstGeom>
        </p:spPr>
        <p:txBody>
          <a:bodyPr vert="horz" wrap="square" lIns="0" tIns="0" rIns="0" bIns="0" rtlCol="0">
            <a:noAutofit/>
          </a:bodyPr>
          <a:lstStyle/>
          <a:p>
            <a:pPr marL="12700" marR="5080" algn="ctr">
              <a:lnSpc>
                <a:spcPct val="100299"/>
              </a:lnSpc>
              <a:spcBef>
                <a:spcPts val="120"/>
              </a:spcBef>
            </a:pPr>
            <a:r>
              <a:rPr sz="1400" b="1" dirty="0">
                <a:solidFill>
                  <a:srgbClr val="E43E31"/>
                </a:solidFill>
                <a:latin typeface="Calibri" panose="020F0502020204030204" pitchFamily="34" charset="0"/>
                <a:cs typeface="Calibri" panose="020F0502020204030204" pitchFamily="34" charset="0"/>
              </a:rPr>
              <a:t>Synthesize and Create </a:t>
            </a:r>
            <a:br>
              <a:rPr lang="en-US" sz="1400" b="1" dirty="0">
                <a:solidFill>
                  <a:srgbClr val="E43E31"/>
                </a:solidFill>
                <a:latin typeface="Calibri" panose="020F0502020204030204" pitchFamily="34" charset="0"/>
                <a:cs typeface="Calibri" panose="020F0502020204030204" pitchFamily="34" charset="0"/>
              </a:rPr>
            </a:br>
            <a:r>
              <a:rPr sz="1200" dirty="0">
                <a:solidFill>
                  <a:srgbClr val="808080"/>
                </a:solidFill>
                <a:latin typeface="Calibri" panose="020F0502020204030204" pitchFamily="34" charset="0"/>
                <a:cs typeface="Calibri" panose="020F0502020204030204" pitchFamily="34" charset="0"/>
              </a:rPr>
              <a:t>evidence profile &amp; Evidence to Decision Table with GRADEpro</a:t>
            </a:r>
            <a:endParaRPr sz="1200" dirty="0">
              <a:latin typeface="Calibri" panose="020F0502020204030204" pitchFamily="34" charset="0"/>
              <a:cs typeface="Calibri" panose="020F0502020204030204" pitchFamily="34" charset="0"/>
            </a:endParaRPr>
          </a:p>
        </p:txBody>
      </p:sp>
      <p:sp>
        <p:nvSpPr>
          <p:cNvPr id="17" name="object 17"/>
          <p:cNvSpPr txBox="1"/>
          <p:nvPr/>
        </p:nvSpPr>
        <p:spPr>
          <a:xfrm>
            <a:off x="10108059" y="6684224"/>
            <a:ext cx="194310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Arial"/>
                <a:cs typeface="Arial"/>
              </a:rPr>
              <a:t>©</a:t>
            </a:r>
            <a:r>
              <a:rPr sz="800" spc="-10" dirty="0">
                <a:solidFill>
                  <a:srgbClr val="FFFFFF"/>
                </a:solidFill>
                <a:latin typeface="Arial"/>
                <a:cs typeface="Arial"/>
              </a:rPr>
              <a:t> </a:t>
            </a:r>
            <a:r>
              <a:rPr sz="800" dirty="0">
                <a:solidFill>
                  <a:srgbClr val="FFFFFF"/>
                </a:solidFill>
                <a:latin typeface="Arial"/>
                <a:cs typeface="Arial"/>
              </a:rPr>
              <a:t>GRADE</a:t>
            </a:r>
            <a:r>
              <a:rPr sz="800" spc="-10" dirty="0">
                <a:solidFill>
                  <a:srgbClr val="FFFFFF"/>
                </a:solidFill>
                <a:latin typeface="Arial"/>
                <a:cs typeface="Arial"/>
              </a:rPr>
              <a:t> </a:t>
            </a:r>
            <a:r>
              <a:rPr sz="800" dirty="0">
                <a:solidFill>
                  <a:srgbClr val="FFFFFF"/>
                </a:solidFill>
                <a:latin typeface="Arial"/>
                <a:cs typeface="Arial"/>
              </a:rPr>
              <a:t>Working</a:t>
            </a:r>
            <a:r>
              <a:rPr sz="800" spc="-45" dirty="0">
                <a:solidFill>
                  <a:srgbClr val="FFFFFF"/>
                </a:solidFill>
                <a:latin typeface="Arial"/>
                <a:cs typeface="Arial"/>
              </a:rPr>
              <a:t> </a:t>
            </a:r>
            <a:r>
              <a:rPr sz="800" dirty="0">
                <a:solidFill>
                  <a:srgbClr val="FFFFFF"/>
                </a:solidFill>
                <a:latin typeface="Arial"/>
                <a:cs typeface="Arial"/>
              </a:rPr>
              <a:t>Group/EP</a:t>
            </a:r>
            <a:r>
              <a:rPr sz="800" spc="15" dirty="0">
                <a:solidFill>
                  <a:srgbClr val="FFFFFF"/>
                </a:solidFill>
                <a:latin typeface="Arial"/>
                <a:cs typeface="Arial"/>
              </a:rPr>
              <a:t> </a:t>
            </a:r>
            <a:r>
              <a:rPr sz="800" dirty="0">
                <a:solidFill>
                  <a:srgbClr val="FFFFFF"/>
                </a:solidFill>
                <a:latin typeface="Arial"/>
                <a:cs typeface="Arial"/>
              </a:rPr>
              <a:t>2008</a:t>
            </a:r>
            <a:r>
              <a:rPr sz="800" spc="15" dirty="0">
                <a:solidFill>
                  <a:srgbClr val="FFFFFF"/>
                </a:solidFill>
                <a:latin typeface="Arial"/>
                <a:cs typeface="Arial"/>
              </a:rPr>
              <a:t> </a:t>
            </a:r>
            <a:r>
              <a:rPr sz="800" dirty="0">
                <a:solidFill>
                  <a:srgbClr val="FFFFFF"/>
                </a:solidFill>
                <a:latin typeface="Arial"/>
                <a:cs typeface="Arial"/>
              </a:rPr>
              <a:t>-</a:t>
            </a:r>
            <a:r>
              <a:rPr sz="800" spc="-15" dirty="0">
                <a:solidFill>
                  <a:srgbClr val="FFFFFF"/>
                </a:solidFill>
                <a:latin typeface="Arial"/>
                <a:cs typeface="Arial"/>
              </a:rPr>
              <a:t> </a:t>
            </a:r>
            <a:r>
              <a:rPr sz="800" spc="-20" dirty="0">
                <a:solidFill>
                  <a:srgbClr val="FFFFFF"/>
                </a:solidFill>
                <a:latin typeface="Arial"/>
                <a:cs typeface="Arial"/>
              </a:rPr>
              <a:t>2021</a:t>
            </a:r>
            <a:endParaRPr sz="800">
              <a:latin typeface="Arial"/>
              <a:cs typeface="Arial"/>
            </a:endParaRPr>
          </a:p>
        </p:txBody>
      </p:sp>
      <p:grpSp>
        <p:nvGrpSpPr>
          <p:cNvPr id="18" name="object 18"/>
          <p:cNvGrpSpPr/>
          <p:nvPr/>
        </p:nvGrpSpPr>
        <p:grpSpPr>
          <a:xfrm>
            <a:off x="5914644" y="567391"/>
            <a:ext cx="6009640" cy="5337175"/>
            <a:chOff x="5914644" y="567391"/>
            <a:chExt cx="6009640" cy="5337175"/>
          </a:xfrm>
        </p:grpSpPr>
        <p:sp>
          <p:nvSpPr>
            <p:cNvPr id="19" name="object 19"/>
            <p:cNvSpPr/>
            <p:nvPr/>
          </p:nvSpPr>
          <p:spPr>
            <a:xfrm>
              <a:off x="11243135" y="825431"/>
              <a:ext cx="174625" cy="304165"/>
            </a:xfrm>
            <a:custGeom>
              <a:avLst/>
              <a:gdLst/>
              <a:ahLst/>
              <a:cxnLst/>
              <a:rect l="l" t="t" r="r" b="b"/>
              <a:pathLst>
                <a:path w="174625" h="304165">
                  <a:moveTo>
                    <a:pt x="160065" y="21495"/>
                  </a:moveTo>
                  <a:lnTo>
                    <a:pt x="46687" y="21495"/>
                  </a:lnTo>
                  <a:lnTo>
                    <a:pt x="61033" y="12695"/>
                  </a:lnTo>
                  <a:lnTo>
                    <a:pt x="76574" y="5911"/>
                  </a:lnTo>
                  <a:lnTo>
                    <a:pt x="93440" y="1545"/>
                  </a:lnTo>
                  <a:lnTo>
                    <a:pt x="111766" y="0"/>
                  </a:lnTo>
                  <a:lnTo>
                    <a:pt x="138801" y="4545"/>
                  </a:lnTo>
                  <a:lnTo>
                    <a:pt x="158276" y="18092"/>
                  </a:lnTo>
                  <a:lnTo>
                    <a:pt x="160065" y="21495"/>
                  </a:lnTo>
                  <a:close/>
                </a:path>
                <a:path w="174625" h="304165">
                  <a:moveTo>
                    <a:pt x="0" y="303806"/>
                  </a:moveTo>
                  <a:lnTo>
                    <a:pt x="0" y="4299"/>
                  </a:lnTo>
                  <a:lnTo>
                    <a:pt x="41028" y="4299"/>
                  </a:lnTo>
                  <a:lnTo>
                    <a:pt x="46687" y="21495"/>
                  </a:lnTo>
                  <a:lnTo>
                    <a:pt x="160065" y="21495"/>
                  </a:lnTo>
                  <a:lnTo>
                    <a:pt x="170058" y="40506"/>
                  </a:lnTo>
                  <a:lnTo>
                    <a:pt x="170556" y="44424"/>
                  </a:lnTo>
                  <a:lnTo>
                    <a:pt x="97618" y="44424"/>
                  </a:lnTo>
                  <a:lnTo>
                    <a:pt x="84775" y="45924"/>
                  </a:lnTo>
                  <a:lnTo>
                    <a:pt x="72329" y="49977"/>
                  </a:lnTo>
                  <a:lnTo>
                    <a:pt x="61210" y="55911"/>
                  </a:lnTo>
                  <a:lnTo>
                    <a:pt x="52346" y="63054"/>
                  </a:lnTo>
                  <a:lnTo>
                    <a:pt x="52346" y="166233"/>
                  </a:lnTo>
                  <a:lnTo>
                    <a:pt x="62603" y="168338"/>
                  </a:lnTo>
                  <a:lnTo>
                    <a:pt x="73921" y="170174"/>
                  </a:lnTo>
                  <a:lnTo>
                    <a:pt x="85769" y="171473"/>
                  </a:lnTo>
                  <a:lnTo>
                    <a:pt x="97618" y="171966"/>
                  </a:lnTo>
                  <a:lnTo>
                    <a:pt x="170432" y="171966"/>
                  </a:lnTo>
                  <a:lnTo>
                    <a:pt x="170169" y="174070"/>
                  </a:lnTo>
                  <a:lnTo>
                    <a:pt x="158099" y="197044"/>
                  </a:lnTo>
                  <a:lnTo>
                    <a:pt x="138127" y="210658"/>
                  </a:lnTo>
                  <a:lnTo>
                    <a:pt x="52346" y="210658"/>
                  </a:lnTo>
                  <a:lnTo>
                    <a:pt x="52346" y="296641"/>
                  </a:lnTo>
                  <a:lnTo>
                    <a:pt x="0" y="303806"/>
                  </a:lnTo>
                  <a:close/>
                </a:path>
                <a:path w="174625" h="304165">
                  <a:moveTo>
                    <a:pt x="170432" y="171966"/>
                  </a:moveTo>
                  <a:lnTo>
                    <a:pt x="97618" y="171966"/>
                  </a:lnTo>
                  <a:lnTo>
                    <a:pt x="109356" y="170331"/>
                  </a:lnTo>
                  <a:lnTo>
                    <a:pt x="117248" y="165338"/>
                  </a:lnTo>
                  <a:lnTo>
                    <a:pt x="121691" y="156851"/>
                  </a:lnTo>
                  <a:lnTo>
                    <a:pt x="123084" y="144738"/>
                  </a:lnTo>
                  <a:lnTo>
                    <a:pt x="123084" y="70219"/>
                  </a:lnTo>
                  <a:lnTo>
                    <a:pt x="121890" y="58934"/>
                  </a:lnTo>
                  <a:lnTo>
                    <a:pt x="117778" y="50873"/>
                  </a:lnTo>
                  <a:lnTo>
                    <a:pt x="109953" y="46036"/>
                  </a:lnTo>
                  <a:lnTo>
                    <a:pt x="97618" y="44424"/>
                  </a:lnTo>
                  <a:lnTo>
                    <a:pt x="170556" y="44424"/>
                  </a:lnTo>
                  <a:lnTo>
                    <a:pt x="174015" y="71652"/>
                  </a:lnTo>
                  <a:lnTo>
                    <a:pt x="174015" y="143305"/>
                  </a:lnTo>
                  <a:lnTo>
                    <a:pt x="170432" y="171966"/>
                  </a:lnTo>
                  <a:close/>
                </a:path>
                <a:path w="174625" h="304165">
                  <a:moveTo>
                    <a:pt x="106107" y="216390"/>
                  </a:moveTo>
                  <a:lnTo>
                    <a:pt x="92733" y="215898"/>
                  </a:lnTo>
                  <a:lnTo>
                    <a:pt x="78696" y="214599"/>
                  </a:lnTo>
                  <a:lnTo>
                    <a:pt x="64924" y="212763"/>
                  </a:lnTo>
                  <a:lnTo>
                    <a:pt x="52346" y="210658"/>
                  </a:lnTo>
                  <a:lnTo>
                    <a:pt x="138127" y="210658"/>
                  </a:lnTo>
                  <a:lnTo>
                    <a:pt x="137010" y="211419"/>
                  </a:lnTo>
                  <a:lnTo>
                    <a:pt x="106107" y="216390"/>
                  </a:lnTo>
                  <a:close/>
                </a:path>
              </a:pathLst>
            </a:custGeom>
            <a:solidFill>
              <a:srgbClr val="C71E25"/>
            </a:solidFill>
          </p:spPr>
          <p:txBody>
            <a:bodyPr wrap="square" lIns="0" tIns="0" rIns="0" bIns="0" rtlCol="0"/>
            <a:lstStyle/>
            <a:p>
              <a:endParaRPr dirty="0"/>
            </a:p>
          </p:txBody>
        </p:sp>
        <p:pic>
          <p:nvPicPr>
            <p:cNvPr id="20" name="object 20"/>
            <p:cNvPicPr/>
            <p:nvPr/>
          </p:nvPicPr>
          <p:blipFill>
            <a:blip r:embed="rId3" cstate="print"/>
            <a:stretch>
              <a:fillRect/>
            </a:stretch>
          </p:blipFill>
          <p:spPr>
            <a:xfrm>
              <a:off x="11468082" y="825432"/>
              <a:ext cx="106107" cy="212091"/>
            </a:xfrm>
            <a:prstGeom prst="rect">
              <a:avLst/>
            </a:prstGeom>
          </p:spPr>
        </p:pic>
        <p:pic>
          <p:nvPicPr>
            <p:cNvPr id="21" name="object 21"/>
            <p:cNvPicPr/>
            <p:nvPr/>
          </p:nvPicPr>
          <p:blipFill>
            <a:blip r:embed="rId4" cstate="print"/>
            <a:stretch>
              <a:fillRect/>
            </a:stretch>
          </p:blipFill>
          <p:spPr>
            <a:xfrm>
              <a:off x="11599654" y="825432"/>
              <a:ext cx="178260" cy="216390"/>
            </a:xfrm>
            <a:prstGeom prst="rect">
              <a:avLst/>
            </a:prstGeom>
          </p:spPr>
        </p:pic>
        <p:sp>
          <p:nvSpPr>
            <p:cNvPr id="22" name="object 22"/>
            <p:cNvSpPr/>
            <p:nvPr/>
          </p:nvSpPr>
          <p:spPr>
            <a:xfrm>
              <a:off x="9948621" y="753782"/>
              <a:ext cx="1229995" cy="292735"/>
            </a:xfrm>
            <a:custGeom>
              <a:avLst/>
              <a:gdLst/>
              <a:ahLst/>
              <a:cxnLst/>
              <a:rect l="l" t="t" r="r" b="b"/>
              <a:pathLst>
                <a:path w="1229995" h="292734">
                  <a:moveTo>
                    <a:pt x="195237" y="137579"/>
                  </a:moveTo>
                  <a:lnTo>
                    <a:pt x="114592" y="137579"/>
                  </a:lnTo>
                  <a:lnTo>
                    <a:pt x="114592" y="184873"/>
                  </a:lnTo>
                  <a:lnTo>
                    <a:pt x="145719" y="184873"/>
                  </a:lnTo>
                  <a:lnTo>
                    <a:pt x="145719" y="240753"/>
                  </a:lnTo>
                  <a:lnTo>
                    <a:pt x="134289" y="242633"/>
                  </a:lnTo>
                  <a:lnTo>
                    <a:pt x="123266" y="243979"/>
                  </a:lnTo>
                  <a:lnTo>
                    <a:pt x="112496" y="244792"/>
                  </a:lnTo>
                  <a:lnTo>
                    <a:pt x="101866" y="245059"/>
                  </a:lnTo>
                  <a:lnTo>
                    <a:pt x="78613" y="241947"/>
                  </a:lnTo>
                  <a:lnTo>
                    <a:pt x="63309" y="233057"/>
                  </a:lnTo>
                  <a:lnTo>
                    <a:pt x="54914" y="219062"/>
                  </a:lnTo>
                  <a:lnTo>
                    <a:pt x="52349" y="200634"/>
                  </a:lnTo>
                  <a:lnTo>
                    <a:pt x="52349" y="93154"/>
                  </a:lnTo>
                  <a:lnTo>
                    <a:pt x="54914" y="73520"/>
                  </a:lnTo>
                  <a:lnTo>
                    <a:pt x="63309" y="59651"/>
                  </a:lnTo>
                  <a:lnTo>
                    <a:pt x="78613" y="51435"/>
                  </a:lnTo>
                  <a:lnTo>
                    <a:pt x="101866" y="48729"/>
                  </a:lnTo>
                  <a:lnTo>
                    <a:pt x="122593" y="49047"/>
                  </a:lnTo>
                  <a:lnTo>
                    <a:pt x="142532" y="50165"/>
                  </a:lnTo>
                  <a:lnTo>
                    <a:pt x="161950" y="52362"/>
                  </a:lnTo>
                  <a:lnTo>
                    <a:pt x="181089" y="55892"/>
                  </a:lnTo>
                  <a:lnTo>
                    <a:pt x="186753" y="8597"/>
                  </a:lnTo>
                  <a:lnTo>
                    <a:pt x="166585" y="4241"/>
                  </a:lnTo>
                  <a:lnTo>
                    <a:pt x="145364" y="1612"/>
                  </a:lnTo>
                  <a:lnTo>
                    <a:pt x="124675" y="342"/>
                  </a:lnTo>
                  <a:lnTo>
                    <a:pt x="106108" y="0"/>
                  </a:lnTo>
                  <a:lnTo>
                    <a:pt x="59093" y="5181"/>
                  </a:lnTo>
                  <a:lnTo>
                    <a:pt x="25996" y="20967"/>
                  </a:lnTo>
                  <a:lnTo>
                    <a:pt x="6438" y="47764"/>
                  </a:lnTo>
                  <a:lnTo>
                    <a:pt x="0" y="85991"/>
                  </a:lnTo>
                  <a:lnTo>
                    <a:pt x="0" y="206362"/>
                  </a:lnTo>
                  <a:lnTo>
                    <a:pt x="6172" y="243979"/>
                  </a:lnTo>
                  <a:lnTo>
                    <a:pt x="24930" y="270852"/>
                  </a:lnTo>
                  <a:lnTo>
                    <a:pt x="56705" y="286969"/>
                  </a:lnTo>
                  <a:lnTo>
                    <a:pt x="101866" y="292354"/>
                  </a:lnTo>
                  <a:lnTo>
                    <a:pt x="124206" y="291541"/>
                  </a:lnTo>
                  <a:lnTo>
                    <a:pt x="148018" y="289128"/>
                  </a:lnTo>
                  <a:lnTo>
                    <a:pt x="172097" y="285089"/>
                  </a:lnTo>
                  <a:lnTo>
                    <a:pt x="195237" y="279450"/>
                  </a:lnTo>
                  <a:lnTo>
                    <a:pt x="195237" y="137579"/>
                  </a:lnTo>
                  <a:close/>
                </a:path>
                <a:path w="1229995" h="292734">
                  <a:moveTo>
                    <a:pt x="483844" y="288048"/>
                  </a:moveTo>
                  <a:lnTo>
                    <a:pt x="420382" y="194894"/>
                  </a:lnTo>
                  <a:lnTo>
                    <a:pt x="414528" y="186296"/>
                  </a:lnTo>
                  <a:lnTo>
                    <a:pt x="433692" y="176161"/>
                  </a:lnTo>
                  <a:lnTo>
                    <a:pt x="446887" y="161048"/>
                  </a:lnTo>
                  <a:lnTo>
                    <a:pt x="452094" y="147612"/>
                  </a:lnTo>
                  <a:lnTo>
                    <a:pt x="454520" y="141363"/>
                  </a:lnTo>
                  <a:lnTo>
                    <a:pt x="456971" y="117513"/>
                  </a:lnTo>
                  <a:lnTo>
                    <a:pt x="456971" y="80251"/>
                  </a:lnTo>
                  <a:lnTo>
                    <a:pt x="452831" y="51587"/>
                  </a:lnTo>
                  <a:lnTo>
                    <a:pt x="452196" y="47231"/>
                  </a:lnTo>
                  <a:lnTo>
                    <a:pt x="436803" y="23469"/>
                  </a:lnTo>
                  <a:lnTo>
                    <a:pt x="409219" y="9118"/>
                  </a:lnTo>
                  <a:lnTo>
                    <a:pt x="403212" y="8420"/>
                  </a:lnTo>
                  <a:lnTo>
                    <a:pt x="403212" y="84556"/>
                  </a:lnTo>
                  <a:lnTo>
                    <a:pt x="403212" y="113220"/>
                  </a:lnTo>
                  <a:lnTo>
                    <a:pt x="401421" y="128866"/>
                  </a:lnTo>
                  <a:lnTo>
                    <a:pt x="395249" y="139547"/>
                  </a:lnTo>
                  <a:lnTo>
                    <a:pt x="383514" y="145656"/>
                  </a:lnTo>
                  <a:lnTo>
                    <a:pt x="365010" y="147612"/>
                  </a:lnTo>
                  <a:lnTo>
                    <a:pt x="305587" y="147612"/>
                  </a:lnTo>
                  <a:lnTo>
                    <a:pt x="305587" y="51587"/>
                  </a:lnTo>
                  <a:lnTo>
                    <a:pt x="365010" y="51587"/>
                  </a:lnTo>
                  <a:lnTo>
                    <a:pt x="382917" y="53517"/>
                  </a:lnTo>
                  <a:lnTo>
                    <a:pt x="394716" y="59474"/>
                  </a:lnTo>
                  <a:lnTo>
                    <a:pt x="401218" y="69735"/>
                  </a:lnTo>
                  <a:lnTo>
                    <a:pt x="403212" y="84556"/>
                  </a:lnTo>
                  <a:lnTo>
                    <a:pt x="403212" y="8420"/>
                  </a:lnTo>
                  <a:lnTo>
                    <a:pt x="367842" y="4305"/>
                  </a:lnTo>
                  <a:lnTo>
                    <a:pt x="251828" y="4305"/>
                  </a:lnTo>
                  <a:lnTo>
                    <a:pt x="251828" y="288048"/>
                  </a:lnTo>
                  <a:lnTo>
                    <a:pt x="305587" y="288048"/>
                  </a:lnTo>
                  <a:lnTo>
                    <a:pt x="305587" y="194894"/>
                  </a:lnTo>
                  <a:lnTo>
                    <a:pt x="356514" y="194894"/>
                  </a:lnTo>
                  <a:lnTo>
                    <a:pt x="420179" y="288048"/>
                  </a:lnTo>
                  <a:lnTo>
                    <a:pt x="483844" y="288048"/>
                  </a:lnTo>
                  <a:close/>
                </a:path>
                <a:path w="1229995" h="292734">
                  <a:moveTo>
                    <a:pt x="759726" y="288048"/>
                  </a:moveTo>
                  <a:lnTo>
                    <a:pt x="741273" y="229298"/>
                  </a:lnTo>
                  <a:lnTo>
                    <a:pt x="726871" y="183438"/>
                  </a:lnTo>
                  <a:lnTo>
                    <a:pt x="684555" y="48729"/>
                  </a:lnTo>
                  <a:lnTo>
                    <a:pt x="672007" y="8801"/>
                  </a:lnTo>
                  <a:lnTo>
                    <a:pt x="672007" y="183438"/>
                  </a:lnTo>
                  <a:lnTo>
                    <a:pt x="594194" y="183438"/>
                  </a:lnTo>
                  <a:lnTo>
                    <a:pt x="633818" y="48729"/>
                  </a:lnTo>
                  <a:lnTo>
                    <a:pt x="672007" y="183438"/>
                  </a:lnTo>
                  <a:lnTo>
                    <a:pt x="672007" y="8801"/>
                  </a:lnTo>
                  <a:lnTo>
                    <a:pt x="670598" y="4305"/>
                  </a:lnTo>
                  <a:lnTo>
                    <a:pt x="597027" y="4305"/>
                  </a:lnTo>
                  <a:lnTo>
                    <a:pt x="507898" y="288048"/>
                  </a:lnTo>
                  <a:lnTo>
                    <a:pt x="564489" y="288048"/>
                  </a:lnTo>
                  <a:lnTo>
                    <a:pt x="581469" y="229298"/>
                  </a:lnTo>
                  <a:lnTo>
                    <a:pt x="686155" y="229298"/>
                  </a:lnTo>
                  <a:lnTo>
                    <a:pt x="704557" y="288048"/>
                  </a:lnTo>
                  <a:lnTo>
                    <a:pt x="759726" y="288048"/>
                  </a:lnTo>
                  <a:close/>
                </a:path>
                <a:path w="1229995" h="292734">
                  <a:moveTo>
                    <a:pt x="1000239" y="80251"/>
                  </a:moveTo>
                  <a:lnTo>
                    <a:pt x="995514" y="51600"/>
                  </a:lnTo>
                  <a:lnTo>
                    <a:pt x="995400" y="50850"/>
                  </a:lnTo>
                  <a:lnTo>
                    <a:pt x="979551" y="26695"/>
                  </a:lnTo>
                  <a:lnTo>
                    <a:pt x="950696" y="10325"/>
                  </a:lnTo>
                  <a:lnTo>
                    <a:pt x="946480" y="9753"/>
                  </a:lnTo>
                  <a:lnTo>
                    <a:pt x="946480" y="93154"/>
                  </a:lnTo>
                  <a:lnTo>
                    <a:pt x="946480" y="199199"/>
                  </a:lnTo>
                  <a:lnTo>
                    <a:pt x="944372" y="217182"/>
                  </a:lnTo>
                  <a:lnTo>
                    <a:pt x="937107" y="230187"/>
                  </a:lnTo>
                  <a:lnTo>
                    <a:pt x="923201" y="238086"/>
                  </a:lnTo>
                  <a:lnTo>
                    <a:pt x="901204" y="240753"/>
                  </a:lnTo>
                  <a:lnTo>
                    <a:pt x="854519" y="240753"/>
                  </a:lnTo>
                  <a:lnTo>
                    <a:pt x="854519" y="51600"/>
                  </a:lnTo>
                  <a:lnTo>
                    <a:pt x="901204" y="51600"/>
                  </a:lnTo>
                  <a:lnTo>
                    <a:pt x="923201" y="54254"/>
                  </a:lnTo>
                  <a:lnTo>
                    <a:pt x="937107" y="62166"/>
                  </a:lnTo>
                  <a:lnTo>
                    <a:pt x="944372" y="75171"/>
                  </a:lnTo>
                  <a:lnTo>
                    <a:pt x="946480" y="93154"/>
                  </a:lnTo>
                  <a:lnTo>
                    <a:pt x="946480" y="9753"/>
                  </a:lnTo>
                  <a:lnTo>
                    <a:pt x="906868" y="4305"/>
                  </a:lnTo>
                  <a:lnTo>
                    <a:pt x="802170" y="4305"/>
                  </a:lnTo>
                  <a:lnTo>
                    <a:pt x="802170" y="288048"/>
                  </a:lnTo>
                  <a:lnTo>
                    <a:pt x="906868" y="288048"/>
                  </a:lnTo>
                  <a:lnTo>
                    <a:pt x="950696" y="281825"/>
                  </a:lnTo>
                  <a:lnTo>
                    <a:pt x="979551" y="265125"/>
                  </a:lnTo>
                  <a:lnTo>
                    <a:pt x="995400" y="240893"/>
                  </a:lnTo>
                  <a:lnTo>
                    <a:pt x="995413" y="240753"/>
                  </a:lnTo>
                  <a:lnTo>
                    <a:pt x="1000239" y="212090"/>
                  </a:lnTo>
                  <a:lnTo>
                    <a:pt x="1000239" y="80251"/>
                  </a:lnTo>
                  <a:close/>
                </a:path>
                <a:path w="1229995" h="292734">
                  <a:moveTo>
                    <a:pt x="1229423" y="4305"/>
                  </a:moveTo>
                  <a:lnTo>
                    <a:pt x="1056830" y="4305"/>
                  </a:lnTo>
                  <a:lnTo>
                    <a:pt x="1056830" y="51600"/>
                  </a:lnTo>
                  <a:lnTo>
                    <a:pt x="1056830" y="120611"/>
                  </a:lnTo>
                  <a:lnTo>
                    <a:pt x="1056830" y="167906"/>
                  </a:lnTo>
                  <a:lnTo>
                    <a:pt x="1056830" y="240766"/>
                  </a:lnTo>
                  <a:lnTo>
                    <a:pt x="1056830" y="288048"/>
                  </a:lnTo>
                  <a:lnTo>
                    <a:pt x="1229423" y="288048"/>
                  </a:lnTo>
                  <a:lnTo>
                    <a:pt x="1229423" y="240766"/>
                  </a:lnTo>
                  <a:lnTo>
                    <a:pt x="1109179" y="240766"/>
                  </a:lnTo>
                  <a:lnTo>
                    <a:pt x="1109179" y="167906"/>
                  </a:lnTo>
                  <a:lnTo>
                    <a:pt x="1219530" y="167906"/>
                  </a:lnTo>
                  <a:lnTo>
                    <a:pt x="1219530" y="120611"/>
                  </a:lnTo>
                  <a:lnTo>
                    <a:pt x="1109179" y="120611"/>
                  </a:lnTo>
                  <a:lnTo>
                    <a:pt x="1109179" y="51600"/>
                  </a:lnTo>
                  <a:lnTo>
                    <a:pt x="1229423" y="51600"/>
                  </a:lnTo>
                  <a:lnTo>
                    <a:pt x="1229423" y="4305"/>
                  </a:lnTo>
                  <a:close/>
                </a:path>
              </a:pathLst>
            </a:custGeom>
            <a:solidFill>
              <a:srgbClr val="C71E25"/>
            </a:solidFill>
          </p:spPr>
          <p:txBody>
            <a:bodyPr wrap="square" lIns="0" tIns="0" rIns="0" bIns="0" rtlCol="0"/>
            <a:lstStyle/>
            <a:p>
              <a:endParaRPr/>
            </a:p>
          </p:txBody>
        </p:sp>
        <p:sp>
          <p:nvSpPr>
            <p:cNvPr id="23" name="object 23"/>
            <p:cNvSpPr/>
            <p:nvPr/>
          </p:nvSpPr>
          <p:spPr>
            <a:xfrm>
              <a:off x="9812809" y="588981"/>
              <a:ext cx="2089785" cy="624840"/>
            </a:xfrm>
            <a:custGeom>
              <a:avLst/>
              <a:gdLst/>
              <a:ahLst/>
              <a:cxnLst/>
              <a:rect l="l" t="t" r="r" b="b"/>
              <a:pathLst>
                <a:path w="2089784" h="624840">
                  <a:moveTo>
                    <a:pt x="2089603" y="586118"/>
                  </a:moveTo>
                  <a:lnTo>
                    <a:pt x="2086398" y="605464"/>
                  </a:lnTo>
                  <a:lnTo>
                    <a:pt x="2077755" y="617286"/>
                  </a:lnTo>
                  <a:lnTo>
                    <a:pt x="2065132" y="623198"/>
                  </a:lnTo>
                  <a:lnTo>
                    <a:pt x="2049990" y="624810"/>
                  </a:lnTo>
                  <a:lnTo>
                    <a:pt x="39613" y="621944"/>
                  </a:lnTo>
                  <a:lnTo>
                    <a:pt x="24470" y="617421"/>
                  </a:lnTo>
                  <a:lnTo>
                    <a:pt x="11848" y="605105"/>
                  </a:lnTo>
                  <a:lnTo>
                    <a:pt x="3205" y="586879"/>
                  </a:lnTo>
                  <a:lnTo>
                    <a:pt x="0" y="564622"/>
                  </a:lnTo>
                  <a:lnTo>
                    <a:pt x="0" y="57322"/>
                  </a:lnTo>
                  <a:lnTo>
                    <a:pt x="3205" y="35064"/>
                  </a:lnTo>
                  <a:lnTo>
                    <a:pt x="11848" y="16838"/>
                  </a:lnTo>
                  <a:lnTo>
                    <a:pt x="24470" y="4523"/>
                  </a:lnTo>
                  <a:lnTo>
                    <a:pt x="39613" y="0"/>
                  </a:lnTo>
                  <a:lnTo>
                    <a:pt x="2049990" y="2866"/>
                  </a:lnTo>
                  <a:lnTo>
                    <a:pt x="2065132" y="7389"/>
                  </a:lnTo>
                  <a:lnTo>
                    <a:pt x="2077755" y="19704"/>
                  </a:lnTo>
                  <a:lnTo>
                    <a:pt x="2086398" y="37931"/>
                  </a:lnTo>
                  <a:lnTo>
                    <a:pt x="2089603" y="60188"/>
                  </a:lnTo>
                  <a:lnTo>
                    <a:pt x="2089603" y="586118"/>
                  </a:lnTo>
                  <a:close/>
                </a:path>
              </a:pathLst>
            </a:custGeom>
            <a:ln w="42946">
              <a:solidFill>
                <a:srgbClr val="C71E25"/>
              </a:solidFill>
            </a:ln>
          </p:spPr>
          <p:txBody>
            <a:bodyPr wrap="square" lIns="0" tIns="0" rIns="0" bIns="0" rtlCol="0"/>
            <a:lstStyle/>
            <a:p>
              <a:endParaRPr/>
            </a:p>
          </p:txBody>
        </p:sp>
        <p:pic>
          <p:nvPicPr>
            <p:cNvPr id="24" name="object 24"/>
            <p:cNvPicPr/>
            <p:nvPr/>
          </p:nvPicPr>
          <p:blipFill>
            <a:blip r:embed="rId5" cstate="print"/>
            <a:stretch>
              <a:fillRect/>
            </a:stretch>
          </p:blipFill>
          <p:spPr>
            <a:xfrm>
              <a:off x="7306055" y="5274563"/>
              <a:ext cx="451102" cy="374903"/>
            </a:xfrm>
            <a:prstGeom prst="rect">
              <a:avLst/>
            </a:prstGeom>
          </p:spPr>
        </p:pic>
        <p:sp>
          <p:nvSpPr>
            <p:cNvPr id="25" name="object 25"/>
            <p:cNvSpPr/>
            <p:nvPr/>
          </p:nvSpPr>
          <p:spPr>
            <a:xfrm>
              <a:off x="7331963" y="5300471"/>
              <a:ext cx="344805" cy="268605"/>
            </a:xfrm>
            <a:custGeom>
              <a:avLst/>
              <a:gdLst/>
              <a:ahLst/>
              <a:cxnLst/>
              <a:rect l="l" t="t" r="r" b="b"/>
              <a:pathLst>
                <a:path w="344804" h="268604">
                  <a:moveTo>
                    <a:pt x="172212" y="0"/>
                  </a:moveTo>
                  <a:lnTo>
                    <a:pt x="117779" y="6837"/>
                  </a:lnTo>
                  <a:lnTo>
                    <a:pt x="70505" y="25876"/>
                  </a:lnTo>
                  <a:lnTo>
                    <a:pt x="33226" y="54907"/>
                  </a:lnTo>
                  <a:lnTo>
                    <a:pt x="8779" y="91722"/>
                  </a:lnTo>
                  <a:lnTo>
                    <a:pt x="0" y="134111"/>
                  </a:lnTo>
                  <a:lnTo>
                    <a:pt x="0" y="268223"/>
                  </a:lnTo>
                  <a:lnTo>
                    <a:pt x="344424" y="268223"/>
                  </a:lnTo>
                  <a:lnTo>
                    <a:pt x="344424" y="134111"/>
                  </a:lnTo>
                  <a:lnTo>
                    <a:pt x="335644" y="91722"/>
                  </a:lnTo>
                  <a:lnTo>
                    <a:pt x="311197" y="54907"/>
                  </a:lnTo>
                  <a:lnTo>
                    <a:pt x="273918" y="25876"/>
                  </a:lnTo>
                  <a:lnTo>
                    <a:pt x="226644" y="6837"/>
                  </a:lnTo>
                  <a:lnTo>
                    <a:pt x="172212" y="0"/>
                  </a:lnTo>
                  <a:close/>
                </a:path>
              </a:pathLst>
            </a:custGeom>
            <a:solidFill>
              <a:srgbClr val="808080"/>
            </a:solidFill>
          </p:spPr>
          <p:txBody>
            <a:bodyPr wrap="square" lIns="0" tIns="0" rIns="0" bIns="0" rtlCol="0"/>
            <a:lstStyle/>
            <a:p>
              <a:endParaRPr/>
            </a:p>
          </p:txBody>
        </p:sp>
        <p:pic>
          <p:nvPicPr>
            <p:cNvPr id="26" name="object 26"/>
            <p:cNvPicPr/>
            <p:nvPr/>
          </p:nvPicPr>
          <p:blipFill>
            <a:blip r:embed="rId6" cstate="print"/>
            <a:stretch>
              <a:fillRect/>
            </a:stretch>
          </p:blipFill>
          <p:spPr>
            <a:xfrm>
              <a:off x="7342632" y="5082539"/>
              <a:ext cx="377951" cy="376427"/>
            </a:xfrm>
            <a:prstGeom prst="rect">
              <a:avLst/>
            </a:prstGeom>
          </p:spPr>
        </p:pic>
        <p:pic>
          <p:nvPicPr>
            <p:cNvPr id="27" name="object 27"/>
            <p:cNvPicPr/>
            <p:nvPr/>
          </p:nvPicPr>
          <p:blipFill>
            <a:blip r:embed="rId7" cstate="print"/>
            <a:stretch>
              <a:fillRect/>
            </a:stretch>
          </p:blipFill>
          <p:spPr>
            <a:xfrm>
              <a:off x="6836664" y="5175503"/>
              <a:ext cx="452627" cy="373379"/>
            </a:xfrm>
            <a:prstGeom prst="rect">
              <a:avLst/>
            </a:prstGeom>
          </p:spPr>
        </p:pic>
        <p:sp>
          <p:nvSpPr>
            <p:cNvPr id="28" name="object 28"/>
            <p:cNvSpPr/>
            <p:nvPr/>
          </p:nvSpPr>
          <p:spPr>
            <a:xfrm>
              <a:off x="6862572" y="5201412"/>
              <a:ext cx="346075" cy="266700"/>
            </a:xfrm>
            <a:custGeom>
              <a:avLst/>
              <a:gdLst/>
              <a:ahLst/>
              <a:cxnLst/>
              <a:rect l="l" t="t" r="r" b="b"/>
              <a:pathLst>
                <a:path w="346075" h="266700">
                  <a:moveTo>
                    <a:pt x="172974" y="0"/>
                  </a:moveTo>
                  <a:lnTo>
                    <a:pt x="118301" y="6798"/>
                  </a:lnTo>
                  <a:lnTo>
                    <a:pt x="70818" y="25728"/>
                  </a:lnTo>
                  <a:lnTo>
                    <a:pt x="33374" y="54595"/>
                  </a:lnTo>
                  <a:lnTo>
                    <a:pt x="8818" y="91201"/>
                  </a:lnTo>
                  <a:lnTo>
                    <a:pt x="0" y="133350"/>
                  </a:lnTo>
                  <a:lnTo>
                    <a:pt x="0" y="266700"/>
                  </a:lnTo>
                  <a:lnTo>
                    <a:pt x="345948" y="266700"/>
                  </a:lnTo>
                  <a:lnTo>
                    <a:pt x="345948" y="133350"/>
                  </a:lnTo>
                  <a:lnTo>
                    <a:pt x="337129" y="91201"/>
                  </a:lnTo>
                  <a:lnTo>
                    <a:pt x="312573" y="54595"/>
                  </a:lnTo>
                  <a:lnTo>
                    <a:pt x="275129" y="25728"/>
                  </a:lnTo>
                  <a:lnTo>
                    <a:pt x="227646" y="6798"/>
                  </a:lnTo>
                  <a:lnTo>
                    <a:pt x="172974" y="0"/>
                  </a:lnTo>
                  <a:close/>
                </a:path>
              </a:pathLst>
            </a:custGeom>
            <a:solidFill>
              <a:srgbClr val="808080"/>
            </a:solidFill>
          </p:spPr>
          <p:txBody>
            <a:bodyPr wrap="square" lIns="0" tIns="0" rIns="0" bIns="0" rtlCol="0"/>
            <a:lstStyle/>
            <a:p>
              <a:endParaRPr/>
            </a:p>
          </p:txBody>
        </p:sp>
        <p:pic>
          <p:nvPicPr>
            <p:cNvPr id="29" name="object 29"/>
            <p:cNvPicPr/>
            <p:nvPr/>
          </p:nvPicPr>
          <p:blipFill>
            <a:blip r:embed="rId8" cstate="print"/>
            <a:stretch>
              <a:fillRect/>
            </a:stretch>
          </p:blipFill>
          <p:spPr>
            <a:xfrm>
              <a:off x="6873240" y="4981956"/>
              <a:ext cx="377951" cy="377951"/>
            </a:xfrm>
            <a:prstGeom prst="rect">
              <a:avLst/>
            </a:prstGeom>
          </p:spPr>
        </p:pic>
        <p:pic>
          <p:nvPicPr>
            <p:cNvPr id="30" name="object 30"/>
            <p:cNvPicPr/>
            <p:nvPr/>
          </p:nvPicPr>
          <p:blipFill>
            <a:blip r:embed="rId9" cstate="print"/>
            <a:stretch>
              <a:fillRect/>
            </a:stretch>
          </p:blipFill>
          <p:spPr>
            <a:xfrm>
              <a:off x="6384036" y="5189220"/>
              <a:ext cx="452627" cy="374903"/>
            </a:xfrm>
            <a:prstGeom prst="rect">
              <a:avLst/>
            </a:prstGeom>
          </p:spPr>
        </p:pic>
        <p:sp>
          <p:nvSpPr>
            <p:cNvPr id="31" name="object 31"/>
            <p:cNvSpPr/>
            <p:nvPr/>
          </p:nvSpPr>
          <p:spPr>
            <a:xfrm>
              <a:off x="6409944" y="5215127"/>
              <a:ext cx="346075" cy="268605"/>
            </a:xfrm>
            <a:custGeom>
              <a:avLst/>
              <a:gdLst/>
              <a:ahLst/>
              <a:cxnLst/>
              <a:rect l="l" t="t" r="r" b="b"/>
              <a:pathLst>
                <a:path w="346075" h="268604">
                  <a:moveTo>
                    <a:pt x="172974" y="0"/>
                  </a:moveTo>
                  <a:lnTo>
                    <a:pt x="118301" y="6837"/>
                  </a:lnTo>
                  <a:lnTo>
                    <a:pt x="70818" y="25876"/>
                  </a:lnTo>
                  <a:lnTo>
                    <a:pt x="33374" y="54907"/>
                  </a:lnTo>
                  <a:lnTo>
                    <a:pt x="8818" y="91722"/>
                  </a:lnTo>
                  <a:lnTo>
                    <a:pt x="0" y="134112"/>
                  </a:lnTo>
                  <a:lnTo>
                    <a:pt x="0" y="268224"/>
                  </a:lnTo>
                  <a:lnTo>
                    <a:pt x="345948" y="268224"/>
                  </a:lnTo>
                  <a:lnTo>
                    <a:pt x="345948" y="134112"/>
                  </a:lnTo>
                  <a:lnTo>
                    <a:pt x="337129" y="91722"/>
                  </a:lnTo>
                  <a:lnTo>
                    <a:pt x="312573" y="54907"/>
                  </a:lnTo>
                  <a:lnTo>
                    <a:pt x="275129" y="25876"/>
                  </a:lnTo>
                  <a:lnTo>
                    <a:pt x="227646" y="6837"/>
                  </a:lnTo>
                  <a:lnTo>
                    <a:pt x="172974" y="0"/>
                  </a:lnTo>
                  <a:close/>
                </a:path>
              </a:pathLst>
            </a:custGeom>
            <a:solidFill>
              <a:srgbClr val="808080"/>
            </a:solidFill>
          </p:spPr>
          <p:txBody>
            <a:bodyPr wrap="square" lIns="0" tIns="0" rIns="0" bIns="0" rtlCol="0"/>
            <a:lstStyle/>
            <a:p>
              <a:endParaRPr/>
            </a:p>
          </p:txBody>
        </p:sp>
        <p:pic>
          <p:nvPicPr>
            <p:cNvPr id="32" name="object 32"/>
            <p:cNvPicPr/>
            <p:nvPr/>
          </p:nvPicPr>
          <p:blipFill>
            <a:blip r:embed="rId10" cstate="print"/>
            <a:stretch>
              <a:fillRect/>
            </a:stretch>
          </p:blipFill>
          <p:spPr>
            <a:xfrm>
              <a:off x="6422136" y="4997195"/>
              <a:ext cx="377951" cy="376427"/>
            </a:xfrm>
            <a:prstGeom prst="rect">
              <a:avLst/>
            </a:prstGeom>
          </p:spPr>
        </p:pic>
        <p:pic>
          <p:nvPicPr>
            <p:cNvPr id="33" name="object 33"/>
            <p:cNvPicPr/>
            <p:nvPr/>
          </p:nvPicPr>
          <p:blipFill>
            <a:blip r:embed="rId5" cstate="print"/>
            <a:stretch>
              <a:fillRect/>
            </a:stretch>
          </p:blipFill>
          <p:spPr>
            <a:xfrm>
              <a:off x="5932932" y="5292851"/>
              <a:ext cx="451103" cy="374903"/>
            </a:xfrm>
            <a:prstGeom prst="rect">
              <a:avLst/>
            </a:prstGeom>
          </p:spPr>
        </p:pic>
        <p:sp>
          <p:nvSpPr>
            <p:cNvPr id="34" name="object 34"/>
            <p:cNvSpPr/>
            <p:nvPr/>
          </p:nvSpPr>
          <p:spPr>
            <a:xfrm>
              <a:off x="5958840" y="5318759"/>
              <a:ext cx="344805" cy="268605"/>
            </a:xfrm>
            <a:custGeom>
              <a:avLst/>
              <a:gdLst/>
              <a:ahLst/>
              <a:cxnLst/>
              <a:rect l="l" t="t" r="r" b="b"/>
              <a:pathLst>
                <a:path w="344804" h="268604">
                  <a:moveTo>
                    <a:pt x="172212" y="0"/>
                  </a:moveTo>
                  <a:lnTo>
                    <a:pt x="117779" y="6837"/>
                  </a:lnTo>
                  <a:lnTo>
                    <a:pt x="70505" y="25876"/>
                  </a:lnTo>
                  <a:lnTo>
                    <a:pt x="33226" y="54907"/>
                  </a:lnTo>
                  <a:lnTo>
                    <a:pt x="8779" y="91722"/>
                  </a:lnTo>
                  <a:lnTo>
                    <a:pt x="0" y="134111"/>
                  </a:lnTo>
                  <a:lnTo>
                    <a:pt x="0" y="268223"/>
                  </a:lnTo>
                  <a:lnTo>
                    <a:pt x="344424" y="268223"/>
                  </a:lnTo>
                  <a:lnTo>
                    <a:pt x="344424" y="134111"/>
                  </a:lnTo>
                  <a:lnTo>
                    <a:pt x="335644" y="91722"/>
                  </a:lnTo>
                  <a:lnTo>
                    <a:pt x="311197" y="54907"/>
                  </a:lnTo>
                  <a:lnTo>
                    <a:pt x="273918" y="25876"/>
                  </a:lnTo>
                  <a:lnTo>
                    <a:pt x="226644" y="6837"/>
                  </a:lnTo>
                  <a:lnTo>
                    <a:pt x="172212" y="0"/>
                  </a:lnTo>
                  <a:close/>
                </a:path>
              </a:pathLst>
            </a:custGeom>
            <a:solidFill>
              <a:srgbClr val="808080"/>
            </a:solidFill>
          </p:spPr>
          <p:txBody>
            <a:bodyPr wrap="square" lIns="0" tIns="0" rIns="0" bIns="0" rtlCol="0"/>
            <a:lstStyle/>
            <a:p>
              <a:endParaRPr/>
            </a:p>
          </p:txBody>
        </p:sp>
        <p:pic>
          <p:nvPicPr>
            <p:cNvPr id="35" name="object 35"/>
            <p:cNvPicPr/>
            <p:nvPr/>
          </p:nvPicPr>
          <p:blipFill>
            <a:blip r:embed="rId11" cstate="print"/>
            <a:stretch>
              <a:fillRect/>
            </a:stretch>
          </p:blipFill>
          <p:spPr>
            <a:xfrm>
              <a:off x="5969507" y="5100827"/>
              <a:ext cx="377951" cy="376427"/>
            </a:xfrm>
            <a:prstGeom prst="rect">
              <a:avLst/>
            </a:prstGeom>
          </p:spPr>
        </p:pic>
        <p:pic>
          <p:nvPicPr>
            <p:cNvPr id="36" name="object 36"/>
            <p:cNvPicPr/>
            <p:nvPr/>
          </p:nvPicPr>
          <p:blipFill>
            <a:blip r:embed="rId12" cstate="print"/>
            <a:stretch>
              <a:fillRect/>
            </a:stretch>
          </p:blipFill>
          <p:spPr>
            <a:xfrm>
              <a:off x="5914644" y="5408676"/>
              <a:ext cx="1895855" cy="495299"/>
            </a:xfrm>
            <a:prstGeom prst="rect">
              <a:avLst/>
            </a:prstGeom>
          </p:spPr>
        </p:pic>
      </p:grpSp>
      <p:sp>
        <p:nvSpPr>
          <p:cNvPr id="37" name="object 37"/>
          <p:cNvSpPr txBox="1"/>
          <p:nvPr/>
        </p:nvSpPr>
        <p:spPr>
          <a:xfrm>
            <a:off x="6551891" y="5418001"/>
            <a:ext cx="60769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a:cs typeface="Arial"/>
              </a:rPr>
              <a:t>Panel</a:t>
            </a:r>
            <a:endParaRPr sz="1800">
              <a:latin typeface="Arial"/>
              <a:cs typeface="Arial"/>
            </a:endParaRPr>
          </a:p>
        </p:txBody>
      </p:sp>
      <p:grpSp>
        <p:nvGrpSpPr>
          <p:cNvPr id="38" name="object 38"/>
          <p:cNvGrpSpPr/>
          <p:nvPr/>
        </p:nvGrpSpPr>
        <p:grpSpPr>
          <a:xfrm>
            <a:off x="2662427" y="1382268"/>
            <a:ext cx="8792210" cy="4933315"/>
            <a:chOff x="2662427" y="1382268"/>
            <a:chExt cx="8792210" cy="4933315"/>
          </a:xfrm>
        </p:grpSpPr>
        <p:pic>
          <p:nvPicPr>
            <p:cNvPr id="39" name="object 39"/>
            <p:cNvPicPr/>
            <p:nvPr/>
          </p:nvPicPr>
          <p:blipFill>
            <a:blip r:embed="rId7" cstate="print"/>
            <a:stretch>
              <a:fillRect/>
            </a:stretch>
          </p:blipFill>
          <p:spPr>
            <a:xfrm>
              <a:off x="7327392" y="5754623"/>
              <a:ext cx="452626" cy="373379"/>
            </a:xfrm>
            <a:prstGeom prst="rect">
              <a:avLst/>
            </a:prstGeom>
          </p:spPr>
        </p:pic>
        <p:sp>
          <p:nvSpPr>
            <p:cNvPr id="40" name="object 40"/>
            <p:cNvSpPr/>
            <p:nvPr/>
          </p:nvSpPr>
          <p:spPr>
            <a:xfrm>
              <a:off x="7353299" y="5780532"/>
              <a:ext cx="346075" cy="266700"/>
            </a:xfrm>
            <a:custGeom>
              <a:avLst/>
              <a:gdLst/>
              <a:ahLst/>
              <a:cxnLst/>
              <a:rect l="l" t="t" r="r" b="b"/>
              <a:pathLst>
                <a:path w="346075" h="266700">
                  <a:moveTo>
                    <a:pt x="172974" y="0"/>
                  </a:moveTo>
                  <a:lnTo>
                    <a:pt x="118301" y="6798"/>
                  </a:lnTo>
                  <a:lnTo>
                    <a:pt x="70818" y="25728"/>
                  </a:lnTo>
                  <a:lnTo>
                    <a:pt x="33374" y="54595"/>
                  </a:lnTo>
                  <a:lnTo>
                    <a:pt x="8818" y="91201"/>
                  </a:lnTo>
                  <a:lnTo>
                    <a:pt x="0" y="133350"/>
                  </a:lnTo>
                  <a:lnTo>
                    <a:pt x="0" y="266700"/>
                  </a:lnTo>
                  <a:lnTo>
                    <a:pt x="345948" y="266700"/>
                  </a:lnTo>
                  <a:lnTo>
                    <a:pt x="345948" y="133350"/>
                  </a:lnTo>
                  <a:lnTo>
                    <a:pt x="337129" y="91201"/>
                  </a:lnTo>
                  <a:lnTo>
                    <a:pt x="312573" y="54595"/>
                  </a:lnTo>
                  <a:lnTo>
                    <a:pt x="275129" y="25728"/>
                  </a:lnTo>
                  <a:lnTo>
                    <a:pt x="227646" y="6798"/>
                  </a:lnTo>
                  <a:lnTo>
                    <a:pt x="172974" y="0"/>
                  </a:lnTo>
                  <a:close/>
                </a:path>
              </a:pathLst>
            </a:custGeom>
            <a:solidFill>
              <a:srgbClr val="808080"/>
            </a:solidFill>
          </p:spPr>
          <p:txBody>
            <a:bodyPr wrap="square" lIns="0" tIns="0" rIns="0" bIns="0" rtlCol="0"/>
            <a:lstStyle/>
            <a:p>
              <a:endParaRPr/>
            </a:p>
          </p:txBody>
        </p:sp>
        <p:pic>
          <p:nvPicPr>
            <p:cNvPr id="41" name="object 41"/>
            <p:cNvPicPr/>
            <p:nvPr/>
          </p:nvPicPr>
          <p:blipFill>
            <a:blip r:embed="rId13" cstate="print"/>
            <a:stretch>
              <a:fillRect/>
            </a:stretch>
          </p:blipFill>
          <p:spPr>
            <a:xfrm>
              <a:off x="7365491" y="5561076"/>
              <a:ext cx="377952" cy="377952"/>
            </a:xfrm>
            <a:prstGeom prst="rect">
              <a:avLst/>
            </a:prstGeom>
          </p:spPr>
        </p:pic>
        <p:pic>
          <p:nvPicPr>
            <p:cNvPr id="42" name="object 42"/>
            <p:cNvPicPr/>
            <p:nvPr/>
          </p:nvPicPr>
          <p:blipFill>
            <a:blip r:embed="rId5" cstate="print"/>
            <a:stretch>
              <a:fillRect/>
            </a:stretch>
          </p:blipFill>
          <p:spPr>
            <a:xfrm>
              <a:off x="6859524" y="5865876"/>
              <a:ext cx="451103" cy="374903"/>
            </a:xfrm>
            <a:prstGeom prst="rect">
              <a:avLst/>
            </a:prstGeom>
          </p:spPr>
        </p:pic>
        <p:sp>
          <p:nvSpPr>
            <p:cNvPr id="43" name="object 43"/>
            <p:cNvSpPr/>
            <p:nvPr/>
          </p:nvSpPr>
          <p:spPr>
            <a:xfrm>
              <a:off x="6885431" y="5891784"/>
              <a:ext cx="344805" cy="268605"/>
            </a:xfrm>
            <a:custGeom>
              <a:avLst/>
              <a:gdLst/>
              <a:ahLst/>
              <a:cxnLst/>
              <a:rect l="l" t="t" r="r" b="b"/>
              <a:pathLst>
                <a:path w="344804" h="268604">
                  <a:moveTo>
                    <a:pt x="172212" y="0"/>
                  </a:moveTo>
                  <a:lnTo>
                    <a:pt x="117779" y="6837"/>
                  </a:lnTo>
                  <a:lnTo>
                    <a:pt x="70505" y="25876"/>
                  </a:lnTo>
                  <a:lnTo>
                    <a:pt x="33226" y="54907"/>
                  </a:lnTo>
                  <a:lnTo>
                    <a:pt x="8779" y="91722"/>
                  </a:lnTo>
                  <a:lnTo>
                    <a:pt x="0" y="134111"/>
                  </a:lnTo>
                  <a:lnTo>
                    <a:pt x="0" y="268223"/>
                  </a:lnTo>
                  <a:lnTo>
                    <a:pt x="344424" y="268223"/>
                  </a:lnTo>
                  <a:lnTo>
                    <a:pt x="344424" y="134111"/>
                  </a:lnTo>
                  <a:lnTo>
                    <a:pt x="335644" y="91722"/>
                  </a:lnTo>
                  <a:lnTo>
                    <a:pt x="311197" y="54907"/>
                  </a:lnTo>
                  <a:lnTo>
                    <a:pt x="273918" y="25876"/>
                  </a:lnTo>
                  <a:lnTo>
                    <a:pt x="226644" y="6837"/>
                  </a:lnTo>
                  <a:lnTo>
                    <a:pt x="172212" y="0"/>
                  </a:lnTo>
                  <a:close/>
                </a:path>
              </a:pathLst>
            </a:custGeom>
            <a:solidFill>
              <a:srgbClr val="808080"/>
            </a:solidFill>
          </p:spPr>
          <p:txBody>
            <a:bodyPr wrap="square" lIns="0" tIns="0" rIns="0" bIns="0" rtlCol="0"/>
            <a:lstStyle/>
            <a:p>
              <a:endParaRPr/>
            </a:p>
          </p:txBody>
        </p:sp>
        <p:pic>
          <p:nvPicPr>
            <p:cNvPr id="44" name="object 44"/>
            <p:cNvPicPr/>
            <p:nvPr/>
          </p:nvPicPr>
          <p:blipFill>
            <a:blip r:embed="rId14" cstate="print"/>
            <a:stretch>
              <a:fillRect/>
            </a:stretch>
          </p:blipFill>
          <p:spPr>
            <a:xfrm>
              <a:off x="6896099" y="5673852"/>
              <a:ext cx="377951" cy="376427"/>
            </a:xfrm>
            <a:prstGeom prst="rect">
              <a:avLst/>
            </a:prstGeom>
          </p:spPr>
        </p:pic>
        <p:pic>
          <p:nvPicPr>
            <p:cNvPr id="45" name="object 45"/>
            <p:cNvPicPr/>
            <p:nvPr/>
          </p:nvPicPr>
          <p:blipFill>
            <a:blip r:embed="rId5" cstate="print"/>
            <a:stretch>
              <a:fillRect/>
            </a:stretch>
          </p:blipFill>
          <p:spPr>
            <a:xfrm>
              <a:off x="6406895" y="5879591"/>
              <a:ext cx="451102" cy="374903"/>
            </a:xfrm>
            <a:prstGeom prst="rect">
              <a:avLst/>
            </a:prstGeom>
          </p:spPr>
        </p:pic>
        <p:sp>
          <p:nvSpPr>
            <p:cNvPr id="46" name="object 46"/>
            <p:cNvSpPr/>
            <p:nvPr/>
          </p:nvSpPr>
          <p:spPr>
            <a:xfrm>
              <a:off x="6432804" y="5905500"/>
              <a:ext cx="344805" cy="268605"/>
            </a:xfrm>
            <a:custGeom>
              <a:avLst/>
              <a:gdLst/>
              <a:ahLst/>
              <a:cxnLst/>
              <a:rect l="l" t="t" r="r" b="b"/>
              <a:pathLst>
                <a:path w="344804" h="268604">
                  <a:moveTo>
                    <a:pt x="172212" y="0"/>
                  </a:moveTo>
                  <a:lnTo>
                    <a:pt x="117779" y="6837"/>
                  </a:lnTo>
                  <a:lnTo>
                    <a:pt x="70505" y="25876"/>
                  </a:lnTo>
                  <a:lnTo>
                    <a:pt x="33226" y="54907"/>
                  </a:lnTo>
                  <a:lnTo>
                    <a:pt x="8779" y="91722"/>
                  </a:lnTo>
                  <a:lnTo>
                    <a:pt x="0" y="134111"/>
                  </a:lnTo>
                  <a:lnTo>
                    <a:pt x="0" y="268223"/>
                  </a:lnTo>
                  <a:lnTo>
                    <a:pt x="344424" y="268223"/>
                  </a:lnTo>
                  <a:lnTo>
                    <a:pt x="344424" y="134111"/>
                  </a:lnTo>
                  <a:lnTo>
                    <a:pt x="335644" y="91722"/>
                  </a:lnTo>
                  <a:lnTo>
                    <a:pt x="311197" y="54907"/>
                  </a:lnTo>
                  <a:lnTo>
                    <a:pt x="273918" y="25876"/>
                  </a:lnTo>
                  <a:lnTo>
                    <a:pt x="226644" y="6837"/>
                  </a:lnTo>
                  <a:lnTo>
                    <a:pt x="172212" y="0"/>
                  </a:lnTo>
                  <a:close/>
                </a:path>
              </a:pathLst>
            </a:custGeom>
            <a:solidFill>
              <a:srgbClr val="808080"/>
            </a:solidFill>
          </p:spPr>
          <p:txBody>
            <a:bodyPr wrap="square" lIns="0" tIns="0" rIns="0" bIns="0" rtlCol="0"/>
            <a:lstStyle/>
            <a:p>
              <a:endParaRPr/>
            </a:p>
          </p:txBody>
        </p:sp>
        <p:pic>
          <p:nvPicPr>
            <p:cNvPr id="47" name="object 47"/>
            <p:cNvPicPr/>
            <p:nvPr/>
          </p:nvPicPr>
          <p:blipFill>
            <a:blip r:embed="rId15" cstate="print"/>
            <a:stretch>
              <a:fillRect/>
            </a:stretch>
          </p:blipFill>
          <p:spPr>
            <a:xfrm>
              <a:off x="6443471" y="5687567"/>
              <a:ext cx="377951" cy="377951"/>
            </a:xfrm>
            <a:prstGeom prst="rect">
              <a:avLst/>
            </a:prstGeom>
          </p:spPr>
        </p:pic>
        <p:pic>
          <p:nvPicPr>
            <p:cNvPr id="48" name="object 48"/>
            <p:cNvPicPr/>
            <p:nvPr/>
          </p:nvPicPr>
          <p:blipFill>
            <a:blip r:embed="rId7" cstate="print"/>
            <a:stretch>
              <a:fillRect/>
            </a:stretch>
          </p:blipFill>
          <p:spPr>
            <a:xfrm>
              <a:off x="5954268" y="5772911"/>
              <a:ext cx="452627" cy="373379"/>
            </a:xfrm>
            <a:prstGeom prst="rect">
              <a:avLst/>
            </a:prstGeom>
          </p:spPr>
        </p:pic>
        <p:sp>
          <p:nvSpPr>
            <p:cNvPr id="49" name="object 49"/>
            <p:cNvSpPr/>
            <p:nvPr/>
          </p:nvSpPr>
          <p:spPr>
            <a:xfrm>
              <a:off x="5980175" y="5798820"/>
              <a:ext cx="346075" cy="266700"/>
            </a:xfrm>
            <a:custGeom>
              <a:avLst/>
              <a:gdLst/>
              <a:ahLst/>
              <a:cxnLst/>
              <a:rect l="l" t="t" r="r" b="b"/>
              <a:pathLst>
                <a:path w="346075" h="266700">
                  <a:moveTo>
                    <a:pt x="172974" y="0"/>
                  </a:moveTo>
                  <a:lnTo>
                    <a:pt x="118301" y="6798"/>
                  </a:lnTo>
                  <a:lnTo>
                    <a:pt x="70818" y="25728"/>
                  </a:lnTo>
                  <a:lnTo>
                    <a:pt x="33374" y="54595"/>
                  </a:lnTo>
                  <a:lnTo>
                    <a:pt x="8818" y="91201"/>
                  </a:lnTo>
                  <a:lnTo>
                    <a:pt x="0" y="133349"/>
                  </a:lnTo>
                  <a:lnTo>
                    <a:pt x="0" y="266699"/>
                  </a:lnTo>
                  <a:lnTo>
                    <a:pt x="345948" y="266699"/>
                  </a:lnTo>
                  <a:lnTo>
                    <a:pt x="345948" y="133349"/>
                  </a:lnTo>
                  <a:lnTo>
                    <a:pt x="337129" y="91201"/>
                  </a:lnTo>
                  <a:lnTo>
                    <a:pt x="312573" y="54595"/>
                  </a:lnTo>
                  <a:lnTo>
                    <a:pt x="275129" y="25728"/>
                  </a:lnTo>
                  <a:lnTo>
                    <a:pt x="227646" y="6798"/>
                  </a:lnTo>
                  <a:lnTo>
                    <a:pt x="172974" y="0"/>
                  </a:lnTo>
                  <a:close/>
                </a:path>
              </a:pathLst>
            </a:custGeom>
            <a:solidFill>
              <a:srgbClr val="808080"/>
            </a:solidFill>
          </p:spPr>
          <p:txBody>
            <a:bodyPr wrap="square" lIns="0" tIns="0" rIns="0" bIns="0" rtlCol="0"/>
            <a:lstStyle/>
            <a:p>
              <a:endParaRPr/>
            </a:p>
          </p:txBody>
        </p:sp>
        <p:pic>
          <p:nvPicPr>
            <p:cNvPr id="50" name="object 50"/>
            <p:cNvPicPr/>
            <p:nvPr/>
          </p:nvPicPr>
          <p:blipFill>
            <a:blip r:embed="rId16" cstate="print"/>
            <a:stretch>
              <a:fillRect/>
            </a:stretch>
          </p:blipFill>
          <p:spPr>
            <a:xfrm>
              <a:off x="5992368" y="5579364"/>
              <a:ext cx="377951" cy="377951"/>
            </a:xfrm>
            <a:prstGeom prst="rect">
              <a:avLst/>
            </a:prstGeom>
          </p:spPr>
        </p:pic>
        <p:pic>
          <p:nvPicPr>
            <p:cNvPr id="51" name="object 51"/>
            <p:cNvPicPr/>
            <p:nvPr/>
          </p:nvPicPr>
          <p:blipFill>
            <a:blip r:embed="rId17" cstate="print"/>
            <a:stretch>
              <a:fillRect/>
            </a:stretch>
          </p:blipFill>
          <p:spPr>
            <a:xfrm>
              <a:off x="2662427" y="4600955"/>
              <a:ext cx="2380615" cy="1594103"/>
            </a:xfrm>
            <a:prstGeom prst="rect">
              <a:avLst/>
            </a:prstGeom>
          </p:spPr>
        </p:pic>
        <p:pic>
          <p:nvPicPr>
            <p:cNvPr id="52" name="object 52"/>
            <p:cNvPicPr/>
            <p:nvPr/>
          </p:nvPicPr>
          <p:blipFill>
            <a:blip r:embed="rId18" cstate="print"/>
            <a:stretch>
              <a:fillRect/>
            </a:stretch>
          </p:blipFill>
          <p:spPr>
            <a:xfrm>
              <a:off x="8866631" y="3904488"/>
              <a:ext cx="2587739" cy="2410967"/>
            </a:xfrm>
            <a:prstGeom prst="rect">
              <a:avLst/>
            </a:prstGeom>
          </p:spPr>
        </p:pic>
        <p:pic>
          <p:nvPicPr>
            <p:cNvPr id="53" name="object 53"/>
            <p:cNvPicPr/>
            <p:nvPr/>
          </p:nvPicPr>
          <p:blipFill>
            <a:blip r:embed="rId19" cstate="print"/>
            <a:stretch>
              <a:fillRect/>
            </a:stretch>
          </p:blipFill>
          <p:spPr>
            <a:xfrm>
              <a:off x="5515355" y="1670304"/>
              <a:ext cx="3300983" cy="1495043"/>
            </a:xfrm>
            <a:prstGeom prst="rect">
              <a:avLst/>
            </a:prstGeom>
          </p:spPr>
        </p:pic>
        <p:sp>
          <p:nvSpPr>
            <p:cNvPr id="54" name="object 54"/>
            <p:cNvSpPr/>
            <p:nvPr/>
          </p:nvSpPr>
          <p:spPr>
            <a:xfrm>
              <a:off x="5510593" y="1665541"/>
              <a:ext cx="3310890" cy="1504950"/>
            </a:xfrm>
            <a:custGeom>
              <a:avLst/>
              <a:gdLst/>
              <a:ahLst/>
              <a:cxnLst/>
              <a:rect l="l" t="t" r="r" b="b"/>
              <a:pathLst>
                <a:path w="3310890" h="1504950">
                  <a:moveTo>
                    <a:pt x="0" y="0"/>
                  </a:moveTo>
                  <a:lnTo>
                    <a:pt x="3310509" y="0"/>
                  </a:lnTo>
                  <a:lnTo>
                    <a:pt x="3310509" y="1504569"/>
                  </a:lnTo>
                  <a:lnTo>
                    <a:pt x="0" y="1504569"/>
                  </a:lnTo>
                  <a:lnTo>
                    <a:pt x="0" y="0"/>
                  </a:lnTo>
                  <a:close/>
                </a:path>
              </a:pathLst>
            </a:custGeom>
            <a:ln w="9525">
              <a:solidFill>
                <a:srgbClr val="808080"/>
              </a:solidFill>
            </a:ln>
          </p:spPr>
          <p:txBody>
            <a:bodyPr wrap="square" lIns="0" tIns="0" rIns="0" bIns="0" rtlCol="0"/>
            <a:lstStyle/>
            <a:p>
              <a:endParaRPr/>
            </a:p>
          </p:txBody>
        </p:sp>
        <p:pic>
          <p:nvPicPr>
            <p:cNvPr id="55" name="object 55"/>
            <p:cNvPicPr/>
            <p:nvPr/>
          </p:nvPicPr>
          <p:blipFill>
            <a:blip r:embed="rId20" cstate="print"/>
            <a:stretch>
              <a:fillRect/>
            </a:stretch>
          </p:blipFill>
          <p:spPr>
            <a:xfrm>
              <a:off x="3840480" y="1403604"/>
              <a:ext cx="478535" cy="1601723"/>
            </a:xfrm>
            <a:prstGeom prst="rect">
              <a:avLst/>
            </a:prstGeom>
          </p:spPr>
        </p:pic>
        <p:pic>
          <p:nvPicPr>
            <p:cNvPr id="56" name="object 56"/>
            <p:cNvPicPr/>
            <p:nvPr/>
          </p:nvPicPr>
          <p:blipFill>
            <a:blip r:embed="rId21" cstate="print"/>
            <a:stretch>
              <a:fillRect/>
            </a:stretch>
          </p:blipFill>
          <p:spPr>
            <a:xfrm>
              <a:off x="3550920" y="1382268"/>
              <a:ext cx="478535" cy="1601723"/>
            </a:xfrm>
            <a:prstGeom prst="rect">
              <a:avLst/>
            </a:prstGeom>
          </p:spPr>
        </p:pic>
        <p:pic>
          <p:nvPicPr>
            <p:cNvPr id="57" name="object 57"/>
            <p:cNvPicPr/>
            <p:nvPr/>
          </p:nvPicPr>
          <p:blipFill>
            <a:blip r:embed="rId22" cstate="print"/>
            <a:stretch>
              <a:fillRect/>
            </a:stretch>
          </p:blipFill>
          <p:spPr>
            <a:xfrm>
              <a:off x="3273551" y="1403604"/>
              <a:ext cx="478535" cy="1601723"/>
            </a:xfrm>
            <a:prstGeom prst="rect">
              <a:avLst/>
            </a:prstGeom>
          </p:spPr>
        </p:pic>
        <p:pic>
          <p:nvPicPr>
            <p:cNvPr id="58" name="object 58"/>
            <p:cNvPicPr/>
            <p:nvPr/>
          </p:nvPicPr>
          <p:blipFill>
            <a:blip r:embed="rId23" cstate="print"/>
            <a:stretch>
              <a:fillRect/>
            </a:stretch>
          </p:blipFill>
          <p:spPr>
            <a:xfrm>
              <a:off x="2993136" y="1382268"/>
              <a:ext cx="478535" cy="1601723"/>
            </a:xfrm>
            <a:prstGeom prst="rect">
              <a:avLst/>
            </a:prstGeom>
          </p:spPr>
        </p:pic>
      </p:grpSp>
      <p:sp>
        <p:nvSpPr>
          <p:cNvPr id="59" name="object 59"/>
          <p:cNvSpPr txBox="1"/>
          <p:nvPr/>
        </p:nvSpPr>
        <p:spPr>
          <a:xfrm>
            <a:off x="5760698" y="3911442"/>
            <a:ext cx="2316501" cy="977832"/>
          </a:xfrm>
          <a:prstGeom prst="rect">
            <a:avLst/>
          </a:prstGeom>
        </p:spPr>
        <p:txBody>
          <a:bodyPr vert="horz" wrap="square" lIns="0" tIns="15875" rIns="0" bIns="0" rtlCol="0">
            <a:spAutoFit/>
          </a:bodyPr>
          <a:lstStyle/>
          <a:p>
            <a:pPr marL="12700">
              <a:lnSpc>
                <a:spcPct val="100000"/>
              </a:lnSpc>
              <a:spcBef>
                <a:spcPts val="125"/>
              </a:spcBef>
            </a:pPr>
            <a:r>
              <a:rPr sz="1450" b="1" dirty="0">
                <a:solidFill>
                  <a:srgbClr val="E43E31"/>
                </a:solidFill>
                <a:latin typeface="Calibri" panose="020F0502020204030204" pitchFamily="34" charset="0"/>
                <a:cs typeface="Calibri" panose="020F0502020204030204" pitchFamily="34" charset="0"/>
              </a:rPr>
              <a:t>Grade recommendations</a:t>
            </a:r>
            <a:endParaRPr sz="1450" dirty="0">
              <a:latin typeface="Calibri" panose="020F0502020204030204" pitchFamily="34" charset="0"/>
              <a:cs typeface="Calibri" panose="020F0502020204030204" pitchFamily="34" charset="0"/>
            </a:endParaRPr>
          </a:p>
          <a:p>
            <a:pPr marL="12700">
              <a:lnSpc>
                <a:spcPct val="100000"/>
              </a:lnSpc>
              <a:spcBef>
                <a:spcPts val="10"/>
              </a:spcBef>
            </a:pPr>
            <a:r>
              <a:rPr sz="1200" b="1" dirty="0">
                <a:solidFill>
                  <a:srgbClr val="808080"/>
                </a:solidFill>
                <a:latin typeface="Calibri" panose="020F0502020204030204" pitchFamily="34" charset="0"/>
                <a:cs typeface="Calibri" panose="020F0502020204030204" pitchFamily="34" charset="0"/>
              </a:rPr>
              <a:t>(Evidence to Recommendation)</a:t>
            </a:r>
            <a:endParaRPr sz="1200" dirty="0">
              <a:latin typeface="Calibri" panose="020F0502020204030204" pitchFamily="34" charset="0"/>
              <a:cs typeface="Calibri" panose="020F0502020204030204" pitchFamily="34" charset="0"/>
            </a:endParaRPr>
          </a:p>
          <a:p>
            <a:pPr marL="97790" indent="-85725">
              <a:lnSpc>
                <a:spcPct val="100000"/>
              </a:lnSpc>
              <a:buChar char="•"/>
              <a:tabLst>
                <a:tab pos="98425" algn="l"/>
              </a:tabLst>
            </a:pPr>
            <a:r>
              <a:rPr sz="1200" dirty="0">
                <a:solidFill>
                  <a:srgbClr val="808080"/>
                </a:solidFill>
                <a:latin typeface="Calibri" panose="020F0502020204030204" pitchFamily="34" charset="0"/>
                <a:cs typeface="Calibri" panose="020F0502020204030204" pitchFamily="34" charset="0"/>
              </a:rPr>
              <a:t>For or against (direction)</a:t>
            </a:r>
            <a:endParaRPr sz="1200" dirty="0">
              <a:latin typeface="Calibri" panose="020F0502020204030204" pitchFamily="34" charset="0"/>
              <a:cs typeface="Calibri" panose="020F0502020204030204" pitchFamily="34" charset="0"/>
            </a:endParaRPr>
          </a:p>
          <a:p>
            <a:pPr marL="97790" indent="-85725">
              <a:lnSpc>
                <a:spcPct val="100000"/>
              </a:lnSpc>
              <a:buChar char="•"/>
              <a:tabLst>
                <a:tab pos="98425" algn="l"/>
              </a:tabLst>
            </a:pPr>
            <a:r>
              <a:rPr sz="1200" dirty="0">
                <a:solidFill>
                  <a:srgbClr val="808080"/>
                </a:solidFill>
                <a:latin typeface="Calibri" panose="020F0502020204030204" pitchFamily="34" charset="0"/>
                <a:cs typeface="Calibri" panose="020F0502020204030204" pitchFamily="34" charset="0"/>
              </a:rPr>
              <a:t>Strong or conditional/weak (strength)</a:t>
            </a:r>
            <a:endParaRPr sz="1200" dirty="0">
              <a:latin typeface="Calibri" panose="020F0502020204030204" pitchFamily="34" charset="0"/>
              <a:cs typeface="Calibri" panose="020F0502020204030204" pitchFamily="34" charset="0"/>
            </a:endParaRPr>
          </a:p>
        </p:txBody>
      </p:sp>
      <p:sp>
        <p:nvSpPr>
          <p:cNvPr id="60" name="object 60"/>
          <p:cNvSpPr txBox="1"/>
          <p:nvPr/>
        </p:nvSpPr>
        <p:spPr>
          <a:xfrm>
            <a:off x="2662427" y="3995749"/>
            <a:ext cx="2380615" cy="446276"/>
          </a:xfrm>
          <a:prstGeom prst="rect">
            <a:avLst/>
          </a:prstGeom>
        </p:spPr>
        <p:txBody>
          <a:bodyPr vert="horz" wrap="square" lIns="0" tIns="25400" rIns="0" bIns="0" rtlCol="0">
            <a:spAutoFit/>
          </a:bodyPr>
          <a:lstStyle/>
          <a:p>
            <a:pPr algn="ctr">
              <a:lnSpc>
                <a:spcPct val="100000"/>
              </a:lnSpc>
              <a:spcBef>
                <a:spcPts val="200"/>
              </a:spcBef>
            </a:pPr>
            <a:r>
              <a:rPr sz="1450" b="1" dirty="0">
                <a:solidFill>
                  <a:srgbClr val="E43E31"/>
                </a:solidFill>
                <a:latin typeface="Calibri" panose="020F0502020204030204" pitchFamily="34" charset="0"/>
                <a:cs typeface="Calibri" panose="020F0502020204030204" pitchFamily="34" charset="0"/>
              </a:rPr>
              <a:t>Recommendation/Decision</a:t>
            </a:r>
            <a:endParaRPr sz="1450" dirty="0">
              <a:latin typeface="Calibri" panose="020F0502020204030204" pitchFamily="34" charset="0"/>
              <a:cs typeface="Calibri" panose="020F0502020204030204" pitchFamily="34" charset="0"/>
            </a:endParaRPr>
          </a:p>
          <a:p>
            <a:pPr marL="10160" algn="ctr">
              <a:lnSpc>
                <a:spcPct val="100000"/>
              </a:lnSpc>
              <a:spcBef>
                <a:spcPts val="80"/>
              </a:spcBef>
            </a:pPr>
            <a:r>
              <a:rPr sz="1200" dirty="0">
                <a:solidFill>
                  <a:srgbClr val="808080"/>
                </a:solidFill>
                <a:latin typeface="Calibri" panose="020F0502020204030204" pitchFamily="34" charset="0"/>
                <a:cs typeface="Calibri" panose="020F0502020204030204" pitchFamily="34" charset="0"/>
              </a:rPr>
              <a:t>Guideline/coverage decision</a:t>
            </a:r>
            <a:endParaRPr sz="1200" dirty="0">
              <a:latin typeface="Calibri" panose="020F0502020204030204" pitchFamily="34" charset="0"/>
              <a:cs typeface="Calibri" panose="020F0502020204030204" pitchFamily="34" charset="0"/>
            </a:endParaRPr>
          </a:p>
        </p:txBody>
      </p:sp>
      <p:sp>
        <p:nvSpPr>
          <p:cNvPr id="61" name="object 61"/>
          <p:cNvSpPr txBox="1"/>
          <p:nvPr/>
        </p:nvSpPr>
        <p:spPr>
          <a:xfrm>
            <a:off x="1521651" y="962879"/>
            <a:ext cx="795975" cy="471170"/>
          </a:xfrm>
          <a:prstGeom prst="rect">
            <a:avLst/>
          </a:prstGeom>
        </p:spPr>
        <p:txBody>
          <a:bodyPr vert="horz" wrap="square" lIns="0" tIns="0" rIns="0" bIns="0" rtlCol="0">
            <a:noAutofit/>
          </a:bodyPr>
          <a:lstStyle/>
          <a:p>
            <a:pPr marL="62865" marR="5080" indent="-50800" algn="ctr">
              <a:spcBef>
                <a:spcPts val="100"/>
              </a:spcBef>
            </a:pPr>
            <a:r>
              <a:rPr sz="1400" b="1" dirty="0">
                <a:solidFill>
                  <a:srgbClr val="E53E31"/>
                </a:solidFill>
                <a:latin typeface="Calibri" panose="020F0502020204030204" pitchFamily="34" charset="0"/>
                <a:cs typeface="Calibri" panose="020F0502020204030204" pitchFamily="34" charset="0"/>
              </a:rPr>
              <a:t>Formulate question</a:t>
            </a:r>
            <a:endParaRPr sz="1400" dirty="0">
              <a:solidFill>
                <a:srgbClr val="E53E31"/>
              </a:solidFill>
              <a:latin typeface="Calibri" panose="020F0502020204030204" pitchFamily="34" charset="0"/>
              <a:cs typeface="Calibri" panose="020F0502020204030204" pitchFamily="34" charset="0"/>
            </a:endParaRPr>
          </a:p>
        </p:txBody>
      </p:sp>
      <p:sp>
        <p:nvSpPr>
          <p:cNvPr id="62" name="object 62"/>
          <p:cNvSpPr txBox="1"/>
          <p:nvPr/>
        </p:nvSpPr>
        <p:spPr>
          <a:xfrm>
            <a:off x="911352" y="1840992"/>
            <a:ext cx="266700" cy="948055"/>
          </a:xfrm>
          <a:prstGeom prst="rect">
            <a:avLst/>
          </a:prstGeom>
          <a:solidFill>
            <a:srgbClr val="808080"/>
          </a:solidFill>
        </p:spPr>
        <p:txBody>
          <a:bodyPr vert="horz" wrap="square" lIns="0" tIns="86995" rIns="0" bIns="0" rtlCol="0">
            <a:spAutoFit/>
          </a:bodyPr>
          <a:lstStyle/>
          <a:p>
            <a:pPr marL="76835" marR="67945" algn="ctr">
              <a:lnSpc>
                <a:spcPct val="100000"/>
              </a:lnSpc>
              <a:spcBef>
                <a:spcPts val="685"/>
              </a:spcBef>
            </a:pPr>
            <a:r>
              <a:rPr sz="1400" spc="-80" dirty="0">
                <a:solidFill>
                  <a:srgbClr val="FFFFFF"/>
                </a:solidFill>
                <a:latin typeface="Arial"/>
                <a:cs typeface="Arial"/>
              </a:rPr>
              <a:t>P </a:t>
            </a:r>
            <a:r>
              <a:rPr sz="1400" spc="-50" dirty="0">
                <a:solidFill>
                  <a:srgbClr val="FFFFFF"/>
                </a:solidFill>
                <a:latin typeface="Arial"/>
                <a:cs typeface="Arial"/>
              </a:rPr>
              <a:t>I </a:t>
            </a:r>
            <a:r>
              <a:rPr sz="1400" spc="-160" dirty="0">
                <a:solidFill>
                  <a:srgbClr val="FFFFFF"/>
                </a:solidFill>
                <a:latin typeface="Arial"/>
                <a:cs typeface="Arial"/>
              </a:rPr>
              <a:t>C </a:t>
            </a:r>
            <a:r>
              <a:rPr sz="1400" spc="-235" dirty="0">
                <a:solidFill>
                  <a:srgbClr val="FFFFFF"/>
                </a:solidFill>
                <a:latin typeface="Arial"/>
                <a:cs typeface="Arial"/>
              </a:rPr>
              <a:t>O</a:t>
            </a:r>
            <a:endParaRPr sz="1400" dirty="0">
              <a:latin typeface="Arial"/>
              <a:cs typeface="Arial"/>
            </a:endParaRPr>
          </a:p>
        </p:txBody>
      </p:sp>
      <p:sp>
        <p:nvSpPr>
          <p:cNvPr id="63" name="object 63"/>
          <p:cNvSpPr txBox="1"/>
          <p:nvPr/>
        </p:nvSpPr>
        <p:spPr>
          <a:xfrm>
            <a:off x="1265468" y="1809836"/>
            <a:ext cx="1746209" cy="237244"/>
          </a:xfrm>
          <a:prstGeom prst="rect">
            <a:avLst/>
          </a:prstGeom>
        </p:spPr>
        <p:txBody>
          <a:bodyPr vert="horz" wrap="square" lIns="0" tIns="13970" rIns="0" bIns="0" rtlCol="0">
            <a:spAutoFit/>
          </a:bodyPr>
          <a:lstStyle/>
          <a:p>
            <a:pPr marL="12700">
              <a:lnSpc>
                <a:spcPct val="100000"/>
              </a:lnSpc>
              <a:spcBef>
                <a:spcPts val="110"/>
              </a:spcBef>
              <a:tabLst>
                <a:tab pos="768350" algn="l"/>
              </a:tabLst>
            </a:pPr>
            <a:r>
              <a:rPr sz="1450" dirty="0">
                <a:solidFill>
                  <a:srgbClr val="808080"/>
                </a:solidFill>
                <a:latin typeface="Arial"/>
                <a:cs typeface="Arial"/>
              </a:rPr>
              <a:t>Outcome	Critical</a:t>
            </a:r>
            <a:endParaRPr sz="1450" dirty="0">
              <a:latin typeface="Arial"/>
              <a:cs typeface="Arial"/>
            </a:endParaRPr>
          </a:p>
        </p:txBody>
      </p:sp>
      <p:sp>
        <p:nvSpPr>
          <p:cNvPr id="64" name="object 64"/>
          <p:cNvSpPr txBox="1"/>
          <p:nvPr/>
        </p:nvSpPr>
        <p:spPr>
          <a:xfrm>
            <a:off x="1265468" y="2033135"/>
            <a:ext cx="1985645" cy="781685"/>
          </a:xfrm>
          <a:prstGeom prst="rect">
            <a:avLst/>
          </a:prstGeom>
        </p:spPr>
        <p:txBody>
          <a:bodyPr vert="horz" wrap="square" lIns="0" tIns="12065" rIns="0" bIns="0" rtlCol="0">
            <a:spAutoFit/>
          </a:bodyPr>
          <a:lstStyle/>
          <a:p>
            <a:pPr marL="12700" marR="5080" algn="just">
              <a:lnSpc>
                <a:spcPct val="113999"/>
              </a:lnSpc>
              <a:spcBef>
                <a:spcPts val="95"/>
              </a:spcBef>
              <a:tabLst>
                <a:tab pos="1971039" algn="l"/>
              </a:tabLst>
            </a:pPr>
            <a:r>
              <a:rPr sz="1450" u="heavy" dirty="0">
                <a:solidFill>
                  <a:srgbClr val="808080"/>
                </a:solidFill>
                <a:uFill>
                  <a:solidFill>
                    <a:srgbClr val="E43E31"/>
                  </a:solidFill>
                </a:uFill>
                <a:latin typeface="Arial"/>
                <a:cs typeface="Arial"/>
              </a:rPr>
              <a:t>Outcome Critical	</a:t>
            </a:r>
            <a:r>
              <a:rPr sz="1450" dirty="0">
                <a:solidFill>
                  <a:srgbClr val="808080"/>
                </a:solidFill>
                <a:latin typeface="Arial"/>
                <a:cs typeface="Arial"/>
              </a:rPr>
              <a:t> </a:t>
            </a:r>
            <a:r>
              <a:rPr sz="1450" u="heavy" dirty="0">
                <a:solidFill>
                  <a:srgbClr val="808080"/>
                </a:solidFill>
                <a:uFill>
                  <a:solidFill>
                    <a:srgbClr val="FF9B20"/>
                  </a:solidFill>
                </a:uFill>
                <a:latin typeface="Arial"/>
                <a:cs typeface="Arial"/>
              </a:rPr>
              <a:t>Outcome Important	</a:t>
            </a:r>
            <a:r>
              <a:rPr sz="1450" dirty="0">
                <a:solidFill>
                  <a:srgbClr val="808080"/>
                </a:solidFill>
                <a:latin typeface="Arial"/>
                <a:cs typeface="Arial"/>
              </a:rPr>
              <a:t> Outcome Not</a:t>
            </a:r>
            <a:endParaRPr sz="1450" dirty="0">
              <a:latin typeface="Arial"/>
              <a:cs typeface="Arial"/>
            </a:endParaRPr>
          </a:p>
        </p:txBody>
      </p:sp>
      <p:grpSp>
        <p:nvGrpSpPr>
          <p:cNvPr id="65" name="object 65"/>
          <p:cNvGrpSpPr/>
          <p:nvPr/>
        </p:nvGrpSpPr>
        <p:grpSpPr>
          <a:xfrm>
            <a:off x="1312925" y="1982031"/>
            <a:ext cx="3285696" cy="1123251"/>
            <a:chOff x="1312925" y="1982031"/>
            <a:chExt cx="3285696" cy="1123251"/>
          </a:xfrm>
        </p:grpSpPr>
        <p:sp>
          <p:nvSpPr>
            <p:cNvPr id="66" name="object 66"/>
            <p:cNvSpPr/>
            <p:nvPr/>
          </p:nvSpPr>
          <p:spPr>
            <a:xfrm>
              <a:off x="2387557" y="2643180"/>
              <a:ext cx="594360" cy="428625"/>
            </a:xfrm>
            <a:custGeom>
              <a:avLst/>
              <a:gdLst/>
              <a:ahLst/>
              <a:cxnLst/>
              <a:rect l="l" t="t" r="r" b="b"/>
              <a:pathLst>
                <a:path w="594360" h="428625">
                  <a:moveTo>
                    <a:pt x="66548" y="0"/>
                  </a:moveTo>
                  <a:lnTo>
                    <a:pt x="57150" y="16268"/>
                  </a:lnTo>
                  <a:lnTo>
                    <a:pt x="68707" y="22936"/>
                  </a:lnTo>
                  <a:lnTo>
                    <a:pt x="78105" y="6667"/>
                  </a:lnTo>
                  <a:lnTo>
                    <a:pt x="66548" y="0"/>
                  </a:lnTo>
                  <a:close/>
                </a:path>
                <a:path w="594360" h="428625">
                  <a:moveTo>
                    <a:pt x="556958" y="326478"/>
                  </a:moveTo>
                  <a:lnTo>
                    <a:pt x="550608" y="336638"/>
                  </a:lnTo>
                  <a:lnTo>
                    <a:pt x="559104" y="341718"/>
                  </a:lnTo>
                  <a:lnTo>
                    <a:pt x="526580" y="398868"/>
                  </a:lnTo>
                  <a:lnTo>
                    <a:pt x="523849" y="403948"/>
                  </a:lnTo>
                  <a:lnTo>
                    <a:pt x="522478" y="410298"/>
                  </a:lnTo>
                  <a:lnTo>
                    <a:pt x="522897" y="414108"/>
                  </a:lnTo>
                  <a:lnTo>
                    <a:pt x="525983" y="420458"/>
                  </a:lnTo>
                  <a:lnTo>
                    <a:pt x="528777" y="422998"/>
                  </a:lnTo>
                  <a:lnTo>
                    <a:pt x="535381" y="426808"/>
                  </a:lnTo>
                  <a:lnTo>
                    <a:pt x="538505" y="428078"/>
                  </a:lnTo>
                  <a:lnTo>
                    <a:pt x="542188" y="428078"/>
                  </a:lnTo>
                  <a:lnTo>
                    <a:pt x="547827" y="415378"/>
                  </a:lnTo>
                  <a:lnTo>
                    <a:pt x="545515" y="414108"/>
                  </a:lnTo>
                  <a:lnTo>
                    <a:pt x="543712" y="414108"/>
                  </a:lnTo>
                  <a:lnTo>
                    <a:pt x="539673" y="411568"/>
                  </a:lnTo>
                  <a:lnTo>
                    <a:pt x="538353" y="409028"/>
                  </a:lnTo>
                  <a:lnTo>
                    <a:pt x="538530" y="405218"/>
                  </a:lnTo>
                  <a:lnTo>
                    <a:pt x="539864" y="401408"/>
                  </a:lnTo>
                  <a:lnTo>
                    <a:pt x="570661" y="348068"/>
                  </a:lnTo>
                  <a:lnTo>
                    <a:pt x="586604" y="348068"/>
                  </a:lnTo>
                  <a:lnTo>
                    <a:pt x="588721" y="344258"/>
                  </a:lnTo>
                  <a:lnTo>
                    <a:pt x="577011" y="337908"/>
                  </a:lnTo>
                  <a:lnTo>
                    <a:pt x="580672" y="331558"/>
                  </a:lnTo>
                  <a:lnTo>
                    <a:pt x="565454" y="331558"/>
                  </a:lnTo>
                  <a:lnTo>
                    <a:pt x="556958" y="326478"/>
                  </a:lnTo>
                  <a:close/>
                </a:path>
                <a:path w="594360" h="428625">
                  <a:moveTo>
                    <a:pt x="530778" y="311238"/>
                  </a:moveTo>
                  <a:lnTo>
                    <a:pt x="507326" y="311238"/>
                  </a:lnTo>
                  <a:lnTo>
                    <a:pt x="515810" y="316318"/>
                  </a:lnTo>
                  <a:lnTo>
                    <a:pt x="517944" y="318858"/>
                  </a:lnTo>
                  <a:lnTo>
                    <a:pt x="520623" y="323938"/>
                  </a:lnTo>
                  <a:lnTo>
                    <a:pt x="520992" y="327748"/>
                  </a:lnTo>
                  <a:lnTo>
                    <a:pt x="519811" y="334098"/>
                  </a:lnTo>
                  <a:lnTo>
                    <a:pt x="517753" y="339178"/>
                  </a:lnTo>
                  <a:lnTo>
                    <a:pt x="484847" y="396328"/>
                  </a:lnTo>
                  <a:lnTo>
                    <a:pt x="496404" y="402678"/>
                  </a:lnTo>
                  <a:lnTo>
                    <a:pt x="530491" y="342988"/>
                  </a:lnTo>
                  <a:lnTo>
                    <a:pt x="533323" y="337908"/>
                  </a:lnTo>
                  <a:lnTo>
                    <a:pt x="535736" y="329018"/>
                  </a:lnTo>
                  <a:lnTo>
                    <a:pt x="536054" y="325208"/>
                  </a:lnTo>
                  <a:lnTo>
                    <a:pt x="534936" y="317588"/>
                  </a:lnTo>
                  <a:lnTo>
                    <a:pt x="533514" y="315048"/>
                  </a:lnTo>
                  <a:lnTo>
                    <a:pt x="530778" y="311238"/>
                  </a:lnTo>
                  <a:close/>
                </a:path>
                <a:path w="594360" h="428625">
                  <a:moveTo>
                    <a:pt x="489026" y="287108"/>
                  </a:moveTo>
                  <a:lnTo>
                    <a:pt x="440817" y="370928"/>
                  </a:lnTo>
                  <a:lnTo>
                    <a:pt x="452374" y="377278"/>
                  </a:lnTo>
                  <a:lnTo>
                    <a:pt x="484555" y="321398"/>
                  </a:lnTo>
                  <a:lnTo>
                    <a:pt x="490308" y="315048"/>
                  </a:lnTo>
                  <a:lnTo>
                    <a:pt x="501700" y="311238"/>
                  </a:lnTo>
                  <a:lnTo>
                    <a:pt x="530778" y="311238"/>
                  </a:lnTo>
                  <a:lnTo>
                    <a:pt x="528955" y="308698"/>
                  </a:lnTo>
                  <a:lnTo>
                    <a:pt x="525983" y="306158"/>
                  </a:lnTo>
                  <a:lnTo>
                    <a:pt x="523887" y="304888"/>
                  </a:lnTo>
                  <a:lnTo>
                    <a:pt x="492671" y="304888"/>
                  </a:lnTo>
                  <a:lnTo>
                    <a:pt x="499491" y="293458"/>
                  </a:lnTo>
                  <a:lnTo>
                    <a:pt x="489026" y="287108"/>
                  </a:lnTo>
                  <a:close/>
                </a:path>
                <a:path w="594360" h="428625">
                  <a:moveTo>
                    <a:pt x="432189" y="342988"/>
                  </a:moveTo>
                  <a:lnTo>
                    <a:pt x="417436" y="342988"/>
                  </a:lnTo>
                  <a:lnTo>
                    <a:pt x="415505" y="346798"/>
                  </a:lnTo>
                  <a:lnTo>
                    <a:pt x="414312" y="350608"/>
                  </a:lnTo>
                  <a:lnTo>
                    <a:pt x="413854" y="354418"/>
                  </a:lnTo>
                  <a:lnTo>
                    <a:pt x="425958" y="362038"/>
                  </a:lnTo>
                  <a:lnTo>
                    <a:pt x="426364" y="358228"/>
                  </a:lnTo>
                  <a:lnTo>
                    <a:pt x="427316" y="354418"/>
                  </a:lnTo>
                  <a:lnTo>
                    <a:pt x="428790" y="350608"/>
                  </a:lnTo>
                  <a:lnTo>
                    <a:pt x="432189" y="342988"/>
                  </a:lnTo>
                  <a:close/>
                </a:path>
                <a:path w="594360" h="428625">
                  <a:moveTo>
                    <a:pt x="586604" y="348068"/>
                  </a:moveTo>
                  <a:lnTo>
                    <a:pt x="570661" y="348068"/>
                  </a:lnTo>
                  <a:lnTo>
                    <a:pt x="582371" y="355688"/>
                  </a:lnTo>
                  <a:lnTo>
                    <a:pt x="586604" y="348068"/>
                  </a:lnTo>
                  <a:close/>
                </a:path>
                <a:path w="594360" h="428625">
                  <a:moveTo>
                    <a:pt x="403834" y="288378"/>
                  </a:moveTo>
                  <a:lnTo>
                    <a:pt x="394500" y="288378"/>
                  </a:lnTo>
                  <a:lnTo>
                    <a:pt x="390093" y="289648"/>
                  </a:lnTo>
                  <a:lnTo>
                    <a:pt x="381812" y="294728"/>
                  </a:lnTo>
                  <a:lnTo>
                    <a:pt x="378345" y="298538"/>
                  </a:lnTo>
                  <a:lnTo>
                    <a:pt x="371360" y="311238"/>
                  </a:lnTo>
                  <a:lnTo>
                    <a:pt x="370141" y="317588"/>
                  </a:lnTo>
                  <a:lnTo>
                    <a:pt x="373672" y="331558"/>
                  </a:lnTo>
                  <a:lnTo>
                    <a:pt x="378117" y="336638"/>
                  </a:lnTo>
                  <a:lnTo>
                    <a:pt x="389750" y="342988"/>
                  </a:lnTo>
                  <a:lnTo>
                    <a:pt x="394690" y="345528"/>
                  </a:lnTo>
                  <a:lnTo>
                    <a:pt x="411225" y="345528"/>
                  </a:lnTo>
                  <a:lnTo>
                    <a:pt x="417436" y="342988"/>
                  </a:lnTo>
                  <a:lnTo>
                    <a:pt x="432189" y="342988"/>
                  </a:lnTo>
                  <a:lnTo>
                    <a:pt x="433322" y="340448"/>
                  </a:lnTo>
                  <a:lnTo>
                    <a:pt x="436515" y="335368"/>
                  </a:lnTo>
                  <a:lnTo>
                    <a:pt x="402996" y="335368"/>
                  </a:lnTo>
                  <a:lnTo>
                    <a:pt x="398614" y="334098"/>
                  </a:lnTo>
                  <a:lnTo>
                    <a:pt x="390118" y="329018"/>
                  </a:lnTo>
                  <a:lnTo>
                    <a:pt x="387400" y="325208"/>
                  </a:lnTo>
                  <a:lnTo>
                    <a:pt x="385229" y="317588"/>
                  </a:lnTo>
                  <a:lnTo>
                    <a:pt x="385838" y="313778"/>
                  </a:lnTo>
                  <a:lnTo>
                    <a:pt x="389623" y="307428"/>
                  </a:lnTo>
                  <a:lnTo>
                    <a:pt x="391464" y="306158"/>
                  </a:lnTo>
                  <a:lnTo>
                    <a:pt x="395884" y="303618"/>
                  </a:lnTo>
                  <a:lnTo>
                    <a:pt x="398272" y="302348"/>
                  </a:lnTo>
                  <a:lnTo>
                    <a:pt x="455583" y="302348"/>
                  </a:lnTo>
                  <a:lnTo>
                    <a:pt x="457042" y="299808"/>
                  </a:lnTo>
                  <a:lnTo>
                    <a:pt x="435673" y="299808"/>
                  </a:lnTo>
                  <a:lnTo>
                    <a:pt x="427799" y="297268"/>
                  </a:lnTo>
                  <a:lnTo>
                    <a:pt x="417575" y="292188"/>
                  </a:lnTo>
                  <a:lnTo>
                    <a:pt x="409968" y="289648"/>
                  </a:lnTo>
                  <a:lnTo>
                    <a:pt x="403834" y="288378"/>
                  </a:lnTo>
                  <a:close/>
                </a:path>
                <a:path w="594360" h="428625">
                  <a:moveTo>
                    <a:pt x="455583" y="302348"/>
                  </a:moveTo>
                  <a:lnTo>
                    <a:pt x="403390" y="302348"/>
                  </a:lnTo>
                  <a:lnTo>
                    <a:pt x="407352" y="303618"/>
                  </a:lnTo>
                  <a:lnTo>
                    <a:pt x="412711" y="304888"/>
                  </a:lnTo>
                  <a:lnTo>
                    <a:pt x="421944" y="308698"/>
                  </a:lnTo>
                  <a:lnTo>
                    <a:pt x="429285" y="311238"/>
                  </a:lnTo>
                  <a:lnTo>
                    <a:pt x="434746" y="311238"/>
                  </a:lnTo>
                  <a:lnTo>
                    <a:pt x="427786" y="322668"/>
                  </a:lnTo>
                  <a:lnTo>
                    <a:pt x="423925" y="327748"/>
                  </a:lnTo>
                  <a:lnTo>
                    <a:pt x="416420" y="332828"/>
                  </a:lnTo>
                  <a:lnTo>
                    <a:pt x="412242" y="334098"/>
                  </a:lnTo>
                  <a:lnTo>
                    <a:pt x="402996" y="335368"/>
                  </a:lnTo>
                  <a:lnTo>
                    <a:pt x="436515" y="335368"/>
                  </a:lnTo>
                  <a:lnTo>
                    <a:pt x="437314" y="334098"/>
                  </a:lnTo>
                  <a:lnTo>
                    <a:pt x="442455" y="325208"/>
                  </a:lnTo>
                  <a:lnTo>
                    <a:pt x="455583" y="302348"/>
                  </a:lnTo>
                  <a:close/>
                </a:path>
                <a:path w="594360" h="428625">
                  <a:moveTo>
                    <a:pt x="593852" y="308698"/>
                  </a:moveTo>
                  <a:lnTo>
                    <a:pt x="577392" y="309968"/>
                  </a:lnTo>
                  <a:lnTo>
                    <a:pt x="565454" y="331558"/>
                  </a:lnTo>
                  <a:lnTo>
                    <a:pt x="580672" y="331558"/>
                  </a:lnTo>
                  <a:lnTo>
                    <a:pt x="593852" y="308698"/>
                  </a:lnTo>
                  <a:close/>
                </a:path>
                <a:path w="594360" h="428625">
                  <a:moveTo>
                    <a:pt x="372186" y="219798"/>
                  </a:moveTo>
                  <a:lnTo>
                    <a:pt x="365836" y="229958"/>
                  </a:lnTo>
                  <a:lnTo>
                    <a:pt x="374319" y="235038"/>
                  </a:lnTo>
                  <a:lnTo>
                    <a:pt x="341807" y="292188"/>
                  </a:lnTo>
                  <a:lnTo>
                    <a:pt x="339077" y="297268"/>
                  </a:lnTo>
                  <a:lnTo>
                    <a:pt x="337705" y="303618"/>
                  </a:lnTo>
                  <a:lnTo>
                    <a:pt x="338124" y="307428"/>
                  </a:lnTo>
                  <a:lnTo>
                    <a:pt x="341210" y="313778"/>
                  </a:lnTo>
                  <a:lnTo>
                    <a:pt x="343992" y="316318"/>
                  </a:lnTo>
                  <a:lnTo>
                    <a:pt x="350596" y="320128"/>
                  </a:lnTo>
                  <a:lnTo>
                    <a:pt x="353720" y="321398"/>
                  </a:lnTo>
                  <a:lnTo>
                    <a:pt x="357403" y="321398"/>
                  </a:lnTo>
                  <a:lnTo>
                    <a:pt x="363054" y="308698"/>
                  </a:lnTo>
                  <a:lnTo>
                    <a:pt x="360743" y="307428"/>
                  </a:lnTo>
                  <a:lnTo>
                    <a:pt x="358940" y="307428"/>
                  </a:lnTo>
                  <a:lnTo>
                    <a:pt x="354901" y="304888"/>
                  </a:lnTo>
                  <a:lnTo>
                    <a:pt x="353580" y="302348"/>
                  </a:lnTo>
                  <a:lnTo>
                    <a:pt x="353745" y="298538"/>
                  </a:lnTo>
                  <a:lnTo>
                    <a:pt x="355092" y="294728"/>
                  </a:lnTo>
                  <a:lnTo>
                    <a:pt x="385876" y="241388"/>
                  </a:lnTo>
                  <a:lnTo>
                    <a:pt x="401832" y="241388"/>
                  </a:lnTo>
                  <a:lnTo>
                    <a:pt x="403948" y="237578"/>
                  </a:lnTo>
                  <a:lnTo>
                    <a:pt x="392239" y="231228"/>
                  </a:lnTo>
                  <a:lnTo>
                    <a:pt x="395900" y="224878"/>
                  </a:lnTo>
                  <a:lnTo>
                    <a:pt x="380682" y="224878"/>
                  </a:lnTo>
                  <a:lnTo>
                    <a:pt x="372186" y="219798"/>
                  </a:lnTo>
                  <a:close/>
                </a:path>
                <a:path w="594360" h="428625">
                  <a:moveTo>
                    <a:pt x="512775" y="299808"/>
                  </a:moveTo>
                  <a:lnTo>
                    <a:pt x="502881" y="299808"/>
                  </a:lnTo>
                  <a:lnTo>
                    <a:pt x="497840" y="301078"/>
                  </a:lnTo>
                  <a:lnTo>
                    <a:pt x="492671" y="304888"/>
                  </a:lnTo>
                  <a:lnTo>
                    <a:pt x="523887" y="304888"/>
                  </a:lnTo>
                  <a:lnTo>
                    <a:pt x="517601" y="301078"/>
                  </a:lnTo>
                  <a:lnTo>
                    <a:pt x="512775" y="299808"/>
                  </a:lnTo>
                  <a:close/>
                </a:path>
                <a:path w="594360" h="428625">
                  <a:moveTo>
                    <a:pt x="454907" y="265518"/>
                  </a:moveTo>
                  <a:lnTo>
                    <a:pt x="426770" y="265518"/>
                  </a:lnTo>
                  <a:lnTo>
                    <a:pt x="431457" y="266788"/>
                  </a:lnTo>
                  <a:lnTo>
                    <a:pt x="442823" y="273138"/>
                  </a:lnTo>
                  <a:lnTo>
                    <a:pt x="446290" y="276948"/>
                  </a:lnTo>
                  <a:lnTo>
                    <a:pt x="447941" y="285838"/>
                  </a:lnTo>
                  <a:lnTo>
                    <a:pt x="446646" y="290918"/>
                  </a:lnTo>
                  <a:lnTo>
                    <a:pt x="443356" y="295998"/>
                  </a:lnTo>
                  <a:lnTo>
                    <a:pt x="441185" y="299808"/>
                  </a:lnTo>
                  <a:lnTo>
                    <a:pt x="457042" y="299808"/>
                  </a:lnTo>
                  <a:lnTo>
                    <a:pt x="457771" y="298538"/>
                  </a:lnTo>
                  <a:lnTo>
                    <a:pt x="460590" y="292188"/>
                  </a:lnTo>
                  <a:lnTo>
                    <a:pt x="463042" y="283298"/>
                  </a:lnTo>
                  <a:lnTo>
                    <a:pt x="462394" y="278218"/>
                  </a:lnTo>
                  <a:lnTo>
                    <a:pt x="457339" y="268058"/>
                  </a:lnTo>
                  <a:lnTo>
                    <a:pt x="454907" y="265518"/>
                  </a:lnTo>
                  <a:close/>
                </a:path>
                <a:path w="594360" h="428625">
                  <a:moveTo>
                    <a:pt x="334606" y="198208"/>
                  </a:moveTo>
                  <a:lnTo>
                    <a:pt x="286397" y="280758"/>
                  </a:lnTo>
                  <a:lnTo>
                    <a:pt x="297954" y="288378"/>
                  </a:lnTo>
                  <a:lnTo>
                    <a:pt x="326707" y="237578"/>
                  </a:lnTo>
                  <a:lnTo>
                    <a:pt x="330758" y="232498"/>
                  </a:lnTo>
                  <a:lnTo>
                    <a:pt x="337959" y="226148"/>
                  </a:lnTo>
                  <a:lnTo>
                    <a:pt x="340791" y="223608"/>
                  </a:lnTo>
                  <a:lnTo>
                    <a:pt x="346887" y="222338"/>
                  </a:lnTo>
                  <a:lnTo>
                    <a:pt x="370255" y="222338"/>
                  </a:lnTo>
                  <a:lnTo>
                    <a:pt x="367969" y="215988"/>
                  </a:lnTo>
                  <a:lnTo>
                    <a:pt x="337756" y="215988"/>
                  </a:lnTo>
                  <a:lnTo>
                    <a:pt x="345071" y="203288"/>
                  </a:lnTo>
                  <a:lnTo>
                    <a:pt x="334606" y="198208"/>
                  </a:lnTo>
                  <a:close/>
                </a:path>
                <a:path w="594360" h="428625">
                  <a:moveTo>
                    <a:pt x="426149" y="252818"/>
                  </a:moveTo>
                  <a:lnTo>
                    <a:pt x="420484" y="252818"/>
                  </a:lnTo>
                  <a:lnTo>
                    <a:pt x="413181" y="254088"/>
                  </a:lnTo>
                  <a:lnTo>
                    <a:pt x="406120" y="259168"/>
                  </a:lnTo>
                  <a:lnTo>
                    <a:pt x="399326" y="266788"/>
                  </a:lnTo>
                  <a:lnTo>
                    <a:pt x="409625" y="275678"/>
                  </a:lnTo>
                  <a:lnTo>
                    <a:pt x="414451" y="269328"/>
                  </a:lnTo>
                  <a:lnTo>
                    <a:pt x="418833" y="266788"/>
                  </a:lnTo>
                  <a:lnTo>
                    <a:pt x="426770" y="265518"/>
                  </a:lnTo>
                  <a:lnTo>
                    <a:pt x="454907" y="265518"/>
                  </a:lnTo>
                  <a:lnTo>
                    <a:pt x="452475" y="262978"/>
                  </a:lnTo>
                  <a:lnTo>
                    <a:pt x="445300" y="259168"/>
                  </a:lnTo>
                  <a:lnTo>
                    <a:pt x="438556" y="255358"/>
                  </a:lnTo>
                  <a:lnTo>
                    <a:pt x="432173" y="254088"/>
                  </a:lnTo>
                  <a:lnTo>
                    <a:pt x="426149" y="252818"/>
                  </a:lnTo>
                  <a:close/>
                </a:path>
                <a:path w="594360" h="428625">
                  <a:moveTo>
                    <a:pt x="275169" y="165188"/>
                  </a:moveTo>
                  <a:lnTo>
                    <a:pt x="267736" y="165188"/>
                  </a:lnTo>
                  <a:lnTo>
                    <a:pt x="260108" y="166458"/>
                  </a:lnTo>
                  <a:lnTo>
                    <a:pt x="232194" y="194398"/>
                  </a:lnTo>
                  <a:lnTo>
                    <a:pt x="222101" y="223608"/>
                  </a:lnTo>
                  <a:lnTo>
                    <a:pt x="222542" y="232498"/>
                  </a:lnTo>
                  <a:lnTo>
                    <a:pt x="253423" y="260438"/>
                  </a:lnTo>
                  <a:lnTo>
                    <a:pt x="260857" y="260438"/>
                  </a:lnTo>
                  <a:lnTo>
                    <a:pt x="268465" y="259168"/>
                  </a:lnTo>
                  <a:lnTo>
                    <a:pt x="276016" y="255358"/>
                  </a:lnTo>
                  <a:lnTo>
                    <a:pt x="283262" y="249008"/>
                  </a:lnTo>
                  <a:lnTo>
                    <a:pt x="284254" y="247738"/>
                  </a:lnTo>
                  <a:lnTo>
                    <a:pt x="251561" y="247738"/>
                  </a:lnTo>
                  <a:lnTo>
                    <a:pt x="240296" y="241388"/>
                  </a:lnTo>
                  <a:lnTo>
                    <a:pt x="236943" y="236308"/>
                  </a:lnTo>
                  <a:lnTo>
                    <a:pt x="236054" y="228688"/>
                  </a:lnTo>
                  <a:lnTo>
                    <a:pt x="236057" y="222338"/>
                  </a:lnTo>
                  <a:lnTo>
                    <a:pt x="253642" y="188048"/>
                  </a:lnTo>
                  <a:lnTo>
                    <a:pt x="270700" y="177888"/>
                  </a:lnTo>
                  <a:lnTo>
                    <a:pt x="299233" y="177888"/>
                  </a:lnTo>
                  <a:lnTo>
                    <a:pt x="295626" y="174078"/>
                  </a:lnTo>
                  <a:lnTo>
                    <a:pt x="289458" y="168998"/>
                  </a:lnTo>
                  <a:lnTo>
                    <a:pt x="282409" y="166458"/>
                  </a:lnTo>
                  <a:lnTo>
                    <a:pt x="275169" y="165188"/>
                  </a:lnTo>
                  <a:close/>
                </a:path>
                <a:path w="594360" h="428625">
                  <a:moveTo>
                    <a:pt x="401832" y="241388"/>
                  </a:moveTo>
                  <a:lnTo>
                    <a:pt x="385876" y="241388"/>
                  </a:lnTo>
                  <a:lnTo>
                    <a:pt x="397598" y="249008"/>
                  </a:lnTo>
                  <a:lnTo>
                    <a:pt x="401832" y="241388"/>
                  </a:lnTo>
                  <a:close/>
                </a:path>
                <a:path w="594360" h="428625">
                  <a:moveTo>
                    <a:pt x="299233" y="177888"/>
                  </a:moveTo>
                  <a:lnTo>
                    <a:pt x="276923" y="177888"/>
                  </a:lnTo>
                  <a:lnTo>
                    <a:pt x="288251" y="184238"/>
                  </a:lnTo>
                  <a:lnTo>
                    <a:pt x="291604" y="189318"/>
                  </a:lnTo>
                  <a:lnTo>
                    <a:pt x="292481" y="196938"/>
                  </a:lnTo>
                  <a:lnTo>
                    <a:pt x="292483" y="203288"/>
                  </a:lnTo>
                  <a:lnTo>
                    <a:pt x="291155" y="209638"/>
                  </a:lnTo>
                  <a:lnTo>
                    <a:pt x="269919" y="242658"/>
                  </a:lnTo>
                  <a:lnTo>
                    <a:pt x="257771" y="247738"/>
                  </a:lnTo>
                  <a:lnTo>
                    <a:pt x="284254" y="247738"/>
                  </a:lnTo>
                  <a:lnTo>
                    <a:pt x="305127" y="210908"/>
                  </a:lnTo>
                  <a:lnTo>
                    <a:pt x="306486" y="202018"/>
                  </a:lnTo>
                  <a:lnTo>
                    <a:pt x="305993" y="193128"/>
                  </a:lnTo>
                  <a:lnTo>
                    <a:pt x="303890" y="185508"/>
                  </a:lnTo>
                  <a:lnTo>
                    <a:pt x="300435" y="179158"/>
                  </a:lnTo>
                  <a:lnTo>
                    <a:pt x="299233" y="177888"/>
                  </a:lnTo>
                  <a:close/>
                </a:path>
                <a:path w="594360" h="428625">
                  <a:moveTo>
                    <a:pt x="186791" y="111848"/>
                  </a:moveTo>
                  <a:lnTo>
                    <a:pt x="120103" y="227418"/>
                  </a:lnTo>
                  <a:lnTo>
                    <a:pt x="131660" y="235038"/>
                  </a:lnTo>
                  <a:lnTo>
                    <a:pt x="155130" y="194398"/>
                  </a:lnTo>
                  <a:lnTo>
                    <a:pt x="165252" y="194398"/>
                  </a:lnTo>
                  <a:lnTo>
                    <a:pt x="164592" y="188048"/>
                  </a:lnTo>
                  <a:lnTo>
                    <a:pt x="164749" y="181698"/>
                  </a:lnTo>
                  <a:lnTo>
                    <a:pt x="166195" y="175348"/>
                  </a:lnTo>
                  <a:lnTo>
                    <a:pt x="187652" y="142328"/>
                  </a:lnTo>
                  <a:lnTo>
                    <a:pt x="192874" y="139788"/>
                  </a:lnTo>
                  <a:lnTo>
                    <a:pt x="199948" y="135978"/>
                  </a:lnTo>
                  <a:lnTo>
                    <a:pt x="227609" y="135978"/>
                  </a:lnTo>
                  <a:lnTo>
                    <a:pt x="223659" y="130898"/>
                  </a:lnTo>
                  <a:lnTo>
                    <a:pt x="221278" y="129628"/>
                  </a:lnTo>
                  <a:lnTo>
                    <a:pt x="191223" y="129628"/>
                  </a:lnTo>
                  <a:lnTo>
                    <a:pt x="197485" y="118198"/>
                  </a:lnTo>
                  <a:lnTo>
                    <a:pt x="186791" y="111848"/>
                  </a:lnTo>
                  <a:close/>
                </a:path>
                <a:path w="594360" h="428625">
                  <a:moveTo>
                    <a:pt x="370255" y="222338"/>
                  </a:moveTo>
                  <a:lnTo>
                    <a:pt x="346887" y="222338"/>
                  </a:lnTo>
                  <a:lnTo>
                    <a:pt x="349631" y="223608"/>
                  </a:lnTo>
                  <a:lnTo>
                    <a:pt x="354825" y="226148"/>
                  </a:lnTo>
                  <a:lnTo>
                    <a:pt x="357035" y="228688"/>
                  </a:lnTo>
                  <a:lnTo>
                    <a:pt x="358736" y="232498"/>
                  </a:lnTo>
                  <a:lnTo>
                    <a:pt x="370255" y="222338"/>
                  </a:lnTo>
                  <a:close/>
                </a:path>
                <a:path w="594360" h="428625">
                  <a:moveTo>
                    <a:pt x="409079" y="202018"/>
                  </a:moveTo>
                  <a:lnTo>
                    <a:pt x="392620" y="203288"/>
                  </a:lnTo>
                  <a:lnTo>
                    <a:pt x="380682" y="224878"/>
                  </a:lnTo>
                  <a:lnTo>
                    <a:pt x="395900" y="224878"/>
                  </a:lnTo>
                  <a:lnTo>
                    <a:pt x="409079" y="202018"/>
                  </a:lnTo>
                  <a:close/>
                </a:path>
                <a:path w="594360" h="428625">
                  <a:moveTo>
                    <a:pt x="165252" y="194398"/>
                  </a:moveTo>
                  <a:lnTo>
                    <a:pt x="155130" y="194398"/>
                  </a:lnTo>
                  <a:lnTo>
                    <a:pt x="155448" y="198208"/>
                  </a:lnTo>
                  <a:lnTo>
                    <a:pt x="179968" y="218528"/>
                  </a:lnTo>
                  <a:lnTo>
                    <a:pt x="187090" y="217258"/>
                  </a:lnTo>
                  <a:lnTo>
                    <a:pt x="194652" y="215988"/>
                  </a:lnTo>
                  <a:lnTo>
                    <a:pt x="202239" y="210908"/>
                  </a:lnTo>
                  <a:lnTo>
                    <a:pt x="209415" y="205828"/>
                  </a:lnTo>
                  <a:lnTo>
                    <a:pt x="178181" y="205828"/>
                  </a:lnTo>
                  <a:lnTo>
                    <a:pt x="168148" y="199478"/>
                  </a:lnTo>
                  <a:lnTo>
                    <a:pt x="165252" y="194398"/>
                  </a:lnTo>
                  <a:close/>
                </a:path>
                <a:path w="594360" h="428625">
                  <a:moveTo>
                    <a:pt x="358241" y="208368"/>
                  </a:moveTo>
                  <a:lnTo>
                    <a:pt x="355180" y="208368"/>
                  </a:lnTo>
                  <a:lnTo>
                    <a:pt x="348513" y="209638"/>
                  </a:lnTo>
                  <a:lnTo>
                    <a:pt x="343814" y="212178"/>
                  </a:lnTo>
                  <a:lnTo>
                    <a:pt x="337756" y="215988"/>
                  </a:lnTo>
                  <a:lnTo>
                    <a:pt x="367969" y="215988"/>
                  </a:lnTo>
                  <a:lnTo>
                    <a:pt x="364896" y="212178"/>
                  </a:lnTo>
                  <a:lnTo>
                    <a:pt x="358241" y="208368"/>
                  </a:lnTo>
                  <a:close/>
                </a:path>
                <a:path w="594360" h="428625">
                  <a:moveTo>
                    <a:pt x="227609" y="135978"/>
                  </a:moveTo>
                  <a:lnTo>
                    <a:pt x="205803" y="135978"/>
                  </a:lnTo>
                  <a:lnTo>
                    <a:pt x="215633" y="141058"/>
                  </a:lnTo>
                  <a:lnTo>
                    <a:pt x="218516" y="146138"/>
                  </a:lnTo>
                  <a:lnTo>
                    <a:pt x="219087" y="153758"/>
                  </a:lnTo>
                  <a:lnTo>
                    <a:pt x="218880" y="160108"/>
                  </a:lnTo>
                  <a:lnTo>
                    <a:pt x="217384" y="166458"/>
                  </a:lnTo>
                  <a:lnTo>
                    <a:pt x="195833" y="199478"/>
                  </a:lnTo>
                  <a:lnTo>
                    <a:pt x="190792" y="202018"/>
                  </a:lnTo>
                  <a:lnTo>
                    <a:pt x="184023" y="205828"/>
                  </a:lnTo>
                  <a:lnTo>
                    <a:pt x="209415" y="205828"/>
                  </a:lnTo>
                  <a:lnTo>
                    <a:pt x="216178" y="196938"/>
                  </a:lnTo>
                  <a:lnTo>
                    <a:pt x="232168" y="161378"/>
                  </a:lnTo>
                  <a:lnTo>
                    <a:pt x="233286" y="153758"/>
                  </a:lnTo>
                  <a:lnTo>
                    <a:pt x="232600" y="147408"/>
                  </a:lnTo>
                  <a:lnTo>
                    <a:pt x="227609" y="135978"/>
                  </a:lnTo>
                  <a:close/>
                </a:path>
                <a:path w="594360" h="428625">
                  <a:moveTo>
                    <a:pt x="159540" y="96608"/>
                  </a:moveTo>
                  <a:lnTo>
                    <a:pt x="135572" y="96608"/>
                  </a:lnTo>
                  <a:lnTo>
                    <a:pt x="143002" y="100418"/>
                  </a:lnTo>
                  <a:lnTo>
                    <a:pt x="144792" y="102958"/>
                  </a:lnTo>
                  <a:lnTo>
                    <a:pt x="147116" y="108038"/>
                  </a:lnTo>
                  <a:lnTo>
                    <a:pt x="147421" y="110578"/>
                  </a:lnTo>
                  <a:lnTo>
                    <a:pt x="146278" y="116928"/>
                  </a:lnTo>
                  <a:lnTo>
                    <a:pt x="144259" y="120738"/>
                  </a:lnTo>
                  <a:lnTo>
                    <a:pt x="110413" y="179158"/>
                  </a:lnTo>
                  <a:lnTo>
                    <a:pt x="121970" y="186778"/>
                  </a:lnTo>
                  <a:lnTo>
                    <a:pt x="158657" y="122008"/>
                  </a:lnTo>
                  <a:lnTo>
                    <a:pt x="160969" y="115658"/>
                  </a:lnTo>
                  <a:lnTo>
                    <a:pt x="161990" y="109308"/>
                  </a:lnTo>
                  <a:lnTo>
                    <a:pt x="161721" y="104228"/>
                  </a:lnTo>
                  <a:lnTo>
                    <a:pt x="160515" y="97878"/>
                  </a:lnTo>
                  <a:lnTo>
                    <a:pt x="159540" y="96608"/>
                  </a:lnTo>
                  <a:close/>
                </a:path>
                <a:path w="594360" h="428625">
                  <a:moveTo>
                    <a:pt x="118218" y="72478"/>
                  </a:moveTo>
                  <a:lnTo>
                    <a:pt x="94780" y="72478"/>
                  </a:lnTo>
                  <a:lnTo>
                    <a:pt x="103797" y="78828"/>
                  </a:lnTo>
                  <a:lnTo>
                    <a:pt x="105892" y="81368"/>
                  </a:lnTo>
                  <a:lnTo>
                    <a:pt x="106870" y="88988"/>
                  </a:lnTo>
                  <a:lnTo>
                    <a:pt x="105117" y="95338"/>
                  </a:lnTo>
                  <a:lnTo>
                    <a:pt x="69761" y="156298"/>
                  </a:lnTo>
                  <a:lnTo>
                    <a:pt x="81318" y="162648"/>
                  </a:lnTo>
                  <a:lnTo>
                    <a:pt x="114261" y="105498"/>
                  </a:lnTo>
                  <a:lnTo>
                    <a:pt x="119443" y="100418"/>
                  </a:lnTo>
                  <a:lnTo>
                    <a:pt x="130340" y="96608"/>
                  </a:lnTo>
                  <a:lnTo>
                    <a:pt x="159540" y="96608"/>
                  </a:lnTo>
                  <a:lnTo>
                    <a:pt x="156616" y="92798"/>
                  </a:lnTo>
                  <a:lnTo>
                    <a:pt x="154439" y="91528"/>
                  </a:lnTo>
                  <a:lnTo>
                    <a:pt x="120421" y="91528"/>
                  </a:lnTo>
                  <a:lnTo>
                    <a:pt x="121754" y="85178"/>
                  </a:lnTo>
                  <a:lnTo>
                    <a:pt x="121462" y="80098"/>
                  </a:lnTo>
                  <a:lnTo>
                    <a:pt x="118218" y="72478"/>
                  </a:lnTo>
                  <a:close/>
                </a:path>
                <a:path w="594360" h="428625">
                  <a:moveTo>
                    <a:pt x="77317" y="49618"/>
                  </a:moveTo>
                  <a:lnTo>
                    <a:pt x="29121" y="132168"/>
                  </a:lnTo>
                  <a:lnTo>
                    <a:pt x="40678" y="139788"/>
                  </a:lnTo>
                  <a:lnTo>
                    <a:pt x="65709" y="96608"/>
                  </a:lnTo>
                  <a:lnTo>
                    <a:pt x="70522" y="87718"/>
                  </a:lnTo>
                  <a:lnTo>
                    <a:pt x="75147" y="82638"/>
                  </a:lnTo>
                  <a:lnTo>
                    <a:pt x="79584" y="77558"/>
                  </a:lnTo>
                  <a:lnTo>
                    <a:pt x="83832" y="75018"/>
                  </a:lnTo>
                  <a:lnTo>
                    <a:pt x="89369" y="72478"/>
                  </a:lnTo>
                  <a:lnTo>
                    <a:pt x="118218" y="72478"/>
                  </a:lnTo>
                  <a:lnTo>
                    <a:pt x="117678" y="71208"/>
                  </a:lnTo>
                  <a:lnTo>
                    <a:pt x="114325" y="68668"/>
                  </a:lnTo>
                  <a:lnTo>
                    <a:pt x="112504" y="67398"/>
                  </a:lnTo>
                  <a:lnTo>
                    <a:pt x="80987" y="67398"/>
                  </a:lnTo>
                  <a:lnTo>
                    <a:pt x="87706" y="54698"/>
                  </a:lnTo>
                  <a:lnTo>
                    <a:pt x="77317" y="49618"/>
                  </a:lnTo>
                  <a:close/>
                </a:path>
                <a:path w="594360" h="428625">
                  <a:moveTo>
                    <a:pt x="209905" y="124548"/>
                  </a:moveTo>
                  <a:lnTo>
                    <a:pt x="201218" y="124548"/>
                  </a:lnTo>
                  <a:lnTo>
                    <a:pt x="196430" y="125818"/>
                  </a:lnTo>
                  <a:lnTo>
                    <a:pt x="191223" y="129628"/>
                  </a:lnTo>
                  <a:lnTo>
                    <a:pt x="221278" y="129628"/>
                  </a:lnTo>
                  <a:lnTo>
                    <a:pt x="214134" y="125818"/>
                  </a:lnTo>
                  <a:lnTo>
                    <a:pt x="209905" y="124548"/>
                  </a:lnTo>
                  <a:close/>
                </a:path>
                <a:path w="594360" h="428625">
                  <a:moveTo>
                    <a:pt x="48209" y="31838"/>
                  </a:moveTo>
                  <a:lnTo>
                    <a:pt x="0" y="115658"/>
                  </a:lnTo>
                  <a:lnTo>
                    <a:pt x="11557" y="122008"/>
                  </a:lnTo>
                  <a:lnTo>
                    <a:pt x="59766" y="39458"/>
                  </a:lnTo>
                  <a:lnTo>
                    <a:pt x="48209" y="31838"/>
                  </a:lnTo>
                  <a:close/>
                </a:path>
                <a:path w="594360" h="428625">
                  <a:moveTo>
                    <a:pt x="141097" y="85178"/>
                  </a:moveTo>
                  <a:lnTo>
                    <a:pt x="131203" y="86448"/>
                  </a:lnTo>
                  <a:lnTo>
                    <a:pt x="125958" y="87718"/>
                  </a:lnTo>
                  <a:lnTo>
                    <a:pt x="120421" y="91528"/>
                  </a:lnTo>
                  <a:lnTo>
                    <a:pt x="154439" y="91528"/>
                  </a:lnTo>
                  <a:lnTo>
                    <a:pt x="145732" y="86448"/>
                  </a:lnTo>
                  <a:lnTo>
                    <a:pt x="141097" y="85178"/>
                  </a:lnTo>
                  <a:close/>
                </a:path>
                <a:path w="594360" h="428625">
                  <a:moveTo>
                    <a:pt x="100596" y="61048"/>
                  </a:moveTo>
                  <a:lnTo>
                    <a:pt x="90665" y="62318"/>
                  </a:lnTo>
                  <a:lnTo>
                    <a:pt x="85775" y="63588"/>
                  </a:lnTo>
                  <a:lnTo>
                    <a:pt x="80987" y="67398"/>
                  </a:lnTo>
                  <a:lnTo>
                    <a:pt x="112504" y="67398"/>
                  </a:lnTo>
                  <a:lnTo>
                    <a:pt x="105219" y="62318"/>
                  </a:lnTo>
                  <a:lnTo>
                    <a:pt x="100596" y="61048"/>
                  </a:lnTo>
                  <a:close/>
                </a:path>
              </a:pathLst>
            </a:custGeom>
            <a:solidFill>
              <a:srgbClr val="808080"/>
            </a:solidFill>
          </p:spPr>
          <p:txBody>
            <a:bodyPr wrap="square" lIns="0" tIns="0" rIns="0" bIns="0" rtlCol="0"/>
            <a:lstStyle/>
            <a:p>
              <a:endParaRPr dirty="0">
                <a:latin typeface="Calibri" panose="020F0502020204030204" pitchFamily="34" charset="0"/>
                <a:cs typeface="Calibri" panose="020F0502020204030204" pitchFamily="34" charset="0"/>
              </a:endParaRPr>
            </a:p>
          </p:txBody>
        </p:sp>
        <p:sp>
          <p:nvSpPr>
            <p:cNvPr id="67" name="object 67"/>
            <p:cNvSpPr/>
            <p:nvPr/>
          </p:nvSpPr>
          <p:spPr>
            <a:xfrm>
              <a:off x="1312925" y="2789682"/>
              <a:ext cx="945515" cy="1905"/>
            </a:xfrm>
            <a:custGeom>
              <a:avLst/>
              <a:gdLst/>
              <a:ahLst/>
              <a:cxnLst/>
              <a:rect l="l" t="t" r="r" b="b"/>
              <a:pathLst>
                <a:path w="945514" h="1905">
                  <a:moveTo>
                    <a:pt x="0" y="0"/>
                  </a:moveTo>
                  <a:lnTo>
                    <a:pt x="945083" y="1308"/>
                  </a:lnTo>
                </a:path>
              </a:pathLst>
            </a:custGeom>
            <a:ln w="38100">
              <a:solidFill>
                <a:srgbClr val="FFD9B0"/>
              </a:solidFill>
            </a:ln>
          </p:spPr>
          <p:txBody>
            <a:bodyPr wrap="square" lIns="0" tIns="0" rIns="0" bIns="0" rtlCol="0"/>
            <a:lstStyle/>
            <a:p>
              <a:endParaRPr/>
            </a:p>
          </p:txBody>
        </p:sp>
        <p:sp>
          <p:nvSpPr>
            <p:cNvPr id="68" name="object 68"/>
            <p:cNvSpPr/>
            <p:nvPr/>
          </p:nvSpPr>
          <p:spPr>
            <a:xfrm>
              <a:off x="2259329" y="2789682"/>
              <a:ext cx="483870" cy="269240"/>
            </a:xfrm>
            <a:custGeom>
              <a:avLst/>
              <a:gdLst/>
              <a:ahLst/>
              <a:cxnLst/>
              <a:rect l="l" t="t" r="r" b="b"/>
              <a:pathLst>
                <a:path w="483869" h="269239">
                  <a:moveTo>
                    <a:pt x="0" y="0"/>
                  </a:moveTo>
                  <a:lnTo>
                    <a:pt x="483781" y="268770"/>
                  </a:lnTo>
                </a:path>
              </a:pathLst>
            </a:custGeom>
            <a:ln w="38100">
              <a:solidFill>
                <a:srgbClr val="FFD9B0"/>
              </a:solidFill>
            </a:ln>
          </p:spPr>
          <p:txBody>
            <a:bodyPr wrap="square" lIns="0" tIns="0" rIns="0" bIns="0" rtlCol="0"/>
            <a:lstStyle/>
            <a:p>
              <a:endParaRPr/>
            </a:p>
          </p:txBody>
        </p:sp>
        <p:sp>
          <p:nvSpPr>
            <p:cNvPr id="69" name="object 69"/>
            <p:cNvSpPr/>
            <p:nvPr/>
          </p:nvSpPr>
          <p:spPr>
            <a:xfrm>
              <a:off x="2698708" y="2999237"/>
              <a:ext cx="128270" cy="106045"/>
            </a:xfrm>
            <a:custGeom>
              <a:avLst/>
              <a:gdLst/>
              <a:ahLst/>
              <a:cxnLst/>
              <a:rect l="l" t="t" r="r" b="b"/>
              <a:pathLst>
                <a:path w="128269" h="106044">
                  <a:moveTo>
                    <a:pt x="55511" y="0"/>
                  </a:moveTo>
                  <a:lnTo>
                    <a:pt x="0" y="99910"/>
                  </a:lnTo>
                  <a:lnTo>
                    <a:pt x="127673" y="105473"/>
                  </a:lnTo>
                  <a:lnTo>
                    <a:pt x="55511" y="0"/>
                  </a:lnTo>
                  <a:close/>
                </a:path>
              </a:pathLst>
            </a:custGeom>
            <a:solidFill>
              <a:srgbClr val="FFD9B0"/>
            </a:solidFill>
          </p:spPr>
          <p:txBody>
            <a:bodyPr wrap="square" lIns="0" tIns="0" rIns="0" bIns="0" rtlCol="0"/>
            <a:lstStyle/>
            <a:p>
              <a:endParaRPr/>
            </a:p>
          </p:txBody>
        </p:sp>
        <p:sp>
          <p:nvSpPr>
            <p:cNvPr id="70" name="object 70"/>
            <p:cNvSpPr/>
            <p:nvPr/>
          </p:nvSpPr>
          <p:spPr>
            <a:xfrm>
              <a:off x="1312925" y="2033778"/>
              <a:ext cx="1905000" cy="0"/>
            </a:xfrm>
            <a:custGeom>
              <a:avLst/>
              <a:gdLst/>
              <a:ahLst/>
              <a:cxnLst/>
              <a:rect l="l" t="t" r="r" b="b"/>
              <a:pathLst>
                <a:path w="1905000">
                  <a:moveTo>
                    <a:pt x="0" y="0"/>
                  </a:moveTo>
                  <a:lnTo>
                    <a:pt x="1904593" y="0"/>
                  </a:lnTo>
                </a:path>
              </a:pathLst>
            </a:custGeom>
            <a:ln w="38100">
              <a:solidFill>
                <a:srgbClr val="E43E31"/>
              </a:solidFill>
            </a:ln>
          </p:spPr>
          <p:txBody>
            <a:bodyPr wrap="square" lIns="0" tIns="0" rIns="0" bIns="0" rtlCol="0"/>
            <a:lstStyle/>
            <a:p>
              <a:endParaRPr/>
            </a:p>
          </p:txBody>
        </p:sp>
        <p:sp>
          <p:nvSpPr>
            <p:cNvPr id="71" name="object 71"/>
            <p:cNvSpPr/>
            <p:nvPr/>
          </p:nvSpPr>
          <p:spPr>
            <a:xfrm>
              <a:off x="3435858" y="2036826"/>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a:endParaRPr/>
            </a:p>
          </p:txBody>
        </p:sp>
        <p:sp>
          <p:nvSpPr>
            <p:cNvPr id="72" name="object 72"/>
            <p:cNvSpPr/>
            <p:nvPr/>
          </p:nvSpPr>
          <p:spPr>
            <a:xfrm>
              <a:off x="3716274" y="2033778"/>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a:endParaRPr/>
            </a:p>
          </p:txBody>
        </p:sp>
        <p:sp>
          <p:nvSpPr>
            <p:cNvPr id="73" name="object 73"/>
            <p:cNvSpPr/>
            <p:nvPr/>
          </p:nvSpPr>
          <p:spPr>
            <a:xfrm>
              <a:off x="3996690" y="2049018"/>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a:endParaRPr/>
            </a:p>
          </p:txBody>
        </p:sp>
        <p:sp>
          <p:nvSpPr>
            <p:cNvPr id="74" name="object 74"/>
            <p:cNvSpPr/>
            <p:nvPr/>
          </p:nvSpPr>
          <p:spPr>
            <a:xfrm>
              <a:off x="3431286" y="2286762"/>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a:endParaRPr/>
            </a:p>
          </p:txBody>
        </p:sp>
        <p:sp>
          <p:nvSpPr>
            <p:cNvPr id="75" name="object 75"/>
            <p:cNvSpPr/>
            <p:nvPr/>
          </p:nvSpPr>
          <p:spPr>
            <a:xfrm>
              <a:off x="3711702" y="2286762"/>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a:endParaRPr/>
            </a:p>
          </p:txBody>
        </p:sp>
        <p:sp>
          <p:nvSpPr>
            <p:cNvPr id="76" name="object 76"/>
            <p:cNvSpPr/>
            <p:nvPr/>
          </p:nvSpPr>
          <p:spPr>
            <a:xfrm>
              <a:off x="3993641" y="2285238"/>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a:endParaRPr/>
            </a:p>
          </p:txBody>
        </p:sp>
        <p:sp>
          <p:nvSpPr>
            <p:cNvPr id="77" name="object 77"/>
            <p:cNvSpPr/>
            <p:nvPr/>
          </p:nvSpPr>
          <p:spPr>
            <a:xfrm>
              <a:off x="3431286" y="2535174"/>
              <a:ext cx="63500" cy="1905"/>
            </a:xfrm>
            <a:custGeom>
              <a:avLst/>
              <a:gdLst/>
              <a:ahLst/>
              <a:cxnLst/>
              <a:rect l="l" t="t" r="r" b="b"/>
              <a:pathLst>
                <a:path w="63500" h="1905">
                  <a:moveTo>
                    <a:pt x="0" y="0"/>
                  </a:moveTo>
                  <a:lnTo>
                    <a:pt x="63004" y="1308"/>
                  </a:lnTo>
                </a:path>
              </a:pathLst>
            </a:custGeom>
            <a:ln w="38100">
              <a:solidFill>
                <a:srgbClr val="FF9B20"/>
              </a:solidFill>
            </a:ln>
          </p:spPr>
          <p:txBody>
            <a:bodyPr wrap="square" lIns="0" tIns="0" rIns="0" bIns="0" rtlCol="0"/>
            <a:lstStyle/>
            <a:p>
              <a:endParaRPr/>
            </a:p>
          </p:txBody>
        </p:sp>
        <p:sp>
          <p:nvSpPr>
            <p:cNvPr id="78" name="object 78"/>
            <p:cNvSpPr/>
            <p:nvPr/>
          </p:nvSpPr>
          <p:spPr>
            <a:xfrm>
              <a:off x="3716274" y="2538222"/>
              <a:ext cx="63500" cy="1905"/>
            </a:xfrm>
            <a:custGeom>
              <a:avLst/>
              <a:gdLst/>
              <a:ahLst/>
              <a:cxnLst/>
              <a:rect l="l" t="t" r="r" b="b"/>
              <a:pathLst>
                <a:path w="63500" h="1905">
                  <a:moveTo>
                    <a:pt x="0" y="0"/>
                  </a:moveTo>
                  <a:lnTo>
                    <a:pt x="63004" y="1308"/>
                  </a:lnTo>
                </a:path>
              </a:pathLst>
            </a:custGeom>
            <a:ln w="38100">
              <a:solidFill>
                <a:srgbClr val="FF9B20"/>
              </a:solidFill>
            </a:ln>
          </p:spPr>
          <p:txBody>
            <a:bodyPr wrap="square" lIns="0" tIns="0" rIns="0" bIns="0" rtlCol="0"/>
            <a:lstStyle/>
            <a:p>
              <a:endParaRPr/>
            </a:p>
          </p:txBody>
        </p:sp>
        <p:sp>
          <p:nvSpPr>
            <p:cNvPr id="79" name="object 79"/>
            <p:cNvSpPr/>
            <p:nvPr/>
          </p:nvSpPr>
          <p:spPr>
            <a:xfrm>
              <a:off x="3996690" y="2538222"/>
              <a:ext cx="63500" cy="1905"/>
            </a:xfrm>
            <a:custGeom>
              <a:avLst/>
              <a:gdLst/>
              <a:ahLst/>
              <a:cxnLst/>
              <a:rect l="l" t="t" r="r" b="b"/>
              <a:pathLst>
                <a:path w="63500" h="1905">
                  <a:moveTo>
                    <a:pt x="0" y="0"/>
                  </a:moveTo>
                  <a:lnTo>
                    <a:pt x="63004" y="1308"/>
                  </a:lnTo>
                </a:path>
              </a:pathLst>
            </a:custGeom>
            <a:ln w="38100">
              <a:solidFill>
                <a:srgbClr val="FF9B20"/>
              </a:solidFill>
            </a:ln>
          </p:spPr>
          <p:txBody>
            <a:bodyPr wrap="square" lIns="0" tIns="0" rIns="0" bIns="0" rtlCol="0"/>
            <a:lstStyle/>
            <a:p>
              <a:endParaRPr/>
            </a:p>
          </p:txBody>
        </p:sp>
        <p:sp>
          <p:nvSpPr>
            <p:cNvPr id="80" name="object 80"/>
            <p:cNvSpPr/>
            <p:nvPr/>
          </p:nvSpPr>
          <p:spPr>
            <a:xfrm>
              <a:off x="4278630" y="2038350"/>
              <a:ext cx="220345" cy="1270"/>
            </a:xfrm>
            <a:custGeom>
              <a:avLst/>
              <a:gdLst/>
              <a:ahLst/>
              <a:cxnLst/>
              <a:rect l="l" t="t" r="r" b="b"/>
              <a:pathLst>
                <a:path w="220345" h="1269">
                  <a:moveTo>
                    <a:pt x="0" y="0"/>
                  </a:moveTo>
                  <a:lnTo>
                    <a:pt x="219773" y="914"/>
                  </a:lnTo>
                </a:path>
              </a:pathLst>
            </a:custGeom>
            <a:ln w="38100">
              <a:solidFill>
                <a:srgbClr val="E43E31"/>
              </a:solidFill>
            </a:ln>
          </p:spPr>
          <p:txBody>
            <a:bodyPr wrap="square" lIns="0" tIns="0" rIns="0" bIns="0" rtlCol="0"/>
            <a:lstStyle/>
            <a:p>
              <a:endParaRPr/>
            </a:p>
          </p:txBody>
        </p:sp>
        <p:sp>
          <p:nvSpPr>
            <p:cNvPr id="81" name="object 81"/>
            <p:cNvSpPr/>
            <p:nvPr/>
          </p:nvSpPr>
          <p:spPr>
            <a:xfrm>
              <a:off x="4479114" y="1982031"/>
              <a:ext cx="114935" cy="114300"/>
            </a:xfrm>
            <a:custGeom>
              <a:avLst/>
              <a:gdLst/>
              <a:ahLst/>
              <a:cxnLst/>
              <a:rect l="l" t="t" r="r" b="b"/>
              <a:pathLst>
                <a:path w="114935" h="114300">
                  <a:moveTo>
                    <a:pt x="482" y="0"/>
                  </a:moveTo>
                  <a:lnTo>
                    <a:pt x="0" y="114300"/>
                  </a:lnTo>
                  <a:lnTo>
                    <a:pt x="114541" y="57632"/>
                  </a:lnTo>
                  <a:lnTo>
                    <a:pt x="482" y="0"/>
                  </a:lnTo>
                  <a:close/>
                </a:path>
              </a:pathLst>
            </a:custGeom>
            <a:solidFill>
              <a:srgbClr val="E43E31"/>
            </a:solidFill>
          </p:spPr>
          <p:txBody>
            <a:bodyPr wrap="square" lIns="0" tIns="0" rIns="0" bIns="0" rtlCol="0"/>
            <a:lstStyle/>
            <a:p>
              <a:endParaRPr/>
            </a:p>
          </p:txBody>
        </p:sp>
        <p:sp>
          <p:nvSpPr>
            <p:cNvPr id="82" name="object 82"/>
            <p:cNvSpPr/>
            <p:nvPr/>
          </p:nvSpPr>
          <p:spPr>
            <a:xfrm>
              <a:off x="4281677" y="2286762"/>
              <a:ext cx="220345" cy="1270"/>
            </a:xfrm>
            <a:custGeom>
              <a:avLst/>
              <a:gdLst/>
              <a:ahLst/>
              <a:cxnLst/>
              <a:rect l="l" t="t" r="r" b="b"/>
              <a:pathLst>
                <a:path w="220345" h="1269">
                  <a:moveTo>
                    <a:pt x="0" y="0"/>
                  </a:moveTo>
                  <a:lnTo>
                    <a:pt x="219773" y="914"/>
                  </a:lnTo>
                </a:path>
              </a:pathLst>
            </a:custGeom>
            <a:ln w="38100">
              <a:solidFill>
                <a:srgbClr val="E43E31"/>
              </a:solidFill>
            </a:ln>
          </p:spPr>
          <p:txBody>
            <a:bodyPr wrap="square" lIns="0" tIns="0" rIns="0" bIns="0" rtlCol="0"/>
            <a:lstStyle/>
            <a:p>
              <a:endParaRPr/>
            </a:p>
          </p:txBody>
        </p:sp>
        <p:sp>
          <p:nvSpPr>
            <p:cNvPr id="83" name="object 83"/>
            <p:cNvSpPr/>
            <p:nvPr/>
          </p:nvSpPr>
          <p:spPr>
            <a:xfrm>
              <a:off x="4482162" y="2230443"/>
              <a:ext cx="114935" cy="114300"/>
            </a:xfrm>
            <a:custGeom>
              <a:avLst/>
              <a:gdLst/>
              <a:ahLst/>
              <a:cxnLst/>
              <a:rect l="l" t="t" r="r" b="b"/>
              <a:pathLst>
                <a:path w="114935" h="114300">
                  <a:moveTo>
                    <a:pt x="482" y="0"/>
                  </a:moveTo>
                  <a:lnTo>
                    <a:pt x="0" y="114300"/>
                  </a:lnTo>
                  <a:lnTo>
                    <a:pt x="114541" y="57632"/>
                  </a:lnTo>
                  <a:lnTo>
                    <a:pt x="482" y="0"/>
                  </a:lnTo>
                  <a:close/>
                </a:path>
              </a:pathLst>
            </a:custGeom>
            <a:solidFill>
              <a:srgbClr val="E43E31"/>
            </a:solidFill>
          </p:spPr>
          <p:txBody>
            <a:bodyPr wrap="square" lIns="0" tIns="0" rIns="0" bIns="0" rtlCol="0"/>
            <a:lstStyle/>
            <a:p>
              <a:endParaRPr/>
            </a:p>
          </p:txBody>
        </p:sp>
        <p:sp>
          <p:nvSpPr>
            <p:cNvPr id="84" name="object 84"/>
            <p:cNvSpPr/>
            <p:nvPr/>
          </p:nvSpPr>
          <p:spPr>
            <a:xfrm>
              <a:off x="4283202" y="2538222"/>
              <a:ext cx="220345" cy="1270"/>
            </a:xfrm>
            <a:custGeom>
              <a:avLst/>
              <a:gdLst/>
              <a:ahLst/>
              <a:cxnLst/>
              <a:rect l="l" t="t" r="r" b="b"/>
              <a:pathLst>
                <a:path w="220345" h="1269">
                  <a:moveTo>
                    <a:pt x="0" y="0"/>
                  </a:moveTo>
                  <a:lnTo>
                    <a:pt x="219773" y="914"/>
                  </a:lnTo>
                </a:path>
              </a:pathLst>
            </a:custGeom>
            <a:ln w="38100">
              <a:solidFill>
                <a:srgbClr val="FF9B20"/>
              </a:solidFill>
            </a:ln>
          </p:spPr>
          <p:txBody>
            <a:bodyPr wrap="square" lIns="0" tIns="0" rIns="0" bIns="0" rtlCol="0"/>
            <a:lstStyle/>
            <a:p>
              <a:endParaRPr/>
            </a:p>
          </p:txBody>
        </p:sp>
        <p:sp>
          <p:nvSpPr>
            <p:cNvPr id="85" name="object 85"/>
            <p:cNvSpPr/>
            <p:nvPr/>
          </p:nvSpPr>
          <p:spPr>
            <a:xfrm>
              <a:off x="4483686" y="2481903"/>
              <a:ext cx="114935" cy="114300"/>
            </a:xfrm>
            <a:custGeom>
              <a:avLst/>
              <a:gdLst/>
              <a:ahLst/>
              <a:cxnLst/>
              <a:rect l="l" t="t" r="r" b="b"/>
              <a:pathLst>
                <a:path w="114935" h="114300">
                  <a:moveTo>
                    <a:pt x="482" y="0"/>
                  </a:moveTo>
                  <a:lnTo>
                    <a:pt x="0" y="114300"/>
                  </a:lnTo>
                  <a:lnTo>
                    <a:pt x="114541" y="57632"/>
                  </a:lnTo>
                  <a:lnTo>
                    <a:pt x="482" y="0"/>
                  </a:lnTo>
                  <a:close/>
                </a:path>
              </a:pathLst>
            </a:custGeom>
            <a:solidFill>
              <a:srgbClr val="FF9B20"/>
            </a:solidFill>
          </p:spPr>
          <p:txBody>
            <a:bodyPr wrap="square" lIns="0" tIns="0" rIns="0" bIns="0" rtlCol="0"/>
            <a:lstStyle/>
            <a:p>
              <a:endParaRPr/>
            </a:p>
          </p:txBody>
        </p:sp>
      </p:grpSp>
      <p:sp>
        <p:nvSpPr>
          <p:cNvPr id="86" name="object 86"/>
          <p:cNvSpPr txBox="1"/>
          <p:nvPr/>
        </p:nvSpPr>
        <p:spPr>
          <a:xfrm>
            <a:off x="2854940" y="1070534"/>
            <a:ext cx="1629675" cy="230961"/>
          </a:xfrm>
          <a:prstGeom prst="rect">
            <a:avLst/>
          </a:prstGeom>
        </p:spPr>
        <p:txBody>
          <a:bodyPr vert="horz" wrap="square" lIns="0" tIns="0" rIns="0" bIns="0" rtlCol="0">
            <a:noAutofit/>
          </a:bodyPr>
          <a:lstStyle/>
          <a:p>
            <a:pPr marL="255904" marR="5080" indent="-243840" algn="ctr">
              <a:spcBef>
                <a:spcPts val="100"/>
              </a:spcBef>
            </a:pPr>
            <a:r>
              <a:rPr sz="1400" b="1" dirty="0">
                <a:solidFill>
                  <a:srgbClr val="E53E31"/>
                </a:solidFill>
                <a:latin typeface="Calibri" panose="020F0502020204030204" pitchFamily="34" charset="0"/>
                <a:cs typeface="Calibri" panose="020F0502020204030204" pitchFamily="34" charset="0"/>
              </a:rPr>
              <a:t>Assess single studies</a:t>
            </a:r>
            <a:endParaRPr sz="1400" dirty="0">
              <a:solidFill>
                <a:srgbClr val="E53E31"/>
              </a:solidFill>
              <a:latin typeface="Calibri" panose="020F0502020204030204" pitchFamily="34" charset="0"/>
              <a:cs typeface="Calibri" panose="020F0502020204030204" pitchFamily="34" charset="0"/>
            </a:endParaRPr>
          </a:p>
        </p:txBody>
      </p:sp>
      <p:sp>
        <p:nvSpPr>
          <p:cNvPr id="87" name="object 87"/>
          <p:cNvSpPr txBox="1"/>
          <p:nvPr/>
        </p:nvSpPr>
        <p:spPr>
          <a:xfrm>
            <a:off x="1375620" y="4431303"/>
            <a:ext cx="979087" cy="752129"/>
          </a:xfrm>
          <a:prstGeom prst="rect">
            <a:avLst/>
          </a:prstGeom>
        </p:spPr>
        <p:txBody>
          <a:bodyPr vert="horz" wrap="square" lIns="0" tIns="13335" rIns="0" bIns="0" rtlCol="0">
            <a:spAutoFit/>
          </a:bodyPr>
          <a:lstStyle/>
          <a:p>
            <a:pPr marL="12700" marR="5080" indent="16510" algn="ctr">
              <a:lnSpc>
                <a:spcPct val="100400"/>
              </a:lnSpc>
              <a:spcBef>
                <a:spcPts val="105"/>
              </a:spcBef>
            </a:pPr>
            <a:r>
              <a:rPr sz="1200" b="1" dirty="0">
                <a:solidFill>
                  <a:srgbClr val="E53E31"/>
                </a:solidFill>
                <a:latin typeface="Arial"/>
                <a:cs typeface="Arial"/>
              </a:rPr>
              <a:t>Evidence synthesis </a:t>
            </a:r>
            <a:r>
              <a:rPr sz="1200" dirty="0">
                <a:solidFill>
                  <a:schemeClr val="tx1">
                    <a:lumMod val="50000"/>
                    <a:lumOff val="50000"/>
                  </a:schemeClr>
                </a:solidFill>
                <a:latin typeface="Arial"/>
                <a:cs typeface="Arial"/>
              </a:rPr>
              <a:t>(systematic review/HTA)</a:t>
            </a:r>
          </a:p>
        </p:txBody>
      </p:sp>
      <p:sp>
        <p:nvSpPr>
          <p:cNvPr id="88" name="object 88"/>
          <p:cNvSpPr/>
          <p:nvPr/>
        </p:nvSpPr>
        <p:spPr>
          <a:xfrm>
            <a:off x="737616" y="1802891"/>
            <a:ext cx="9261475" cy="3977640"/>
          </a:xfrm>
          <a:custGeom>
            <a:avLst/>
            <a:gdLst/>
            <a:ahLst/>
            <a:cxnLst/>
            <a:rect l="l" t="t" r="r" b="b"/>
            <a:pathLst>
              <a:path w="9261475" h="3977640">
                <a:moveTo>
                  <a:pt x="1685544" y="3665969"/>
                </a:moveTo>
                <a:lnTo>
                  <a:pt x="696087" y="3665969"/>
                </a:lnTo>
                <a:lnTo>
                  <a:pt x="647128" y="3661041"/>
                </a:lnTo>
                <a:lnTo>
                  <a:pt x="601535" y="3646881"/>
                </a:lnTo>
                <a:lnTo>
                  <a:pt x="560285" y="3624491"/>
                </a:lnTo>
                <a:lnTo>
                  <a:pt x="524332" y="3594836"/>
                </a:lnTo>
                <a:lnTo>
                  <a:pt x="494677" y="3558883"/>
                </a:lnTo>
                <a:lnTo>
                  <a:pt x="472287" y="3517633"/>
                </a:lnTo>
                <a:lnTo>
                  <a:pt x="458127" y="3472040"/>
                </a:lnTo>
                <a:lnTo>
                  <a:pt x="453199" y="3423081"/>
                </a:lnTo>
                <a:lnTo>
                  <a:pt x="453199" y="1622323"/>
                </a:lnTo>
                <a:lnTo>
                  <a:pt x="594728" y="1622323"/>
                </a:lnTo>
                <a:lnTo>
                  <a:pt x="297357" y="1301496"/>
                </a:lnTo>
                <a:lnTo>
                  <a:pt x="0" y="1622323"/>
                </a:lnTo>
                <a:lnTo>
                  <a:pt x="141528" y="1622323"/>
                </a:lnTo>
                <a:lnTo>
                  <a:pt x="141528" y="3423081"/>
                </a:lnTo>
                <a:lnTo>
                  <a:pt x="143560" y="3470935"/>
                </a:lnTo>
                <a:lnTo>
                  <a:pt x="149555" y="3517658"/>
                </a:lnTo>
                <a:lnTo>
                  <a:pt x="159346" y="3563074"/>
                </a:lnTo>
                <a:lnTo>
                  <a:pt x="172758" y="3607041"/>
                </a:lnTo>
                <a:lnTo>
                  <a:pt x="189636" y="3649370"/>
                </a:lnTo>
                <a:lnTo>
                  <a:pt x="209804" y="3689896"/>
                </a:lnTo>
                <a:lnTo>
                  <a:pt x="233108" y="3728466"/>
                </a:lnTo>
                <a:lnTo>
                  <a:pt x="259372" y="3764915"/>
                </a:lnTo>
                <a:lnTo>
                  <a:pt x="288429" y="3799065"/>
                </a:lnTo>
                <a:lnTo>
                  <a:pt x="320103" y="3830739"/>
                </a:lnTo>
                <a:lnTo>
                  <a:pt x="354253" y="3859796"/>
                </a:lnTo>
                <a:lnTo>
                  <a:pt x="390702" y="3886060"/>
                </a:lnTo>
                <a:lnTo>
                  <a:pt x="429272" y="3909364"/>
                </a:lnTo>
                <a:lnTo>
                  <a:pt x="469798" y="3929532"/>
                </a:lnTo>
                <a:lnTo>
                  <a:pt x="512127" y="3946410"/>
                </a:lnTo>
                <a:lnTo>
                  <a:pt x="556094" y="3959822"/>
                </a:lnTo>
                <a:lnTo>
                  <a:pt x="601510" y="3969613"/>
                </a:lnTo>
                <a:lnTo>
                  <a:pt x="648233" y="3975608"/>
                </a:lnTo>
                <a:lnTo>
                  <a:pt x="696087" y="3977640"/>
                </a:lnTo>
                <a:lnTo>
                  <a:pt x="1685544" y="3977640"/>
                </a:lnTo>
                <a:lnTo>
                  <a:pt x="1685544" y="3665969"/>
                </a:lnTo>
                <a:close/>
              </a:path>
              <a:path w="9261475" h="3977640">
                <a:moveTo>
                  <a:pt x="4728972" y="296418"/>
                </a:moveTo>
                <a:lnTo>
                  <a:pt x="4434078" y="0"/>
                </a:lnTo>
                <a:lnTo>
                  <a:pt x="4434078" y="148209"/>
                </a:lnTo>
                <a:lnTo>
                  <a:pt x="4139184" y="148209"/>
                </a:lnTo>
                <a:lnTo>
                  <a:pt x="4139184" y="444627"/>
                </a:lnTo>
                <a:lnTo>
                  <a:pt x="4434078" y="444627"/>
                </a:lnTo>
                <a:lnTo>
                  <a:pt x="4434078" y="592836"/>
                </a:lnTo>
                <a:lnTo>
                  <a:pt x="4728972" y="296418"/>
                </a:lnTo>
                <a:close/>
              </a:path>
              <a:path w="9261475" h="3977640">
                <a:moveTo>
                  <a:pt x="4754880" y="3117342"/>
                </a:moveTo>
                <a:lnTo>
                  <a:pt x="4459986" y="3117342"/>
                </a:lnTo>
                <a:lnTo>
                  <a:pt x="4459986" y="2968752"/>
                </a:lnTo>
                <a:lnTo>
                  <a:pt x="4165092" y="3265932"/>
                </a:lnTo>
                <a:lnTo>
                  <a:pt x="4459986" y="3563112"/>
                </a:lnTo>
                <a:lnTo>
                  <a:pt x="4459986" y="3414522"/>
                </a:lnTo>
                <a:lnTo>
                  <a:pt x="4754880" y="3414522"/>
                </a:lnTo>
                <a:lnTo>
                  <a:pt x="4754880" y="3117342"/>
                </a:lnTo>
                <a:close/>
              </a:path>
              <a:path w="9261475" h="3977640">
                <a:moveTo>
                  <a:pt x="7818120" y="3117342"/>
                </a:moveTo>
                <a:lnTo>
                  <a:pt x="7523226" y="3117342"/>
                </a:lnTo>
                <a:lnTo>
                  <a:pt x="7523226" y="2968752"/>
                </a:lnTo>
                <a:lnTo>
                  <a:pt x="7228332" y="3265932"/>
                </a:lnTo>
                <a:lnTo>
                  <a:pt x="7523226" y="3563112"/>
                </a:lnTo>
                <a:lnTo>
                  <a:pt x="7523226" y="3414522"/>
                </a:lnTo>
                <a:lnTo>
                  <a:pt x="7818120" y="3414522"/>
                </a:lnTo>
                <a:lnTo>
                  <a:pt x="7818120" y="3117342"/>
                </a:lnTo>
                <a:close/>
              </a:path>
              <a:path w="9261475" h="3977640">
                <a:moveTo>
                  <a:pt x="9261348" y="1703451"/>
                </a:moveTo>
                <a:lnTo>
                  <a:pt x="9128912" y="1703451"/>
                </a:lnTo>
                <a:lnTo>
                  <a:pt x="9128925" y="577126"/>
                </a:lnTo>
                <a:lnTo>
                  <a:pt x="9126207" y="530085"/>
                </a:lnTo>
                <a:lnTo>
                  <a:pt x="9118270" y="484644"/>
                </a:lnTo>
                <a:lnTo>
                  <a:pt x="9105405" y="441083"/>
                </a:lnTo>
                <a:lnTo>
                  <a:pt x="9087917" y="399732"/>
                </a:lnTo>
                <a:lnTo>
                  <a:pt x="9066111" y="360883"/>
                </a:lnTo>
                <a:lnTo>
                  <a:pt x="9040292" y="324827"/>
                </a:lnTo>
                <a:lnTo>
                  <a:pt x="9010764" y="291896"/>
                </a:lnTo>
                <a:lnTo>
                  <a:pt x="8977833" y="262369"/>
                </a:lnTo>
                <a:lnTo>
                  <a:pt x="8941778" y="236550"/>
                </a:lnTo>
                <a:lnTo>
                  <a:pt x="8902929" y="214744"/>
                </a:lnTo>
                <a:lnTo>
                  <a:pt x="8861577" y="197256"/>
                </a:lnTo>
                <a:lnTo>
                  <a:pt x="8818016" y="184391"/>
                </a:lnTo>
                <a:lnTo>
                  <a:pt x="8772576" y="176453"/>
                </a:lnTo>
                <a:lnTo>
                  <a:pt x="8725535" y="173736"/>
                </a:lnTo>
                <a:lnTo>
                  <a:pt x="8339328" y="173736"/>
                </a:lnTo>
                <a:lnTo>
                  <a:pt x="8339328" y="404241"/>
                </a:lnTo>
                <a:lnTo>
                  <a:pt x="8725535" y="404241"/>
                </a:lnTo>
                <a:lnTo>
                  <a:pt x="8771484" y="410425"/>
                </a:lnTo>
                <a:lnTo>
                  <a:pt x="8812784" y="427850"/>
                </a:lnTo>
                <a:lnTo>
                  <a:pt x="8847772" y="454888"/>
                </a:lnTo>
                <a:lnTo>
                  <a:pt x="8874798" y="489877"/>
                </a:lnTo>
                <a:lnTo>
                  <a:pt x="8892222" y="531177"/>
                </a:lnTo>
                <a:lnTo>
                  <a:pt x="8898407" y="577126"/>
                </a:lnTo>
                <a:lnTo>
                  <a:pt x="8898407" y="1703451"/>
                </a:lnTo>
                <a:lnTo>
                  <a:pt x="8765984" y="1703451"/>
                </a:lnTo>
                <a:lnTo>
                  <a:pt x="9013660" y="1933956"/>
                </a:lnTo>
                <a:lnTo>
                  <a:pt x="9261348" y="1703451"/>
                </a:lnTo>
                <a:close/>
              </a:path>
            </a:pathLst>
          </a:custGeom>
          <a:solidFill>
            <a:srgbClr val="E53E31"/>
          </a:solidFill>
        </p:spPr>
        <p:txBody>
          <a:bodyPr wrap="square" lIns="0" tIns="0" rIns="0" bIns="0" rtlCol="0"/>
          <a:lstStyle/>
          <a:p>
            <a:endParaRPr/>
          </a:p>
        </p:txBody>
      </p:sp>
      <p:sp>
        <p:nvSpPr>
          <p:cNvPr id="89" name="TextBox 88">
            <a:extLst>
              <a:ext uri="{FF2B5EF4-FFF2-40B4-BE49-F238E27FC236}">
                <a16:creationId xmlns:a16="http://schemas.microsoft.com/office/drawing/2014/main" id="{B8462E06-C0EB-D2AF-2712-02D301004A9E}"/>
              </a:ext>
            </a:extLst>
          </p:cNvPr>
          <p:cNvSpPr txBox="1"/>
          <p:nvPr/>
        </p:nvSpPr>
        <p:spPr>
          <a:xfrm>
            <a:off x="7267524" y="788749"/>
            <a:ext cx="1724076" cy="584775"/>
          </a:xfrm>
          <a:prstGeom prst="rect">
            <a:avLst/>
          </a:prstGeom>
          <a:noFill/>
        </p:spPr>
        <p:txBody>
          <a:bodyPr wrap="square" lIns="0" tIns="0" rIns="0" bIns="0" rtlCol="0">
            <a:noAutofit/>
          </a:bodyPr>
          <a:lstStyle/>
          <a:p>
            <a:pPr marL="12700" algn="ctr">
              <a:lnSpc>
                <a:spcPct val="100000"/>
              </a:lnSpc>
              <a:spcBef>
                <a:spcPts val="125"/>
              </a:spcBef>
            </a:pPr>
            <a:r>
              <a:rPr lang="en-US" sz="1400" b="1" kern="1200" dirty="0">
                <a:solidFill>
                  <a:srgbClr val="E43E31"/>
                </a:solidFill>
                <a:latin typeface="Calibri" panose="020F0502020204030204" pitchFamily="34" charset="0"/>
                <a:cs typeface="Calibri" panose="020F0502020204030204" pitchFamily="34" charset="0"/>
              </a:rPr>
              <a:t>Rate certainty</a:t>
            </a:r>
            <a:endParaRPr lang="en-US" sz="1400" kern="1200" dirty="0">
              <a:latin typeface="Calibri" panose="020F0502020204030204" pitchFamily="34" charset="0"/>
              <a:cs typeface="Calibri" panose="020F0502020204030204" pitchFamily="34" charset="0"/>
            </a:endParaRPr>
          </a:p>
          <a:p>
            <a:pPr marL="12700" marR="5080" algn="ctr">
              <a:lnSpc>
                <a:spcPct val="100000"/>
              </a:lnSpc>
              <a:spcBef>
                <a:spcPts val="10"/>
              </a:spcBef>
            </a:pPr>
            <a:r>
              <a:rPr lang="en-US" sz="1200" kern="1200" dirty="0">
                <a:solidFill>
                  <a:srgbClr val="808080"/>
                </a:solidFill>
                <a:latin typeface="Calibri" panose="020F0502020204030204" pitchFamily="34" charset="0"/>
                <a:cs typeface="Calibri" panose="020F0502020204030204" pitchFamily="34" charset="0"/>
              </a:rPr>
              <a:t>of evidence for</a:t>
            </a:r>
            <a:br>
              <a:rPr lang="en-US" sz="1200" kern="1200" dirty="0">
                <a:solidFill>
                  <a:srgbClr val="808080"/>
                </a:solidFill>
                <a:latin typeface="Calibri" panose="020F0502020204030204" pitchFamily="34" charset="0"/>
                <a:cs typeface="Calibri" panose="020F0502020204030204" pitchFamily="34" charset="0"/>
              </a:rPr>
            </a:br>
            <a:r>
              <a:rPr lang="en-US" sz="1200" kern="1200" dirty="0">
                <a:solidFill>
                  <a:srgbClr val="808080"/>
                </a:solidFill>
                <a:latin typeface="Calibri" panose="020F0502020204030204" pitchFamily="34" charset="0"/>
                <a:cs typeface="Calibri" panose="020F0502020204030204" pitchFamily="34" charset="0"/>
              </a:rPr>
              <a:t> each outcome and </a:t>
            </a:r>
            <a:br>
              <a:rPr lang="en-US" sz="1200" kern="1200" dirty="0">
                <a:solidFill>
                  <a:srgbClr val="808080"/>
                </a:solidFill>
                <a:latin typeface="Calibri" panose="020F0502020204030204" pitchFamily="34" charset="0"/>
                <a:cs typeface="Calibri" panose="020F0502020204030204" pitchFamily="34" charset="0"/>
              </a:rPr>
            </a:br>
            <a:r>
              <a:rPr lang="en-US" sz="1200" kern="1200" dirty="0">
                <a:solidFill>
                  <a:srgbClr val="808080"/>
                </a:solidFill>
                <a:latin typeface="Calibri" panose="020F0502020204030204" pitchFamily="34" charset="0"/>
                <a:cs typeface="Calibri" panose="020F0502020204030204" pitchFamily="34" charset="0"/>
              </a:rPr>
              <a:t>other criteria</a:t>
            </a:r>
            <a:endParaRPr lang="en-US" sz="1200" kern="12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700825" y="3060359"/>
            <a:ext cx="3343940" cy="2987125"/>
          </a:xfrm>
          <a:custGeom>
            <a:avLst/>
            <a:gdLst/>
            <a:ahLst/>
            <a:cxnLst/>
            <a:rect l="l" t="t" r="r" b="b"/>
            <a:pathLst>
              <a:path w="4792980" h="3069590">
                <a:moveTo>
                  <a:pt x="4573435" y="0"/>
                </a:moveTo>
                <a:lnTo>
                  <a:pt x="219544" y="0"/>
                </a:lnTo>
                <a:lnTo>
                  <a:pt x="175300" y="4460"/>
                </a:lnTo>
                <a:lnTo>
                  <a:pt x="134089" y="17253"/>
                </a:lnTo>
                <a:lnTo>
                  <a:pt x="96797" y="37495"/>
                </a:lnTo>
                <a:lnTo>
                  <a:pt x="64304" y="64304"/>
                </a:lnTo>
                <a:lnTo>
                  <a:pt x="37495" y="96797"/>
                </a:lnTo>
                <a:lnTo>
                  <a:pt x="17253" y="134089"/>
                </a:lnTo>
                <a:lnTo>
                  <a:pt x="4460" y="175300"/>
                </a:lnTo>
                <a:lnTo>
                  <a:pt x="0" y="219544"/>
                </a:lnTo>
                <a:lnTo>
                  <a:pt x="0" y="2849791"/>
                </a:lnTo>
                <a:lnTo>
                  <a:pt x="4460" y="2894035"/>
                </a:lnTo>
                <a:lnTo>
                  <a:pt x="17253" y="2935246"/>
                </a:lnTo>
                <a:lnTo>
                  <a:pt x="37495" y="2972538"/>
                </a:lnTo>
                <a:lnTo>
                  <a:pt x="64304" y="3005031"/>
                </a:lnTo>
                <a:lnTo>
                  <a:pt x="96797" y="3031840"/>
                </a:lnTo>
                <a:lnTo>
                  <a:pt x="134089" y="3052082"/>
                </a:lnTo>
                <a:lnTo>
                  <a:pt x="175300" y="3064875"/>
                </a:lnTo>
                <a:lnTo>
                  <a:pt x="219544" y="3069335"/>
                </a:lnTo>
                <a:lnTo>
                  <a:pt x="4573435" y="3069335"/>
                </a:lnTo>
                <a:lnTo>
                  <a:pt x="4617679" y="3064875"/>
                </a:lnTo>
                <a:lnTo>
                  <a:pt x="4658890" y="3052082"/>
                </a:lnTo>
                <a:lnTo>
                  <a:pt x="4696182" y="3031840"/>
                </a:lnTo>
                <a:lnTo>
                  <a:pt x="4728675" y="3005031"/>
                </a:lnTo>
                <a:lnTo>
                  <a:pt x="4755484" y="2972538"/>
                </a:lnTo>
                <a:lnTo>
                  <a:pt x="4775726" y="2935246"/>
                </a:lnTo>
                <a:lnTo>
                  <a:pt x="4788519" y="2894035"/>
                </a:lnTo>
                <a:lnTo>
                  <a:pt x="4792980" y="2849791"/>
                </a:lnTo>
                <a:lnTo>
                  <a:pt x="4792980" y="219544"/>
                </a:lnTo>
                <a:lnTo>
                  <a:pt x="4788519" y="175300"/>
                </a:lnTo>
                <a:lnTo>
                  <a:pt x="4775726" y="134089"/>
                </a:lnTo>
                <a:lnTo>
                  <a:pt x="4755484" y="96797"/>
                </a:lnTo>
                <a:lnTo>
                  <a:pt x="4728675" y="64304"/>
                </a:lnTo>
                <a:lnTo>
                  <a:pt x="4696182" y="37495"/>
                </a:lnTo>
                <a:lnTo>
                  <a:pt x="4658890" y="17253"/>
                </a:lnTo>
                <a:lnTo>
                  <a:pt x="4617679" y="4460"/>
                </a:lnTo>
                <a:lnTo>
                  <a:pt x="4573435" y="0"/>
                </a:lnTo>
                <a:close/>
              </a:path>
            </a:pathLst>
          </a:custGeom>
          <a:solidFill>
            <a:srgbClr val="F2F2F2"/>
          </a:solidFill>
        </p:spPr>
        <p:txBody>
          <a:bodyPr wrap="square" lIns="0" tIns="0" rIns="0" bIns="0" rtlCol="0"/>
          <a:lstStyle/>
          <a:p>
            <a:endParaRPr/>
          </a:p>
        </p:txBody>
      </p:sp>
      <p:sp>
        <p:nvSpPr>
          <p:cNvPr id="8" name="object 8"/>
          <p:cNvSpPr txBox="1"/>
          <p:nvPr/>
        </p:nvSpPr>
        <p:spPr>
          <a:xfrm>
            <a:off x="406400" y="1262339"/>
            <a:ext cx="6074410"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PICO</a:t>
            </a:r>
            <a:r>
              <a:rPr sz="2800" spc="-110" dirty="0">
                <a:solidFill>
                  <a:srgbClr val="E53E31"/>
                </a:solidFill>
                <a:latin typeface="Calibri"/>
                <a:cs typeface="Calibri"/>
              </a:rPr>
              <a:t> </a:t>
            </a:r>
            <a:r>
              <a:rPr sz="2800" dirty="0">
                <a:solidFill>
                  <a:srgbClr val="E53E31"/>
                </a:solidFill>
                <a:latin typeface="Calibri"/>
                <a:cs typeface="Calibri"/>
              </a:rPr>
              <a:t>Question</a:t>
            </a:r>
            <a:r>
              <a:rPr sz="2800" spc="-75" dirty="0">
                <a:solidFill>
                  <a:srgbClr val="E53E31"/>
                </a:solidFill>
                <a:latin typeface="Calibri"/>
                <a:cs typeface="Calibri"/>
              </a:rPr>
              <a:t> </a:t>
            </a:r>
            <a:r>
              <a:rPr sz="2800" spc="-10" dirty="0">
                <a:solidFill>
                  <a:srgbClr val="E53E31"/>
                </a:solidFill>
                <a:latin typeface="Calibri"/>
                <a:cs typeface="Calibri"/>
              </a:rPr>
              <a:t>Generation</a:t>
            </a:r>
            <a:r>
              <a:rPr sz="2800" spc="-90" dirty="0">
                <a:solidFill>
                  <a:srgbClr val="E53E31"/>
                </a:solidFill>
                <a:latin typeface="Calibri"/>
                <a:cs typeface="Calibri"/>
              </a:rPr>
              <a:t> </a:t>
            </a:r>
            <a:r>
              <a:rPr sz="2800" dirty="0">
                <a:solidFill>
                  <a:srgbClr val="E53E31"/>
                </a:solidFill>
                <a:latin typeface="Calibri"/>
                <a:cs typeface="Calibri"/>
              </a:rPr>
              <a:t>&amp;</a:t>
            </a:r>
            <a:r>
              <a:rPr sz="2800" spc="-90" dirty="0">
                <a:solidFill>
                  <a:srgbClr val="E53E31"/>
                </a:solidFill>
                <a:latin typeface="Calibri"/>
                <a:cs typeface="Calibri"/>
              </a:rPr>
              <a:t> </a:t>
            </a:r>
            <a:r>
              <a:rPr sz="2800" spc="-10" dirty="0">
                <a:solidFill>
                  <a:srgbClr val="E53E31"/>
                </a:solidFill>
                <a:latin typeface="Calibri"/>
                <a:cs typeface="Calibri"/>
              </a:rPr>
              <a:t>Prioritization</a:t>
            </a:r>
            <a:endParaRPr sz="2800">
              <a:latin typeface="Calibri"/>
              <a:cs typeface="Calibri"/>
            </a:endParaRPr>
          </a:p>
        </p:txBody>
      </p:sp>
      <p:sp>
        <p:nvSpPr>
          <p:cNvPr id="9" name="object 9"/>
          <p:cNvSpPr txBox="1"/>
          <p:nvPr/>
        </p:nvSpPr>
        <p:spPr>
          <a:xfrm>
            <a:off x="406400" y="1879880"/>
            <a:ext cx="7505700" cy="754380"/>
          </a:xfrm>
          <a:prstGeom prst="rect">
            <a:avLst/>
          </a:prstGeom>
        </p:spPr>
        <p:txBody>
          <a:bodyPr vert="horz" wrap="square" lIns="0" tIns="116839" rIns="0" bIns="0" rtlCol="0">
            <a:spAutoFit/>
          </a:bodyPr>
          <a:lstStyle/>
          <a:p>
            <a:pPr marL="241300" indent="-228600">
              <a:lnSpc>
                <a:spcPct val="100000"/>
              </a:lnSpc>
              <a:spcBef>
                <a:spcPts val="919"/>
              </a:spcBef>
              <a:buFont typeface="Arial"/>
              <a:buChar char="•"/>
              <a:tabLst>
                <a:tab pos="240665" algn="l"/>
                <a:tab pos="241300" algn="l"/>
              </a:tabLst>
            </a:pPr>
            <a:r>
              <a:rPr sz="1700" dirty="0">
                <a:solidFill>
                  <a:srgbClr val="808080"/>
                </a:solidFill>
                <a:latin typeface="Calibri"/>
                <a:cs typeface="Calibri"/>
              </a:rPr>
              <a:t>Brainstorming:</a:t>
            </a:r>
            <a:r>
              <a:rPr sz="1700" spc="25" dirty="0">
                <a:solidFill>
                  <a:srgbClr val="808080"/>
                </a:solidFill>
                <a:latin typeface="Calibri"/>
                <a:cs typeface="Calibri"/>
              </a:rPr>
              <a:t> </a:t>
            </a:r>
            <a:r>
              <a:rPr sz="1700" dirty="0">
                <a:solidFill>
                  <a:srgbClr val="808080"/>
                </a:solidFill>
                <a:latin typeface="Calibri"/>
                <a:cs typeface="Calibri"/>
              </a:rPr>
              <a:t>inclusive</a:t>
            </a:r>
            <a:r>
              <a:rPr sz="1700" spc="35" dirty="0">
                <a:solidFill>
                  <a:srgbClr val="808080"/>
                </a:solidFill>
                <a:latin typeface="Calibri"/>
                <a:cs typeface="Calibri"/>
              </a:rPr>
              <a:t> </a:t>
            </a:r>
            <a:r>
              <a:rPr sz="1700" dirty="0">
                <a:solidFill>
                  <a:srgbClr val="808080"/>
                </a:solidFill>
                <a:latin typeface="Calibri"/>
                <a:cs typeface="Calibri"/>
              </a:rPr>
              <a:t>list</a:t>
            </a:r>
            <a:r>
              <a:rPr sz="1700" spc="30" dirty="0">
                <a:solidFill>
                  <a:srgbClr val="808080"/>
                </a:solidFill>
                <a:latin typeface="Calibri"/>
                <a:cs typeface="Calibri"/>
              </a:rPr>
              <a:t> </a:t>
            </a:r>
            <a:r>
              <a:rPr sz="1700" dirty="0">
                <a:solidFill>
                  <a:srgbClr val="808080"/>
                </a:solidFill>
                <a:latin typeface="Calibri"/>
                <a:cs typeface="Calibri"/>
              </a:rPr>
              <a:t>of potential</a:t>
            </a:r>
            <a:r>
              <a:rPr sz="1700" spc="5" dirty="0">
                <a:solidFill>
                  <a:srgbClr val="808080"/>
                </a:solidFill>
                <a:latin typeface="Calibri"/>
                <a:cs typeface="Calibri"/>
              </a:rPr>
              <a:t> </a:t>
            </a:r>
            <a:r>
              <a:rPr sz="1700" dirty="0">
                <a:solidFill>
                  <a:srgbClr val="808080"/>
                </a:solidFill>
                <a:latin typeface="Calibri"/>
                <a:cs typeface="Calibri"/>
              </a:rPr>
              <a:t>PICO</a:t>
            </a:r>
            <a:r>
              <a:rPr sz="1700" spc="40" dirty="0">
                <a:solidFill>
                  <a:srgbClr val="808080"/>
                </a:solidFill>
                <a:latin typeface="Calibri"/>
                <a:cs typeface="Calibri"/>
              </a:rPr>
              <a:t> </a:t>
            </a:r>
            <a:r>
              <a:rPr sz="1700" dirty="0">
                <a:solidFill>
                  <a:srgbClr val="808080"/>
                </a:solidFill>
                <a:latin typeface="Calibri"/>
                <a:cs typeface="Calibri"/>
              </a:rPr>
              <a:t>questions</a:t>
            </a:r>
            <a:r>
              <a:rPr sz="1700" spc="15" dirty="0">
                <a:solidFill>
                  <a:srgbClr val="808080"/>
                </a:solidFill>
                <a:latin typeface="Calibri"/>
                <a:cs typeface="Calibri"/>
              </a:rPr>
              <a:t> </a:t>
            </a:r>
            <a:r>
              <a:rPr sz="1700" dirty="0">
                <a:solidFill>
                  <a:srgbClr val="808080"/>
                </a:solidFill>
                <a:latin typeface="Calibri"/>
                <a:cs typeface="Calibri"/>
              </a:rPr>
              <a:t>to</a:t>
            </a:r>
            <a:r>
              <a:rPr sz="1700" spc="5" dirty="0">
                <a:solidFill>
                  <a:srgbClr val="808080"/>
                </a:solidFill>
                <a:latin typeface="Calibri"/>
                <a:cs typeface="Calibri"/>
              </a:rPr>
              <a:t> </a:t>
            </a:r>
            <a:r>
              <a:rPr sz="1700" spc="-10" dirty="0">
                <a:solidFill>
                  <a:srgbClr val="808080"/>
                </a:solidFill>
                <a:latin typeface="Calibri"/>
                <a:cs typeface="Calibri"/>
              </a:rPr>
              <a:t>address</a:t>
            </a:r>
            <a:endParaRPr sz="1700" dirty="0">
              <a:latin typeface="Calibri"/>
              <a:cs typeface="Calibri"/>
            </a:endParaRPr>
          </a:p>
          <a:p>
            <a:pPr marL="241300" indent="-228600">
              <a:lnSpc>
                <a:spcPct val="100000"/>
              </a:lnSpc>
              <a:spcBef>
                <a:spcPts val="830"/>
              </a:spcBef>
              <a:buFont typeface="Arial"/>
              <a:buChar char="•"/>
              <a:tabLst>
                <a:tab pos="240665" algn="l"/>
                <a:tab pos="241300" algn="l"/>
              </a:tabLst>
            </a:pPr>
            <a:r>
              <a:rPr sz="1700" dirty="0">
                <a:solidFill>
                  <a:srgbClr val="808080"/>
                </a:solidFill>
                <a:latin typeface="Calibri"/>
                <a:cs typeface="Calibri"/>
              </a:rPr>
              <a:t>Importance</a:t>
            </a:r>
            <a:r>
              <a:rPr sz="1700" spc="40" dirty="0">
                <a:solidFill>
                  <a:srgbClr val="808080"/>
                </a:solidFill>
                <a:latin typeface="Calibri"/>
                <a:cs typeface="Calibri"/>
              </a:rPr>
              <a:t> </a:t>
            </a:r>
            <a:r>
              <a:rPr sz="1700" dirty="0">
                <a:solidFill>
                  <a:srgbClr val="808080"/>
                </a:solidFill>
                <a:latin typeface="Calibri"/>
                <a:cs typeface="Calibri"/>
              </a:rPr>
              <a:t>rating:</a:t>
            </a:r>
            <a:r>
              <a:rPr sz="1700" spc="10" dirty="0">
                <a:solidFill>
                  <a:srgbClr val="808080"/>
                </a:solidFill>
                <a:latin typeface="Calibri"/>
                <a:cs typeface="Calibri"/>
              </a:rPr>
              <a:t> </a:t>
            </a:r>
            <a:r>
              <a:rPr sz="1700" dirty="0">
                <a:solidFill>
                  <a:srgbClr val="808080"/>
                </a:solidFill>
                <a:latin typeface="Calibri"/>
                <a:cs typeface="Calibri"/>
              </a:rPr>
              <a:t>selecting</a:t>
            </a:r>
            <a:r>
              <a:rPr sz="1700" spc="30" dirty="0">
                <a:solidFill>
                  <a:srgbClr val="808080"/>
                </a:solidFill>
                <a:latin typeface="Calibri"/>
                <a:cs typeface="Calibri"/>
              </a:rPr>
              <a:t> </a:t>
            </a:r>
            <a:r>
              <a:rPr sz="1700" dirty="0">
                <a:solidFill>
                  <a:srgbClr val="808080"/>
                </a:solidFill>
                <a:latin typeface="Calibri"/>
                <a:cs typeface="Calibri"/>
              </a:rPr>
              <a:t>the</a:t>
            </a:r>
            <a:r>
              <a:rPr sz="1700" spc="15" dirty="0">
                <a:solidFill>
                  <a:srgbClr val="808080"/>
                </a:solidFill>
                <a:latin typeface="Calibri"/>
                <a:cs typeface="Calibri"/>
              </a:rPr>
              <a:t> </a:t>
            </a:r>
            <a:r>
              <a:rPr sz="1700" dirty="0">
                <a:solidFill>
                  <a:srgbClr val="808080"/>
                </a:solidFill>
                <a:latin typeface="Calibri"/>
                <a:cs typeface="Calibri"/>
              </a:rPr>
              <a:t>PICO</a:t>
            </a:r>
            <a:r>
              <a:rPr sz="1700" spc="50" dirty="0">
                <a:solidFill>
                  <a:srgbClr val="808080"/>
                </a:solidFill>
                <a:latin typeface="Calibri"/>
                <a:cs typeface="Calibri"/>
              </a:rPr>
              <a:t> </a:t>
            </a:r>
            <a:r>
              <a:rPr sz="1700" dirty="0">
                <a:solidFill>
                  <a:srgbClr val="808080"/>
                </a:solidFill>
                <a:latin typeface="Calibri"/>
                <a:cs typeface="Calibri"/>
              </a:rPr>
              <a:t>questions</a:t>
            </a:r>
            <a:r>
              <a:rPr sz="1700" spc="25" dirty="0">
                <a:solidFill>
                  <a:srgbClr val="808080"/>
                </a:solidFill>
                <a:latin typeface="Calibri"/>
                <a:cs typeface="Calibri"/>
              </a:rPr>
              <a:t> </a:t>
            </a:r>
            <a:r>
              <a:rPr sz="1700" dirty="0">
                <a:solidFill>
                  <a:srgbClr val="808080"/>
                </a:solidFill>
                <a:latin typeface="Calibri"/>
                <a:cs typeface="Calibri"/>
              </a:rPr>
              <a:t>with</a:t>
            </a:r>
            <a:r>
              <a:rPr sz="1700" spc="30" dirty="0">
                <a:solidFill>
                  <a:srgbClr val="808080"/>
                </a:solidFill>
                <a:latin typeface="Calibri"/>
                <a:cs typeface="Calibri"/>
              </a:rPr>
              <a:t> </a:t>
            </a:r>
            <a:r>
              <a:rPr sz="1700" dirty="0">
                <a:solidFill>
                  <a:srgbClr val="808080"/>
                </a:solidFill>
                <a:latin typeface="Calibri"/>
                <a:cs typeface="Calibri"/>
              </a:rPr>
              <a:t>the</a:t>
            </a:r>
            <a:r>
              <a:rPr sz="1700" spc="20" dirty="0">
                <a:solidFill>
                  <a:srgbClr val="808080"/>
                </a:solidFill>
                <a:latin typeface="Calibri"/>
                <a:cs typeface="Calibri"/>
              </a:rPr>
              <a:t> </a:t>
            </a:r>
            <a:r>
              <a:rPr sz="1700" dirty="0">
                <a:solidFill>
                  <a:srgbClr val="808080"/>
                </a:solidFill>
                <a:latin typeface="Calibri"/>
                <a:cs typeface="Calibri"/>
              </a:rPr>
              <a:t>most</a:t>
            </a:r>
            <a:r>
              <a:rPr sz="1700" spc="25" dirty="0">
                <a:solidFill>
                  <a:srgbClr val="808080"/>
                </a:solidFill>
                <a:latin typeface="Calibri"/>
                <a:cs typeface="Calibri"/>
              </a:rPr>
              <a:t> </a:t>
            </a:r>
            <a:r>
              <a:rPr sz="1700" dirty="0">
                <a:solidFill>
                  <a:srgbClr val="808080"/>
                </a:solidFill>
                <a:latin typeface="Calibri"/>
                <a:cs typeface="Calibri"/>
              </a:rPr>
              <a:t>critical</a:t>
            </a:r>
            <a:r>
              <a:rPr sz="1700" spc="35" dirty="0">
                <a:solidFill>
                  <a:srgbClr val="808080"/>
                </a:solidFill>
                <a:latin typeface="Calibri"/>
                <a:cs typeface="Calibri"/>
              </a:rPr>
              <a:t> </a:t>
            </a:r>
            <a:r>
              <a:rPr sz="1700" spc="-10" dirty="0">
                <a:solidFill>
                  <a:srgbClr val="808080"/>
                </a:solidFill>
                <a:latin typeface="Calibri"/>
                <a:cs typeface="Calibri"/>
              </a:rPr>
              <a:t>importance</a:t>
            </a:r>
            <a:endParaRPr sz="1700" dirty="0">
              <a:latin typeface="Calibri"/>
              <a:cs typeface="Calibri"/>
            </a:endParaRPr>
          </a:p>
        </p:txBody>
      </p:sp>
      <p:sp>
        <p:nvSpPr>
          <p:cNvPr id="10" name="object 10"/>
          <p:cNvSpPr txBox="1"/>
          <p:nvPr/>
        </p:nvSpPr>
        <p:spPr>
          <a:xfrm>
            <a:off x="1274620" y="3232798"/>
            <a:ext cx="23615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E43E31"/>
                </a:solidFill>
                <a:latin typeface="Arial"/>
                <a:cs typeface="Arial"/>
              </a:rPr>
              <a:t>Critically</a:t>
            </a:r>
            <a:r>
              <a:rPr sz="1800" b="1" spc="-10" dirty="0">
                <a:solidFill>
                  <a:srgbClr val="E43E31"/>
                </a:solidFill>
                <a:latin typeface="Arial"/>
                <a:cs typeface="Arial"/>
              </a:rPr>
              <a:t> </a:t>
            </a:r>
            <a:r>
              <a:rPr sz="1800" b="1" dirty="0">
                <a:solidFill>
                  <a:srgbClr val="E43E31"/>
                </a:solidFill>
                <a:latin typeface="Arial"/>
                <a:cs typeface="Arial"/>
              </a:rPr>
              <a:t>ill</a:t>
            </a:r>
            <a:r>
              <a:rPr sz="1800" b="1" spc="-10" dirty="0">
                <a:solidFill>
                  <a:srgbClr val="E43E31"/>
                </a:solidFill>
                <a:latin typeface="Arial"/>
                <a:cs typeface="Arial"/>
              </a:rPr>
              <a:t> COVID-</a:t>
            </a:r>
            <a:r>
              <a:rPr sz="1800" b="1" spc="-25" dirty="0">
                <a:solidFill>
                  <a:srgbClr val="E43E31"/>
                </a:solidFill>
                <a:latin typeface="Arial"/>
                <a:cs typeface="Arial"/>
              </a:rPr>
              <a:t>19</a:t>
            </a:r>
            <a:endParaRPr sz="1800" dirty="0">
              <a:latin typeface="Arial"/>
              <a:cs typeface="Arial"/>
            </a:endParaRPr>
          </a:p>
        </p:txBody>
      </p:sp>
      <p:sp>
        <p:nvSpPr>
          <p:cNvPr id="12" name="object 12"/>
          <p:cNvSpPr/>
          <p:nvPr/>
        </p:nvSpPr>
        <p:spPr>
          <a:xfrm>
            <a:off x="1699886" y="3637495"/>
            <a:ext cx="1121023" cy="616766"/>
          </a:xfrm>
          <a:custGeom>
            <a:avLst/>
            <a:gdLst/>
            <a:ahLst/>
            <a:cxnLst/>
            <a:rect l="l" t="t" r="r" b="b"/>
            <a:pathLst>
              <a:path w="1651000" h="631189">
                <a:moveTo>
                  <a:pt x="1650491" y="0"/>
                </a:moveTo>
                <a:lnTo>
                  <a:pt x="0" y="0"/>
                </a:lnTo>
                <a:lnTo>
                  <a:pt x="0" y="630936"/>
                </a:lnTo>
                <a:lnTo>
                  <a:pt x="1650491" y="630936"/>
                </a:lnTo>
                <a:lnTo>
                  <a:pt x="1650491" y="0"/>
                </a:lnTo>
                <a:close/>
              </a:path>
            </a:pathLst>
          </a:custGeom>
          <a:solidFill>
            <a:srgbClr val="FFD9B0"/>
          </a:solidFill>
        </p:spPr>
        <p:txBody>
          <a:bodyPr wrap="square" lIns="0" tIns="0" rIns="0" bIns="0" rtlCol="0"/>
          <a:lstStyle/>
          <a:p>
            <a:endParaRPr sz="1200" b="1"/>
          </a:p>
        </p:txBody>
      </p:sp>
      <p:sp>
        <p:nvSpPr>
          <p:cNvPr id="13" name="object 13"/>
          <p:cNvSpPr txBox="1"/>
          <p:nvPr/>
        </p:nvSpPr>
        <p:spPr>
          <a:xfrm>
            <a:off x="1861267" y="3767349"/>
            <a:ext cx="789028" cy="527965"/>
          </a:xfrm>
          <a:prstGeom prst="rect">
            <a:avLst/>
          </a:prstGeom>
        </p:spPr>
        <p:txBody>
          <a:bodyPr vert="horz" wrap="square" lIns="0" tIns="0" rIns="0" bIns="0" rtlCol="0">
            <a:noAutofit/>
          </a:bodyPr>
          <a:lstStyle/>
          <a:p>
            <a:pPr marL="179705" marR="5080" indent="-167640">
              <a:lnSpc>
                <a:spcPts val="1400"/>
              </a:lnSpc>
              <a:spcBef>
                <a:spcPts val="300"/>
              </a:spcBef>
            </a:pPr>
            <a:r>
              <a:rPr sz="1200" b="1" spc="-10" dirty="0">
                <a:solidFill>
                  <a:srgbClr val="808080"/>
                </a:solidFill>
                <a:latin typeface="Calibri"/>
                <a:cs typeface="Calibri"/>
              </a:rPr>
              <a:t>Prophylactic intensity</a:t>
            </a:r>
            <a:endParaRPr sz="1200" b="1" dirty="0">
              <a:latin typeface="Calibri"/>
              <a:cs typeface="Calibri"/>
            </a:endParaRPr>
          </a:p>
        </p:txBody>
      </p:sp>
      <p:sp>
        <p:nvSpPr>
          <p:cNvPr id="14" name="object 14"/>
          <p:cNvSpPr/>
          <p:nvPr/>
        </p:nvSpPr>
        <p:spPr>
          <a:xfrm>
            <a:off x="802608" y="4927262"/>
            <a:ext cx="1121023" cy="618007"/>
          </a:xfrm>
          <a:custGeom>
            <a:avLst/>
            <a:gdLst/>
            <a:ahLst/>
            <a:cxnLst/>
            <a:rect l="l" t="t" r="r" b="b"/>
            <a:pathLst>
              <a:path w="1651000" h="632460">
                <a:moveTo>
                  <a:pt x="1650492" y="0"/>
                </a:moveTo>
                <a:lnTo>
                  <a:pt x="0" y="0"/>
                </a:lnTo>
                <a:lnTo>
                  <a:pt x="0" y="632460"/>
                </a:lnTo>
                <a:lnTo>
                  <a:pt x="1650492" y="632460"/>
                </a:lnTo>
                <a:lnTo>
                  <a:pt x="1650492" y="0"/>
                </a:lnTo>
                <a:close/>
              </a:path>
            </a:pathLst>
          </a:custGeom>
          <a:solidFill>
            <a:srgbClr val="C8C3D5"/>
          </a:solidFill>
        </p:spPr>
        <p:txBody>
          <a:bodyPr wrap="square" lIns="0" tIns="0" rIns="0" bIns="0" rtlCol="0"/>
          <a:lstStyle/>
          <a:p>
            <a:endParaRPr sz="1200" b="1"/>
          </a:p>
        </p:txBody>
      </p:sp>
      <p:sp>
        <p:nvSpPr>
          <p:cNvPr id="15" name="object 15"/>
          <p:cNvSpPr txBox="1"/>
          <p:nvPr/>
        </p:nvSpPr>
        <p:spPr>
          <a:xfrm>
            <a:off x="952604" y="5052569"/>
            <a:ext cx="837749" cy="527965"/>
          </a:xfrm>
          <a:prstGeom prst="rect">
            <a:avLst/>
          </a:prstGeom>
        </p:spPr>
        <p:txBody>
          <a:bodyPr vert="horz" wrap="square" lIns="0" tIns="0" rIns="0" bIns="0" rtlCol="0">
            <a:noAutofit/>
          </a:bodyPr>
          <a:lstStyle/>
          <a:p>
            <a:pPr marR="5080" indent="12700" algn="ctr">
              <a:lnSpc>
                <a:spcPts val="1400"/>
              </a:lnSpc>
              <a:spcBef>
                <a:spcPts val="300"/>
              </a:spcBef>
            </a:pPr>
            <a:r>
              <a:rPr sz="1200" b="1" spc="-10" dirty="0">
                <a:solidFill>
                  <a:srgbClr val="808080"/>
                </a:solidFill>
                <a:latin typeface="Calibri"/>
                <a:cs typeface="Calibri"/>
              </a:rPr>
              <a:t>Intermediat</a:t>
            </a:r>
            <a:r>
              <a:rPr lang="en-US" sz="1200" b="1" spc="-10" dirty="0">
                <a:solidFill>
                  <a:srgbClr val="808080"/>
                </a:solidFill>
                <a:latin typeface="Calibri"/>
                <a:cs typeface="Calibri"/>
              </a:rPr>
              <a:t>e </a:t>
            </a:r>
            <a:r>
              <a:rPr sz="1200" b="1" spc="-10" dirty="0">
                <a:solidFill>
                  <a:srgbClr val="808080"/>
                </a:solidFill>
                <a:latin typeface="Calibri"/>
                <a:cs typeface="Calibri"/>
              </a:rPr>
              <a:t>intensity</a:t>
            </a:r>
            <a:endParaRPr sz="1200" b="1" dirty="0">
              <a:latin typeface="Calibri"/>
              <a:cs typeface="Calibri"/>
            </a:endParaRPr>
          </a:p>
        </p:txBody>
      </p:sp>
      <p:sp>
        <p:nvSpPr>
          <p:cNvPr id="16" name="object 16"/>
          <p:cNvSpPr/>
          <p:nvPr/>
        </p:nvSpPr>
        <p:spPr>
          <a:xfrm>
            <a:off x="2697467" y="4956167"/>
            <a:ext cx="1121885" cy="618007"/>
          </a:xfrm>
          <a:custGeom>
            <a:avLst/>
            <a:gdLst/>
            <a:ahLst/>
            <a:cxnLst/>
            <a:rect l="l" t="t" r="r" b="b"/>
            <a:pathLst>
              <a:path w="1652270" h="632460">
                <a:moveTo>
                  <a:pt x="1652016" y="0"/>
                </a:moveTo>
                <a:lnTo>
                  <a:pt x="0" y="0"/>
                </a:lnTo>
                <a:lnTo>
                  <a:pt x="0" y="632460"/>
                </a:lnTo>
                <a:lnTo>
                  <a:pt x="1652016" y="632460"/>
                </a:lnTo>
                <a:lnTo>
                  <a:pt x="1652016" y="0"/>
                </a:lnTo>
                <a:close/>
              </a:path>
            </a:pathLst>
          </a:custGeom>
          <a:solidFill>
            <a:srgbClr val="BFE0E4"/>
          </a:solidFill>
        </p:spPr>
        <p:txBody>
          <a:bodyPr wrap="square" lIns="0" tIns="0" rIns="0" bIns="0" rtlCol="0"/>
          <a:lstStyle/>
          <a:p>
            <a:endParaRPr sz="1200" b="1"/>
          </a:p>
        </p:txBody>
      </p:sp>
      <p:sp>
        <p:nvSpPr>
          <p:cNvPr id="17" name="object 17"/>
          <p:cNvSpPr txBox="1"/>
          <p:nvPr/>
        </p:nvSpPr>
        <p:spPr>
          <a:xfrm>
            <a:off x="2890101" y="5073365"/>
            <a:ext cx="771349" cy="527965"/>
          </a:xfrm>
          <a:prstGeom prst="rect">
            <a:avLst/>
          </a:prstGeom>
        </p:spPr>
        <p:txBody>
          <a:bodyPr vert="horz" wrap="square" lIns="0" tIns="0" rIns="0" bIns="0" rtlCol="0">
            <a:noAutofit/>
          </a:bodyPr>
          <a:lstStyle/>
          <a:p>
            <a:pPr marR="5080" indent="11113" algn="ctr">
              <a:lnSpc>
                <a:spcPts val="1400"/>
              </a:lnSpc>
              <a:spcBef>
                <a:spcPts val="300"/>
              </a:spcBef>
            </a:pPr>
            <a:r>
              <a:rPr sz="1200" b="1" spc="-10" dirty="0">
                <a:solidFill>
                  <a:srgbClr val="808080"/>
                </a:solidFill>
                <a:latin typeface="Calibri"/>
                <a:cs typeface="Calibri"/>
              </a:rPr>
              <a:t>Therapeutic intensity</a:t>
            </a:r>
            <a:endParaRPr sz="1200" b="1" dirty="0">
              <a:latin typeface="Calibri"/>
              <a:cs typeface="Calibri"/>
            </a:endParaRPr>
          </a:p>
        </p:txBody>
      </p:sp>
      <p:grpSp>
        <p:nvGrpSpPr>
          <p:cNvPr id="18" name="object 18"/>
          <p:cNvGrpSpPr/>
          <p:nvPr/>
        </p:nvGrpSpPr>
        <p:grpSpPr>
          <a:xfrm>
            <a:off x="1485014" y="4301496"/>
            <a:ext cx="1526822" cy="501987"/>
            <a:chOff x="2434590" y="4501133"/>
            <a:chExt cx="2147303" cy="542938"/>
          </a:xfrm>
          <a:effectLst/>
        </p:grpSpPr>
        <p:sp>
          <p:nvSpPr>
            <p:cNvPr id="20" name="object 20"/>
            <p:cNvSpPr/>
            <p:nvPr/>
          </p:nvSpPr>
          <p:spPr>
            <a:xfrm>
              <a:off x="3966870" y="4546079"/>
              <a:ext cx="559435" cy="452755"/>
            </a:xfrm>
            <a:custGeom>
              <a:avLst/>
              <a:gdLst/>
              <a:ahLst/>
              <a:cxnLst/>
              <a:rect l="l" t="t" r="r" b="b"/>
              <a:pathLst>
                <a:path w="559435" h="452754">
                  <a:moveTo>
                    <a:pt x="558952" y="452462"/>
                  </a:moveTo>
                  <a:lnTo>
                    <a:pt x="0" y="0"/>
                  </a:lnTo>
                </a:path>
              </a:pathLst>
            </a:custGeom>
            <a:ln w="28575">
              <a:solidFill>
                <a:srgbClr val="E43E31"/>
              </a:solidFill>
            </a:ln>
          </p:spPr>
          <p:txBody>
            <a:bodyPr wrap="square" lIns="0" tIns="0" rIns="0" bIns="0" rtlCol="0"/>
            <a:lstStyle/>
            <a:p>
              <a:endParaRPr sz="1200" b="1"/>
            </a:p>
          </p:txBody>
        </p:sp>
        <p:sp>
          <p:nvSpPr>
            <p:cNvPr id="21" name="object 21"/>
            <p:cNvSpPr/>
            <p:nvPr/>
          </p:nvSpPr>
          <p:spPr>
            <a:xfrm>
              <a:off x="3911333" y="4501146"/>
              <a:ext cx="670560" cy="542925"/>
            </a:xfrm>
            <a:custGeom>
              <a:avLst/>
              <a:gdLst/>
              <a:ahLst/>
              <a:cxnLst/>
              <a:rect l="l" t="t" r="r" b="b"/>
              <a:pathLst>
                <a:path w="670560" h="542925">
                  <a:moveTo>
                    <a:pt x="93599" y="20624"/>
                  </a:moveTo>
                  <a:lnTo>
                    <a:pt x="0" y="0"/>
                  </a:lnTo>
                  <a:lnTo>
                    <a:pt x="39662" y="87249"/>
                  </a:lnTo>
                  <a:lnTo>
                    <a:pt x="93599" y="20624"/>
                  </a:lnTo>
                  <a:close/>
                </a:path>
                <a:path w="670560" h="542925">
                  <a:moveTo>
                    <a:pt x="670001" y="542353"/>
                  </a:moveTo>
                  <a:lnTo>
                    <a:pt x="630339" y="455104"/>
                  </a:lnTo>
                  <a:lnTo>
                    <a:pt x="576402" y="521741"/>
                  </a:lnTo>
                  <a:lnTo>
                    <a:pt x="670001" y="542353"/>
                  </a:lnTo>
                  <a:close/>
                </a:path>
              </a:pathLst>
            </a:custGeom>
            <a:solidFill>
              <a:srgbClr val="E43E31"/>
            </a:solidFill>
          </p:spPr>
          <p:txBody>
            <a:bodyPr wrap="square" lIns="0" tIns="0" rIns="0" bIns="0" rtlCol="0"/>
            <a:lstStyle/>
            <a:p>
              <a:endParaRPr sz="1200" b="1"/>
            </a:p>
          </p:txBody>
        </p:sp>
        <p:sp>
          <p:nvSpPr>
            <p:cNvPr id="23" name="object 23"/>
            <p:cNvSpPr/>
            <p:nvPr/>
          </p:nvSpPr>
          <p:spPr>
            <a:xfrm>
              <a:off x="2491284" y="4544590"/>
              <a:ext cx="581025" cy="445770"/>
            </a:xfrm>
            <a:custGeom>
              <a:avLst/>
              <a:gdLst/>
              <a:ahLst/>
              <a:cxnLst/>
              <a:rect l="l" t="t" r="r" b="b"/>
              <a:pathLst>
                <a:path w="581025" h="445770">
                  <a:moveTo>
                    <a:pt x="580872" y="0"/>
                  </a:moveTo>
                  <a:lnTo>
                    <a:pt x="0" y="445198"/>
                  </a:lnTo>
                </a:path>
              </a:pathLst>
            </a:custGeom>
            <a:ln w="28575">
              <a:solidFill>
                <a:srgbClr val="E43E31"/>
              </a:solidFill>
            </a:ln>
          </p:spPr>
          <p:txBody>
            <a:bodyPr wrap="square" lIns="0" tIns="0" rIns="0" bIns="0" rtlCol="0"/>
            <a:lstStyle/>
            <a:p>
              <a:endParaRPr sz="1200" b="1"/>
            </a:p>
          </p:txBody>
        </p:sp>
        <p:sp>
          <p:nvSpPr>
            <p:cNvPr id="24" name="object 24"/>
            <p:cNvSpPr/>
            <p:nvPr/>
          </p:nvSpPr>
          <p:spPr>
            <a:xfrm>
              <a:off x="2434590" y="4501133"/>
              <a:ext cx="694690" cy="532130"/>
            </a:xfrm>
            <a:custGeom>
              <a:avLst/>
              <a:gdLst/>
              <a:ahLst/>
              <a:cxnLst/>
              <a:rect l="l" t="t" r="r" b="b"/>
              <a:pathLst>
                <a:path w="694689" h="532129">
                  <a:moveTo>
                    <a:pt x="94107" y="513981"/>
                  </a:moveTo>
                  <a:lnTo>
                    <a:pt x="41960" y="445947"/>
                  </a:lnTo>
                  <a:lnTo>
                    <a:pt x="0" y="532117"/>
                  </a:lnTo>
                  <a:lnTo>
                    <a:pt x="94107" y="513981"/>
                  </a:lnTo>
                  <a:close/>
                </a:path>
                <a:path w="694689" h="532129">
                  <a:moveTo>
                    <a:pt x="694258" y="0"/>
                  </a:moveTo>
                  <a:lnTo>
                    <a:pt x="600138" y="18122"/>
                  </a:lnTo>
                  <a:lnTo>
                    <a:pt x="652284" y="86169"/>
                  </a:lnTo>
                  <a:lnTo>
                    <a:pt x="694258" y="0"/>
                  </a:lnTo>
                  <a:close/>
                </a:path>
              </a:pathLst>
            </a:custGeom>
            <a:solidFill>
              <a:srgbClr val="E43E31"/>
            </a:solidFill>
          </p:spPr>
          <p:txBody>
            <a:bodyPr wrap="square" lIns="0" tIns="0" rIns="0" bIns="0" rtlCol="0"/>
            <a:lstStyle/>
            <a:p>
              <a:endParaRPr sz="1200" b="1"/>
            </a:p>
          </p:txBody>
        </p:sp>
      </p:grpSp>
      <p:sp>
        <p:nvSpPr>
          <p:cNvPr id="46" name="object 6">
            <a:extLst>
              <a:ext uri="{FF2B5EF4-FFF2-40B4-BE49-F238E27FC236}">
                <a16:creationId xmlns:a16="http://schemas.microsoft.com/office/drawing/2014/main" id="{3D8D64AE-BCB3-17AA-1A5A-BE1144E3CED5}"/>
              </a:ext>
            </a:extLst>
          </p:cNvPr>
          <p:cNvSpPr/>
          <p:nvPr/>
        </p:nvSpPr>
        <p:spPr>
          <a:xfrm>
            <a:off x="4406653" y="3060360"/>
            <a:ext cx="3343940" cy="2987125"/>
          </a:xfrm>
          <a:custGeom>
            <a:avLst/>
            <a:gdLst/>
            <a:ahLst/>
            <a:cxnLst/>
            <a:rect l="l" t="t" r="r" b="b"/>
            <a:pathLst>
              <a:path w="4792980" h="3069590">
                <a:moveTo>
                  <a:pt x="4573435" y="0"/>
                </a:moveTo>
                <a:lnTo>
                  <a:pt x="219544" y="0"/>
                </a:lnTo>
                <a:lnTo>
                  <a:pt x="175300" y="4460"/>
                </a:lnTo>
                <a:lnTo>
                  <a:pt x="134089" y="17253"/>
                </a:lnTo>
                <a:lnTo>
                  <a:pt x="96797" y="37495"/>
                </a:lnTo>
                <a:lnTo>
                  <a:pt x="64304" y="64304"/>
                </a:lnTo>
                <a:lnTo>
                  <a:pt x="37495" y="96797"/>
                </a:lnTo>
                <a:lnTo>
                  <a:pt x="17253" y="134089"/>
                </a:lnTo>
                <a:lnTo>
                  <a:pt x="4460" y="175300"/>
                </a:lnTo>
                <a:lnTo>
                  <a:pt x="0" y="219544"/>
                </a:lnTo>
                <a:lnTo>
                  <a:pt x="0" y="2849791"/>
                </a:lnTo>
                <a:lnTo>
                  <a:pt x="4460" y="2894035"/>
                </a:lnTo>
                <a:lnTo>
                  <a:pt x="17253" y="2935246"/>
                </a:lnTo>
                <a:lnTo>
                  <a:pt x="37495" y="2972538"/>
                </a:lnTo>
                <a:lnTo>
                  <a:pt x="64304" y="3005031"/>
                </a:lnTo>
                <a:lnTo>
                  <a:pt x="96797" y="3031840"/>
                </a:lnTo>
                <a:lnTo>
                  <a:pt x="134089" y="3052082"/>
                </a:lnTo>
                <a:lnTo>
                  <a:pt x="175300" y="3064875"/>
                </a:lnTo>
                <a:lnTo>
                  <a:pt x="219544" y="3069335"/>
                </a:lnTo>
                <a:lnTo>
                  <a:pt x="4573435" y="3069335"/>
                </a:lnTo>
                <a:lnTo>
                  <a:pt x="4617679" y="3064875"/>
                </a:lnTo>
                <a:lnTo>
                  <a:pt x="4658890" y="3052082"/>
                </a:lnTo>
                <a:lnTo>
                  <a:pt x="4696182" y="3031840"/>
                </a:lnTo>
                <a:lnTo>
                  <a:pt x="4728675" y="3005031"/>
                </a:lnTo>
                <a:lnTo>
                  <a:pt x="4755484" y="2972538"/>
                </a:lnTo>
                <a:lnTo>
                  <a:pt x="4775726" y="2935246"/>
                </a:lnTo>
                <a:lnTo>
                  <a:pt x="4788519" y="2894035"/>
                </a:lnTo>
                <a:lnTo>
                  <a:pt x="4792980" y="2849791"/>
                </a:lnTo>
                <a:lnTo>
                  <a:pt x="4792980" y="219544"/>
                </a:lnTo>
                <a:lnTo>
                  <a:pt x="4788519" y="175300"/>
                </a:lnTo>
                <a:lnTo>
                  <a:pt x="4775726" y="134089"/>
                </a:lnTo>
                <a:lnTo>
                  <a:pt x="4755484" y="96797"/>
                </a:lnTo>
                <a:lnTo>
                  <a:pt x="4728675" y="64304"/>
                </a:lnTo>
                <a:lnTo>
                  <a:pt x="4696182" y="37495"/>
                </a:lnTo>
                <a:lnTo>
                  <a:pt x="4658890" y="17253"/>
                </a:lnTo>
                <a:lnTo>
                  <a:pt x="4617679" y="4460"/>
                </a:lnTo>
                <a:lnTo>
                  <a:pt x="4573435" y="0"/>
                </a:lnTo>
                <a:close/>
              </a:path>
            </a:pathLst>
          </a:custGeom>
          <a:solidFill>
            <a:srgbClr val="F2F2F2"/>
          </a:solidFill>
        </p:spPr>
        <p:txBody>
          <a:bodyPr wrap="square" lIns="0" tIns="0" rIns="0" bIns="0" rtlCol="0"/>
          <a:lstStyle/>
          <a:p>
            <a:endParaRPr dirty="0"/>
          </a:p>
        </p:txBody>
      </p:sp>
      <p:sp>
        <p:nvSpPr>
          <p:cNvPr id="49" name="object 12">
            <a:extLst>
              <a:ext uri="{FF2B5EF4-FFF2-40B4-BE49-F238E27FC236}">
                <a16:creationId xmlns:a16="http://schemas.microsoft.com/office/drawing/2014/main" id="{F8CFAF36-36E4-5DD0-4907-49A06079E117}"/>
              </a:ext>
            </a:extLst>
          </p:cNvPr>
          <p:cNvSpPr/>
          <p:nvPr/>
        </p:nvSpPr>
        <p:spPr>
          <a:xfrm>
            <a:off x="5486292" y="3643674"/>
            <a:ext cx="1121023" cy="616766"/>
          </a:xfrm>
          <a:custGeom>
            <a:avLst/>
            <a:gdLst/>
            <a:ahLst/>
            <a:cxnLst/>
            <a:rect l="l" t="t" r="r" b="b"/>
            <a:pathLst>
              <a:path w="1651000" h="631189">
                <a:moveTo>
                  <a:pt x="1650491" y="0"/>
                </a:moveTo>
                <a:lnTo>
                  <a:pt x="0" y="0"/>
                </a:lnTo>
                <a:lnTo>
                  <a:pt x="0" y="630936"/>
                </a:lnTo>
                <a:lnTo>
                  <a:pt x="1650491" y="630936"/>
                </a:lnTo>
                <a:lnTo>
                  <a:pt x="1650491" y="0"/>
                </a:lnTo>
                <a:close/>
              </a:path>
            </a:pathLst>
          </a:custGeom>
          <a:solidFill>
            <a:srgbClr val="FFD9B0"/>
          </a:solidFill>
        </p:spPr>
        <p:txBody>
          <a:bodyPr wrap="square" lIns="0" tIns="0" rIns="0" bIns="0" rtlCol="0"/>
          <a:lstStyle/>
          <a:p>
            <a:endParaRPr sz="1200" b="1"/>
          </a:p>
        </p:txBody>
      </p:sp>
      <p:sp>
        <p:nvSpPr>
          <p:cNvPr id="50" name="object 13">
            <a:extLst>
              <a:ext uri="{FF2B5EF4-FFF2-40B4-BE49-F238E27FC236}">
                <a16:creationId xmlns:a16="http://schemas.microsoft.com/office/drawing/2014/main" id="{EF45B5BB-9FF2-FDB4-5725-8EEFB10AD0AC}"/>
              </a:ext>
            </a:extLst>
          </p:cNvPr>
          <p:cNvSpPr txBox="1"/>
          <p:nvPr/>
        </p:nvSpPr>
        <p:spPr>
          <a:xfrm>
            <a:off x="5647673" y="3773528"/>
            <a:ext cx="789028" cy="527965"/>
          </a:xfrm>
          <a:prstGeom prst="rect">
            <a:avLst/>
          </a:prstGeom>
        </p:spPr>
        <p:txBody>
          <a:bodyPr vert="horz" wrap="square" lIns="0" tIns="0" rIns="0" bIns="0" rtlCol="0">
            <a:noAutofit/>
          </a:bodyPr>
          <a:lstStyle/>
          <a:p>
            <a:pPr marL="179705" marR="5080" indent="-167640">
              <a:lnSpc>
                <a:spcPts val="1400"/>
              </a:lnSpc>
              <a:spcBef>
                <a:spcPts val="300"/>
              </a:spcBef>
            </a:pPr>
            <a:r>
              <a:rPr sz="1200" b="1" spc="-10" dirty="0">
                <a:solidFill>
                  <a:srgbClr val="808080"/>
                </a:solidFill>
                <a:latin typeface="Calibri"/>
                <a:cs typeface="Calibri"/>
              </a:rPr>
              <a:t>Prophylactic intensity</a:t>
            </a:r>
            <a:endParaRPr sz="1200" b="1" dirty="0">
              <a:latin typeface="Calibri"/>
              <a:cs typeface="Calibri"/>
            </a:endParaRPr>
          </a:p>
        </p:txBody>
      </p:sp>
      <p:sp>
        <p:nvSpPr>
          <p:cNvPr id="51" name="object 14">
            <a:extLst>
              <a:ext uri="{FF2B5EF4-FFF2-40B4-BE49-F238E27FC236}">
                <a16:creationId xmlns:a16="http://schemas.microsoft.com/office/drawing/2014/main" id="{28DED6BC-98D6-3CE4-ABBB-AFF2742E4B27}"/>
              </a:ext>
            </a:extLst>
          </p:cNvPr>
          <p:cNvSpPr/>
          <p:nvPr/>
        </p:nvSpPr>
        <p:spPr>
          <a:xfrm>
            <a:off x="4589014" y="4933441"/>
            <a:ext cx="1121023" cy="618007"/>
          </a:xfrm>
          <a:custGeom>
            <a:avLst/>
            <a:gdLst/>
            <a:ahLst/>
            <a:cxnLst/>
            <a:rect l="l" t="t" r="r" b="b"/>
            <a:pathLst>
              <a:path w="1651000" h="632460">
                <a:moveTo>
                  <a:pt x="1650492" y="0"/>
                </a:moveTo>
                <a:lnTo>
                  <a:pt x="0" y="0"/>
                </a:lnTo>
                <a:lnTo>
                  <a:pt x="0" y="632460"/>
                </a:lnTo>
                <a:lnTo>
                  <a:pt x="1650492" y="632460"/>
                </a:lnTo>
                <a:lnTo>
                  <a:pt x="1650492" y="0"/>
                </a:lnTo>
                <a:close/>
              </a:path>
            </a:pathLst>
          </a:custGeom>
          <a:solidFill>
            <a:srgbClr val="C8C3D5"/>
          </a:solidFill>
        </p:spPr>
        <p:txBody>
          <a:bodyPr wrap="square" lIns="0" tIns="0" rIns="0" bIns="0" rtlCol="0"/>
          <a:lstStyle/>
          <a:p>
            <a:endParaRPr sz="1200" b="1"/>
          </a:p>
        </p:txBody>
      </p:sp>
      <p:sp>
        <p:nvSpPr>
          <p:cNvPr id="52" name="object 15">
            <a:extLst>
              <a:ext uri="{FF2B5EF4-FFF2-40B4-BE49-F238E27FC236}">
                <a16:creationId xmlns:a16="http://schemas.microsoft.com/office/drawing/2014/main" id="{A8ECE310-4B80-73D7-68ED-DDCABB6BE1F9}"/>
              </a:ext>
            </a:extLst>
          </p:cNvPr>
          <p:cNvSpPr txBox="1"/>
          <p:nvPr/>
        </p:nvSpPr>
        <p:spPr>
          <a:xfrm>
            <a:off x="4739010" y="5058748"/>
            <a:ext cx="837749" cy="527965"/>
          </a:xfrm>
          <a:prstGeom prst="rect">
            <a:avLst/>
          </a:prstGeom>
        </p:spPr>
        <p:txBody>
          <a:bodyPr vert="horz" wrap="square" lIns="0" tIns="0" rIns="0" bIns="0" rtlCol="0">
            <a:noAutofit/>
          </a:bodyPr>
          <a:lstStyle/>
          <a:p>
            <a:pPr marR="5080" indent="12700" algn="ctr">
              <a:lnSpc>
                <a:spcPts val="1400"/>
              </a:lnSpc>
              <a:spcBef>
                <a:spcPts val="300"/>
              </a:spcBef>
            </a:pPr>
            <a:r>
              <a:rPr sz="1200" b="1" spc="-10" dirty="0">
                <a:solidFill>
                  <a:srgbClr val="808080"/>
                </a:solidFill>
                <a:latin typeface="Calibri"/>
                <a:cs typeface="Calibri"/>
              </a:rPr>
              <a:t>Intermediat</a:t>
            </a:r>
            <a:r>
              <a:rPr lang="en-US" sz="1200" b="1" spc="-10" dirty="0">
                <a:solidFill>
                  <a:srgbClr val="808080"/>
                </a:solidFill>
                <a:latin typeface="Calibri"/>
                <a:cs typeface="Calibri"/>
              </a:rPr>
              <a:t>e </a:t>
            </a:r>
            <a:r>
              <a:rPr sz="1200" b="1" spc="-10" dirty="0">
                <a:solidFill>
                  <a:srgbClr val="808080"/>
                </a:solidFill>
                <a:latin typeface="Calibri"/>
                <a:cs typeface="Calibri"/>
              </a:rPr>
              <a:t>intensity</a:t>
            </a:r>
            <a:endParaRPr sz="1200" b="1" dirty="0">
              <a:latin typeface="Calibri"/>
              <a:cs typeface="Calibri"/>
            </a:endParaRPr>
          </a:p>
        </p:txBody>
      </p:sp>
      <p:sp>
        <p:nvSpPr>
          <p:cNvPr id="53" name="object 16">
            <a:extLst>
              <a:ext uri="{FF2B5EF4-FFF2-40B4-BE49-F238E27FC236}">
                <a16:creationId xmlns:a16="http://schemas.microsoft.com/office/drawing/2014/main" id="{1A33EBE1-C7D9-AC84-9B3B-502665332261}"/>
              </a:ext>
            </a:extLst>
          </p:cNvPr>
          <p:cNvSpPr/>
          <p:nvPr/>
        </p:nvSpPr>
        <p:spPr>
          <a:xfrm>
            <a:off x="6483873" y="4962346"/>
            <a:ext cx="1121885" cy="618007"/>
          </a:xfrm>
          <a:custGeom>
            <a:avLst/>
            <a:gdLst/>
            <a:ahLst/>
            <a:cxnLst/>
            <a:rect l="l" t="t" r="r" b="b"/>
            <a:pathLst>
              <a:path w="1652270" h="632460">
                <a:moveTo>
                  <a:pt x="1652016" y="0"/>
                </a:moveTo>
                <a:lnTo>
                  <a:pt x="0" y="0"/>
                </a:lnTo>
                <a:lnTo>
                  <a:pt x="0" y="632460"/>
                </a:lnTo>
                <a:lnTo>
                  <a:pt x="1652016" y="632460"/>
                </a:lnTo>
                <a:lnTo>
                  <a:pt x="1652016" y="0"/>
                </a:lnTo>
                <a:close/>
              </a:path>
            </a:pathLst>
          </a:custGeom>
          <a:solidFill>
            <a:srgbClr val="BFE0E4"/>
          </a:solidFill>
        </p:spPr>
        <p:txBody>
          <a:bodyPr wrap="square" lIns="0" tIns="0" rIns="0" bIns="0" rtlCol="0"/>
          <a:lstStyle/>
          <a:p>
            <a:endParaRPr sz="1200" b="1"/>
          </a:p>
        </p:txBody>
      </p:sp>
      <p:sp>
        <p:nvSpPr>
          <p:cNvPr id="54" name="object 17">
            <a:extLst>
              <a:ext uri="{FF2B5EF4-FFF2-40B4-BE49-F238E27FC236}">
                <a16:creationId xmlns:a16="http://schemas.microsoft.com/office/drawing/2014/main" id="{4919A3F5-99F4-FB18-6017-6A70B7264D43}"/>
              </a:ext>
            </a:extLst>
          </p:cNvPr>
          <p:cNvSpPr txBox="1"/>
          <p:nvPr/>
        </p:nvSpPr>
        <p:spPr>
          <a:xfrm>
            <a:off x="6676507" y="5079544"/>
            <a:ext cx="771349" cy="527965"/>
          </a:xfrm>
          <a:prstGeom prst="rect">
            <a:avLst/>
          </a:prstGeom>
        </p:spPr>
        <p:txBody>
          <a:bodyPr vert="horz" wrap="square" lIns="0" tIns="0" rIns="0" bIns="0" rtlCol="0">
            <a:noAutofit/>
          </a:bodyPr>
          <a:lstStyle/>
          <a:p>
            <a:pPr marR="5080" indent="11113" algn="ctr">
              <a:lnSpc>
                <a:spcPts val="1400"/>
              </a:lnSpc>
              <a:spcBef>
                <a:spcPts val="300"/>
              </a:spcBef>
            </a:pPr>
            <a:r>
              <a:rPr sz="1200" b="1" spc="-10" dirty="0">
                <a:solidFill>
                  <a:srgbClr val="808080"/>
                </a:solidFill>
                <a:latin typeface="Calibri"/>
                <a:cs typeface="Calibri"/>
              </a:rPr>
              <a:t>Therapeutic intensity</a:t>
            </a:r>
            <a:endParaRPr sz="1200" b="1" dirty="0">
              <a:latin typeface="Calibri"/>
              <a:cs typeface="Calibri"/>
            </a:endParaRPr>
          </a:p>
        </p:txBody>
      </p:sp>
      <p:grpSp>
        <p:nvGrpSpPr>
          <p:cNvPr id="55" name="object 18">
            <a:extLst>
              <a:ext uri="{FF2B5EF4-FFF2-40B4-BE49-F238E27FC236}">
                <a16:creationId xmlns:a16="http://schemas.microsoft.com/office/drawing/2014/main" id="{C6A7255D-6E89-5A2F-7392-9F09F9BE7714}"/>
              </a:ext>
            </a:extLst>
          </p:cNvPr>
          <p:cNvGrpSpPr/>
          <p:nvPr/>
        </p:nvGrpSpPr>
        <p:grpSpPr>
          <a:xfrm>
            <a:off x="5271420" y="4307675"/>
            <a:ext cx="1526822" cy="501987"/>
            <a:chOff x="2434590" y="4501133"/>
            <a:chExt cx="2147303" cy="542938"/>
          </a:xfrm>
          <a:effectLst/>
        </p:grpSpPr>
        <p:sp>
          <p:nvSpPr>
            <p:cNvPr id="57" name="object 20">
              <a:extLst>
                <a:ext uri="{FF2B5EF4-FFF2-40B4-BE49-F238E27FC236}">
                  <a16:creationId xmlns:a16="http://schemas.microsoft.com/office/drawing/2014/main" id="{80834F1F-8F73-F501-A694-41EE3393D332}"/>
                </a:ext>
              </a:extLst>
            </p:cNvPr>
            <p:cNvSpPr/>
            <p:nvPr/>
          </p:nvSpPr>
          <p:spPr>
            <a:xfrm>
              <a:off x="3966870" y="4546079"/>
              <a:ext cx="559435" cy="452755"/>
            </a:xfrm>
            <a:custGeom>
              <a:avLst/>
              <a:gdLst/>
              <a:ahLst/>
              <a:cxnLst/>
              <a:rect l="l" t="t" r="r" b="b"/>
              <a:pathLst>
                <a:path w="559435" h="452754">
                  <a:moveTo>
                    <a:pt x="558952" y="452462"/>
                  </a:moveTo>
                  <a:lnTo>
                    <a:pt x="0" y="0"/>
                  </a:lnTo>
                </a:path>
              </a:pathLst>
            </a:custGeom>
            <a:ln w="28575">
              <a:solidFill>
                <a:srgbClr val="E43E31"/>
              </a:solidFill>
            </a:ln>
            <a:effectLst/>
          </p:spPr>
          <p:txBody>
            <a:bodyPr wrap="square" lIns="0" tIns="0" rIns="0" bIns="0" rtlCol="0"/>
            <a:lstStyle/>
            <a:p>
              <a:endParaRPr sz="1200" b="1" dirty="0"/>
            </a:p>
          </p:txBody>
        </p:sp>
        <p:sp>
          <p:nvSpPr>
            <p:cNvPr id="58" name="object 21">
              <a:extLst>
                <a:ext uri="{FF2B5EF4-FFF2-40B4-BE49-F238E27FC236}">
                  <a16:creationId xmlns:a16="http://schemas.microsoft.com/office/drawing/2014/main" id="{B8BA363C-0638-B029-A0D5-4C5D88F21F81}"/>
                </a:ext>
              </a:extLst>
            </p:cNvPr>
            <p:cNvSpPr/>
            <p:nvPr/>
          </p:nvSpPr>
          <p:spPr>
            <a:xfrm>
              <a:off x="3911333" y="4501146"/>
              <a:ext cx="670560" cy="542925"/>
            </a:xfrm>
            <a:custGeom>
              <a:avLst/>
              <a:gdLst/>
              <a:ahLst/>
              <a:cxnLst/>
              <a:rect l="l" t="t" r="r" b="b"/>
              <a:pathLst>
                <a:path w="670560" h="542925">
                  <a:moveTo>
                    <a:pt x="93599" y="20624"/>
                  </a:moveTo>
                  <a:lnTo>
                    <a:pt x="0" y="0"/>
                  </a:lnTo>
                  <a:lnTo>
                    <a:pt x="39662" y="87249"/>
                  </a:lnTo>
                  <a:lnTo>
                    <a:pt x="93599" y="20624"/>
                  </a:lnTo>
                  <a:close/>
                </a:path>
                <a:path w="670560" h="542925">
                  <a:moveTo>
                    <a:pt x="670001" y="542353"/>
                  </a:moveTo>
                  <a:lnTo>
                    <a:pt x="630339" y="455104"/>
                  </a:lnTo>
                  <a:lnTo>
                    <a:pt x="576402" y="521741"/>
                  </a:lnTo>
                  <a:lnTo>
                    <a:pt x="670001" y="542353"/>
                  </a:lnTo>
                  <a:close/>
                </a:path>
              </a:pathLst>
            </a:custGeom>
            <a:solidFill>
              <a:srgbClr val="E43E31"/>
            </a:solidFill>
          </p:spPr>
          <p:txBody>
            <a:bodyPr wrap="square" lIns="0" tIns="0" rIns="0" bIns="0" rtlCol="0"/>
            <a:lstStyle/>
            <a:p>
              <a:endParaRPr sz="1200" b="1"/>
            </a:p>
          </p:txBody>
        </p:sp>
        <p:sp>
          <p:nvSpPr>
            <p:cNvPr id="60" name="object 23">
              <a:extLst>
                <a:ext uri="{FF2B5EF4-FFF2-40B4-BE49-F238E27FC236}">
                  <a16:creationId xmlns:a16="http://schemas.microsoft.com/office/drawing/2014/main" id="{87A4EB06-5B91-1D61-14ED-40734C9BEACE}"/>
                </a:ext>
              </a:extLst>
            </p:cNvPr>
            <p:cNvSpPr/>
            <p:nvPr/>
          </p:nvSpPr>
          <p:spPr>
            <a:xfrm>
              <a:off x="2491284" y="4544590"/>
              <a:ext cx="581025" cy="445770"/>
            </a:xfrm>
            <a:custGeom>
              <a:avLst/>
              <a:gdLst/>
              <a:ahLst/>
              <a:cxnLst/>
              <a:rect l="l" t="t" r="r" b="b"/>
              <a:pathLst>
                <a:path w="581025" h="445770">
                  <a:moveTo>
                    <a:pt x="580872" y="0"/>
                  </a:moveTo>
                  <a:lnTo>
                    <a:pt x="0" y="445198"/>
                  </a:lnTo>
                </a:path>
              </a:pathLst>
            </a:custGeom>
            <a:ln w="28575">
              <a:solidFill>
                <a:srgbClr val="E43E31"/>
              </a:solidFill>
            </a:ln>
          </p:spPr>
          <p:txBody>
            <a:bodyPr wrap="square" lIns="0" tIns="0" rIns="0" bIns="0" rtlCol="0"/>
            <a:lstStyle/>
            <a:p>
              <a:endParaRPr sz="1200" b="1"/>
            </a:p>
          </p:txBody>
        </p:sp>
        <p:sp>
          <p:nvSpPr>
            <p:cNvPr id="61" name="object 24">
              <a:extLst>
                <a:ext uri="{FF2B5EF4-FFF2-40B4-BE49-F238E27FC236}">
                  <a16:creationId xmlns:a16="http://schemas.microsoft.com/office/drawing/2014/main" id="{754D9F55-573A-EA6F-8B5E-3306D899E0D3}"/>
                </a:ext>
              </a:extLst>
            </p:cNvPr>
            <p:cNvSpPr/>
            <p:nvPr/>
          </p:nvSpPr>
          <p:spPr>
            <a:xfrm>
              <a:off x="2434590" y="4501133"/>
              <a:ext cx="694690" cy="532130"/>
            </a:xfrm>
            <a:custGeom>
              <a:avLst/>
              <a:gdLst/>
              <a:ahLst/>
              <a:cxnLst/>
              <a:rect l="l" t="t" r="r" b="b"/>
              <a:pathLst>
                <a:path w="694689" h="532129">
                  <a:moveTo>
                    <a:pt x="94107" y="513981"/>
                  </a:moveTo>
                  <a:lnTo>
                    <a:pt x="41960" y="445947"/>
                  </a:lnTo>
                  <a:lnTo>
                    <a:pt x="0" y="532117"/>
                  </a:lnTo>
                  <a:lnTo>
                    <a:pt x="94107" y="513981"/>
                  </a:lnTo>
                  <a:close/>
                </a:path>
                <a:path w="694689" h="532129">
                  <a:moveTo>
                    <a:pt x="694258" y="0"/>
                  </a:moveTo>
                  <a:lnTo>
                    <a:pt x="600138" y="18122"/>
                  </a:lnTo>
                  <a:lnTo>
                    <a:pt x="652284" y="86169"/>
                  </a:lnTo>
                  <a:lnTo>
                    <a:pt x="694258" y="0"/>
                  </a:lnTo>
                  <a:close/>
                </a:path>
              </a:pathLst>
            </a:custGeom>
            <a:solidFill>
              <a:srgbClr val="E43E31"/>
            </a:solidFill>
          </p:spPr>
          <p:txBody>
            <a:bodyPr wrap="square" lIns="0" tIns="0" rIns="0" bIns="0" rtlCol="0"/>
            <a:lstStyle/>
            <a:p>
              <a:endParaRPr sz="1200" b="1"/>
            </a:p>
          </p:txBody>
        </p:sp>
      </p:grpSp>
      <p:sp>
        <p:nvSpPr>
          <p:cNvPr id="11" name="object 11"/>
          <p:cNvSpPr txBox="1"/>
          <p:nvPr/>
        </p:nvSpPr>
        <p:spPr>
          <a:xfrm>
            <a:off x="5047045" y="3213598"/>
            <a:ext cx="22218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E43E31"/>
                </a:solidFill>
                <a:latin typeface="Arial"/>
                <a:cs typeface="Arial"/>
              </a:rPr>
              <a:t>Acutely</a:t>
            </a:r>
            <a:r>
              <a:rPr sz="1800" b="1" spc="10" dirty="0">
                <a:solidFill>
                  <a:srgbClr val="E43E31"/>
                </a:solidFill>
                <a:latin typeface="Arial"/>
                <a:cs typeface="Arial"/>
              </a:rPr>
              <a:t> </a:t>
            </a:r>
            <a:r>
              <a:rPr sz="1800" b="1" dirty="0">
                <a:solidFill>
                  <a:srgbClr val="E43E31"/>
                </a:solidFill>
                <a:latin typeface="Arial"/>
                <a:cs typeface="Arial"/>
              </a:rPr>
              <a:t>ill</a:t>
            </a:r>
            <a:r>
              <a:rPr sz="1800" b="1" spc="-20" dirty="0">
                <a:solidFill>
                  <a:srgbClr val="E43E31"/>
                </a:solidFill>
                <a:latin typeface="Arial"/>
                <a:cs typeface="Arial"/>
              </a:rPr>
              <a:t> </a:t>
            </a:r>
            <a:r>
              <a:rPr sz="1800" b="1" spc="-10" dirty="0">
                <a:solidFill>
                  <a:srgbClr val="E43E31"/>
                </a:solidFill>
                <a:latin typeface="Arial"/>
                <a:cs typeface="Arial"/>
              </a:rPr>
              <a:t>COVID-</a:t>
            </a:r>
            <a:r>
              <a:rPr sz="1800" b="1" spc="-25" dirty="0">
                <a:solidFill>
                  <a:srgbClr val="E43E31"/>
                </a:solidFill>
                <a:latin typeface="Arial"/>
                <a:cs typeface="Arial"/>
              </a:rPr>
              <a:t>19</a:t>
            </a:r>
            <a:endParaRPr sz="1800" dirty="0">
              <a:latin typeface="Arial"/>
              <a:cs typeface="Arial"/>
            </a:endParaRPr>
          </a:p>
        </p:txBody>
      </p:sp>
      <p:sp>
        <p:nvSpPr>
          <p:cNvPr id="66" name="object 6">
            <a:extLst>
              <a:ext uri="{FF2B5EF4-FFF2-40B4-BE49-F238E27FC236}">
                <a16:creationId xmlns:a16="http://schemas.microsoft.com/office/drawing/2014/main" id="{3CCE63CA-293F-384C-1D59-BE26CCAFB9EB}"/>
              </a:ext>
            </a:extLst>
          </p:cNvPr>
          <p:cNvSpPr/>
          <p:nvPr/>
        </p:nvSpPr>
        <p:spPr>
          <a:xfrm>
            <a:off x="8157830" y="3054179"/>
            <a:ext cx="3343940" cy="2987125"/>
          </a:xfrm>
          <a:custGeom>
            <a:avLst/>
            <a:gdLst/>
            <a:ahLst/>
            <a:cxnLst/>
            <a:rect l="l" t="t" r="r" b="b"/>
            <a:pathLst>
              <a:path w="4792980" h="3069590">
                <a:moveTo>
                  <a:pt x="4573435" y="0"/>
                </a:moveTo>
                <a:lnTo>
                  <a:pt x="219544" y="0"/>
                </a:lnTo>
                <a:lnTo>
                  <a:pt x="175300" y="4460"/>
                </a:lnTo>
                <a:lnTo>
                  <a:pt x="134089" y="17253"/>
                </a:lnTo>
                <a:lnTo>
                  <a:pt x="96797" y="37495"/>
                </a:lnTo>
                <a:lnTo>
                  <a:pt x="64304" y="64304"/>
                </a:lnTo>
                <a:lnTo>
                  <a:pt x="37495" y="96797"/>
                </a:lnTo>
                <a:lnTo>
                  <a:pt x="17253" y="134089"/>
                </a:lnTo>
                <a:lnTo>
                  <a:pt x="4460" y="175300"/>
                </a:lnTo>
                <a:lnTo>
                  <a:pt x="0" y="219544"/>
                </a:lnTo>
                <a:lnTo>
                  <a:pt x="0" y="2849791"/>
                </a:lnTo>
                <a:lnTo>
                  <a:pt x="4460" y="2894035"/>
                </a:lnTo>
                <a:lnTo>
                  <a:pt x="17253" y="2935246"/>
                </a:lnTo>
                <a:lnTo>
                  <a:pt x="37495" y="2972538"/>
                </a:lnTo>
                <a:lnTo>
                  <a:pt x="64304" y="3005031"/>
                </a:lnTo>
                <a:lnTo>
                  <a:pt x="96797" y="3031840"/>
                </a:lnTo>
                <a:lnTo>
                  <a:pt x="134089" y="3052082"/>
                </a:lnTo>
                <a:lnTo>
                  <a:pt x="175300" y="3064875"/>
                </a:lnTo>
                <a:lnTo>
                  <a:pt x="219544" y="3069335"/>
                </a:lnTo>
                <a:lnTo>
                  <a:pt x="4573435" y="3069335"/>
                </a:lnTo>
                <a:lnTo>
                  <a:pt x="4617679" y="3064875"/>
                </a:lnTo>
                <a:lnTo>
                  <a:pt x="4658890" y="3052082"/>
                </a:lnTo>
                <a:lnTo>
                  <a:pt x="4696182" y="3031840"/>
                </a:lnTo>
                <a:lnTo>
                  <a:pt x="4728675" y="3005031"/>
                </a:lnTo>
                <a:lnTo>
                  <a:pt x="4755484" y="2972538"/>
                </a:lnTo>
                <a:lnTo>
                  <a:pt x="4775726" y="2935246"/>
                </a:lnTo>
                <a:lnTo>
                  <a:pt x="4788519" y="2894035"/>
                </a:lnTo>
                <a:lnTo>
                  <a:pt x="4792980" y="2849791"/>
                </a:lnTo>
                <a:lnTo>
                  <a:pt x="4792980" y="219544"/>
                </a:lnTo>
                <a:lnTo>
                  <a:pt x="4788519" y="175300"/>
                </a:lnTo>
                <a:lnTo>
                  <a:pt x="4775726" y="134089"/>
                </a:lnTo>
                <a:lnTo>
                  <a:pt x="4755484" y="96797"/>
                </a:lnTo>
                <a:lnTo>
                  <a:pt x="4728675" y="64304"/>
                </a:lnTo>
                <a:lnTo>
                  <a:pt x="4696182" y="37495"/>
                </a:lnTo>
                <a:lnTo>
                  <a:pt x="4658890" y="17253"/>
                </a:lnTo>
                <a:lnTo>
                  <a:pt x="4617679" y="4460"/>
                </a:lnTo>
                <a:lnTo>
                  <a:pt x="4573435" y="0"/>
                </a:lnTo>
                <a:close/>
              </a:path>
            </a:pathLst>
          </a:custGeom>
          <a:solidFill>
            <a:srgbClr val="F2F2F2"/>
          </a:solidFill>
        </p:spPr>
        <p:txBody>
          <a:bodyPr wrap="square" lIns="0" tIns="0" rIns="0" bIns="0" rtlCol="0"/>
          <a:lstStyle/>
          <a:p>
            <a:endParaRPr dirty="0"/>
          </a:p>
        </p:txBody>
      </p:sp>
      <p:sp>
        <p:nvSpPr>
          <p:cNvPr id="68" name="object 12">
            <a:extLst>
              <a:ext uri="{FF2B5EF4-FFF2-40B4-BE49-F238E27FC236}">
                <a16:creationId xmlns:a16="http://schemas.microsoft.com/office/drawing/2014/main" id="{7B00BF12-6848-024B-6713-9BBE9F62FEEA}"/>
              </a:ext>
            </a:extLst>
          </p:cNvPr>
          <p:cNvSpPr/>
          <p:nvPr/>
        </p:nvSpPr>
        <p:spPr>
          <a:xfrm>
            <a:off x="8333645" y="4152047"/>
            <a:ext cx="1302917" cy="803747"/>
          </a:xfrm>
          <a:custGeom>
            <a:avLst/>
            <a:gdLst/>
            <a:ahLst/>
            <a:cxnLst/>
            <a:rect l="l" t="t" r="r" b="b"/>
            <a:pathLst>
              <a:path w="1651000" h="631189">
                <a:moveTo>
                  <a:pt x="1650491" y="0"/>
                </a:moveTo>
                <a:lnTo>
                  <a:pt x="0" y="0"/>
                </a:lnTo>
                <a:lnTo>
                  <a:pt x="0" y="630936"/>
                </a:lnTo>
                <a:lnTo>
                  <a:pt x="1650491" y="630936"/>
                </a:lnTo>
                <a:lnTo>
                  <a:pt x="1650491" y="0"/>
                </a:lnTo>
                <a:close/>
              </a:path>
            </a:pathLst>
          </a:custGeom>
          <a:solidFill>
            <a:srgbClr val="FFD9B0"/>
          </a:solidFill>
        </p:spPr>
        <p:txBody>
          <a:bodyPr wrap="square" lIns="0" tIns="0" rIns="0" bIns="0" rtlCol="0"/>
          <a:lstStyle/>
          <a:p>
            <a:endParaRPr sz="1200" b="1"/>
          </a:p>
        </p:txBody>
      </p:sp>
      <p:sp>
        <p:nvSpPr>
          <p:cNvPr id="69" name="object 13">
            <a:extLst>
              <a:ext uri="{FF2B5EF4-FFF2-40B4-BE49-F238E27FC236}">
                <a16:creationId xmlns:a16="http://schemas.microsoft.com/office/drawing/2014/main" id="{EFE60CB2-0710-3344-7FA4-9CBF093614FE}"/>
              </a:ext>
            </a:extLst>
          </p:cNvPr>
          <p:cNvSpPr txBox="1"/>
          <p:nvPr/>
        </p:nvSpPr>
        <p:spPr>
          <a:xfrm>
            <a:off x="8306280" y="4367458"/>
            <a:ext cx="1357646" cy="527965"/>
          </a:xfrm>
          <a:prstGeom prst="rect">
            <a:avLst/>
          </a:prstGeom>
        </p:spPr>
        <p:txBody>
          <a:bodyPr vert="horz" wrap="square" lIns="0" tIns="0" rIns="0" bIns="0" rtlCol="0">
            <a:noAutofit/>
          </a:bodyPr>
          <a:lstStyle/>
          <a:p>
            <a:pPr marR="5080" indent="12700" algn="ctr">
              <a:lnSpc>
                <a:spcPts val="1400"/>
              </a:lnSpc>
              <a:spcBef>
                <a:spcPts val="300"/>
              </a:spcBef>
            </a:pPr>
            <a:r>
              <a:rPr sz="1200" b="1" spc="-10" dirty="0">
                <a:solidFill>
                  <a:srgbClr val="808080"/>
                </a:solidFill>
                <a:latin typeface="Calibri"/>
                <a:cs typeface="Calibri"/>
              </a:rPr>
              <a:t>P</a:t>
            </a:r>
            <a:r>
              <a:rPr lang="en-US" sz="1200" b="1" spc="-10" dirty="0">
                <a:solidFill>
                  <a:srgbClr val="808080"/>
                </a:solidFill>
                <a:latin typeface="Calibri"/>
                <a:cs typeface="Calibri"/>
              </a:rPr>
              <a:t>ost-discharge anticoagulation</a:t>
            </a:r>
            <a:endParaRPr sz="1200" b="1" dirty="0">
              <a:latin typeface="Calibri"/>
              <a:cs typeface="Calibri"/>
            </a:endParaRPr>
          </a:p>
        </p:txBody>
      </p:sp>
      <p:sp>
        <p:nvSpPr>
          <p:cNvPr id="72" name="object 16">
            <a:extLst>
              <a:ext uri="{FF2B5EF4-FFF2-40B4-BE49-F238E27FC236}">
                <a16:creationId xmlns:a16="http://schemas.microsoft.com/office/drawing/2014/main" id="{874FF514-B458-2CC9-9761-609CCD62CFAB}"/>
              </a:ext>
            </a:extLst>
          </p:cNvPr>
          <p:cNvSpPr/>
          <p:nvPr/>
        </p:nvSpPr>
        <p:spPr>
          <a:xfrm>
            <a:off x="10050883" y="4132646"/>
            <a:ext cx="1302917" cy="820354"/>
          </a:xfrm>
          <a:custGeom>
            <a:avLst/>
            <a:gdLst/>
            <a:ahLst/>
            <a:cxnLst/>
            <a:rect l="l" t="t" r="r" b="b"/>
            <a:pathLst>
              <a:path w="1652270" h="632460">
                <a:moveTo>
                  <a:pt x="1652016" y="0"/>
                </a:moveTo>
                <a:lnTo>
                  <a:pt x="0" y="0"/>
                </a:lnTo>
                <a:lnTo>
                  <a:pt x="0" y="632460"/>
                </a:lnTo>
                <a:lnTo>
                  <a:pt x="1652016" y="632460"/>
                </a:lnTo>
                <a:lnTo>
                  <a:pt x="1652016" y="0"/>
                </a:lnTo>
                <a:close/>
              </a:path>
            </a:pathLst>
          </a:custGeom>
          <a:solidFill>
            <a:srgbClr val="BFE0E4"/>
          </a:solidFill>
        </p:spPr>
        <p:txBody>
          <a:bodyPr wrap="square" lIns="0" tIns="0" rIns="0" bIns="0" rtlCol="0"/>
          <a:lstStyle/>
          <a:p>
            <a:endParaRPr sz="1200" b="1"/>
          </a:p>
        </p:txBody>
      </p:sp>
      <p:sp>
        <p:nvSpPr>
          <p:cNvPr id="73" name="object 17">
            <a:extLst>
              <a:ext uri="{FF2B5EF4-FFF2-40B4-BE49-F238E27FC236}">
                <a16:creationId xmlns:a16="http://schemas.microsoft.com/office/drawing/2014/main" id="{056E775B-B675-DA37-6948-58EAB221B2B4}"/>
              </a:ext>
            </a:extLst>
          </p:cNvPr>
          <p:cNvSpPr txBox="1"/>
          <p:nvPr/>
        </p:nvSpPr>
        <p:spPr>
          <a:xfrm>
            <a:off x="10188634" y="4239218"/>
            <a:ext cx="1063491" cy="784446"/>
          </a:xfrm>
          <a:prstGeom prst="rect">
            <a:avLst/>
          </a:prstGeom>
        </p:spPr>
        <p:txBody>
          <a:bodyPr vert="horz" wrap="square" lIns="0" tIns="0" rIns="0" bIns="0" rtlCol="0">
            <a:noAutofit/>
          </a:bodyPr>
          <a:lstStyle/>
          <a:p>
            <a:pPr marR="5080" indent="11113" algn="ctr">
              <a:lnSpc>
                <a:spcPts val="1400"/>
              </a:lnSpc>
              <a:spcBef>
                <a:spcPts val="300"/>
              </a:spcBef>
            </a:pPr>
            <a:r>
              <a:rPr lang="en-US" sz="1200" b="1" spc="-10" dirty="0">
                <a:solidFill>
                  <a:srgbClr val="808080"/>
                </a:solidFill>
                <a:latin typeface="Calibri"/>
                <a:cs typeface="Calibri"/>
              </a:rPr>
              <a:t>No post-discharge anticoagulation</a:t>
            </a:r>
            <a:endParaRPr sz="1200" b="1" dirty="0">
              <a:latin typeface="Calibri"/>
              <a:cs typeface="Calibri"/>
            </a:endParaRPr>
          </a:p>
        </p:txBody>
      </p:sp>
      <p:sp>
        <p:nvSpPr>
          <p:cNvPr id="84" name="object 11">
            <a:extLst>
              <a:ext uri="{FF2B5EF4-FFF2-40B4-BE49-F238E27FC236}">
                <a16:creationId xmlns:a16="http://schemas.microsoft.com/office/drawing/2014/main" id="{3DE7A526-1191-88F3-14D1-1CDA0746AEE8}"/>
              </a:ext>
            </a:extLst>
          </p:cNvPr>
          <p:cNvSpPr txBox="1"/>
          <p:nvPr/>
        </p:nvSpPr>
        <p:spPr>
          <a:xfrm>
            <a:off x="8613239" y="3179138"/>
            <a:ext cx="2400811" cy="289823"/>
          </a:xfrm>
          <a:prstGeom prst="rect">
            <a:avLst/>
          </a:prstGeom>
        </p:spPr>
        <p:txBody>
          <a:bodyPr vert="horz" wrap="square" lIns="0" tIns="12700" rIns="0" bIns="0" rtlCol="0">
            <a:spAutoFit/>
          </a:bodyPr>
          <a:lstStyle/>
          <a:p>
            <a:pPr marL="12700">
              <a:lnSpc>
                <a:spcPct val="100000"/>
              </a:lnSpc>
              <a:spcBef>
                <a:spcPts val="100"/>
              </a:spcBef>
            </a:pPr>
            <a:r>
              <a:rPr lang="en-US" sz="1800" b="1" dirty="0">
                <a:solidFill>
                  <a:srgbClr val="E43E31"/>
                </a:solidFill>
                <a:latin typeface="Arial"/>
                <a:cs typeface="Arial"/>
              </a:rPr>
              <a:t>Discharged COVID-19</a:t>
            </a:r>
            <a:endParaRPr sz="1800" dirty="0">
              <a:latin typeface="Arial"/>
              <a:cs typeface="Arial"/>
            </a:endParaRPr>
          </a:p>
        </p:txBody>
      </p:sp>
      <p:cxnSp>
        <p:nvCxnSpPr>
          <p:cNvPr id="88" name="Straight Arrow Connector 87">
            <a:extLst>
              <a:ext uri="{FF2B5EF4-FFF2-40B4-BE49-F238E27FC236}">
                <a16:creationId xmlns:a16="http://schemas.microsoft.com/office/drawing/2014/main" id="{20F7B44B-06F0-4E1D-ED92-1DBF1E236320}"/>
              </a:ext>
            </a:extLst>
          </p:cNvPr>
          <p:cNvCxnSpPr>
            <a:cxnSpLocks/>
          </p:cNvCxnSpPr>
          <p:nvPr/>
        </p:nvCxnSpPr>
        <p:spPr>
          <a:xfrm flipH="1">
            <a:off x="9663926" y="4578043"/>
            <a:ext cx="318274" cy="0"/>
          </a:xfrm>
          <a:prstGeom prst="straightConnector1">
            <a:avLst/>
          </a:prstGeom>
          <a:ln w="19050">
            <a:solidFill>
              <a:srgbClr val="E53E31"/>
            </a:solidFill>
            <a:headEnd type="triangle"/>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solidFill>
                  <a:srgbClr val="E43E31"/>
                </a:solidFill>
              </a:rPr>
              <a:t>Outcome</a:t>
            </a:r>
            <a:r>
              <a:rPr spc="-160" dirty="0">
                <a:solidFill>
                  <a:srgbClr val="E43E31"/>
                </a:solidFill>
              </a:rPr>
              <a:t> </a:t>
            </a:r>
            <a:r>
              <a:rPr spc="-10" dirty="0">
                <a:solidFill>
                  <a:srgbClr val="E43E31"/>
                </a:solidFill>
              </a:rPr>
              <a:t>Selection</a:t>
            </a:r>
          </a:p>
        </p:txBody>
      </p:sp>
      <p:sp>
        <p:nvSpPr>
          <p:cNvPr id="7" name="object 4">
            <a:extLst>
              <a:ext uri="{FF2B5EF4-FFF2-40B4-BE49-F238E27FC236}">
                <a16:creationId xmlns:a16="http://schemas.microsoft.com/office/drawing/2014/main" id="{45FE857F-A2B2-A7BB-A725-FCBA330377FB}"/>
              </a:ext>
            </a:extLst>
          </p:cNvPr>
          <p:cNvSpPr txBox="1"/>
          <p:nvPr/>
        </p:nvSpPr>
        <p:spPr>
          <a:xfrm>
            <a:off x="8300800" y="2349431"/>
            <a:ext cx="3357350" cy="3348994"/>
          </a:xfrm>
          <a:prstGeom prst="rect">
            <a:avLst/>
          </a:prstGeom>
        </p:spPr>
        <p:txBody>
          <a:bodyPr vert="horz" wrap="square" lIns="0" tIns="12065" rIns="0" bIns="0" rtlCol="0">
            <a:spAutoFit/>
          </a:bodyPr>
          <a:lstStyle/>
          <a:p>
            <a:pPr marL="12700">
              <a:lnSpc>
                <a:spcPct val="100000"/>
              </a:lnSpc>
              <a:spcBef>
                <a:spcPts val="95"/>
              </a:spcBef>
              <a:tabLst>
                <a:tab pos="393065" algn="l"/>
                <a:tab pos="393700" algn="l"/>
              </a:tabLst>
            </a:pPr>
            <a:r>
              <a:rPr lang="en-US" b="1" spc="-10" dirty="0">
                <a:solidFill>
                  <a:srgbClr val="E53E31"/>
                </a:solidFill>
                <a:latin typeface="Segoe UI" panose="020B0502040204020203" pitchFamily="34" charset="0"/>
                <a:cs typeface="Segoe UI" panose="020B0502040204020203" pitchFamily="34" charset="0"/>
              </a:rPr>
              <a:t>All-</a:t>
            </a:r>
            <a:r>
              <a:rPr lang="en-US" b="1" dirty="0">
                <a:solidFill>
                  <a:srgbClr val="E53E31"/>
                </a:solidFill>
                <a:latin typeface="Segoe UI" panose="020B0502040204020203" pitchFamily="34" charset="0"/>
                <a:cs typeface="Segoe UI" panose="020B0502040204020203" pitchFamily="34" charset="0"/>
              </a:rPr>
              <a:t>cause</a:t>
            </a:r>
            <a:r>
              <a:rPr lang="en-US" b="1" spc="-55" dirty="0">
                <a:solidFill>
                  <a:srgbClr val="E53E31"/>
                </a:solidFill>
                <a:latin typeface="Segoe UI" panose="020B0502040204020203" pitchFamily="34" charset="0"/>
                <a:cs typeface="Segoe UI" panose="020B0502040204020203" pitchFamily="34" charset="0"/>
              </a:rPr>
              <a:t> </a:t>
            </a:r>
            <a:r>
              <a:rPr lang="en-US" b="1" spc="-10" dirty="0">
                <a:solidFill>
                  <a:srgbClr val="E53E31"/>
                </a:solidFill>
                <a:latin typeface="Segoe UI" panose="020B0502040204020203" pitchFamily="34" charset="0"/>
                <a:cs typeface="Segoe UI" panose="020B0502040204020203" pitchFamily="34" charset="0"/>
              </a:rPr>
              <a:t>mortality</a:t>
            </a:r>
            <a:endParaRPr lang="en-US" b="1" dirty="0">
              <a:solidFill>
                <a:srgbClr val="E53E31"/>
              </a:solidFill>
              <a:latin typeface="Segoe UI" panose="020B0502040204020203" pitchFamily="34" charset="0"/>
              <a:cs typeface="Segoe UI" panose="020B0502040204020203" pitchFamily="34" charset="0"/>
            </a:endParaRPr>
          </a:p>
          <a:p>
            <a:pPr marL="12700">
              <a:lnSpc>
                <a:spcPct val="100000"/>
              </a:lnSpc>
              <a:tabLst>
                <a:tab pos="393065" algn="l"/>
                <a:tab pos="393700" algn="l"/>
              </a:tabLst>
            </a:pPr>
            <a:r>
              <a:rPr lang="en-US" b="1" dirty="0">
                <a:solidFill>
                  <a:srgbClr val="E53E31"/>
                </a:solidFill>
                <a:latin typeface="Segoe UI" panose="020B0502040204020203" pitchFamily="34" charset="0"/>
                <a:cs typeface="Segoe UI" panose="020B0502040204020203" pitchFamily="34" charset="0"/>
              </a:rPr>
              <a:t>Pulmonary</a:t>
            </a:r>
            <a:r>
              <a:rPr lang="en-US" b="1" spc="-80" dirty="0">
                <a:solidFill>
                  <a:srgbClr val="E53E31"/>
                </a:solidFill>
                <a:latin typeface="Segoe UI" panose="020B0502040204020203" pitchFamily="34" charset="0"/>
                <a:cs typeface="Segoe UI" panose="020B0502040204020203" pitchFamily="34" charset="0"/>
              </a:rPr>
              <a:t> </a:t>
            </a:r>
            <a:r>
              <a:rPr lang="en-US" b="1" spc="-10" dirty="0">
                <a:solidFill>
                  <a:srgbClr val="E53E31"/>
                </a:solidFill>
                <a:latin typeface="Segoe UI" panose="020B0502040204020203" pitchFamily="34" charset="0"/>
                <a:cs typeface="Segoe UI" panose="020B0502040204020203" pitchFamily="34" charset="0"/>
              </a:rPr>
              <a:t>embolism</a:t>
            </a:r>
            <a:endParaRPr lang="en-US" b="1" dirty="0">
              <a:solidFill>
                <a:srgbClr val="E53E31"/>
              </a:solidFill>
              <a:latin typeface="Segoe UI" panose="020B0502040204020203" pitchFamily="34" charset="0"/>
              <a:cs typeface="Segoe UI" panose="020B0502040204020203" pitchFamily="34" charset="0"/>
            </a:endParaRPr>
          </a:p>
          <a:p>
            <a:pPr marL="12700">
              <a:lnSpc>
                <a:spcPct val="100000"/>
              </a:lnSpc>
              <a:tabLst>
                <a:tab pos="393065" algn="l"/>
                <a:tab pos="393700" algn="l"/>
              </a:tabLst>
            </a:pPr>
            <a:r>
              <a:rPr lang="en-US" b="1" dirty="0">
                <a:solidFill>
                  <a:srgbClr val="E53E31"/>
                </a:solidFill>
                <a:latin typeface="Segoe UI" panose="020B0502040204020203" pitchFamily="34" charset="0"/>
                <a:cs typeface="Segoe UI" panose="020B0502040204020203" pitchFamily="34" charset="0"/>
              </a:rPr>
              <a:t>Deep</a:t>
            </a:r>
            <a:r>
              <a:rPr lang="en-US" b="1" spc="-40" dirty="0">
                <a:solidFill>
                  <a:srgbClr val="E53E31"/>
                </a:solidFill>
                <a:latin typeface="Segoe UI" panose="020B0502040204020203" pitchFamily="34" charset="0"/>
                <a:cs typeface="Segoe UI" panose="020B0502040204020203" pitchFamily="34" charset="0"/>
              </a:rPr>
              <a:t> </a:t>
            </a:r>
            <a:r>
              <a:rPr lang="en-US" b="1" dirty="0">
                <a:solidFill>
                  <a:srgbClr val="E53E31"/>
                </a:solidFill>
                <a:latin typeface="Segoe UI" panose="020B0502040204020203" pitchFamily="34" charset="0"/>
                <a:cs typeface="Segoe UI" panose="020B0502040204020203" pitchFamily="34" charset="0"/>
              </a:rPr>
              <a:t>venous</a:t>
            </a:r>
            <a:r>
              <a:rPr lang="en-US" b="1" spc="-50" dirty="0">
                <a:solidFill>
                  <a:srgbClr val="E53E31"/>
                </a:solidFill>
                <a:latin typeface="Segoe UI" panose="020B0502040204020203" pitchFamily="34" charset="0"/>
                <a:cs typeface="Segoe UI" panose="020B0502040204020203" pitchFamily="34" charset="0"/>
              </a:rPr>
              <a:t> </a:t>
            </a:r>
            <a:r>
              <a:rPr lang="en-US" b="1" spc="-10" dirty="0">
                <a:solidFill>
                  <a:srgbClr val="E53E31"/>
                </a:solidFill>
                <a:latin typeface="Segoe UI" panose="020B0502040204020203" pitchFamily="34" charset="0"/>
                <a:cs typeface="Segoe UI" panose="020B0502040204020203" pitchFamily="34" charset="0"/>
              </a:rPr>
              <a:t>thrombosis</a:t>
            </a:r>
            <a:endParaRPr lang="en-US" b="1" dirty="0">
              <a:solidFill>
                <a:srgbClr val="E53E31"/>
              </a:solidFill>
              <a:latin typeface="Segoe UI" panose="020B0502040204020203" pitchFamily="34" charset="0"/>
              <a:cs typeface="Segoe UI" panose="020B0502040204020203" pitchFamily="34" charset="0"/>
            </a:endParaRPr>
          </a:p>
          <a:p>
            <a:pPr marL="12700">
              <a:lnSpc>
                <a:spcPct val="100000"/>
              </a:lnSpc>
              <a:tabLst>
                <a:tab pos="393065" algn="l"/>
                <a:tab pos="393700" algn="l"/>
              </a:tabLst>
            </a:pPr>
            <a:r>
              <a:rPr lang="en-US" b="1" dirty="0">
                <a:solidFill>
                  <a:srgbClr val="E53E31"/>
                </a:solidFill>
                <a:latin typeface="Segoe UI" panose="020B0502040204020203" pitchFamily="34" charset="0"/>
                <a:cs typeface="Segoe UI" panose="020B0502040204020203" pitchFamily="34" charset="0"/>
              </a:rPr>
              <a:t>Major</a:t>
            </a:r>
            <a:r>
              <a:rPr lang="en-US" b="1" spc="-40" dirty="0">
                <a:solidFill>
                  <a:srgbClr val="E53E31"/>
                </a:solidFill>
                <a:latin typeface="Segoe UI" panose="020B0502040204020203" pitchFamily="34" charset="0"/>
                <a:cs typeface="Segoe UI" panose="020B0502040204020203" pitchFamily="34" charset="0"/>
              </a:rPr>
              <a:t> </a:t>
            </a:r>
            <a:r>
              <a:rPr lang="en-US" b="1" spc="-10" dirty="0">
                <a:solidFill>
                  <a:srgbClr val="E53E31"/>
                </a:solidFill>
                <a:latin typeface="Segoe UI" panose="020B0502040204020203" pitchFamily="34" charset="0"/>
                <a:cs typeface="Segoe UI" panose="020B0502040204020203" pitchFamily="34" charset="0"/>
              </a:rPr>
              <a:t>bleeding</a:t>
            </a:r>
            <a:endParaRPr lang="en-US" b="1" dirty="0">
              <a:solidFill>
                <a:srgbClr val="E53E31"/>
              </a:solidFill>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93065" algn="l"/>
                <a:tab pos="393700" algn="l"/>
              </a:tabLst>
            </a:pPr>
            <a:r>
              <a:rPr lang="en-US" spc="-10" dirty="0">
                <a:solidFill>
                  <a:schemeClr val="tx1">
                    <a:lumMod val="50000"/>
                    <a:lumOff val="50000"/>
                  </a:schemeClr>
                </a:solidFill>
                <a:latin typeface="Segoe UI" panose="020B0502040204020203" pitchFamily="34" charset="0"/>
                <a:cs typeface="Segoe UI" panose="020B0502040204020203" pitchFamily="34" charset="0"/>
              </a:rPr>
              <a:t>Multi-organ</a:t>
            </a:r>
            <a:r>
              <a:rPr lang="en-US" spc="-35" dirty="0">
                <a:solidFill>
                  <a:schemeClr val="tx1">
                    <a:lumMod val="50000"/>
                    <a:lumOff val="50000"/>
                  </a:schemeClr>
                </a:solidFill>
                <a:latin typeface="Segoe UI" panose="020B0502040204020203" pitchFamily="34" charset="0"/>
                <a:cs typeface="Segoe UI" panose="020B0502040204020203" pitchFamily="34" charset="0"/>
              </a:rPr>
              <a:t> </a:t>
            </a:r>
            <a:r>
              <a:rPr lang="en-US" spc="-10" dirty="0">
                <a:solidFill>
                  <a:schemeClr val="tx1">
                    <a:lumMod val="50000"/>
                    <a:lumOff val="50000"/>
                  </a:schemeClr>
                </a:solidFill>
                <a:latin typeface="Segoe UI" panose="020B0502040204020203" pitchFamily="34" charset="0"/>
                <a:cs typeface="Segoe UI" panose="020B0502040204020203" pitchFamily="34" charset="0"/>
              </a:rPr>
              <a:t>failure</a:t>
            </a:r>
            <a:endParaRPr lang="en-US" dirty="0">
              <a:solidFill>
                <a:schemeClr val="tx1">
                  <a:lumMod val="50000"/>
                  <a:lumOff val="50000"/>
                </a:schemeClr>
              </a:solidFill>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93065" algn="l"/>
                <a:tab pos="393700" algn="l"/>
              </a:tabLst>
            </a:pPr>
            <a:r>
              <a:rPr lang="en-US" dirty="0">
                <a:solidFill>
                  <a:schemeClr val="tx1">
                    <a:lumMod val="50000"/>
                    <a:lumOff val="50000"/>
                  </a:schemeClr>
                </a:solidFill>
                <a:latin typeface="Segoe UI" panose="020B0502040204020203" pitchFamily="34" charset="0"/>
                <a:cs typeface="Segoe UI" panose="020B0502040204020203" pitchFamily="34" charset="0"/>
              </a:rPr>
              <a:t>Ischemic</a:t>
            </a:r>
            <a:r>
              <a:rPr lang="en-US" spc="-75" dirty="0">
                <a:solidFill>
                  <a:schemeClr val="tx1">
                    <a:lumMod val="50000"/>
                    <a:lumOff val="50000"/>
                  </a:schemeClr>
                </a:solidFill>
                <a:latin typeface="Segoe UI" panose="020B0502040204020203" pitchFamily="34" charset="0"/>
                <a:cs typeface="Segoe UI" panose="020B0502040204020203" pitchFamily="34" charset="0"/>
              </a:rPr>
              <a:t> </a:t>
            </a:r>
            <a:r>
              <a:rPr lang="en-US" spc="-10" dirty="0">
                <a:solidFill>
                  <a:schemeClr val="tx1">
                    <a:lumMod val="50000"/>
                    <a:lumOff val="50000"/>
                  </a:schemeClr>
                </a:solidFill>
                <a:latin typeface="Segoe UI" panose="020B0502040204020203" pitchFamily="34" charset="0"/>
                <a:cs typeface="Segoe UI" panose="020B0502040204020203" pitchFamily="34" charset="0"/>
              </a:rPr>
              <a:t>stroke</a:t>
            </a:r>
            <a:endParaRPr lang="en-US" dirty="0">
              <a:solidFill>
                <a:schemeClr val="tx1">
                  <a:lumMod val="50000"/>
                  <a:lumOff val="50000"/>
                </a:schemeClr>
              </a:solidFill>
              <a:latin typeface="Segoe UI" panose="020B0502040204020203" pitchFamily="34" charset="0"/>
              <a:cs typeface="Segoe UI" panose="020B0502040204020203" pitchFamily="34" charset="0"/>
            </a:endParaRPr>
          </a:p>
          <a:p>
            <a:pPr marL="354965" marR="99060" indent="-342900">
              <a:lnSpc>
                <a:spcPct val="100000"/>
              </a:lnSpc>
              <a:spcBef>
                <a:spcPts val="95"/>
              </a:spcBef>
              <a:buFont typeface="Arial" panose="020B0604020202020204" pitchFamily="34" charset="0"/>
              <a:buChar char="•"/>
              <a:tabLst>
                <a:tab pos="393065" algn="l"/>
                <a:tab pos="393700" algn="l"/>
              </a:tabLst>
            </a:pPr>
            <a:r>
              <a:rPr spc="-10" dirty="0">
                <a:solidFill>
                  <a:schemeClr val="tx1">
                    <a:lumMod val="50000"/>
                    <a:lumOff val="50000"/>
                  </a:schemeClr>
                </a:solidFill>
                <a:latin typeface="Segoe UI" panose="020B0502040204020203" pitchFamily="34" charset="0"/>
                <a:cs typeface="Segoe UI" panose="020B0502040204020203" pitchFamily="34" charset="0"/>
              </a:rPr>
              <a:t>Intracranial</a:t>
            </a:r>
            <a:r>
              <a:rPr lang="en-CA" spc="-10" dirty="0">
                <a:solidFill>
                  <a:schemeClr val="tx1">
                    <a:lumMod val="50000"/>
                    <a:lumOff val="50000"/>
                  </a:schemeClr>
                </a:solidFill>
                <a:latin typeface="Segoe UI" panose="020B0502040204020203" pitchFamily="34" charset="0"/>
                <a:cs typeface="Segoe UI" panose="020B0502040204020203" pitchFamily="34" charset="0"/>
              </a:rPr>
              <a:t> </a:t>
            </a:r>
            <a:r>
              <a:rPr spc="-10" dirty="0">
                <a:solidFill>
                  <a:schemeClr val="tx1">
                    <a:lumMod val="50000"/>
                    <a:lumOff val="50000"/>
                  </a:schemeClr>
                </a:solidFill>
                <a:latin typeface="Segoe UI" panose="020B0502040204020203" pitchFamily="34" charset="0"/>
                <a:cs typeface="Segoe UI" panose="020B0502040204020203" pitchFamily="34" charset="0"/>
              </a:rPr>
              <a:t>hemorrhage</a:t>
            </a:r>
            <a:endParaRPr dirty="0">
              <a:solidFill>
                <a:schemeClr val="tx1">
                  <a:lumMod val="50000"/>
                  <a:lumOff val="50000"/>
                </a:schemeClr>
              </a:solidFill>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93065" algn="l"/>
                <a:tab pos="393700" algn="l"/>
              </a:tabLst>
            </a:pPr>
            <a:r>
              <a:rPr spc="-10" dirty="0">
                <a:solidFill>
                  <a:schemeClr val="tx1">
                    <a:lumMod val="50000"/>
                    <a:lumOff val="50000"/>
                  </a:schemeClr>
                </a:solidFill>
                <a:latin typeface="Segoe UI" panose="020B0502040204020203" pitchFamily="34" charset="0"/>
                <a:cs typeface="Segoe UI" panose="020B0502040204020203" pitchFamily="34" charset="0"/>
              </a:rPr>
              <a:t>Invasive</a:t>
            </a:r>
            <a:r>
              <a:rPr spc="-40" dirty="0">
                <a:solidFill>
                  <a:schemeClr val="tx1">
                    <a:lumMod val="50000"/>
                    <a:lumOff val="50000"/>
                  </a:schemeClr>
                </a:solidFill>
                <a:latin typeface="Segoe UI" panose="020B0502040204020203" pitchFamily="34" charset="0"/>
                <a:cs typeface="Segoe UI" panose="020B0502040204020203" pitchFamily="34" charset="0"/>
              </a:rPr>
              <a:t> </a:t>
            </a:r>
            <a:r>
              <a:rPr spc="-10" dirty="0">
                <a:solidFill>
                  <a:schemeClr val="tx1">
                    <a:lumMod val="50000"/>
                    <a:lumOff val="50000"/>
                  </a:schemeClr>
                </a:solidFill>
                <a:latin typeface="Segoe UI" panose="020B0502040204020203" pitchFamily="34" charset="0"/>
                <a:cs typeface="Segoe UI" panose="020B0502040204020203" pitchFamily="34" charset="0"/>
              </a:rPr>
              <a:t>mechanical</a:t>
            </a:r>
            <a:r>
              <a:rPr spc="-30" dirty="0">
                <a:solidFill>
                  <a:schemeClr val="tx1">
                    <a:lumMod val="50000"/>
                    <a:lumOff val="50000"/>
                  </a:schemeClr>
                </a:solidFill>
                <a:latin typeface="Segoe UI" panose="020B0502040204020203" pitchFamily="34" charset="0"/>
                <a:cs typeface="Segoe UI" panose="020B0502040204020203" pitchFamily="34" charset="0"/>
              </a:rPr>
              <a:t> </a:t>
            </a:r>
            <a:r>
              <a:rPr spc="-10" dirty="0">
                <a:solidFill>
                  <a:schemeClr val="tx1">
                    <a:lumMod val="50000"/>
                    <a:lumOff val="50000"/>
                  </a:schemeClr>
                </a:solidFill>
                <a:latin typeface="Segoe UI" panose="020B0502040204020203" pitchFamily="34" charset="0"/>
                <a:cs typeface="Segoe UI" panose="020B0502040204020203" pitchFamily="34" charset="0"/>
              </a:rPr>
              <a:t>ventilation</a:t>
            </a:r>
            <a:endParaRPr dirty="0">
              <a:solidFill>
                <a:schemeClr val="tx1">
                  <a:lumMod val="50000"/>
                  <a:lumOff val="50000"/>
                </a:schemeClr>
              </a:solidFill>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93065" algn="l"/>
                <a:tab pos="393700" algn="l"/>
              </a:tabLst>
            </a:pPr>
            <a:r>
              <a:rPr dirty="0">
                <a:solidFill>
                  <a:schemeClr val="tx1">
                    <a:lumMod val="50000"/>
                    <a:lumOff val="50000"/>
                  </a:schemeClr>
                </a:solidFill>
                <a:latin typeface="Segoe UI" panose="020B0502040204020203" pitchFamily="34" charset="0"/>
                <a:cs typeface="Segoe UI" panose="020B0502040204020203" pitchFamily="34" charset="0"/>
              </a:rPr>
              <a:t>Limb</a:t>
            </a:r>
            <a:r>
              <a:rPr spc="-40" dirty="0">
                <a:solidFill>
                  <a:schemeClr val="tx1">
                    <a:lumMod val="50000"/>
                    <a:lumOff val="50000"/>
                  </a:schemeClr>
                </a:solidFill>
                <a:latin typeface="Segoe UI" panose="020B0502040204020203" pitchFamily="34" charset="0"/>
                <a:cs typeface="Segoe UI" panose="020B0502040204020203" pitchFamily="34" charset="0"/>
              </a:rPr>
              <a:t> </a:t>
            </a:r>
            <a:r>
              <a:rPr spc="-10" dirty="0">
                <a:solidFill>
                  <a:schemeClr val="tx1">
                    <a:lumMod val="50000"/>
                    <a:lumOff val="50000"/>
                  </a:schemeClr>
                </a:solidFill>
                <a:latin typeface="Segoe UI" panose="020B0502040204020203" pitchFamily="34" charset="0"/>
                <a:cs typeface="Segoe UI" panose="020B0502040204020203" pitchFamily="34" charset="0"/>
              </a:rPr>
              <a:t>amputation</a:t>
            </a:r>
            <a:endParaRPr dirty="0">
              <a:solidFill>
                <a:schemeClr val="tx1">
                  <a:lumMod val="50000"/>
                  <a:lumOff val="50000"/>
                </a:schemeClr>
              </a:solidFill>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93065" algn="l"/>
                <a:tab pos="393700" algn="l"/>
              </a:tabLst>
            </a:pPr>
            <a:r>
              <a:rPr dirty="0">
                <a:solidFill>
                  <a:schemeClr val="tx1">
                    <a:lumMod val="50000"/>
                    <a:lumOff val="50000"/>
                  </a:schemeClr>
                </a:solidFill>
                <a:latin typeface="Segoe UI" panose="020B0502040204020203" pitchFamily="34" charset="0"/>
                <a:cs typeface="Segoe UI" panose="020B0502040204020203" pitchFamily="34" charset="0"/>
              </a:rPr>
              <a:t>ICU</a:t>
            </a:r>
            <a:r>
              <a:rPr spc="-30" dirty="0">
                <a:solidFill>
                  <a:schemeClr val="tx1">
                    <a:lumMod val="50000"/>
                    <a:lumOff val="50000"/>
                  </a:schemeClr>
                </a:solidFill>
                <a:latin typeface="Segoe UI" panose="020B0502040204020203" pitchFamily="34" charset="0"/>
                <a:cs typeface="Segoe UI" panose="020B0502040204020203" pitchFamily="34" charset="0"/>
              </a:rPr>
              <a:t> </a:t>
            </a:r>
            <a:r>
              <a:rPr spc="-10" dirty="0">
                <a:solidFill>
                  <a:schemeClr val="tx1">
                    <a:lumMod val="50000"/>
                    <a:lumOff val="50000"/>
                  </a:schemeClr>
                </a:solidFill>
                <a:latin typeface="Segoe UI" panose="020B0502040204020203" pitchFamily="34" charset="0"/>
                <a:cs typeface="Segoe UI" panose="020B0502040204020203" pitchFamily="34" charset="0"/>
              </a:rPr>
              <a:t>admission</a:t>
            </a:r>
            <a:endParaRPr dirty="0">
              <a:solidFill>
                <a:schemeClr val="tx1">
                  <a:lumMod val="50000"/>
                  <a:lumOff val="50000"/>
                </a:schemeClr>
              </a:solidFill>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93065" algn="l"/>
                <a:tab pos="393700" algn="l"/>
              </a:tabLst>
            </a:pPr>
            <a:r>
              <a:rPr lang="en-CA" spc="-20" dirty="0">
                <a:solidFill>
                  <a:schemeClr val="tx1">
                    <a:lumMod val="50000"/>
                    <a:lumOff val="50000"/>
                  </a:schemeClr>
                </a:solidFill>
                <a:latin typeface="Segoe UI" panose="020B0502040204020203" pitchFamily="34" charset="0"/>
                <a:cs typeface="Segoe UI" panose="020B0502040204020203" pitchFamily="34" charset="0"/>
              </a:rPr>
              <a:t>STEMI</a:t>
            </a:r>
            <a:endParaRPr dirty="0">
              <a:solidFill>
                <a:schemeClr val="tx1">
                  <a:lumMod val="50000"/>
                  <a:lumOff val="50000"/>
                </a:schemeClr>
              </a:solidFill>
              <a:latin typeface="Segoe UI" panose="020B0502040204020203" pitchFamily="34" charset="0"/>
              <a:cs typeface="Segoe UI" panose="020B0502040204020203" pitchFamily="34" charset="0"/>
            </a:endParaRPr>
          </a:p>
        </p:txBody>
      </p:sp>
      <p:graphicFrame>
        <p:nvGraphicFramePr>
          <p:cNvPr id="8" name="Diagram 7">
            <a:extLst>
              <a:ext uri="{FF2B5EF4-FFF2-40B4-BE49-F238E27FC236}">
                <a16:creationId xmlns:a16="http://schemas.microsoft.com/office/drawing/2014/main" id="{AA21173C-7248-3555-02AC-DFDB17D6DDD5}"/>
              </a:ext>
            </a:extLst>
          </p:cNvPr>
          <p:cNvGraphicFramePr/>
          <p:nvPr>
            <p:extLst>
              <p:ext uri="{D42A27DB-BD31-4B8C-83A1-F6EECF244321}">
                <p14:modId xmlns:p14="http://schemas.microsoft.com/office/powerpoint/2010/main" val="1447688118"/>
              </p:ext>
            </p:extLst>
          </p:nvPr>
        </p:nvGraphicFramePr>
        <p:xfrm>
          <a:off x="335792" y="1905000"/>
          <a:ext cx="8776363" cy="458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spc="-10"/>
              <a:t>Evidence</a:t>
            </a:r>
            <a:r>
              <a:rPr lang="en-US" spc="-65"/>
              <a:t> </a:t>
            </a:r>
            <a:r>
              <a:rPr lang="en-US"/>
              <a:t>for</a:t>
            </a:r>
            <a:r>
              <a:rPr lang="en-US" spc="-75"/>
              <a:t> </a:t>
            </a:r>
            <a:r>
              <a:rPr lang="en-US" spc="-25"/>
              <a:t>Effect</a:t>
            </a:r>
            <a:r>
              <a:rPr lang="en-US" spc="-95"/>
              <a:t> </a:t>
            </a:r>
            <a:r>
              <a:rPr lang="en-US"/>
              <a:t>of</a:t>
            </a:r>
            <a:r>
              <a:rPr lang="en-US" spc="-75"/>
              <a:t> </a:t>
            </a:r>
            <a:r>
              <a:rPr lang="en-US"/>
              <a:t>the</a:t>
            </a:r>
            <a:r>
              <a:rPr lang="en-US" spc="-60"/>
              <a:t> </a:t>
            </a:r>
            <a:r>
              <a:rPr lang="en-US" spc="-10"/>
              <a:t>Intervention</a:t>
            </a:r>
            <a:endParaRPr lang="en-US" spc="-10" dirty="0"/>
          </a:p>
        </p:txBody>
      </p:sp>
      <p:grpSp>
        <p:nvGrpSpPr>
          <p:cNvPr id="24" name="Group 23">
            <a:extLst>
              <a:ext uri="{FF2B5EF4-FFF2-40B4-BE49-F238E27FC236}">
                <a16:creationId xmlns:a16="http://schemas.microsoft.com/office/drawing/2014/main" id="{E001DA20-9135-56F1-52DC-EFDA22A77465}"/>
              </a:ext>
            </a:extLst>
          </p:cNvPr>
          <p:cNvGrpSpPr/>
          <p:nvPr/>
        </p:nvGrpSpPr>
        <p:grpSpPr>
          <a:xfrm>
            <a:off x="1143000" y="2743200"/>
            <a:ext cx="10101795" cy="1968647"/>
            <a:chOff x="185205" y="2965631"/>
            <a:chExt cx="12198224" cy="2377201"/>
          </a:xfrm>
        </p:grpSpPr>
        <p:sp>
          <p:nvSpPr>
            <p:cNvPr id="9" name="Freeform: Shape 8">
              <a:extLst>
                <a:ext uri="{FF2B5EF4-FFF2-40B4-BE49-F238E27FC236}">
                  <a16:creationId xmlns:a16="http://schemas.microsoft.com/office/drawing/2014/main" id="{BD04D6BC-15BC-6DBE-BA5A-92931C188960}"/>
                </a:ext>
              </a:extLst>
            </p:cNvPr>
            <p:cNvSpPr/>
            <p:nvPr/>
          </p:nvSpPr>
          <p:spPr>
            <a:xfrm>
              <a:off x="1699580" y="2965631"/>
              <a:ext cx="2301686" cy="2303735"/>
            </a:xfrm>
            <a:custGeom>
              <a:avLst/>
              <a:gdLst>
                <a:gd name="connsiteX0" fmla="*/ 0 w 2635473"/>
                <a:gd name="connsiteY0" fmla="*/ 345560 h 2303735"/>
                <a:gd name="connsiteX1" fmla="*/ 1483606 w 2635473"/>
                <a:gd name="connsiteY1" fmla="*/ 345560 h 2303735"/>
                <a:gd name="connsiteX2" fmla="*/ 1483606 w 2635473"/>
                <a:gd name="connsiteY2" fmla="*/ 0 h 2303735"/>
                <a:gd name="connsiteX3" fmla="*/ 2635473 w 2635473"/>
                <a:gd name="connsiteY3" fmla="*/ 1151868 h 2303735"/>
                <a:gd name="connsiteX4" fmla="*/ 1483606 w 2635473"/>
                <a:gd name="connsiteY4" fmla="*/ 2303735 h 2303735"/>
                <a:gd name="connsiteX5" fmla="*/ 1483606 w 2635473"/>
                <a:gd name="connsiteY5" fmla="*/ 1958175 h 2303735"/>
                <a:gd name="connsiteX6" fmla="*/ 0 w 2635473"/>
                <a:gd name="connsiteY6" fmla="*/ 1958175 h 2303735"/>
                <a:gd name="connsiteX7" fmla="*/ 0 w 2635473"/>
                <a:gd name="connsiteY7" fmla="*/ 345560 h 230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5473" h="2303735">
                  <a:moveTo>
                    <a:pt x="0" y="345560"/>
                  </a:moveTo>
                  <a:lnTo>
                    <a:pt x="1483606" y="345560"/>
                  </a:lnTo>
                  <a:lnTo>
                    <a:pt x="1483606" y="0"/>
                  </a:lnTo>
                  <a:lnTo>
                    <a:pt x="2635473" y="1151868"/>
                  </a:lnTo>
                  <a:lnTo>
                    <a:pt x="1483606" y="2303735"/>
                  </a:lnTo>
                  <a:lnTo>
                    <a:pt x="1483606" y="1958175"/>
                  </a:lnTo>
                  <a:lnTo>
                    <a:pt x="0" y="1958175"/>
                  </a:lnTo>
                  <a:lnTo>
                    <a:pt x="0" y="345560"/>
                  </a:lnTo>
                  <a:close/>
                </a:path>
              </a:pathLst>
            </a:custGeom>
            <a:solidFill>
              <a:srgbClr val="BDE0E4">
                <a:alpha val="90000"/>
              </a:srgbClr>
            </a:solid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19828" tIns="360800" rIns="722292" bIns="360800" numCol="1" spcCol="1270" anchor="ctr" anchorCtr="0">
              <a:noAutofit/>
            </a:bodyPr>
            <a:lstStyle/>
            <a:p>
              <a:pPr marL="0" lvl="0" indent="0" defTabSz="1066800">
                <a:lnSpc>
                  <a:spcPct val="90000"/>
                </a:lnSpc>
                <a:spcBef>
                  <a:spcPct val="0"/>
                </a:spcBef>
                <a:spcAft>
                  <a:spcPct val="35000"/>
                </a:spcAft>
                <a:buNone/>
              </a:pPr>
              <a:endParaRPr lang="en-CA" sz="2400" kern="1200">
                <a:latin typeface="Tenorite" panose="00000500000000000000" pitchFamily="2" charset="0"/>
              </a:endParaRPr>
            </a:p>
          </p:txBody>
        </p:sp>
        <p:sp>
          <p:nvSpPr>
            <p:cNvPr id="10" name="Freeform: Shape 9">
              <a:extLst>
                <a:ext uri="{FF2B5EF4-FFF2-40B4-BE49-F238E27FC236}">
                  <a16:creationId xmlns:a16="http://schemas.microsoft.com/office/drawing/2014/main" id="{50B14683-40C1-BE23-6CC6-B1945B85F89D}"/>
                </a:ext>
              </a:extLst>
            </p:cNvPr>
            <p:cNvSpPr/>
            <p:nvPr/>
          </p:nvSpPr>
          <p:spPr>
            <a:xfrm>
              <a:off x="185205" y="3134625"/>
              <a:ext cx="1942936" cy="1965746"/>
            </a:xfrm>
            <a:custGeom>
              <a:avLst/>
              <a:gdLst>
                <a:gd name="connsiteX0" fmla="*/ 0 w 1942936"/>
                <a:gd name="connsiteY0" fmla="*/ 982873 h 1965746"/>
                <a:gd name="connsiteX1" fmla="*/ 971468 w 1942936"/>
                <a:gd name="connsiteY1" fmla="*/ 0 h 1965746"/>
                <a:gd name="connsiteX2" fmla="*/ 1942936 w 1942936"/>
                <a:gd name="connsiteY2" fmla="*/ 982873 h 1965746"/>
                <a:gd name="connsiteX3" fmla="*/ 971468 w 1942936"/>
                <a:gd name="connsiteY3" fmla="*/ 1965746 h 1965746"/>
                <a:gd name="connsiteX4" fmla="*/ 0 w 1942936"/>
                <a:gd name="connsiteY4" fmla="*/ 982873 h 196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36" h="1965746">
                  <a:moveTo>
                    <a:pt x="0" y="982873"/>
                  </a:moveTo>
                  <a:cubicBezTo>
                    <a:pt x="0" y="440047"/>
                    <a:pt x="434941" y="0"/>
                    <a:pt x="971468" y="0"/>
                  </a:cubicBezTo>
                  <a:cubicBezTo>
                    <a:pt x="1507995" y="0"/>
                    <a:pt x="1942936" y="440047"/>
                    <a:pt x="1942936" y="982873"/>
                  </a:cubicBezTo>
                  <a:cubicBezTo>
                    <a:pt x="1942936" y="1525699"/>
                    <a:pt x="1507995" y="1965746"/>
                    <a:pt x="971468" y="1965746"/>
                  </a:cubicBezTo>
                  <a:cubicBezTo>
                    <a:pt x="434941" y="1965746"/>
                    <a:pt x="0" y="1525699"/>
                    <a:pt x="0" y="982873"/>
                  </a:cubicBezTo>
                  <a:close/>
                </a:path>
              </a:pathLst>
            </a:custGeom>
            <a:solidFill>
              <a:srgbClr val="88A1A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99776" tIns="303117" rIns="299776" bIns="303117" numCol="1" spcCol="1270" anchor="ctr" anchorCtr="0">
              <a:noAutofit/>
            </a:bodyPr>
            <a:lstStyle/>
            <a:p>
              <a:pPr marL="0" lvl="0" indent="0" algn="ctr" defTabSz="1066800">
                <a:lnSpc>
                  <a:spcPct val="90000"/>
                </a:lnSpc>
                <a:spcBef>
                  <a:spcPct val="0"/>
                </a:spcBef>
                <a:spcAft>
                  <a:spcPct val="35000"/>
                </a:spcAft>
                <a:buNone/>
              </a:pPr>
              <a:r>
                <a:rPr lang="en-CA" sz="2000" kern="1200" dirty="0">
                  <a:latin typeface="Segoe UI" panose="020B0502040204020203" pitchFamily="34" charset="0"/>
                  <a:cs typeface="Segoe UI" panose="020B0502040204020203" pitchFamily="34" charset="0"/>
                </a:rPr>
                <a:t>Baseline risk</a:t>
              </a:r>
            </a:p>
          </p:txBody>
        </p:sp>
        <p:sp>
          <p:nvSpPr>
            <p:cNvPr id="11" name="Freeform: Shape 10">
              <a:extLst>
                <a:ext uri="{FF2B5EF4-FFF2-40B4-BE49-F238E27FC236}">
                  <a16:creationId xmlns:a16="http://schemas.microsoft.com/office/drawing/2014/main" id="{6556395B-7500-061D-F4F3-A6B06A8C514E}"/>
                </a:ext>
              </a:extLst>
            </p:cNvPr>
            <p:cNvSpPr/>
            <p:nvPr/>
          </p:nvSpPr>
          <p:spPr>
            <a:xfrm>
              <a:off x="5702345" y="3039097"/>
              <a:ext cx="2301686" cy="2303735"/>
            </a:xfrm>
            <a:custGeom>
              <a:avLst/>
              <a:gdLst>
                <a:gd name="connsiteX0" fmla="*/ 0 w 2635473"/>
                <a:gd name="connsiteY0" fmla="*/ 345560 h 2303735"/>
                <a:gd name="connsiteX1" fmla="*/ 1483606 w 2635473"/>
                <a:gd name="connsiteY1" fmla="*/ 345560 h 2303735"/>
                <a:gd name="connsiteX2" fmla="*/ 1483606 w 2635473"/>
                <a:gd name="connsiteY2" fmla="*/ 0 h 2303735"/>
                <a:gd name="connsiteX3" fmla="*/ 2635473 w 2635473"/>
                <a:gd name="connsiteY3" fmla="*/ 1151868 h 2303735"/>
                <a:gd name="connsiteX4" fmla="*/ 1483606 w 2635473"/>
                <a:gd name="connsiteY4" fmla="*/ 2303735 h 2303735"/>
                <a:gd name="connsiteX5" fmla="*/ 1483606 w 2635473"/>
                <a:gd name="connsiteY5" fmla="*/ 1958175 h 2303735"/>
                <a:gd name="connsiteX6" fmla="*/ 0 w 2635473"/>
                <a:gd name="connsiteY6" fmla="*/ 1958175 h 2303735"/>
                <a:gd name="connsiteX7" fmla="*/ 0 w 2635473"/>
                <a:gd name="connsiteY7" fmla="*/ 345560 h 230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5473" h="2303735">
                  <a:moveTo>
                    <a:pt x="0" y="345560"/>
                  </a:moveTo>
                  <a:lnTo>
                    <a:pt x="1483606" y="345560"/>
                  </a:lnTo>
                  <a:lnTo>
                    <a:pt x="1483606" y="0"/>
                  </a:lnTo>
                  <a:lnTo>
                    <a:pt x="2635473" y="1151868"/>
                  </a:lnTo>
                  <a:lnTo>
                    <a:pt x="1483606" y="2303735"/>
                  </a:lnTo>
                  <a:lnTo>
                    <a:pt x="1483606" y="1958175"/>
                  </a:lnTo>
                  <a:lnTo>
                    <a:pt x="0" y="1958175"/>
                  </a:lnTo>
                  <a:lnTo>
                    <a:pt x="0" y="345560"/>
                  </a:lnTo>
                  <a:close/>
                </a:path>
              </a:pathLst>
            </a:custGeom>
            <a:solidFill>
              <a:srgbClr val="FFD9B0">
                <a:alpha val="90000"/>
              </a:srgbClr>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19828" tIns="360800" rIns="722292" bIns="360800" numCol="1" spcCol="1270" anchor="ctr" anchorCtr="0">
              <a:noAutofit/>
            </a:bodyPr>
            <a:lstStyle/>
            <a:p>
              <a:pPr marL="0" lvl="0" indent="0" defTabSz="1066800">
                <a:lnSpc>
                  <a:spcPct val="90000"/>
                </a:lnSpc>
                <a:spcBef>
                  <a:spcPct val="0"/>
                </a:spcBef>
                <a:spcAft>
                  <a:spcPct val="35000"/>
                </a:spcAft>
                <a:buNone/>
              </a:pPr>
              <a:endParaRPr lang="en-CA" sz="2400" kern="1200">
                <a:latin typeface="Segoe UI" panose="020B0502040204020203" pitchFamily="34" charset="0"/>
                <a:cs typeface="Segoe UI" panose="020B0502040204020203" pitchFamily="34" charset="0"/>
              </a:endParaRPr>
            </a:p>
          </p:txBody>
        </p:sp>
        <p:sp>
          <p:nvSpPr>
            <p:cNvPr id="12" name="Freeform: Shape 11">
              <a:extLst>
                <a:ext uri="{FF2B5EF4-FFF2-40B4-BE49-F238E27FC236}">
                  <a16:creationId xmlns:a16="http://schemas.microsoft.com/office/drawing/2014/main" id="{64E56B8D-0AA2-5E80-7DF1-A8018908C0C3}"/>
                </a:ext>
              </a:extLst>
            </p:cNvPr>
            <p:cNvSpPr/>
            <p:nvPr/>
          </p:nvSpPr>
          <p:spPr>
            <a:xfrm>
              <a:off x="4232373" y="3208092"/>
              <a:ext cx="1942936" cy="1965746"/>
            </a:xfrm>
            <a:custGeom>
              <a:avLst/>
              <a:gdLst>
                <a:gd name="connsiteX0" fmla="*/ 0 w 1942936"/>
                <a:gd name="connsiteY0" fmla="*/ 982873 h 1965746"/>
                <a:gd name="connsiteX1" fmla="*/ 971468 w 1942936"/>
                <a:gd name="connsiteY1" fmla="*/ 0 h 1965746"/>
                <a:gd name="connsiteX2" fmla="*/ 1942936 w 1942936"/>
                <a:gd name="connsiteY2" fmla="*/ 982873 h 1965746"/>
                <a:gd name="connsiteX3" fmla="*/ 971468 w 1942936"/>
                <a:gd name="connsiteY3" fmla="*/ 1965746 h 1965746"/>
                <a:gd name="connsiteX4" fmla="*/ 0 w 1942936"/>
                <a:gd name="connsiteY4" fmla="*/ 982873 h 196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36" h="1965746">
                  <a:moveTo>
                    <a:pt x="0" y="982873"/>
                  </a:moveTo>
                  <a:cubicBezTo>
                    <a:pt x="0" y="440047"/>
                    <a:pt x="434941" y="0"/>
                    <a:pt x="971468" y="0"/>
                  </a:cubicBezTo>
                  <a:cubicBezTo>
                    <a:pt x="1507995" y="0"/>
                    <a:pt x="1942936" y="440047"/>
                    <a:pt x="1942936" y="982873"/>
                  </a:cubicBezTo>
                  <a:cubicBezTo>
                    <a:pt x="1942936" y="1525699"/>
                    <a:pt x="1507995" y="1965746"/>
                    <a:pt x="971468" y="1965746"/>
                  </a:cubicBezTo>
                  <a:cubicBezTo>
                    <a:pt x="434941" y="1965746"/>
                    <a:pt x="0" y="1525699"/>
                    <a:pt x="0" y="982873"/>
                  </a:cubicBezTo>
                  <a:close/>
                </a:path>
              </a:pathLst>
            </a:custGeom>
            <a:solidFill>
              <a:srgbClr val="CEAE8E"/>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9776" tIns="303117" rIns="299776" bIns="303117" numCol="1" spcCol="1270" anchor="ctr" anchorCtr="0">
              <a:noAutofit/>
            </a:bodyPr>
            <a:lstStyle/>
            <a:p>
              <a:pPr marL="0" lvl="0" indent="0" algn="ctr" defTabSz="1066800">
                <a:lnSpc>
                  <a:spcPct val="90000"/>
                </a:lnSpc>
                <a:spcBef>
                  <a:spcPct val="0"/>
                </a:spcBef>
                <a:spcAft>
                  <a:spcPct val="35000"/>
                </a:spcAft>
                <a:buNone/>
              </a:pPr>
              <a:r>
                <a:rPr lang="en-CA" sz="2000" kern="1200">
                  <a:latin typeface="Segoe UI" panose="020B0502040204020203" pitchFamily="34" charset="0"/>
                  <a:cs typeface="Segoe UI" panose="020B0502040204020203" pitchFamily="34" charset="0"/>
                </a:rPr>
                <a:t>Relative effect</a:t>
              </a:r>
            </a:p>
          </p:txBody>
        </p:sp>
        <p:sp>
          <p:nvSpPr>
            <p:cNvPr id="13" name="Freeform: Shape 12">
              <a:extLst>
                <a:ext uri="{FF2B5EF4-FFF2-40B4-BE49-F238E27FC236}">
                  <a16:creationId xmlns:a16="http://schemas.microsoft.com/office/drawing/2014/main" id="{D1E92E7E-BC74-5926-0C22-DC4B400DE05A}"/>
                </a:ext>
              </a:extLst>
            </p:cNvPr>
            <p:cNvSpPr/>
            <p:nvPr/>
          </p:nvSpPr>
          <p:spPr>
            <a:xfrm>
              <a:off x="9705109" y="3039097"/>
              <a:ext cx="2301686" cy="2303735"/>
            </a:xfrm>
            <a:custGeom>
              <a:avLst/>
              <a:gdLst>
                <a:gd name="connsiteX0" fmla="*/ 0 w 2635473"/>
                <a:gd name="connsiteY0" fmla="*/ 345560 h 2303735"/>
                <a:gd name="connsiteX1" fmla="*/ 1483606 w 2635473"/>
                <a:gd name="connsiteY1" fmla="*/ 345560 h 2303735"/>
                <a:gd name="connsiteX2" fmla="*/ 1483606 w 2635473"/>
                <a:gd name="connsiteY2" fmla="*/ 0 h 2303735"/>
                <a:gd name="connsiteX3" fmla="*/ 2635473 w 2635473"/>
                <a:gd name="connsiteY3" fmla="*/ 1151868 h 2303735"/>
                <a:gd name="connsiteX4" fmla="*/ 1483606 w 2635473"/>
                <a:gd name="connsiteY4" fmla="*/ 2303735 h 2303735"/>
                <a:gd name="connsiteX5" fmla="*/ 1483606 w 2635473"/>
                <a:gd name="connsiteY5" fmla="*/ 1958175 h 2303735"/>
                <a:gd name="connsiteX6" fmla="*/ 0 w 2635473"/>
                <a:gd name="connsiteY6" fmla="*/ 1958175 h 2303735"/>
                <a:gd name="connsiteX7" fmla="*/ 0 w 2635473"/>
                <a:gd name="connsiteY7" fmla="*/ 345560 h 230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5473" h="2303735">
                  <a:moveTo>
                    <a:pt x="0" y="345560"/>
                  </a:moveTo>
                  <a:lnTo>
                    <a:pt x="1483606" y="345560"/>
                  </a:lnTo>
                  <a:lnTo>
                    <a:pt x="1483606" y="0"/>
                  </a:lnTo>
                  <a:lnTo>
                    <a:pt x="2635473" y="1151868"/>
                  </a:lnTo>
                  <a:lnTo>
                    <a:pt x="1483606" y="2303735"/>
                  </a:lnTo>
                  <a:lnTo>
                    <a:pt x="1483606" y="1958175"/>
                  </a:lnTo>
                  <a:lnTo>
                    <a:pt x="0" y="1958175"/>
                  </a:lnTo>
                  <a:lnTo>
                    <a:pt x="0" y="345560"/>
                  </a:lnTo>
                  <a:close/>
                </a:path>
              </a:pathLst>
            </a:custGeom>
            <a:solidFill>
              <a:srgbClr val="C8C3D5">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19829" tIns="360800" rIns="722291" bIns="360800" numCol="1" spcCol="1270" anchor="ctr" anchorCtr="0">
              <a:noAutofit/>
            </a:bodyPr>
            <a:lstStyle/>
            <a:p>
              <a:pPr marL="0" lvl="0" indent="0" defTabSz="1066800">
                <a:lnSpc>
                  <a:spcPct val="90000"/>
                </a:lnSpc>
                <a:spcBef>
                  <a:spcPct val="0"/>
                </a:spcBef>
                <a:spcAft>
                  <a:spcPct val="35000"/>
                </a:spcAft>
                <a:buNone/>
              </a:pPr>
              <a:endParaRPr lang="en-CA" sz="2400" kern="1200">
                <a:latin typeface="Tenorite" panose="00000500000000000000" pitchFamily="2" charset="0"/>
              </a:endParaRPr>
            </a:p>
          </p:txBody>
        </p:sp>
        <p:sp>
          <p:nvSpPr>
            <p:cNvPr id="14" name="Freeform: Shape 13">
              <a:extLst>
                <a:ext uri="{FF2B5EF4-FFF2-40B4-BE49-F238E27FC236}">
                  <a16:creationId xmlns:a16="http://schemas.microsoft.com/office/drawing/2014/main" id="{DD5D0484-6914-875E-FEE7-2F33D4E66F97}"/>
                </a:ext>
              </a:extLst>
            </p:cNvPr>
            <p:cNvSpPr/>
            <p:nvPr/>
          </p:nvSpPr>
          <p:spPr>
            <a:xfrm>
              <a:off x="8153129" y="3208092"/>
              <a:ext cx="1942936" cy="1965746"/>
            </a:xfrm>
            <a:custGeom>
              <a:avLst/>
              <a:gdLst>
                <a:gd name="connsiteX0" fmla="*/ 0 w 1942936"/>
                <a:gd name="connsiteY0" fmla="*/ 982873 h 1965746"/>
                <a:gd name="connsiteX1" fmla="*/ 971468 w 1942936"/>
                <a:gd name="connsiteY1" fmla="*/ 0 h 1965746"/>
                <a:gd name="connsiteX2" fmla="*/ 1942936 w 1942936"/>
                <a:gd name="connsiteY2" fmla="*/ 982873 h 1965746"/>
                <a:gd name="connsiteX3" fmla="*/ 971468 w 1942936"/>
                <a:gd name="connsiteY3" fmla="*/ 1965746 h 1965746"/>
                <a:gd name="connsiteX4" fmla="*/ 0 w 1942936"/>
                <a:gd name="connsiteY4" fmla="*/ 982873 h 196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36" h="1965746">
                  <a:moveTo>
                    <a:pt x="0" y="982873"/>
                  </a:moveTo>
                  <a:cubicBezTo>
                    <a:pt x="0" y="440047"/>
                    <a:pt x="434941" y="0"/>
                    <a:pt x="971468" y="0"/>
                  </a:cubicBezTo>
                  <a:cubicBezTo>
                    <a:pt x="1507995" y="0"/>
                    <a:pt x="1942936" y="440047"/>
                    <a:pt x="1942936" y="982873"/>
                  </a:cubicBezTo>
                  <a:cubicBezTo>
                    <a:pt x="1942936" y="1525699"/>
                    <a:pt x="1507995" y="1965746"/>
                    <a:pt x="971468" y="1965746"/>
                  </a:cubicBezTo>
                  <a:cubicBezTo>
                    <a:pt x="434941" y="1965746"/>
                    <a:pt x="0" y="1525699"/>
                    <a:pt x="0" y="982873"/>
                  </a:cubicBezTo>
                  <a:close/>
                </a:path>
              </a:pathLst>
            </a:custGeom>
            <a:solidFill>
              <a:srgbClr val="9793A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9776" tIns="303117" rIns="299776" bIns="303117" numCol="1" spcCol="1270" anchor="ctr" anchorCtr="0">
              <a:noAutofit/>
            </a:bodyPr>
            <a:lstStyle/>
            <a:p>
              <a:pPr marL="0" lvl="0" indent="0" algn="ctr" defTabSz="1066800">
                <a:lnSpc>
                  <a:spcPct val="90000"/>
                </a:lnSpc>
                <a:spcBef>
                  <a:spcPct val="0"/>
                </a:spcBef>
                <a:spcAft>
                  <a:spcPct val="35000"/>
                </a:spcAft>
                <a:buNone/>
              </a:pPr>
              <a:r>
                <a:rPr lang="en-CA" sz="2000" kern="1200" dirty="0">
                  <a:latin typeface="Segoe UI" panose="020B0502040204020203" pitchFamily="34" charset="0"/>
                  <a:cs typeface="Segoe UI" panose="020B0502040204020203" pitchFamily="34" charset="0"/>
                </a:rPr>
                <a:t>Absolute effect</a:t>
              </a:r>
            </a:p>
          </p:txBody>
        </p:sp>
        <p:sp>
          <p:nvSpPr>
            <p:cNvPr id="15" name="TextBox 14">
              <a:extLst>
                <a:ext uri="{FF2B5EF4-FFF2-40B4-BE49-F238E27FC236}">
                  <a16:creationId xmlns:a16="http://schemas.microsoft.com/office/drawing/2014/main" id="{71E8B0A8-F98D-0214-F185-5442771925A6}"/>
                </a:ext>
              </a:extLst>
            </p:cNvPr>
            <p:cNvSpPr txBox="1"/>
            <p:nvPr/>
          </p:nvSpPr>
          <p:spPr>
            <a:xfrm>
              <a:off x="2158725" y="3932831"/>
              <a:ext cx="1744189" cy="412531"/>
            </a:xfrm>
            <a:prstGeom prst="rect">
              <a:avLst/>
            </a:prstGeom>
            <a:noFill/>
          </p:spPr>
          <p:txBody>
            <a:bodyPr wrap="square">
              <a:spAutoFit/>
            </a:bodyPr>
            <a:lstStyle/>
            <a:p>
              <a:pPr marL="0" lvl="0" indent="0" defTabSz="1066800">
                <a:lnSpc>
                  <a:spcPct val="90000"/>
                </a:lnSpc>
                <a:spcBef>
                  <a:spcPct val="0"/>
                </a:spcBef>
                <a:spcAft>
                  <a:spcPct val="35000"/>
                </a:spcAft>
                <a:buNone/>
              </a:pPr>
              <a:r>
                <a:rPr lang="en-CA" b="1" kern="1200">
                  <a:solidFill>
                    <a:schemeClr val="tx1">
                      <a:lumMod val="50000"/>
                      <a:lumOff val="50000"/>
                    </a:schemeClr>
                  </a:solidFill>
                  <a:latin typeface="Segoe UI" panose="020B0502040204020203" pitchFamily="34" charset="0"/>
                  <a:cs typeface="Segoe UI" panose="020B0502040204020203" pitchFamily="34" charset="0"/>
                </a:rPr>
                <a:t>5 per 1,000</a:t>
              </a:r>
            </a:p>
          </p:txBody>
        </p:sp>
        <p:sp>
          <p:nvSpPr>
            <p:cNvPr id="16" name="TextBox 15">
              <a:extLst>
                <a:ext uri="{FF2B5EF4-FFF2-40B4-BE49-F238E27FC236}">
                  <a16:creationId xmlns:a16="http://schemas.microsoft.com/office/drawing/2014/main" id="{2C0A1F45-9848-349F-C89A-BC6511ADC7E5}"/>
                </a:ext>
              </a:extLst>
            </p:cNvPr>
            <p:cNvSpPr txBox="1"/>
            <p:nvPr/>
          </p:nvSpPr>
          <p:spPr>
            <a:xfrm>
              <a:off x="6283713" y="3932831"/>
              <a:ext cx="6099716" cy="412531"/>
            </a:xfrm>
            <a:prstGeom prst="rect">
              <a:avLst/>
            </a:prstGeom>
            <a:noFill/>
          </p:spPr>
          <p:txBody>
            <a:bodyPr wrap="square">
              <a:spAutoFit/>
            </a:bodyPr>
            <a:lstStyle/>
            <a:p>
              <a:pPr marL="0" lvl="0" indent="0" defTabSz="1066800">
                <a:lnSpc>
                  <a:spcPct val="90000"/>
                </a:lnSpc>
                <a:spcBef>
                  <a:spcPct val="0"/>
                </a:spcBef>
                <a:spcAft>
                  <a:spcPct val="35000"/>
                </a:spcAft>
                <a:buNone/>
              </a:pPr>
              <a:r>
                <a:rPr lang="en-CA" b="1" kern="1200" dirty="0">
                  <a:solidFill>
                    <a:schemeClr val="tx1">
                      <a:lumMod val="50000"/>
                      <a:lumOff val="50000"/>
                    </a:schemeClr>
                  </a:solidFill>
                  <a:latin typeface="Segoe UI" panose="020B0502040204020203" pitchFamily="34" charset="0"/>
                  <a:cs typeface="Segoe UI" panose="020B0502040204020203" pitchFamily="34" charset="0"/>
                </a:rPr>
                <a:t>RR 0.40</a:t>
              </a:r>
            </a:p>
          </p:txBody>
        </p:sp>
        <p:sp>
          <p:nvSpPr>
            <p:cNvPr id="17" name="TextBox 16">
              <a:extLst>
                <a:ext uri="{FF2B5EF4-FFF2-40B4-BE49-F238E27FC236}">
                  <a16:creationId xmlns:a16="http://schemas.microsoft.com/office/drawing/2014/main" id="{68CD2715-535C-B259-0369-DD1FD62EF3ED}"/>
                </a:ext>
              </a:extLst>
            </p:cNvPr>
            <p:cNvSpPr txBox="1"/>
            <p:nvPr/>
          </p:nvSpPr>
          <p:spPr>
            <a:xfrm>
              <a:off x="10096065" y="3773557"/>
              <a:ext cx="2172135" cy="830637"/>
            </a:xfrm>
            <a:prstGeom prst="rect">
              <a:avLst/>
            </a:prstGeom>
            <a:noFill/>
          </p:spPr>
          <p:txBody>
            <a:bodyPr wrap="square">
              <a:spAutoFit/>
            </a:bodyPr>
            <a:lstStyle/>
            <a:p>
              <a:pPr marL="0" lvl="0" indent="0" defTabSz="1066800">
                <a:lnSpc>
                  <a:spcPct val="90000"/>
                </a:lnSpc>
                <a:spcBef>
                  <a:spcPct val="0"/>
                </a:spcBef>
                <a:spcAft>
                  <a:spcPct val="35000"/>
                </a:spcAft>
                <a:buNone/>
              </a:pPr>
              <a:r>
                <a:rPr lang="en-CA" b="1" kern="1200" dirty="0">
                  <a:solidFill>
                    <a:schemeClr val="tx1">
                      <a:lumMod val="50000"/>
                      <a:lumOff val="50000"/>
                    </a:schemeClr>
                  </a:solidFill>
                  <a:latin typeface="Segoe UI" panose="020B0502040204020203" pitchFamily="34" charset="0"/>
                  <a:cs typeface="Segoe UI" panose="020B0502040204020203" pitchFamily="34" charset="0"/>
                </a:rPr>
                <a:t>3 per 1,000 </a:t>
              </a:r>
            </a:p>
            <a:p>
              <a:pPr marL="0" lvl="0" indent="0" defTabSz="1066800">
                <a:lnSpc>
                  <a:spcPct val="90000"/>
                </a:lnSpc>
                <a:spcBef>
                  <a:spcPct val="0"/>
                </a:spcBef>
                <a:spcAft>
                  <a:spcPct val="35000"/>
                </a:spcAft>
                <a:buNone/>
              </a:pPr>
              <a:r>
                <a:rPr lang="en-CA" b="1" i="1" kern="1200" dirty="0">
                  <a:solidFill>
                    <a:schemeClr val="tx1">
                      <a:lumMod val="50000"/>
                      <a:lumOff val="50000"/>
                    </a:schemeClr>
                  </a:solidFill>
                  <a:latin typeface="Segoe UI" panose="020B0502040204020203" pitchFamily="34" charset="0"/>
                  <a:cs typeface="Segoe UI" panose="020B0502040204020203" pitchFamily="34" charset="0"/>
                </a:rPr>
                <a:t>fewer</a:t>
              </a:r>
              <a:r>
                <a:rPr lang="en-CA" b="1" kern="1200" dirty="0">
                  <a:solidFill>
                    <a:schemeClr val="tx1">
                      <a:lumMod val="50000"/>
                      <a:lumOff val="50000"/>
                    </a:schemeClr>
                  </a:solidFill>
                  <a:latin typeface="Segoe UI" panose="020B0502040204020203" pitchFamily="34" charset="0"/>
                  <a:cs typeface="Segoe UI" panose="020B0502040204020203" pitchFamily="34" charset="0"/>
                </a:rPr>
                <a:t> </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8D1C-4631-3A09-0B12-905D8205D98C}"/>
              </a:ext>
            </a:extLst>
          </p:cNvPr>
          <p:cNvSpPr>
            <a:spLocks noGrp="1"/>
          </p:cNvSpPr>
          <p:nvPr>
            <p:ph type="title"/>
          </p:nvPr>
        </p:nvSpPr>
        <p:spPr>
          <a:xfrm>
            <a:off x="406400" y="1262339"/>
            <a:ext cx="6879590" cy="430887"/>
          </a:xfrm>
        </p:spPr>
        <p:txBody>
          <a:bodyPr/>
          <a:lstStyle/>
          <a:p>
            <a:r>
              <a:rPr lang="en-US" dirty="0"/>
              <a:t>Evidence-to-decision framing</a:t>
            </a:r>
          </a:p>
        </p:txBody>
      </p:sp>
      <p:graphicFrame>
        <p:nvGraphicFramePr>
          <p:cNvPr id="4" name="Diagram 3">
            <a:extLst>
              <a:ext uri="{FF2B5EF4-FFF2-40B4-BE49-F238E27FC236}">
                <a16:creationId xmlns:a16="http://schemas.microsoft.com/office/drawing/2014/main" id="{2C154EE8-1E92-950C-7CB2-77E22E57C0A4}"/>
              </a:ext>
            </a:extLst>
          </p:cNvPr>
          <p:cNvGraphicFramePr/>
          <p:nvPr>
            <p:extLst>
              <p:ext uri="{D42A27DB-BD31-4B8C-83A1-F6EECF244321}">
                <p14:modId xmlns:p14="http://schemas.microsoft.com/office/powerpoint/2010/main" val="3865613790"/>
              </p:ext>
            </p:extLst>
          </p:nvPr>
        </p:nvGraphicFramePr>
        <p:xfrm>
          <a:off x="1524000" y="2514600"/>
          <a:ext cx="9448800" cy="289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61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94302" y="2620517"/>
            <a:ext cx="496570" cy="3209925"/>
          </a:xfrm>
          <a:custGeom>
            <a:avLst/>
            <a:gdLst/>
            <a:ahLst/>
            <a:cxnLst/>
            <a:rect l="l" t="t" r="r" b="b"/>
            <a:pathLst>
              <a:path w="496570" h="3209925">
                <a:moveTo>
                  <a:pt x="496544" y="3209543"/>
                </a:moveTo>
                <a:lnTo>
                  <a:pt x="446507" y="3204499"/>
                </a:lnTo>
                <a:lnTo>
                  <a:pt x="399903" y="3190032"/>
                </a:lnTo>
                <a:lnTo>
                  <a:pt x="357731" y="3167140"/>
                </a:lnTo>
                <a:lnTo>
                  <a:pt x="320987" y="3136823"/>
                </a:lnTo>
                <a:lnTo>
                  <a:pt x="290672" y="3100079"/>
                </a:lnTo>
                <a:lnTo>
                  <a:pt x="267782" y="3057907"/>
                </a:lnTo>
                <a:lnTo>
                  <a:pt x="253316" y="3011304"/>
                </a:lnTo>
                <a:lnTo>
                  <a:pt x="248272" y="2961271"/>
                </a:lnTo>
                <a:lnTo>
                  <a:pt x="248272" y="1853044"/>
                </a:lnTo>
                <a:lnTo>
                  <a:pt x="243227" y="1803011"/>
                </a:lnTo>
                <a:lnTo>
                  <a:pt x="228760" y="1756408"/>
                </a:lnTo>
                <a:lnTo>
                  <a:pt x="205869" y="1714236"/>
                </a:lnTo>
                <a:lnTo>
                  <a:pt x="175552" y="1677492"/>
                </a:lnTo>
                <a:lnTo>
                  <a:pt x="138807" y="1647175"/>
                </a:lnTo>
                <a:lnTo>
                  <a:pt x="96635" y="1624283"/>
                </a:lnTo>
                <a:lnTo>
                  <a:pt x="50033" y="1609816"/>
                </a:lnTo>
                <a:lnTo>
                  <a:pt x="0" y="1604771"/>
                </a:lnTo>
                <a:lnTo>
                  <a:pt x="50033" y="1599727"/>
                </a:lnTo>
                <a:lnTo>
                  <a:pt x="96635" y="1585260"/>
                </a:lnTo>
                <a:lnTo>
                  <a:pt x="138807" y="1562368"/>
                </a:lnTo>
                <a:lnTo>
                  <a:pt x="175552" y="1532051"/>
                </a:lnTo>
                <a:lnTo>
                  <a:pt x="205869" y="1495307"/>
                </a:lnTo>
                <a:lnTo>
                  <a:pt x="228760" y="1453135"/>
                </a:lnTo>
                <a:lnTo>
                  <a:pt x="243227" y="1406532"/>
                </a:lnTo>
                <a:lnTo>
                  <a:pt x="248272" y="1356499"/>
                </a:lnTo>
                <a:lnTo>
                  <a:pt x="248272" y="248272"/>
                </a:lnTo>
                <a:lnTo>
                  <a:pt x="253316" y="198239"/>
                </a:lnTo>
                <a:lnTo>
                  <a:pt x="267782" y="151636"/>
                </a:lnTo>
                <a:lnTo>
                  <a:pt x="290672" y="109464"/>
                </a:lnTo>
                <a:lnTo>
                  <a:pt x="320987" y="72720"/>
                </a:lnTo>
                <a:lnTo>
                  <a:pt x="357731" y="42403"/>
                </a:lnTo>
                <a:lnTo>
                  <a:pt x="399903" y="19511"/>
                </a:lnTo>
                <a:lnTo>
                  <a:pt x="446507" y="5044"/>
                </a:lnTo>
                <a:lnTo>
                  <a:pt x="496544" y="0"/>
                </a:lnTo>
              </a:path>
            </a:pathLst>
          </a:custGeom>
          <a:ln w="25400">
            <a:solidFill>
              <a:srgbClr val="C8C3D5"/>
            </a:solidFill>
          </a:ln>
        </p:spPr>
        <p:txBody>
          <a:bodyPr wrap="square" lIns="0" tIns="0" rIns="0" bIns="0" rtlCol="0"/>
          <a:lstStyle/>
          <a:p>
            <a:endParaRPr/>
          </a:p>
        </p:txBody>
      </p:sp>
      <p:grpSp>
        <p:nvGrpSpPr>
          <p:cNvPr id="3" name="object 3"/>
          <p:cNvGrpSpPr/>
          <p:nvPr/>
        </p:nvGrpSpPr>
        <p:grpSpPr>
          <a:xfrm>
            <a:off x="5940238" y="2440000"/>
            <a:ext cx="3246755" cy="3511550"/>
            <a:chOff x="5940238" y="2440000"/>
            <a:chExt cx="3246755" cy="3511550"/>
          </a:xfrm>
        </p:grpSpPr>
        <p:sp>
          <p:nvSpPr>
            <p:cNvPr id="4" name="object 4"/>
            <p:cNvSpPr/>
            <p:nvPr/>
          </p:nvSpPr>
          <p:spPr>
            <a:xfrm>
              <a:off x="8677165" y="2620518"/>
              <a:ext cx="496570" cy="3209925"/>
            </a:xfrm>
            <a:custGeom>
              <a:avLst/>
              <a:gdLst/>
              <a:ahLst/>
              <a:cxnLst/>
              <a:rect l="l" t="t" r="r" b="b"/>
              <a:pathLst>
                <a:path w="496570" h="3209925">
                  <a:moveTo>
                    <a:pt x="0" y="0"/>
                  </a:moveTo>
                  <a:lnTo>
                    <a:pt x="50037" y="5044"/>
                  </a:lnTo>
                  <a:lnTo>
                    <a:pt x="96642" y="19511"/>
                  </a:lnTo>
                  <a:lnTo>
                    <a:pt x="138817" y="42403"/>
                  </a:lnTo>
                  <a:lnTo>
                    <a:pt x="175563" y="72720"/>
                  </a:lnTo>
                  <a:lnTo>
                    <a:pt x="205881" y="109464"/>
                  </a:lnTo>
                  <a:lnTo>
                    <a:pt x="228773" y="151636"/>
                  </a:lnTo>
                  <a:lnTo>
                    <a:pt x="243240" y="198239"/>
                  </a:lnTo>
                  <a:lnTo>
                    <a:pt x="248284" y="248272"/>
                  </a:lnTo>
                  <a:lnTo>
                    <a:pt x="248272" y="1356499"/>
                  </a:lnTo>
                  <a:lnTo>
                    <a:pt x="253316" y="1406532"/>
                  </a:lnTo>
                  <a:lnTo>
                    <a:pt x="267784" y="1453135"/>
                  </a:lnTo>
                  <a:lnTo>
                    <a:pt x="290676" y="1495307"/>
                  </a:lnTo>
                  <a:lnTo>
                    <a:pt x="320994" y="1532051"/>
                  </a:lnTo>
                  <a:lnTo>
                    <a:pt x="357739" y="1562368"/>
                  </a:lnTo>
                  <a:lnTo>
                    <a:pt x="399914" y="1585260"/>
                  </a:lnTo>
                  <a:lnTo>
                    <a:pt x="446519" y="1599727"/>
                  </a:lnTo>
                  <a:lnTo>
                    <a:pt x="496557" y="1604771"/>
                  </a:lnTo>
                  <a:lnTo>
                    <a:pt x="446519" y="1609816"/>
                  </a:lnTo>
                  <a:lnTo>
                    <a:pt x="399914" y="1624283"/>
                  </a:lnTo>
                  <a:lnTo>
                    <a:pt x="357739" y="1647175"/>
                  </a:lnTo>
                  <a:lnTo>
                    <a:pt x="320994" y="1677492"/>
                  </a:lnTo>
                  <a:lnTo>
                    <a:pt x="290676" y="1714236"/>
                  </a:lnTo>
                  <a:lnTo>
                    <a:pt x="267784" y="1756408"/>
                  </a:lnTo>
                  <a:lnTo>
                    <a:pt x="253316" y="1803011"/>
                  </a:lnTo>
                  <a:lnTo>
                    <a:pt x="248272" y="1853044"/>
                  </a:lnTo>
                  <a:lnTo>
                    <a:pt x="248272" y="2961271"/>
                  </a:lnTo>
                  <a:lnTo>
                    <a:pt x="243228" y="3011304"/>
                  </a:lnTo>
                  <a:lnTo>
                    <a:pt x="228762" y="3057907"/>
                  </a:lnTo>
                  <a:lnTo>
                    <a:pt x="205872" y="3100079"/>
                  </a:lnTo>
                  <a:lnTo>
                    <a:pt x="175556" y="3136823"/>
                  </a:lnTo>
                  <a:lnTo>
                    <a:pt x="138813" y="3167140"/>
                  </a:lnTo>
                  <a:lnTo>
                    <a:pt x="96640" y="3190032"/>
                  </a:lnTo>
                  <a:lnTo>
                    <a:pt x="50036" y="3204499"/>
                  </a:lnTo>
                  <a:lnTo>
                    <a:pt x="0" y="3209543"/>
                  </a:lnTo>
                </a:path>
              </a:pathLst>
            </a:custGeom>
            <a:ln w="25400">
              <a:solidFill>
                <a:srgbClr val="C8C3D5"/>
              </a:solidFill>
            </a:ln>
          </p:spPr>
          <p:txBody>
            <a:bodyPr wrap="square" lIns="0" tIns="0" rIns="0" bIns="0" rtlCol="0"/>
            <a:lstStyle/>
            <a:p>
              <a:endParaRPr/>
            </a:p>
          </p:txBody>
        </p:sp>
        <p:sp>
          <p:nvSpPr>
            <p:cNvPr id="5" name="object 5"/>
            <p:cNvSpPr/>
            <p:nvPr/>
          </p:nvSpPr>
          <p:spPr>
            <a:xfrm>
              <a:off x="5946584" y="2440000"/>
              <a:ext cx="2764790" cy="640080"/>
            </a:xfrm>
            <a:custGeom>
              <a:avLst/>
              <a:gdLst/>
              <a:ahLst/>
              <a:cxnLst/>
              <a:rect l="l" t="t" r="r" b="b"/>
              <a:pathLst>
                <a:path w="2764790" h="640080">
                  <a:moveTo>
                    <a:pt x="2764383" y="0"/>
                  </a:moveTo>
                  <a:lnTo>
                    <a:pt x="0" y="0"/>
                  </a:lnTo>
                  <a:lnTo>
                    <a:pt x="0" y="640079"/>
                  </a:lnTo>
                  <a:lnTo>
                    <a:pt x="2764383" y="640079"/>
                  </a:lnTo>
                  <a:lnTo>
                    <a:pt x="2764383" y="0"/>
                  </a:lnTo>
                  <a:close/>
                </a:path>
              </a:pathLst>
            </a:custGeom>
            <a:solidFill>
              <a:srgbClr val="E43E31"/>
            </a:solidFill>
          </p:spPr>
          <p:txBody>
            <a:bodyPr wrap="square" lIns="0" tIns="0" rIns="0" bIns="0" rtlCol="0"/>
            <a:lstStyle/>
            <a:p>
              <a:endParaRPr/>
            </a:p>
          </p:txBody>
        </p:sp>
        <p:sp>
          <p:nvSpPr>
            <p:cNvPr id="6" name="object 6"/>
            <p:cNvSpPr/>
            <p:nvPr/>
          </p:nvSpPr>
          <p:spPr>
            <a:xfrm>
              <a:off x="5946584" y="3080080"/>
              <a:ext cx="2764790" cy="640715"/>
            </a:xfrm>
            <a:custGeom>
              <a:avLst/>
              <a:gdLst/>
              <a:ahLst/>
              <a:cxnLst/>
              <a:rect l="l" t="t" r="r" b="b"/>
              <a:pathLst>
                <a:path w="2764790" h="640714">
                  <a:moveTo>
                    <a:pt x="2764383" y="0"/>
                  </a:moveTo>
                  <a:lnTo>
                    <a:pt x="1382191" y="0"/>
                  </a:lnTo>
                  <a:lnTo>
                    <a:pt x="0" y="0"/>
                  </a:lnTo>
                  <a:lnTo>
                    <a:pt x="0" y="640092"/>
                  </a:lnTo>
                  <a:lnTo>
                    <a:pt x="1382191" y="640092"/>
                  </a:lnTo>
                  <a:lnTo>
                    <a:pt x="2764383" y="640092"/>
                  </a:lnTo>
                  <a:lnTo>
                    <a:pt x="2764383" y="0"/>
                  </a:lnTo>
                  <a:close/>
                </a:path>
              </a:pathLst>
            </a:custGeom>
            <a:solidFill>
              <a:srgbClr val="DADADA"/>
            </a:solidFill>
          </p:spPr>
          <p:txBody>
            <a:bodyPr wrap="square" lIns="0" tIns="0" rIns="0" bIns="0" rtlCol="0"/>
            <a:lstStyle/>
            <a:p>
              <a:endParaRPr/>
            </a:p>
          </p:txBody>
        </p:sp>
        <p:sp>
          <p:nvSpPr>
            <p:cNvPr id="7" name="object 7"/>
            <p:cNvSpPr/>
            <p:nvPr/>
          </p:nvSpPr>
          <p:spPr>
            <a:xfrm>
              <a:off x="5946584" y="3720160"/>
              <a:ext cx="2764790" cy="2225040"/>
            </a:xfrm>
            <a:custGeom>
              <a:avLst/>
              <a:gdLst/>
              <a:ahLst/>
              <a:cxnLst/>
              <a:rect l="l" t="t" r="r" b="b"/>
              <a:pathLst>
                <a:path w="2764790" h="2225040">
                  <a:moveTo>
                    <a:pt x="2764383" y="0"/>
                  </a:moveTo>
                  <a:lnTo>
                    <a:pt x="1382191" y="0"/>
                  </a:lnTo>
                  <a:lnTo>
                    <a:pt x="0" y="0"/>
                  </a:lnTo>
                  <a:lnTo>
                    <a:pt x="0" y="2225040"/>
                  </a:lnTo>
                  <a:lnTo>
                    <a:pt x="1382191" y="2225040"/>
                  </a:lnTo>
                  <a:lnTo>
                    <a:pt x="2764383" y="2225040"/>
                  </a:lnTo>
                  <a:lnTo>
                    <a:pt x="2764383" y="0"/>
                  </a:lnTo>
                  <a:close/>
                </a:path>
              </a:pathLst>
            </a:custGeom>
            <a:solidFill>
              <a:srgbClr val="C7C7C7"/>
            </a:solidFill>
          </p:spPr>
          <p:txBody>
            <a:bodyPr wrap="square" lIns="0" tIns="0" rIns="0" bIns="0" rtlCol="0"/>
            <a:lstStyle/>
            <a:p>
              <a:endParaRPr/>
            </a:p>
          </p:txBody>
        </p:sp>
        <p:sp>
          <p:nvSpPr>
            <p:cNvPr id="8" name="object 8"/>
            <p:cNvSpPr/>
            <p:nvPr/>
          </p:nvSpPr>
          <p:spPr>
            <a:xfrm>
              <a:off x="5946588" y="3080082"/>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sp>
          <p:nvSpPr>
            <p:cNvPr id="9" name="object 9"/>
            <p:cNvSpPr/>
            <p:nvPr/>
          </p:nvSpPr>
          <p:spPr>
            <a:xfrm>
              <a:off x="5946588" y="3720162"/>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sp>
          <p:nvSpPr>
            <p:cNvPr id="10" name="object 10"/>
            <p:cNvSpPr/>
            <p:nvPr/>
          </p:nvSpPr>
          <p:spPr>
            <a:xfrm>
              <a:off x="5946588" y="5945203"/>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grpSp>
      <p:sp>
        <p:nvSpPr>
          <p:cNvPr id="11" name="object 11"/>
          <p:cNvSpPr txBox="1"/>
          <p:nvPr/>
        </p:nvSpPr>
        <p:spPr>
          <a:xfrm>
            <a:off x="6028523" y="2559890"/>
            <a:ext cx="2600325" cy="391160"/>
          </a:xfrm>
          <a:prstGeom prst="rect">
            <a:avLst/>
          </a:prstGeom>
        </p:spPr>
        <p:txBody>
          <a:bodyPr vert="horz" wrap="square" lIns="0" tIns="12700" rIns="0" bIns="0" rtlCol="0">
            <a:spAutoFit/>
          </a:bodyPr>
          <a:lstStyle/>
          <a:p>
            <a:pPr marL="647700" marR="5080" indent="-635635">
              <a:lnSpc>
                <a:spcPct val="100000"/>
              </a:lnSpc>
              <a:spcBef>
                <a:spcPts val="100"/>
              </a:spcBef>
            </a:pPr>
            <a:r>
              <a:rPr sz="1200" b="1" dirty="0">
                <a:solidFill>
                  <a:srgbClr val="FFFFFF"/>
                </a:solidFill>
                <a:latin typeface="Segoe UI"/>
                <a:cs typeface="Segoe UI"/>
              </a:rPr>
              <a:t>Reasons</a:t>
            </a:r>
            <a:r>
              <a:rPr sz="1200" b="1" spc="-30" dirty="0">
                <a:solidFill>
                  <a:srgbClr val="FFFFFF"/>
                </a:solidFill>
                <a:latin typeface="Segoe UI"/>
                <a:cs typeface="Segoe UI"/>
              </a:rPr>
              <a:t> </a:t>
            </a:r>
            <a:r>
              <a:rPr sz="1200" b="1" dirty="0">
                <a:solidFill>
                  <a:srgbClr val="FFFFFF"/>
                </a:solidFill>
                <a:latin typeface="Segoe UI"/>
                <a:cs typeface="Segoe UI"/>
              </a:rPr>
              <a:t>for</a:t>
            </a:r>
            <a:r>
              <a:rPr sz="1200" b="1" spc="-30" dirty="0">
                <a:solidFill>
                  <a:srgbClr val="FFFFFF"/>
                </a:solidFill>
                <a:latin typeface="Segoe UI"/>
                <a:cs typeface="Segoe UI"/>
              </a:rPr>
              <a:t> </a:t>
            </a:r>
            <a:r>
              <a:rPr sz="1200" b="1" dirty="0">
                <a:solidFill>
                  <a:srgbClr val="FFFFFF"/>
                </a:solidFill>
                <a:latin typeface="Segoe UI"/>
                <a:cs typeface="Segoe UI"/>
              </a:rPr>
              <a:t>considering</a:t>
            </a:r>
            <a:r>
              <a:rPr sz="1200" b="1" spc="-40" dirty="0">
                <a:solidFill>
                  <a:srgbClr val="FFFFFF"/>
                </a:solidFill>
                <a:latin typeface="Segoe UI"/>
                <a:cs typeface="Segoe UI"/>
              </a:rPr>
              <a:t> </a:t>
            </a:r>
            <a:r>
              <a:rPr sz="1200" b="1" dirty="0">
                <a:solidFill>
                  <a:srgbClr val="FFFFFF"/>
                </a:solidFill>
                <a:latin typeface="Segoe UI"/>
                <a:cs typeface="Segoe UI"/>
              </a:rPr>
              <a:t>lowering</a:t>
            </a:r>
            <a:r>
              <a:rPr sz="1200" b="1" spc="-40" dirty="0">
                <a:solidFill>
                  <a:srgbClr val="FFFFFF"/>
                </a:solidFill>
                <a:latin typeface="Segoe UI"/>
                <a:cs typeface="Segoe UI"/>
              </a:rPr>
              <a:t> </a:t>
            </a:r>
            <a:r>
              <a:rPr sz="1200" b="1" spc="-25" dirty="0">
                <a:solidFill>
                  <a:srgbClr val="FFFFFF"/>
                </a:solidFill>
                <a:latin typeface="Segoe UI"/>
                <a:cs typeface="Segoe UI"/>
              </a:rPr>
              <a:t>or </a:t>
            </a:r>
            <a:r>
              <a:rPr sz="1200" b="1" dirty="0">
                <a:solidFill>
                  <a:srgbClr val="FFFFFF"/>
                </a:solidFill>
                <a:latin typeface="Segoe UI"/>
                <a:cs typeface="Segoe UI"/>
              </a:rPr>
              <a:t>raising</a:t>
            </a:r>
            <a:r>
              <a:rPr sz="1200" b="1" spc="-30" dirty="0">
                <a:solidFill>
                  <a:srgbClr val="FFFFFF"/>
                </a:solidFill>
                <a:latin typeface="Segoe UI"/>
                <a:cs typeface="Segoe UI"/>
              </a:rPr>
              <a:t> </a:t>
            </a:r>
            <a:r>
              <a:rPr sz="1200" b="1" spc="-10" dirty="0">
                <a:solidFill>
                  <a:srgbClr val="FFFFFF"/>
                </a:solidFill>
                <a:latin typeface="Segoe UI"/>
                <a:cs typeface="Segoe UI"/>
              </a:rPr>
              <a:t>confidence</a:t>
            </a:r>
            <a:endParaRPr sz="1200">
              <a:latin typeface="Segoe UI"/>
              <a:cs typeface="Segoe UI"/>
            </a:endParaRPr>
          </a:p>
        </p:txBody>
      </p:sp>
      <p:sp>
        <p:nvSpPr>
          <p:cNvPr id="12" name="object 12"/>
          <p:cNvSpPr txBox="1"/>
          <p:nvPr/>
        </p:nvSpPr>
        <p:spPr>
          <a:xfrm>
            <a:off x="6025323" y="3291410"/>
            <a:ext cx="73469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808080"/>
                </a:solidFill>
                <a:latin typeface="Segoe UI"/>
                <a:cs typeface="Segoe UI"/>
              </a:rPr>
              <a:t>▼Lower</a:t>
            </a:r>
            <a:r>
              <a:rPr sz="1200" b="1" spc="-25" dirty="0">
                <a:solidFill>
                  <a:srgbClr val="808080"/>
                </a:solidFill>
                <a:latin typeface="Segoe UI"/>
                <a:cs typeface="Segoe UI"/>
              </a:rPr>
              <a:t> if</a:t>
            </a:r>
            <a:endParaRPr sz="1200">
              <a:latin typeface="Segoe UI"/>
              <a:cs typeface="Segoe UI"/>
            </a:endParaRPr>
          </a:p>
        </p:txBody>
      </p:sp>
      <p:sp>
        <p:nvSpPr>
          <p:cNvPr id="13" name="object 13"/>
          <p:cNvSpPr txBox="1"/>
          <p:nvPr/>
        </p:nvSpPr>
        <p:spPr>
          <a:xfrm>
            <a:off x="7407591" y="3291410"/>
            <a:ext cx="79756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08080"/>
                </a:solidFill>
                <a:latin typeface="Segoe UI"/>
                <a:cs typeface="Segoe UI"/>
              </a:rPr>
              <a:t>▲Higher</a:t>
            </a:r>
            <a:r>
              <a:rPr sz="1200" spc="-30" dirty="0">
                <a:solidFill>
                  <a:srgbClr val="808080"/>
                </a:solidFill>
                <a:latin typeface="Segoe UI"/>
                <a:cs typeface="Segoe UI"/>
              </a:rPr>
              <a:t> </a:t>
            </a:r>
            <a:r>
              <a:rPr sz="1200" spc="-25" dirty="0">
                <a:solidFill>
                  <a:srgbClr val="808080"/>
                </a:solidFill>
                <a:latin typeface="Segoe UI"/>
                <a:cs typeface="Segoe UI"/>
              </a:rPr>
              <a:t>if*</a:t>
            </a:r>
            <a:endParaRPr sz="1200">
              <a:latin typeface="Segoe UI"/>
              <a:cs typeface="Segoe UI"/>
            </a:endParaRPr>
          </a:p>
        </p:txBody>
      </p:sp>
      <p:sp>
        <p:nvSpPr>
          <p:cNvPr id="14" name="object 14"/>
          <p:cNvSpPr txBox="1"/>
          <p:nvPr/>
        </p:nvSpPr>
        <p:spPr>
          <a:xfrm>
            <a:off x="6025323" y="3748610"/>
            <a:ext cx="988694" cy="54356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E43E31"/>
                </a:solidFill>
                <a:latin typeface="Segoe UI"/>
                <a:cs typeface="Segoe UI"/>
              </a:rPr>
              <a:t>Risk</a:t>
            </a:r>
            <a:r>
              <a:rPr sz="1200" b="1" spc="-15" dirty="0">
                <a:solidFill>
                  <a:srgbClr val="E43E31"/>
                </a:solidFill>
                <a:latin typeface="Segoe UI"/>
                <a:cs typeface="Segoe UI"/>
              </a:rPr>
              <a:t> </a:t>
            </a:r>
            <a:r>
              <a:rPr sz="1200" b="1" dirty="0">
                <a:solidFill>
                  <a:srgbClr val="E43E31"/>
                </a:solidFill>
                <a:latin typeface="Segoe UI"/>
                <a:cs typeface="Segoe UI"/>
              </a:rPr>
              <a:t>of</a:t>
            </a:r>
            <a:r>
              <a:rPr sz="1200" b="1" spc="-25" dirty="0">
                <a:solidFill>
                  <a:srgbClr val="E43E31"/>
                </a:solidFill>
                <a:latin typeface="Segoe UI"/>
                <a:cs typeface="Segoe UI"/>
              </a:rPr>
              <a:t> </a:t>
            </a:r>
            <a:r>
              <a:rPr sz="1200" b="1" spc="-20" dirty="0">
                <a:solidFill>
                  <a:srgbClr val="E43E31"/>
                </a:solidFill>
                <a:latin typeface="Segoe UI"/>
                <a:cs typeface="Segoe UI"/>
              </a:rPr>
              <a:t>Bias</a:t>
            </a:r>
            <a:endParaRPr sz="1200">
              <a:latin typeface="Segoe UI"/>
              <a:cs typeface="Segoe UI"/>
            </a:endParaRPr>
          </a:p>
          <a:p>
            <a:pPr marL="12700">
              <a:lnSpc>
                <a:spcPct val="100000"/>
              </a:lnSpc>
              <a:spcBef>
                <a:spcPts val="1200"/>
              </a:spcBef>
            </a:pPr>
            <a:r>
              <a:rPr sz="1200" b="1" spc="-10" dirty="0">
                <a:solidFill>
                  <a:srgbClr val="E43E31"/>
                </a:solidFill>
                <a:latin typeface="Segoe UI"/>
                <a:cs typeface="Segoe UI"/>
              </a:rPr>
              <a:t>Inconsistency</a:t>
            </a:r>
            <a:endParaRPr sz="1200">
              <a:latin typeface="Segoe UI"/>
              <a:cs typeface="Segoe UI"/>
            </a:endParaRPr>
          </a:p>
        </p:txBody>
      </p:sp>
      <p:sp>
        <p:nvSpPr>
          <p:cNvPr id="15" name="object 15"/>
          <p:cNvSpPr txBox="1"/>
          <p:nvPr/>
        </p:nvSpPr>
        <p:spPr>
          <a:xfrm>
            <a:off x="6025323" y="4419170"/>
            <a:ext cx="1162685" cy="87884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E43E31"/>
                </a:solidFill>
                <a:latin typeface="Segoe UI"/>
                <a:cs typeface="Segoe UI"/>
              </a:rPr>
              <a:t>Indirectness</a:t>
            </a:r>
            <a:endParaRPr sz="1200">
              <a:latin typeface="Segoe UI"/>
              <a:cs typeface="Segoe UI"/>
            </a:endParaRPr>
          </a:p>
          <a:p>
            <a:pPr marL="12700" marR="5080">
              <a:lnSpc>
                <a:spcPct val="183300"/>
              </a:lnSpc>
            </a:pPr>
            <a:r>
              <a:rPr sz="1200" b="1" spc="-10" dirty="0">
                <a:solidFill>
                  <a:srgbClr val="E43E31"/>
                </a:solidFill>
                <a:latin typeface="Segoe UI"/>
                <a:cs typeface="Segoe UI"/>
              </a:rPr>
              <a:t>Imprecision </a:t>
            </a:r>
            <a:r>
              <a:rPr sz="1200" b="1" dirty="0">
                <a:solidFill>
                  <a:srgbClr val="E43E31"/>
                </a:solidFill>
                <a:latin typeface="Segoe UI"/>
                <a:cs typeface="Segoe UI"/>
              </a:rPr>
              <a:t>Publication</a:t>
            </a:r>
            <a:r>
              <a:rPr sz="1200" b="1" spc="-50" dirty="0">
                <a:solidFill>
                  <a:srgbClr val="E43E31"/>
                </a:solidFill>
                <a:latin typeface="Segoe UI"/>
                <a:cs typeface="Segoe UI"/>
              </a:rPr>
              <a:t> </a:t>
            </a:r>
            <a:r>
              <a:rPr sz="1200" b="1" spc="-20" dirty="0">
                <a:solidFill>
                  <a:srgbClr val="E43E31"/>
                </a:solidFill>
                <a:latin typeface="Segoe UI"/>
                <a:cs typeface="Segoe UI"/>
              </a:rPr>
              <a:t>bias</a:t>
            </a:r>
            <a:endParaRPr sz="1200">
              <a:latin typeface="Segoe UI"/>
              <a:cs typeface="Segoe UI"/>
            </a:endParaRPr>
          </a:p>
        </p:txBody>
      </p:sp>
      <p:sp>
        <p:nvSpPr>
          <p:cNvPr id="16" name="object 16"/>
          <p:cNvSpPr txBox="1"/>
          <p:nvPr/>
        </p:nvSpPr>
        <p:spPr>
          <a:xfrm>
            <a:off x="7407591" y="3748610"/>
            <a:ext cx="1046480" cy="75692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808080"/>
                </a:solidFill>
                <a:latin typeface="Segoe UI"/>
                <a:cs typeface="Segoe UI"/>
              </a:rPr>
              <a:t>Large</a:t>
            </a:r>
            <a:r>
              <a:rPr sz="1200" spc="-40" dirty="0">
                <a:solidFill>
                  <a:srgbClr val="808080"/>
                </a:solidFill>
                <a:latin typeface="Segoe UI"/>
                <a:cs typeface="Segoe UI"/>
              </a:rPr>
              <a:t> </a:t>
            </a:r>
            <a:r>
              <a:rPr sz="1200" spc="-10" dirty="0">
                <a:solidFill>
                  <a:srgbClr val="808080"/>
                </a:solidFill>
                <a:latin typeface="Segoe UI"/>
                <a:cs typeface="Segoe UI"/>
              </a:rPr>
              <a:t>effect </a:t>
            </a:r>
            <a:r>
              <a:rPr sz="1200" dirty="0">
                <a:solidFill>
                  <a:srgbClr val="808080"/>
                </a:solidFill>
                <a:latin typeface="Segoe UI"/>
                <a:cs typeface="Segoe UI"/>
              </a:rPr>
              <a:t>Dose</a:t>
            </a:r>
            <a:r>
              <a:rPr sz="1200" spc="-25" dirty="0">
                <a:solidFill>
                  <a:srgbClr val="808080"/>
                </a:solidFill>
                <a:latin typeface="Segoe UI"/>
                <a:cs typeface="Segoe UI"/>
              </a:rPr>
              <a:t> </a:t>
            </a:r>
            <a:r>
              <a:rPr sz="1200" spc="-10" dirty="0">
                <a:solidFill>
                  <a:srgbClr val="808080"/>
                </a:solidFill>
                <a:latin typeface="Segoe UI"/>
                <a:cs typeface="Segoe UI"/>
              </a:rPr>
              <a:t>Response </a:t>
            </a:r>
            <a:r>
              <a:rPr sz="1200" dirty="0">
                <a:solidFill>
                  <a:srgbClr val="808080"/>
                </a:solidFill>
                <a:latin typeface="Segoe UI"/>
                <a:cs typeface="Segoe UI"/>
              </a:rPr>
              <a:t>All</a:t>
            </a:r>
            <a:r>
              <a:rPr sz="1200" spc="-10" dirty="0">
                <a:solidFill>
                  <a:srgbClr val="808080"/>
                </a:solidFill>
                <a:latin typeface="Segoe UI"/>
                <a:cs typeface="Segoe UI"/>
              </a:rPr>
              <a:t> plausible </a:t>
            </a:r>
            <a:r>
              <a:rPr sz="1200" dirty="0">
                <a:solidFill>
                  <a:srgbClr val="808080"/>
                </a:solidFill>
                <a:latin typeface="Segoe UI"/>
                <a:cs typeface="Segoe UI"/>
              </a:rPr>
              <a:t>confounding</a:t>
            </a:r>
            <a:r>
              <a:rPr sz="1200" spc="-55" dirty="0">
                <a:solidFill>
                  <a:srgbClr val="808080"/>
                </a:solidFill>
                <a:latin typeface="Segoe UI"/>
                <a:cs typeface="Segoe UI"/>
              </a:rPr>
              <a:t> </a:t>
            </a:r>
            <a:r>
              <a:rPr sz="1200" spc="-50" dirty="0">
                <a:solidFill>
                  <a:srgbClr val="808080"/>
                </a:solidFill>
                <a:latin typeface="Segoe UI"/>
                <a:cs typeface="Segoe UI"/>
              </a:rPr>
              <a:t>&amp;</a:t>
            </a:r>
            <a:endParaRPr sz="1200">
              <a:latin typeface="Segoe UI"/>
              <a:cs typeface="Segoe UI"/>
            </a:endParaRPr>
          </a:p>
        </p:txBody>
      </p:sp>
      <p:sp>
        <p:nvSpPr>
          <p:cNvPr id="17" name="object 17"/>
          <p:cNvSpPr txBox="1"/>
          <p:nvPr/>
        </p:nvSpPr>
        <p:spPr>
          <a:xfrm>
            <a:off x="7407521" y="4480130"/>
            <a:ext cx="1127125" cy="142875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808080"/>
                </a:solidFill>
                <a:latin typeface="Segoe UI"/>
                <a:cs typeface="Segoe UI"/>
              </a:rPr>
              <a:t>bias</a:t>
            </a:r>
            <a:endParaRPr sz="1200">
              <a:latin typeface="Segoe UI"/>
              <a:cs typeface="Segoe UI"/>
            </a:endParaRPr>
          </a:p>
          <a:p>
            <a:pPr marL="184785" marR="46990" indent="-172720">
              <a:lnSpc>
                <a:spcPct val="100000"/>
              </a:lnSpc>
              <a:spcBef>
                <a:spcPts val="5"/>
              </a:spcBef>
              <a:buFont typeface="Arial"/>
              <a:buChar char="•"/>
              <a:tabLst>
                <a:tab pos="184785" algn="l"/>
                <a:tab pos="185420" algn="l"/>
              </a:tabLst>
            </a:pPr>
            <a:r>
              <a:rPr sz="1000" dirty="0">
                <a:solidFill>
                  <a:srgbClr val="808080"/>
                </a:solidFill>
                <a:latin typeface="Segoe UI"/>
                <a:cs typeface="Segoe UI"/>
              </a:rPr>
              <a:t>Would</a:t>
            </a:r>
            <a:r>
              <a:rPr sz="1000" spc="-35" dirty="0">
                <a:solidFill>
                  <a:srgbClr val="808080"/>
                </a:solidFill>
                <a:latin typeface="Segoe UI"/>
                <a:cs typeface="Segoe UI"/>
              </a:rPr>
              <a:t> </a:t>
            </a:r>
            <a:r>
              <a:rPr sz="1000" dirty="0">
                <a:solidFill>
                  <a:srgbClr val="808080"/>
                </a:solidFill>
                <a:latin typeface="Segoe UI"/>
                <a:cs typeface="Segoe UI"/>
              </a:rPr>
              <a:t>reduce</a:t>
            </a:r>
            <a:r>
              <a:rPr sz="1000" spc="-15" dirty="0">
                <a:solidFill>
                  <a:srgbClr val="808080"/>
                </a:solidFill>
                <a:latin typeface="Segoe UI"/>
                <a:cs typeface="Segoe UI"/>
              </a:rPr>
              <a:t> </a:t>
            </a:r>
            <a:r>
              <a:rPr sz="1000" spc="-50" dirty="0">
                <a:solidFill>
                  <a:srgbClr val="808080"/>
                </a:solidFill>
                <a:latin typeface="Segoe UI"/>
                <a:cs typeface="Segoe UI"/>
              </a:rPr>
              <a:t>a </a:t>
            </a:r>
            <a:r>
              <a:rPr sz="1000" spc="-10" dirty="0">
                <a:solidFill>
                  <a:srgbClr val="808080"/>
                </a:solidFill>
                <a:latin typeface="Segoe UI"/>
                <a:cs typeface="Segoe UI"/>
              </a:rPr>
              <a:t>demonstrated effect</a:t>
            </a:r>
            <a:endParaRPr sz="1000">
              <a:latin typeface="Segoe UI"/>
              <a:cs typeface="Segoe UI"/>
            </a:endParaRPr>
          </a:p>
          <a:p>
            <a:pPr marL="184785">
              <a:lnSpc>
                <a:spcPct val="100000"/>
              </a:lnSpc>
            </a:pPr>
            <a:r>
              <a:rPr sz="1000" b="1" spc="-25" dirty="0">
                <a:solidFill>
                  <a:srgbClr val="808080"/>
                </a:solidFill>
                <a:latin typeface="Segoe UI"/>
                <a:cs typeface="Segoe UI"/>
              </a:rPr>
              <a:t>or</a:t>
            </a:r>
            <a:endParaRPr sz="1000">
              <a:latin typeface="Segoe UI"/>
              <a:cs typeface="Segoe UI"/>
            </a:endParaRPr>
          </a:p>
          <a:p>
            <a:pPr marL="184785" marR="5080" indent="-172720">
              <a:lnSpc>
                <a:spcPct val="100000"/>
              </a:lnSpc>
              <a:buFont typeface="Arial"/>
              <a:buChar char="•"/>
              <a:tabLst>
                <a:tab pos="184785" algn="l"/>
                <a:tab pos="185420" algn="l"/>
              </a:tabLst>
            </a:pPr>
            <a:r>
              <a:rPr sz="1000" dirty="0">
                <a:solidFill>
                  <a:srgbClr val="808080"/>
                </a:solidFill>
                <a:latin typeface="Segoe UI"/>
                <a:cs typeface="Segoe UI"/>
              </a:rPr>
              <a:t>Would</a:t>
            </a:r>
            <a:r>
              <a:rPr sz="1000" spc="-30" dirty="0">
                <a:solidFill>
                  <a:srgbClr val="808080"/>
                </a:solidFill>
                <a:latin typeface="Segoe UI"/>
                <a:cs typeface="Segoe UI"/>
              </a:rPr>
              <a:t> </a:t>
            </a:r>
            <a:r>
              <a:rPr sz="1000" spc="-10" dirty="0">
                <a:solidFill>
                  <a:srgbClr val="808080"/>
                </a:solidFill>
                <a:latin typeface="Segoe UI"/>
                <a:cs typeface="Segoe UI"/>
              </a:rPr>
              <a:t>suggest </a:t>
            </a:r>
            <a:r>
              <a:rPr sz="1000" dirty="0">
                <a:solidFill>
                  <a:srgbClr val="808080"/>
                </a:solidFill>
                <a:latin typeface="Segoe UI"/>
                <a:cs typeface="Segoe UI"/>
              </a:rPr>
              <a:t>spurious</a:t>
            </a:r>
            <a:r>
              <a:rPr sz="1000" spc="-50" dirty="0">
                <a:solidFill>
                  <a:srgbClr val="808080"/>
                </a:solidFill>
                <a:latin typeface="Segoe UI"/>
                <a:cs typeface="Segoe UI"/>
              </a:rPr>
              <a:t> </a:t>
            </a:r>
            <a:r>
              <a:rPr sz="1000" dirty="0">
                <a:solidFill>
                  <a:srgbClr val="808080"/>
                </a:solidFill>
                <a:latin typeface="Segoe UI"/>
                <a:cs typeface="Segoe UI"/>
              </a:rPr>
              <a:t>effect</a:t>
            </a:r>
            <a:r>
              <a:rPr sz="1000" spc="-10" dirty="0">
                <a:solidFill>
                  <a:srgbClr val="808080"/>
                </a:solidFill>
                <a:latin typeface="Segoe UI"/>
                <a:cs typeface="Segoe UI"/>
              </a:rPr>
              <a:t> </a:t>
            </a:r>
            <a:r>
              <a:rPr sz="1000" spc="-25" dirty="0">
                <a:solidFill>
                  <a:srgbClr val="808080"/>
                </a:solidFill>
                <a:latin typeface="Segoe UI"/>
                <a:cs typeface="Segoe UI"/>
              </a:rPr>
              <a:t>if </a:t>
            </a:r>
            <a:r>
              <a:rPr sz="1000" dirty="0">
                <a:solidFill>
                  <a:srgbClr val="808080"/>
                </a:solidFill>
                <a:latin typeface="Segoe UI"/>
                <a:cs typeface="Segoe UI"/>
              </a:rPr>
              <a:t>no</a:t>
            </a:r>
            <a:r>
              <a:rPr sz="1000" spc="-20" dirty="0">
                <a:solidFill>
                  <a:srgbClr val="808080"/>
                </a:solidFill>
                <a:latin typeface="Segoe UI"/>
                <a:cs typeface="Segoe UI"/>
              </a:rPr>
              <a:t> </a:t>
            </a:r>
            <a:r>
              <a:rPr sz="1000" dirty="0">
                <a:solidFill>
                  <a:srgbClr val="808080"/>
                </a:solidFill>
                <a:latin typeface="Segoe UI"/>
                <a:cs typeface="Segoe UI"/>
              </a:rPr>
              <a:t>effect</a:t>
            </a:r>
            <a:r>
              <a:rPr sz="1000" spc="-10" dirty="0">
                <a:solidFill>
                  <a:srgbClr val="808080"/>
                </a:solidFill>
                <a:latin typeface="Segoe UI"/>
                <a:cs typeface="Segoe UI"/>
              </a:rPr>
              <a:t> </a:t>
            </a:r>
            <a:r>
              <a:rPr sz="1000" spc="-25" dirty="0">
                <a:solidFill>
                  <a:srgbClr val="808080"/>
                </a:solidFill>
                <a:latin typeface="Segoe UI"/>
                <a:cs typeface="Segoe UI"/>
              </a:rPr>
              <a:t>was </a:t>
            </a:r>
            <a:r>
              <a:rPr sz="1000" spc="-10" dirty="0">
                <a:solidFill>
                  <a:srgbClr val="808080"/>
                </a:solidFill>
                <a:latin typeface="Segoe UI"/>
                <a:cs typeface="Segoe UI"/>
              </a:rPr>
              <a:t>observed</a:t>
            </a:r>
            <a:endParaRPr sz="1000">
              <a:latin typeface="Segoe UI"/>
              <a:cs typeface="Segoe UI"/>
            </a:endParaRPr>
          </a:p>
        </p:txBody>
      </p:sp>
      <p:grpSp>
        <p:nvGrpSpPr>
          <p:cNvPr id="18" name="object 18"/>
          <p:cNvGrpSpPr/>
          <p:nvPr/>
        </p:nvGrpSpPr>
        <p:grpSpPr>
          <a:xfrm>
            <a:off x="2727118" y="2433840"/>
            <a:ext cx="3215005" cy="3544570"/>
            <a:chOff x="2727118" y="2433840"/>
            <a:chExt cx="3215005" cy="3544570"/>
          </a:xfrm>
        </p:grpSpPr>
        <p:sp>
          <p:nvSpPr>
            <p:cNvPr id="19" name="object 19"/>
            <p:cNvSpPr/>
            <p:nvPr/>
          </p:nvSpPr>
          <p:spPr>
            <a:xfrm>
              <a:off x="2948172" y="2620518"/>
              <a:ext cx="2981325" cy="3209925"/>
            </a:xfrm>
            <a:custGeom>
              <a:avLst/>
              <a:gdLst/>
              <a:ahLst/>
              <a:cxnLst/>
              <a:rect l="l" t="t" r="r" b="b"/>
              <a:pathLst>
                <a:path w="2981325" h="3209925">
                  <a:moveTo>
                    <a:pt x="2484145" y="0"/>
                  </a:moveTo>
                  <a:lnTo>
                    <a:pt x="2534206" y="5046"/>
                  </a:lnTo>
                  <a:lnTo>
                    <a:pt x="2580832" y="19520"/>
                  </a:lnTo>
                  <a:lnTo>
                    <a:pt x="2623027" y="42423"/>
                  </a:lnTo>
                  <a:lnTo>
                    <a:pt x="2659789" y="72755"/>
                  </a:lnTo>
                  <a:lnTo>
                    <a:pt x="2690121" y="109517"/>
                  </a:lnTo>
                  <a:lnTo>
                    <a:pt x="2713024" y="151711"/>
                  </a:lnTo>
                  <a:lnTo>
                    <a:pt x="2727498" y="198338"/>
                  </a:lnTo>
                  <a:lnTo>
                    <a:pt x="2732544" y="248399"/>
                  </a:lnTo>
                  <a:lnTo>
                    <a:pt x="2732544" y="1356372"/>
                  </a:lnTo>
                  <a:lnTo>
                    <a:pt x="2737591" y="1406433"/>
                  </a:lnTo>
                  <a:lnTo>
                    <a:pt x="2752065" y="1453060"/>
                  </a:lnTo>
                  <a:lnTo>
                    <a:pt x="2774967" y="1495254"/>
                  </a:lnTo>
                  <a:lnTo>
                    <a:pt x="2805299" y="1532016"/>
                  </a:lnTo>
                  <a:lnTo>
                    <a:pt x="2842062" y="1562348"/>
                  </a:lnTo>
                  <a:lnTo>
                    <a:pt x="2884256" y="1585251"/>
                  </a:lnTo>
                  <a:lnTo>
                    <a:pt x="2930883" y="1599725"/>
                  </a:lnTo>
                  <a:lnTo>
                    <a:pt x="2980944" y="1604771"/>
                  </a:lnTo>
                  <a:lnTo>
                    <a:pt x="2930883" y="1609818"/>
                  </a:lnTo>
                  <a:lnTo>
                    <a:pt x="2884256" y="1624292"/>
                  </a:lnTo>
                  <a:lnTo>
                    <a:pt x="2842062" y="1647195"/>
                  </a:lnTo>
                  <a:lnTo>
                    <a:pt x="2805299" y="1677527"/>
                  </a:lnTo>
                  <a:lnTo>
                    <a:pt x="2774967" y="1714289"/>
                  </a:lnTo>
                  <a:lnTo>
                    <a:pt x="2752065" y="1756483"/>
                  </a:lnTo>
                  <a:lnTo>
                    <a:pt x="2737591" y="1803110"/>
                  </a:lnTo>
                  <a:lnTo>
                    <a:pt x="2732544" y="1853171"/>
                  </a:lnTo>
                  <a:lnTo>
                    <a:pt x="2732544" y="2961144"/>
                  </a:lnTo>
                  <a:lnTo>
                    <a:pt x="2727498" y="3011205"/>
                  </a:lnTo>
                  <a:lnTo>
                    <a:pt x="2713024" y="3057832"/>
                  </a:lnTo>
                  <a:lnTo>
                    <a:pt x="2690121" y="3100026"/>
                  </a:lnTo>
                  <a:lnTo>
                    <a:pt x="2659789" y="3136788"/>
                  </a:lnTo>
                  <a:lnTo>
                    <a:pt x="2623027" y="3167120"/>
                  </a:lnTo>
                  <a:lnTo>
                    <a:pt x="2580832" y="3190023"/>
                  </a:lnTo>
                  <a:lnTo>
                    <a:pt x="2534206" y="3204497"/>
                  </a:lnTo>
                  <a:lnTo>
                    <a:pt x="2484145" y="3209543"/>
                  </a:lnTo>
                </a:path>
                <a:path w="2981325" h="3209925">
                  <a:moveTo>
                    <a:pt x="496811" y="3209543"/>
                  </a:moveTo>
                  <a:lnTo>
                    <a:pt x="446750" y="3204497"/>
                  </a:lnTo>
                  <a:lnTo>
                    <a:pt x="400123" y="3190023"/>
                  </a:lnTo>
                  <a:lnTo>
                    <a:pt x="357929" y="3167120"/>
                  </a:lnTo>
                  <a:lnTo>
                    <a:pt x="321167" y="3136788"/>
                  </a:lnTo>
                  <a:lnTo>
                    <a:pt x="290835" y="3100026"/>
                  </a:lnTo>
                  <a:lnTo>
                    <a:pt x="267932" y="3057832"/>
                  </a:lnTo>
                  <a:lnTo>
                    <a:pt x="253458" y="3011205"/>
                  </a:lnTo>
                  <a:lnTo>
                    <a:pt x="248411" y="2961144"/>
                  </a:lnTo>
                  <a:lnTo>
                    <a:pt x="248411" y="1853171"/>
                  </a:lnTo>
                  <a:lnTo>
                    <a:pt x="243365" y="1803110"/>
                  </a:lnTo>
                  <a:lnTo>
                    <a:pt x="228891" y="1756483"/>
                  </a:lnTo>
                  <a:lnTo>
                    <a:pt x="205988" y="1714289"/>
                  </a:lnTo>
                  <a:lnTo>
                    <a:pt x="175655" y="1677527"/>
                  </a:lnTo>
                  <a:lnTo>
                    <a:pt x="138891" y="1647195"/>
                  </a:lnTo>
                  <a:lnTo>
                    <a:pt x="96694" y="1624292"/>
                  </a:lnTo>
                  <a:lnTo>
                    <a:pt x="50064" y="1609818"/>
                  </a:lnTo>
                  <a:lnTo>
                    <a:pt x="0" y="1604771"/>
                  </a:lnTo>
                  <a:lnTo>
                    <a:pt x="50064" y="1599725"/>
                  </a:lnTo>
                  <a:lnTo>
                    <a:pt x="96694" y="1585251"/>
                  </a:lnTo>
                  <a:lnTo>
                    <a:pt x="138891" y="1562348"/>
                  </a:lnTo>
                  <a:lnTo>
                    <a:pt x="175655" y="1532016"/>
                  </a:lnTo>
                  <a:lnTo>
                    <a:pt x="205988" y="1495254"/>
                  </a:lnTo>
                  <a:lnTo>
                    <a:pt x="228891" y="1453060"/>
                  </a:lnTo>
                  <a:lnTo>
                    <a:pt x="243365" y="1406433"/>
                  </a:lnTo>
                  <a:lnTo>
                    <a:pt x="248411" y="1356372"/>
                  </a:lnTo>
                  <a:lnTo>
                    <a:pt x="248411" y="248399"/>
                  </a:lnTo>
                  <a:lnTo>
                    <a:pt x="253458" y="198338"/>
                  </a:lnTo>
                  <a:lnTo>
                    <a:pt x="267932" y="151711"/>
                  </a:lnTo>
                  <a:lnTo>
                    <a:pt x="290835" y="109517"/>
                  </a:lnTo>
                  <a:lnTo>
                    <a:pt x="321167" y="72755"/>
                  </a:lnTo>
                  <a:lnTo>
                    <a:pt x="357929" y="42423"/>
                  </a:lnTo>
                  <a:lnTo>
                    <a:pt x="400123" y="19520"/>
                  </a:lnTo>
                  <a:lnTo>
                    <a:pt x="446750" y="5046"/>
                  </a:lnTo>
                  <a:lnTo>
                    <a:pt x="496811" y="0"/>
                  </a:lnTo>
                </a:path>
              </a:pathLst>
            </a:custGeom>
            <a:ln w="25400">
              <a:solidFill>
                <a:srgbClr val="C8C3D5"/>
              </a:solidFill>
            </a:ln>
          </p:spPr>
          <p:txBody>
            <a:bodyPr wrap="square" lIns="0" tIns="0" rIns="0" bIns="0" rtlCol="0"/>
            <a:lstStyle/>
            <a:p>
              <a:endParaRPr/>
            </a:p>
          </p:txBody>
        </p:sp>
        <p:sp>
          <p:nvSpPr>
            <p:cNvPr id="20" name="object 20"/>
            <p:cNvSpPr/>
            <p:nvPr/>
          </p:nvSpPr>
          <p:spPr>
            <a:xfrm>
              <a:off x="2733471" y="2433840"/>
              <a:ext cx="2764790" cy="701040"/>
            </a:xfrm>
            <a:custGeom>
              <a:avLst/>
              <a:gdLst/>
              <a:ahLst/>
              <a:cxnLst/>
              <a:rect l="l" t="t" r="r" b="b"/>
              <a:pathLst>
                <a:path w="2764790" h="701039">
                  <a:moveTo>
                    <a:pt x="2764383" y="0"/>
                  </a:moveTo>
                  <a:lnTo>
                    <a:pt x="1382191" y="0"/>
                  </a:lnTo>
                  <a:lnTo>
                    <a:pt x="0" y="0"/>
                  </a:lnTo>
                  <a:lnTo>
                    <a:pt x="0" y="701040"/>
                  </a:lnTo>
                  <a:lnTo>
                    <a:pt x="1382191" y="701040"/>
                  </a:lnTo>
                  <a:lnTo>
                    <a:pt x="2764383" y="701040"/>
                  </a:lnTo>
                  <a:lnTo>
                    <a:pt x="2764383" y="0"/>
                  </a:lnTo>
                  <a:close/>
                </a:path>
              </a:pathLst>
            </a:custGeom>
            <a:solidFill>
              <a:srgbClr val="E43E31"/>
            </a:solidFill>
          </p:spPr>
          <p:txBody>
            <a:bodyPr wrap="square" lIns="0" tIns="0" rIns="0" bIns="0" rtlCol="0"/>
            <a:lstStyle/>
            <a:p>
              <a:endParaRPr/>
            </a:p>
          </p:txBody>
        </p:sp>
        <p:sp>
          <p:nvSpPr>
            <p:cNvPr id="21" name="object 21"/>
            <p:cNvSpPr/>
            <p:nvPr/>
          </p:nvSpPr>
          <p:spPr>
            <a:xfrm>
              <a:off x="2733471" y="3134880"/>
              <a:ext cx="2764790" cy="611505"/>
            </a:xfrm>
            <a:custGeom>
              <a:avLst/>
              <a:gdLst/>
              <a:ahLst/>
              <a:cxnLst/>
              <a:rect l="l" t="t" r="r" b="b"/>
              <a:pathLst>
                <a:path w="2764790" h="611504">
                  <a:moveTo>
                    <a:pt x="2764383" y="0"/>
                  </a:moveTo>
                  <a:lnTo>
                    <a:pt x="1382191" y="0"/>
                  </a:lnTo>
                  <a:lnTo>
                    <a:pt x="0" y="0"/>
                  </a:lnTo>
                  <a:lnTo>
                    <a:pt x="0" y="611225"/>
                  </a:lnTo>
                  <a:lnTo>
                    <a:pt x="1382191" y="611225"/>
                  </a:lnTo>
                  <a:lnTo>
                    <a:pt x="2764383" y="611225"/>
                  </a:lnTo>
                  <a:lnTo>
                    <a:pt x="2764383" y="0"/>
                  </a:lnTo>
                  <a:close/>
                </a:path>
              </a:pathLst>
            </a:custGeom>
            <a:solidFill>
              <a:srgbClr val="DADADA"/>
            </a:solidFill>
          </p:spPr>
          <p:txBody>
            <a:bodyPr wrap="square" lIns="0" tIns="0" rIns="0" bIns="0" rtlCol="0"/>
            <a:lstStyle/>
            <a:p>
              <a:endParaRPr/>
            </a:p>
          </p:txBody>
        </p:sp>
        <p:sp>
          <p:nvSpPr>
            <p:cNvPr id="22" name="object 22"/>
            <p:cNvSpPr/>
            <p:nvPr/>
          </p:nvSpPr>
          <p:spPr>
            <a:xfrm>
              <a:off x="2733471" y="3746093"/>
              <a:ext cx="2764790" cy="701040"/>
            </a:xfrm>
            <a:custGeom>
              <a:avLst/>
              <a:gdLst/>
              <a:ahLst/>
              <a:cxnLst/>
              <a:rect l="l" t="t" r="r" b="b"/>
              <a:pathLst>
                <a:path w="2764790" h="701039">
                  <a:moveTo>
                    <a:pt x="2764383" y="0"/>
                  </a:moveTo>
                  <a:lnTo>
                    <a:pt x="1382191" y="0"/>
                  </a:lnTo>
                  <a:lnTo>
                    <a:pt x="0" y="0"/>
                  </a:lnTo>
                  <a:lnTo>
                    <a:pt x="0" y="701040"/>
                  </a:lnTo>
                  <a:lnTo>
                    <a:pt x="1382191" y="701040"/>
                  </a:lnTo>
                  <a:lnTo>
                    <a:pt x="2764383" y="701040"/>
                  </a:lnTo>
                  <a:lnTo>
                    <a:pt x="2764383" y="0"/>
                  </a:lnTo>
                  <a:close/>
                </a:path>
              </a:pathLst>
            </a:custGeom>
            <a:solidFill>
              <a:srgbClr val="C7C7C7"/>
            </a:solidFill>
          </p:spPr>
          <p:txBody>
            <a:bodyPr wrap="square" lIns="0" tIns="0" rIns="0" bIns="0" rtlCol="0"/>
            <a:lstStyle/>
            <a:p>
              <a:endParaRPr/>
            </a:p>
          </p:txBody>
        </p:sp>
        <p:sp>
          <p:nvSpPr>
            <p:cNvPr id="23" name="object 23"/>
            <p:cNvSpPr/>
            <p:nvPr/>
          </p:nvSpPr>
          <p:spPr>
            <a:xfrm>
              <a:off x="2733471" y="4447133"/>
              <a:ext cx="2764790" cy="701040"/>
            </a:xfrm>
            <a:custGeom>
              <a:avLst/>
              <a:gdLst/>
              <a:ahLst/>
              <a:cxnLst/>
              <a:rect l="l" t="t" r="r" b="b"/>
              <a:pathLst>
                <a:path w="2764790" h="701039">
                  <a:moveTo>
                    <a:pt x="2764383" y="0"/>
                  </a:moveTo>
                  <a:lnTo>
                    <a:pt x="1382191" y="0"/>
                  </a:lnTo>
                  <a:lnTo>
                    <a:pt x="0" y="0"/>
                  </a:lnTo>
                  <a:lnTo>
                    <a:pt x="0" y="701040"/>
                  </a:lnTo>
                  <a:lnTo>
                    <a:pt x="1382191" y="701040"/>
                  </a:lnTo>
                  <a:lnTo>
                    <a:pt x="2764383" y="701040"/>
                  </a:lnTo>
                  <a:lnTo>
                    <a:pt x="2764383" y="0"/>
                  </a:lnTo>
                  <a:close/>
                </a:path>
              </a:pathLst>
            </a:custGeom>
            <a:solidFill>
              <a:srgbClr val="BABABA"/>
            </a:solidFill>
          </p:spPr>
          <p:txBody>
            <a:bodyPr wrap="square" lIns="0" tIns="0" rIns="0" bIns="0" rtlCol="0"/>
            <a:lstStyle/>
            <a:p>
              <a:endParaRPr/>
            </a:p>
          </p:txBody>
        </p:sp>
        <p:sp>
          <p:nvSpPr>
            <p:cNvPr id="24" name="object 24"/>
            <p:cNvSpPr/>
            <p:nvPr/>
          </p:nvSpPr>
          <p:spPr>
            <a:xfrm>
              <a:off x="2733471" y="5148173"/>
              <a:ext cx="2764790" cy="829944"/>
            </a:xfrm>
            <a:custGeom>
              <a:avLst/>
              <a:gdLst/>
              <a:ahLst/>
              <a:cxnLst/>
              <a:rect l="l" t="t" r="r" b="b"/>
              <a:pathLst>
                <a:path w="2764790" h="829945">
                  <a:moveTo>
                    <a:pt x="2764383" y="0"/>
                  </a:moveTo>
                  <a:lnTo>
                    <a:pt x="1382191" y="0"/>
                  </a:lnTo>
                  <a:lnTo>
                    <a:pt x="0" y="0"/>
                  </a:lnTo>
                  <a:lnTo>
                    <a:pt x="0" y="829843"/>
                  </a:lnTo>
                  <a:lnTo>
                    <a:pt x="1382191" y="829843"/>
                  </a:lnTo>
                  <a:lnTo>
                    <a:pt x="2764383" y="829843"/>
                  </a:lnTo>
                  <a:lnTo>
                    <a:pt x="2764383" y="0"/>
                  </a:lnTo>
                  <a:close/>
                </a:path>
              </a:pathLst>
            </a:custGeom>
            <a:solidFill>
              <a:srgbClr val="AEAEAE"/>
            </a:solidFill>
          </p:spPr>
          <p:txBody>
            <a:bodyPr wrap="square" lIns="0" tIns="0" rIns="0" bIns="0" rtlCol="0"/>
            <a:lstStyle/>
            <a:p>
              <a:endParaRPr/>
            </a:p>
          </p:txBody>
        </p:sp>
        <p:sp>
          <p:nvSpPr>
            <p:cNvPr id="25" name="object 25"/>
            <p:cNvSpPr/>
            <p:nvPr/>
          </p:nvSpPr>
          <p:spPr>
            <a:xfrm>
              <a:off x="2733469" y="3134885"/>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sp>
          <p:nvSpPr>
            <p:cNvPr id="26" name="object 26"/>
            <p:cNvSpPr/>
            <p:nvPr/>
          </p:nvSpPr>
          <p:spPr>
            <a:xfrm>
              <a:off x="2733469" y="3746094"/>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sp>
          <p:nvSpPr>
            <p:cNvPr id="27" name="object 27"/>
            <p:cNvSpPr/>
            <p:nvPr/>
          </p:nvSpPr>
          <p:spPr>
            <a:xfrm>
              <a:off x="2733468" y="4447134"/>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sp>
          <p:nvSpPr>
            <p:cNvPr id="28" name="object 28"/>
            <p:cNvSpPr/>
            <p:nvPr/>
          </p:nvSpPr>
          <p:spPr>
            <a:xfrm>
              <a:off x="2733468" y="5148174"/>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grpSp>
      <p:sp>
        <p:nvSpPr>
          <p:cNvPr id="29" name="object 29"/>
          <p:cNvSpPr txBox="1"/>
          <p:nvPr/>
        </p:nvSpPr>
        <p:spPr>
          <a:xfrm>
            <a:off x="2812210" y="2675649"/>
            <a:ext cx="94869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Segoe UI"/>
                <a:cs typeface="Segoe UI"/>
              </a:rPr>
              <a:t>Study</a:t>
            </a:r>
            <a:r>
              <a:rPr sz="1200" b="1" spc="-65" dirty="0">
                <a:solidFill>
                  <a:srgbClr val="FFFFFF"/>
                </a:solidFill>
                <a:latin typeface="Segoe UI"/>
                <a:cs typeface="Segoe UI"/>
              </a:rPr>
              <a:t> </a:t>
            </a:r>
            <a:r>
              <a:rPr sz="1200" b="1" spc="-10" dirty="0">
                <a:solidFill>
                  <a:srgbClr val="FFFFFF"/>
                </a:solidFill>
                <a:latin typeface="Segoe UI"/>
                <a:cs typeface="Segoe UI"/>
              </a:rPr>
              <a:t>design</a:t>
            </a:r>
            <a:endParaRPr sz="1200">
              <a:latin typeface="Segoe UI"/>
              <a:cs typeface="Segoe UI"/>
            </a:endParaRPr>
          </a:p>
        </p:txBody>
      </p:sp>
      <p:sp>
        <p:nvSpPr>
          <p:cNvPr id="30" name="object 30"/>
          <p:cNvSpPr txBox="1"/>
          <p:nvPr/>
        </p:nvSpPr>
        <p:spPr>
          <a:xfrm>
            <a:off x="4220691" y="2492769"/>
            <a:ext cx="1170305" cy="574040"/>
          </a:xfrm>
          <a:prstGeom prst="rect">
            <a:avLst/>
          </a:prstGeom>
        </p:spPr>
        <p:txBody>
          <a:bodyPr vert="horz" wrap="square" lIns="0" tIns="12700" rIns="0" bIns="0" rtlCol="0">
            <a:spAutoFit/>
          </a:bodyPr>
          <a:lstStyle/>
          <a:p>
            <a:pPr marL="12700" marR="5080" algn="ctr">
              <a:lnSpc>
                <a:spcPct val="100000"/>
              </a:lnSpc>
              <a:spcBef>
                <a:spcPts val="100"/>
              </a:spcBef>
            </a:pPr>
            <a:r>
              <a:rPr sz="1200" dirty="0">
                <a:solidFill>
                  <a:srgbClr val="FFFFFF"/>
                </a:solidFill>
                <a:latin typeface="Segoe UI"/>
                <a:cs typeface="Segoe UI"/>
              </a:rPr>
              <a:t>Initial</a:t>
            </a:r>
            <a:r>
              <a:rPr sz="1200" spc="-20" dirty="0">
                <a:solidFill>
                  <a:srgbClr val="FFFFFF"/>
                </a:solidFill>
                <a:latin typeface="Segoe UI"/>
                <a:cs typeface="Segoe UI"/>
              </a:rPr>
              <a:t> </a:t>
            </a:r>
            <a:r>
              <a:rPr sz="1200" spc="-10" dirty="0">
                <a:solidFill>
                  <a:srgbClr val="FFFFFF"/>
                </a:solidFill>
                <a:latin typeface="Segoe UI"/>
                <a:cs typeface="Segoe UI"/>
              </a:rPr>
              <a:t>confidence </a:t>
            </a:r>
            <a:r>
              <a:rPr sz="1200" dirty="0">
                <a:solidFill>
                  <a:srgbClr val="FFFFFF"/>
                </a:solidFill>
                <a:latin typeface="Segoe UI"/>
                <a:cs typeface="Segoe UI"/>
              </a:rPr>
              <a:t>in</a:t>
            </a:r>
            <a:r>
              <a:rPr sz="1200" spc="-30" dirty="0">
                <a:solidFill>
                  <a:srgbClr val="FFFFFF"/>
                </a:solidFill>
                <a:latin typeface="Segoe UI"/>
                <a:cs typeface="Segoe UI"/>
              </a:rPr>
              <a:t> </a:t>
            </a:r>
            <a:r>
              <a:rPr sz="1200" dirty="0">
                <a:solidFill>
                  <a:srgbClr val="FFFFFF"/>
                </a:solidFill>
                <a:latin typeface="Segoe UI"/>
                <a:cs typeface="Segoe UI"/>
              </a:rPr>
              <a:t>an</a:t>
            </a:r>
            <a:r>
              <a:rPr sz="1200" spc="-15" dirty="0">
                <a:solidFill>
                  <a:srgbClr val="FFFFFF"/>
                </a:solidFill>
                <a:latin typeface="Segoe UI"/>
                <a:cs typeface="Segoe UI"/>
              </a:rPr>
              <a:t> </a:t>
            </a:r>
            <a:r>
              <a:rPr sz="1200" dirty="0">
                <a:solidFill>
                  <a:srgbClr val="FFFFFF"/>
                </a:solidFill>
                <a:latin typeface="Segoe UI"/>
                <a:cs typeface="Segoe UI"/>
              </a:rPr>
              <a:t>estimate</a:t>
            </a:r>
            <a:r>
              <a:rPr sz="1200" spc="5" dirty="0">
                <a:solidFill>
                  <a:srgbClr val="FFFFFF"/>
                </a:solidFill>
                <a:latin typeface="Segoe UI"/>
                <a:cs typeface="Segoe UI"/>
              </a:rPr>
              <a:t> </a:t>
            </a:r>
            <a:r>
              <a:rPr sz="1200" spc="-25" dirty="0">
                <a:solidFill>
                  <a:srgbClr val="FFFFFF"/>
                </a:solidFill>
                <a:latin typeface="Segoe UI"/>
                <a:cs typeface="Segoe UI"/>
              </a:rPr>
              <a:t>of </a:t>
            </a:r>
            <a:r>
              <a:rPr sz="1200" spc="-10" dirty="0">
                <a:solidFill>
                  <a:srgbClr val="FFFFFF"/>
                </a:solidFill>
                <a:latin typeface="Segoe UI"/>
                <a:cs typeface="Segoe UI"/>
              </a:rPr>
              <a:t>effect</a:t>
            </a:r>
            <a:endParaRPr sz="1200">
              <a:latin typeface="Segoe UI"/>
              <a:cs typeface="Segoe UI"/>
            </a:endParaRPr>
          </a:p>
        </p:txBody>
      </p:sp>
      <p:sp>
        <p:nvSpPr>
          <p:cNvPr id="31" name="object 31"/>
          <p:cNvSpPr txBox="1"/>
          <p:nvPr/>
        </p:nvSpPr>
        <p:spPr>
          <a:xfrm>
            <a:off x="2812210" y="3240292"/>
            <a:ext cx="91884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solidFill>
                  <a:srgbClr val="808080"/>
                </a:solidFill>
                <a:latin typeface="Segoe UI"/>
                <a:cs typeface="Segoe UI"/>
              </a:rPr>
              <a:t>Randomized </a:t>
            </a:r>
            <a:r>
              <a:rPr sz="1200" b="1" dirty="0">
                <a:solidFill>
                  <a:srgbClr val="808080"/>
                </a:solidFill>
                <a:latin typeface="Segoe UI"/>
                <a:cs typeface="Segoe UI"/>
              </a:rPr>
              <a:t>trials</a:t>
            </a:r>
            <a:r>
              <a:rPr sz="1200" b="1" spc="-20" dirty="0">
                <a:solidFill>
                  <a:srgbClr val="808080"/>
                </a:solidFill>
                <a:latin typeface="Segoe UI"/>
                <a:cs typeface="Segoe UI"/>
              </a:rPr>
              <a:t> </a:t>
            </a:r>
            <a:r>
              <a:rPr sz="1200" b="1" spc="-50" dirty="0">
                <a:solidFill>
                  <a:srgbClr val="808080"/>
                </a:solidFill>
                <a:latin typeface="Segoe UI"/>
                <a:cs typeface="Segoe UI"/>
              </a:rPr>
              <a:t>►</a:t>
            </a:r>
            <a:endParaRPr sz="1200">
              <a:latin typeface="Segoe UI"/>
              <a:cs typeface="Segoe UI"/>
            </a:endParaRPr>
          </a:p>
        </p:txBody>
      </p:sp>
      <p:sp>
        <p:nvSpPr>
          <p:cNvPr id="32" name="object 32"/>
          <p:cNvSpPr txBox="1"/>
          <p:nvPr/>
        </p:nvSpPr>
        <p:spPr>
          <a:xfrm>
            <a:off x="4412715" y="3240292"/>
            <a:ext cx="786765" cy="391160"/>
          </a:xfrm>
          <a:prstGeom prst="rect">
            <a:avLst/>
          </a:prstGeom>
        </p:spPr>
        <p:txBody>
          <a:bodyPr vert="horz" wrap="square" lIns="0" tIns="12700" rIns="0" bIns="0" rtlCol="0">
            <a:spAutoFit/>
          </a:bodyPr>
          <a:lstStyle/>
          <a:p>
            <a:pPr marL="12700" marR="5080" indent="219075">
              <a:lnSpc>
                <a:spcPct val="100000"/>
              </a:lnSpc>
              <a:spcBef>
                <a:spcPts val="100"/>
              </a:spcBef>
            </a:pPr>
            <a:r>
              <a:rPr sz="1200" spc="-20" dirty="0">
                <a:solidFill>
                  <a:srgbClr val="E43E31"/>
                </a:solidFill>
                <a:latin typeface="Segoe UI"/>
                <a:cs typeface="Segoe UI"/>
              </a:rPr>
              <a:t>High </a:t>
            </a:r>
            <a:r>
              <a:rPr sz="1200" spc="-10" dirty="0">
                <a:solidFill>
                  <a:srgbClr val="E43E31"/>
                </a:solidFill>
                <a:latin typeface="Segoe UI"/>
                <a:cs typeface="Segoe UI"/>
              </a:rPr>
              <a:t>Confidence</a:t>
            </a:r>
            <a:endParaRPr sz="1200">
              <a:latin typeface="Segoe UI"/>
              <a:cs typeface="Segoe UI"/>
            </a:endParaRPr>
          </a:p>
        </p:txBody>
      </p:sp>
      <p:sp>
        <p:nvSpPr>
          <p:cNvPr id="33" name="object 33"/>
          <p:cNvSpPr txBox="1"/>
          <p:nvPr/>
        </p:nvSpPr>
        <p:spPr>
          <a:xfrm>
            <a:off x="2812210" y="4597413"/>
            <a:ext cx="102806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solidFill>
                  <a:srgbClr val="808080"/>
                </a:solidFill>
                <a:latin typeface="Segoe UI"/>
                <a:cs typeface="Segoe UI"/>
              </a:rPr>
              <a:t>Observational </a:t>
            </a:r>
            <a:r>
              <a:rPr sz="1200" b="1" dirty="0">
                <a:solidFill>
                  <a:srgbClr val="808080"/>
                </a:solidFill>
                <a:latin typeface="Segoe UI"/>
                <a:cs typeface="Segoe UI"/>
              </a:rPr>
              <a:t>studies</a:t>
            </a:r>
            <a:r>
              <a:rPr sz="1200" b="1" spc="285" dirty="0">
                <a:solidFill>
                  <a:srgbClr val="808080"/>
                </a:solidFill>
                <a:latin typeface="Segoe UI"/>
                <a:cs typeface="Segoe UI"/>
              </a:rPr>
              <a:t> </a:t>
            </a:r>
            <a:r>
              <a:rPr sz="1200" b="1" spc="-50" dirty="0">
                <a:solidFill>
                  <a:srgbClr val="808080"/>
                </a:solidFill>
                <a:latin typeface="Segoe UI"/>
                <a:cs typeface="Segoe UI"/>
              </a:rPr>
              <a:t>►</a:t>
            </a:r>
            <a:endParaRPr sz="1200">
              <a:latin typeface="Segoe UI"/>
              <a:cs typeface="Segoe UI"/>
            </a:endParaRPr>
          </a:p>
        </p:txBody>
      </p:sp>
      <p:sp>
        <p:nvSpPr>
          <p:cNvPr id="34" name="object 34"/>
          <p:cNvSpPr txBox="1"/>
          <p:nvPr/>
        </p:nvSpPr>
        <p:spPr>
          <a:xfrm>
            <a:off x="4269459" y="4688854"/>
            <a:ext cx="10731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08080"/>
                </a:solidFill>
                <a:latin typeface="Segoe UI"/>
                <a:cs typeface="Segoe UI"/>
              </a:rPr>
              <a:t>Low</a:t>
            </a:r>
            <a:r>
              <a:rPr sz="1200" spc="-30" dirty="0">
                <a:solidFill>
                  <a:srgbClr val="808080"/>
                </a:solidFill>
                <a:latin typeface="Segoe UI"/>
                <a:cs typeface="Segoe UI"/>
              </a:rPr>
              <a:t> </a:t>
            </a:r>
            <a:r>
              <a:rPr sz="1200" spc="-10" dirty="0">
                <a:solidFill>
                  <a:srgbClr val="808080"/>
                </a:solidFill>
                <a:latin typeface="Segoe UI"/>
                <a:cs typeface="Segoe UI"/>
              </a:rPr>
              <a:t>confidence</a:t>
            </a:r>
            <a:endParaRPr sz="1200">
              <a:latin typeface="Segoe UI"/>
              <a:cs typeface="Segoe UI"/>
            </a:endParaRPr>
          </a:p>
        </p:txBody>
      </p:sp>
      <p:grpSp>
        <p:nvGrpSpPr>
          <p:cNvPr id="35" name="object 35"/>
          <p:cNvGrpSpPr/>
          <p:nvPr/>
        </p:nvGrpSpPr>
        <p:grpSpPr>
          <a:xfrm>
            <a:off x="9152468" y="2433840"/>
            <a:ext cx="2764790" cy="3505200"/>
            <a:chOff x="9152468" y="2433840"/>
            <a:chExt cx="2764790" cy="3505200"/>
          </a:xfrm>
        </p:grpSpPr>
        <p:sp>
          <p:nvSpPr>
            <p:cNvPr id="36" name="object 36"/>
            <p:cNvSpPr/>
            <p:nvPr/>
          </p:nvSpPr>
          <p:spPr>
            <a:xfrm>
              <a:off x="9152471" y="2433840"/>
              <a:ext cx="2764790" cy="726440"/>
            </a:xfrm>
            <a:custGeom>
              <a:avLst/>
              <a:gdLst/>
              <a:ahLst/>
              <a:cxnLst/>
              <a:rect l="l" t="t" r="r" b="b"/>
              <a:pathLst>
                <a:path w="2764790" h="726439">
                  <a:moveTo>
                    <a:pt x="2764383" y="0"/>
                  </a:moveTo>
                  <a:lnTo>
                    <a:pt x="0" y="0"/>
                  </a:lnTo>
                  <a:lnTo>
                    <a:pt x="0" y="726300"/>
                  </a:lnTo>
                  <a:lnTo>
                    <a:pt x="2764383" y="726300"/>
                  </a:lnTo>
                  <a:lnTo>
                    <a:pt x="2764383" y="0"/>
                  </a:lnTo>
                  <a:close/>
                </a:path>
              </a:pathLst>
            </a:custGeom>
            <a:solidFill>
              <a:srgbClr val="E43E31"/>
            </a:solidFill>
          </p:spPr>
          <p:txBody>
            <a:bodyPr wrap="square" lIns="0" tIns="0" rIns="0" bIns="0" rtlCol="0"/>
            <a:lstStyle/>
            <a:p>
              <a:endParaRPr/>
            </a:p>
          </p:txBody>
        </p:sp>
        <p:sp>
          <p:nvSpPr>
            <p:cNvPr id="37" name="object 37"/>
            <p:cNvSpPr/>
            <p:nvPr/>
          </p:nvSpPr>
          <p:spPr>
            <a:xfrm>
              <a:off x="9152471" y="3160141"/>
              <a:ext cx="2764790" cy="600075"/>
            </a:xfrm>
            <a:custGeom>
              <a:avLst/>
              <a:gdLst/>
              <a:ahLst/>
              <a:cxnLst/>
              <a:rect l="l" t="t" r="r" b="b"/>
              <a:pathLst>
                <a:path w="2764790" h="600075">
                  <a:moveTo>
                    <a:pt x="2764383" y="0"/>
                  </a:moveTo>
                  <a:lnTo>
                    <a:pt x="0" y="0"/>
                  </a:lnTo>
                  <a:lnTo>
                    <a:pt x="0" y="599986"/>
                  </a:lnTo>
                  <a:lnTo>
                    <a:pt x="2764383" y="599986"/>
                  </a:lnTo>
                  <a:lnTo>
                    <a:pt x="2764383" y="0"/>
                  </a:lnTo>
                  <a:close/>
                </a:path>
              </a:pathLst>
            </a:custGeom>
            <a:solidFill>
              <a:srgbClr val="DADADA"/>
            </a:solidFill>
          </p:spPr>
          <p:txBody>
            <a:bodyPr wrap="square" lIns="0" tIns="0" rIns="0" bIns="0" rtlCol="0"/>
            <a:lstStyle/>
            <a:p>
              <a:endParaRPr/>
            </a:p>
          </p:txBody>
        </p:sp>
        <p:sp>
          <p:nvSpPr>
            <p:cNvPr id="38" name="object 38"/>
            <p:cNvSpPr/>
            <p:nvPr/>
          </p:nvSpPr>
          <p:spPr>
            <a:xfrm>
              <a:off x="9152471" y="3760127"/>
              <a:ext cx="2764790" cy="726440"/>
            </a:xfrm>
            <a:custGeom>
              <a:avLst/>
              <a:gdLst/>
              <a:ahLst/>
              <a:cxnLst/>
              <a:rect l="l" t="t" r="r" b="b"/>
              <a:pathLst>
                <a:path w="2764790" h="726439">
                  <a:moveTo>
                    <a:pt x="2764383" y="0"/>
                  </a:moveTo>
                  <a:lnTo>
                    <a:pt x="0" y="0"/>
                  </a:lnTo>
                  <a:lnTo>
                    <a:pt x="0" y="726300"/>
                  </a:lnTo>
                  <a:lnTo>
                    <a:pt x="2764383" y="726300"/>
                  </a:lnTo>
                  <a:lnTo>
                    <a:pt x="2764383" y="0"/>
                  </a:lnTo>
                  <a:close/>
                </a:path>
              </a:pathLst>
            </a:custGeom>
            <a:solidFill>
              <a:srgbClr val="C7C7C7"/>
            </a:solidFill>
          </p:spPr>
          <p:txBody>
            <a:bodyPr wrap="square" lIns="0" tIns="0" rIns="0" bIns="0" rtlCol="0"/>
            <a:lstStyle/>
            <a:p>
              <a:endParaRPr/>
            </a:p>
          </p:txBody>
        </p:sp>
        <p:sp>
          <p:nvSpPr>
            <p:cNvPr id="39" name="object 39"/>
            <p:cNvSpPr/>
            <p:nvPr/>
          </p:nvSpPr>
          <p:spPr>
            <a:xfrm>
              <a:off x="9152471" y="4486440"/>
              <a:ext cx="2764790" cy="726440"/>
            </a:xfrm>
            <a:custGeom>
              <a:avLst/>
              <a:gdLst/>
              <a:ahLst/>
              <a:cxnLst/>
              <a:rect l="l" t="t" r="r" b="b"/>
              <a:pathLst>
                <a:path w="2764790" h="726439">
                  <a:moveTo>
                    <a:pt x="2764383" y="0"/>
                  </a:moveTo>
                  <a:lnTo>
                    <a:pt x="0" y="0"/>
                  </a:lnTo>
                  <a:lnTo>
                    <a:pt x="0" y="726300"/>
                  </a:lnTo>
                  <a:lnTo>
                    <a:pt x="2764383" y="726300"/>
                  </a:lnTo>
                  <a:lnTo>
                    <a:pt x="2764383" y="0"/>
                  </a:lnTo>
                  <a:close/>
                </a:path>
              </a:pathLst>
            </a:custGeom>
            <a:solidFill>
              <a:srgbClr val="BABABA"/>
            </a:solidFill>
          </p:spPr>
          <p:txBody>
            <a:bodyPr wrap="square" lIns="0" tIns="0" rIns="0" bIns="0" rtlCol="0"/>
            <a:lstStyle/>
            <a:p>
              <a:endParaRPr/>
            </a:p>
          </p:txBody>
        </p:sp>
        <p:sp>
          <p:nvSpPr>
            <p:cNvPr id="40" name="object 40"/>
            <p:cNvSpPr/>
            <p:nvPr/>
          </p:nvSpPr>
          <p:spPr>
            <a:xfrm>
              <a:off x="9152471" y="5212740"/>
              <a:ext cx="2764790" cy="726440"/>
            </a:xfrm>
            <a:custGeom>
              <a:avLst/>
              <a:gdLst/>
              <a:ahLst/>
              <a:cxnLst/>
              <a:rect l="l" t="t" r="r" b="b"/>
              <a:pathLst>
                <a:path w="2764790" h="726439">
                  <a:moveTo>
                    <a:pt x="2764383" y="0"/>
                  </a:moveTo>
                  <a:lnTo>
                    <a:pt x="0" y="0"/>
                  </a:lnTo>
                  <a:lnTo>
                    <a:pt x="0" y="726300"/>
                  </a:lnTo>
                  <a:lnTo>
                    <a:pt x="2764383" y="726300"/>
                  </a:lnTo>
                  <a:lnTo>
                    <a:pt x="2764383" y="0"/>
                  </a:lnTo>
                  <a:close/>
                </a:path>
              </a:pathLst>
            </a:custGeom>
            <a:solidFill>
              <a:srgbClr val="AEAEAE"/>
            </a:solidFill>
          </p:spPr>
          <p:txBody>
            <a:bodyPr wrap="square" lIns="0" tIns="0" rIns="0" bIns="0" rtlCol="0"/>
            <a:lstStyle/>
            <a:p>
              <a:endParaRPr/>
            </a:p>
          </p:txBody>
        </p:sp>
        <p:sp>
          <p:nvSpPr>
            <p:cNvPr id="41" name="object 41"/>
            <p:cNvSpPr/>
            <p:nvPr/>
          </p:nvSpPr>
          <p:spPr>
            <a:xfrm>
              <a:off x="9152458" y="3153803"/>
              <a:ext cx="2764790" cy="2065655"/>
            </a:xfrm>
            <a:custGeom>
              <a:avLst/>
              <a:gdLst/>
              <a:ahLst/>
              <a:cxnLst/>
              <a:rect l="l" t="t" r="r" b="b"/>
              <a:pathLst>
                <a:path w="2764790" h="2065654">
                  <a:moveTo>
                    <a:pt x="2764383" y="2052586"/>
                  </a:moveTo>
                  <a:lnTo>
                    <a:pt x="0" y="2052586"/>
                  </a:lnTo>
                  <a:lnTo>
                    <a:pt x="0" y="2065286"/>
                  </a:lnTo>
                  <a:lnTo>
                    <a:pt x="2764383" y="2065286"/>
                  </a:lnTo>
                  <a:lnTo>
                    <a:pt x="2764383" y="2052586"/>
                  </a:lnTo>
                  <a:close/>
                </a:path>
                <a:path w="2764790" h="2065654">
                  <a:moveTo>
                    <a:pt x="2764383" y="1326286"/>
                  </a:moveTo>
                  <a:lnTo>
                    <a:pt x="0" y="1326286"/>
                  </a:lnTo>
                  <a:lnTo>
                    <a:pt x="0" y="1338986"/>
                  </a:lnTo>
                  <a:lnTo>
                    <a:pt x="2764383" y="1338986"/>
                  </a:lnTo>
                  <a:lnTo>
                    <a:pt x="2764383" y="1326286"/>
                  </a:lnTo>
                  <a:close/>
                </a:path>
                <a:path w="2764790" h="2065654">
                  <a:moveTo>
                    <a:pt x="2764383" y="599986"/>
                  </a:moveTo>
                  <a:lnTo>
                    <a:pt x="0" y="599986"/>
                  </a:lnTo>
                  <a:lnTo>
                    <a:pt x="0" y="612686"/>
                  </a:lnTo>
                  <a:lnTo>
                    <a:pt x="2764383" y="612686"/>
                  </a:lnTo>
                  <a:lnTo>
                    <a:pt x="2764383" y="599986"/>
                  </a:lnTo>
                  <a:close/>
                </a:path>
                <a:path w="2764790" h="2065654">
                  <a:moveTo>
                    <a:pt x="2764396" y="0"/>
                  </a:moveTo>
                  <a:lnTo>
                    <a:pt x="12" y="0"/>
                  </a:lnTo>
                  <a:lnTo>
                    <a:pt x="12" y="12700"/>
                  </a:lnTo>
                  <a:lnTo>
                    <a:pt x="2764396" y="12700"/>
                  </a:lnTo>
                  <a:lnTo>
                    <a:pt x="2764396" y="0"/>
                  </a:lnTo>
                  <a:close/>
                </a:path>
              </a:pathLst>
            </a:custGeom>
            <a:solidFill>
              <a:srgbClr val="FFFFFF"/>
            </a:solidFill>
          </p:spPr>
          <p:txBody>
            <a:bodyPr wrap="square" lIns="0" tIns="0" rIns="0" bIns="0" rtlCol="0"/>
            <a:lstStyle/>
            <a:p>
              <a:endParaRPr/>
            </a:p>
          </p:txBody>
        </p:sp>
      </p:grpSp>
      <p:sp>
        <p:nvSpPr>
          <p:cNvPr id="42" name="object 42"/>
          <p:cNvSpPr txBox="1"/>
          <p:nvPr/>
        </p:nvSpPr>
        <p:spPr>
          <a:xfrm>
            <a:off x="9272476" y="2596839"/>
            <a:ext cx="2524760" cy="391160"/>
          </a:xfrm>
          <a:prstGeom prst="rect">
            <a:avLst/>
          </a:prstGeom>
        </p:spPr>
        <p:txBody>
          <a:bodyPr vert="horz" wrap="square" lIns="0" tIns="12700" rIns="0" bIns="0" rtlCol="0">
            <a:spAutoFit/>
          </a:bodyPr>
          <a:lstStyle/>
          <a:p>
            <a:pPr marL="288290" marR="5080" indent="-276225">
              <a:lnSpc>
                <a:spcPct val="100000"/>
              </a:lnSpc>
              <a:spcBef>
                <a:spcPts val="100"/>
              </a:spcBef>
            </a:pPr>
            <a:r>
              <a:rPr sz="1200" b="1" dirty="0">
                <a:solidFill>
                  <a:srgbClr val="FFFFFF"/>
                </a:solidFill>
                <a:latin typeface="Segoe UI"/>
                <a:cs typeface="Segoe UI"/>
              </a:rPr>
              <a:t>Confidence</a:t>
            </a:r>
            <a:r>
              <a:rPr sz="1200" b="1" spc="-5" dirty="0">
                <a:solidFill>
                  <a:srgbClr val="FFFFFF"/>
                </a:solidFill>
                <a:latin typeface="Segoe UI"/>
                <a:cs typeface="Segoe UI"/>
              </a:rPr>
              <a:t> </a:t>
            </a:r>
            <a:r>
              <a:rPr sz="1200" b="1" dirty="0">
                <a:solidFill>
                  <a:srgbClr val="FFFFFF"/>
                </a:solidFill>
                <a:latin typeface="Segoe UI"/>
                <a:cs typeface="Segoe UI"/>
              </a:rPr>
              <a:t>in</a:t>
            </a:r>
            <a:r>
              <a:rPr sz="1200" b="1" spc="-20" dirty="0">
                <a:solidFill>
                  <a:srgbClr val="FFFFFF"/>
                </a:solidFill>
                <a:latin typeface="Segoe UI"/>
                <a:cs typeface="Segoe UI"/>
              </a:rPr>
              <a:t> </a:t>
            </a:r>
            <a:r>
              <a:rPr sz="1200" b="1" dirty="0">
                <a:solidFill>
                  <a:srgbClr val="FFFFFF"/>
                </a:solidFill>
                <a:latin typeface="Segoe UI"/>
                <a:cs typeface="Segoe UI"/>
              </a:rPr>
              <a:t>an</a:t>
            </a:r>
            <a:r>
              <a:rPr sz="1200" b="1" spc="-20" dirty="0">
                <a:solidFill>
                  <a:srgbClr val="FFFFFF"/>
                </a:solidFill>
                <a:latin typeface="Segoe UI"/>
                <a:cs typeface="Segoe UI"/>
              </a:rPr>
              <a:t> </a:t>
            </a:r>
            <a:r>
              <a:rPr sz="1200" b="1" dirty="0">
                <a:solidFill>
                  <a:srgbClr val="FFFFFF"/>
                </a:solidFill>
                <a:latin typeface="Segoe UI"/>
                <a:cs typeface="Segoe UI"/>
              </a:rPr>
              <a:t>estimate</a:t>
            </a:r>
            <a:r>
              <a:rPr sz="1200" b="1" spc="-45" dirty="0">
                <a:solidFill>
                  <a:srgbClr val="FFFFFF"/>
                </a:solidFill>
                <a:latin typeface="Segoe UI"/>
                <a:cs typeface="Segoe UI"/>
              </a:rPr>
              <a:t> </a:t>
            </a:r>
            <a:r>
              <a:rPr sz="1200" b="1" dirty="0">
                <a:solidFill>
                  <a:srgbClr val="FFFFFF"/>
                </a:solidFill>
                <a:latin typeface="Segoe UI"/>
                <a:cs typeface="Segoe UI"/>
              </a:rPr>
              <a:t>of</a:t>
            </a:r>
            <a:r>
              <a:rPr sz="1200" b="1" spc="-15" dirty="0">
                <a:solidFill>
                  <a:srgbClr val="FFFFFF"/>
                </a:solidFill>
                <a:latin typeface="Segoe UI"/>
                <a:cs typeface="Segoe UI"/>
              </a:rPr>
              <a:t> </a:t>
            </a:r>
            <a:r>
              <a:rPr sz="1200" b="1" spc="-10" dirty="0">
                <a:solidFill>
                  <a:srgbClr val="FFFFFF"/>
                </a:solidFill>
                <a:latin typeface="Segoe UI"/>
                <a:cs typeface="Segoe UI"/>
              </a:rPr>
              <a:t>effect </a:t>
            </a:r>
            <a:r>
              <a:rPr sz="1200" b="1" dirty="0">
                <a:solidFill>
                  <a:srgbClr val="FFFFFF"/>
                </a:solidFill>
                <a:latin typeface="Segoe UI"/>
                <a:cs typeface="Segoe UI"/>
              </a:rPr>
              <a:t>across</a:t>
            </a:r>
            <a:r>
              <a:rPr sz="1200" b="1" spc="-30" dirty="0">
                <a:solidFill>
                  <a:srgbClr val="FFFFFF"/>
                </a:solidFill>
                <a:latin typeface="Segoe UI"/>
                <a:cs typeface="Segoe UI"/>
              </a:rPr>
              <a:t> </a:t>
            </a:r>
            <a:r>
              <a:rPr sz="1200" b="1" dirty="0">
                <a:solidFill>
                  <a:srgbClr val="FFFFFF"/>
                </a:solidFill>
                <a:latin typeface="Segoe UI"/>
                <a:cs typeface="Segoe UI"/>
              </a:rPr>
              <a:t>these</a:t>
            </a:r>
            <a:r>
              <a:rPr sz="1200" b="1" spc="-20" dirty="0">
                <a:solidFill>
                  <a:srgbClr val="FFFFFF"/>
                </a:solidFill>
                <a:latin typeface="Segoe UI"/>
                <a:cs typeface="Segoe UI"/>
              </a:rPr>
              <a:t> </a:t>
            </a:r>
            <a:r>
              <a:rPr sz="1200" b="1" spc="-10" dirty="0">
                <a:solidFill>
                  <a:srgbClr val="FFFFFF"/>
                </a:solidFill>
                <a:latin typeface="Segoe UI"/>
                <a:cs typeface="Segoe UI"/>
              </a:rPr>
              <a:t>considerations</a:t>
            </a:r>
            <a:endParaRPr sz="1200">
              <a:latin typeface="Segoe UI"/>
              <a:cs typeface="Segoe UI"/>
            </a:endParaRPr>
          </a:p>
        </p:txBody>
      </p:sp>
      <p:sp>
        <p:nvSpPr>
          <p:cNvPr id="43" name="object 43"/>
          <p:cNvSpPr txBox="1"/>
          <p:nvPr/>
        </p:nvSpPr>
        <p:spPr>
          <a:xfrm>
            <a:off x="10214307" y="3198972"/>
            <a:ext cx="641350" cy="511175"/>
          </a:xfrm>
          <a:prstGeom prst="rect">
            <a:avLst/>
          </a:prstGeom>
        </p:spPr>
        <p:txBody>
          <a:bodyPr vert="horz" wrap="square" lIns="0" tIns="12700" rIns="0" bIns="0" rtlCol="0">
            <a:spAutoFit/>
          </a:bodyPr>
          <a:lstStyle/>
          <a:p>
            <a:pPr algn="ctr">
              <a:lnSpc>
                <a:spcPts val="1430"/>
              </a:lnSpc>
              <a:spcBef>
                <a:spcPts val="100"/>
              </a:spcBef>
            </a:pPr>
            <a:r>
              <a:rPr sz="1200" b="1" spc="-20" dirty="0">
                <a:solidFill>
                  <a:srgbClr val="808080"/>
                </a:solidFill>
                <a:latin typeface="Segoe UI"/>
                <a:cs typeface="Segoe UI"/>
              </a:rPr>
              <a:t>High</a:t>
            </a:r>
            <a:endParaRPr sz="1200">
              <a:latin typeface="Segoe UI"/>
              <a:cs typeface="Segoe UI"/>
            </a:endParaRPr>
          </a:p>
          <a:p>
            <a:pPr algn="ctr">
              <a:lnSpc>
                <a:spcPts val="2390"/>
              </a:lnSpc>
            </a:pPr>
            <a:r>
              <a:rPr sz="2000" spc="-20" dirty="0">
                <a:solidFill>
                  <a:srgbClr val="E43E31"/>
                </a:solidFill>
                <a:latin typeface="Segoe UI"/>
                <a:cs typeface="Segoe UI"/>
              </a:rPr>
              <a:t>●●●●</a:t>
            </a:r>
            <a:endParaRPr sz="2000">
              <a:latin typeface="Segoe UI"/>
              <a:cs typeface="Segoe UI"/>
            </a:endParaRPr>
          </a:p>
        </p:txBody>
      </p:sp>
      <p:sp>
        <p:nvSpPr>
          <p:cNvPr id="44" name="object 44"/>
          <p:cNvSpPr txBox="1"/>
          <p:nvPr/>
        </p:nvSpPr>
        <p:spPr>
          <a:xfrm>
            <a:off x="10171637" y="3862170"/>
            <a:ext cx="727075" cy="511175"/>
          </a:xfrm>
          <a:prstGeom prst="rect">
            <a:avLst/>
          </a:prstGeom>
        </p:spPr>
        <p:txBody>
          <a:bodyPr vert="horz" wrap="square" lIns="0" tIns="12700" rIns="0" bIns="0" rtlCol="0">
            <a:spAutoFit/>
          </a:bodyPr>
          <a:lstStyle/>
          <a:p>
            <a:pPr marL="12700">
              <a:lnSpc>
                <a:spcPts val="1430"/>
              </a:lnSpc>
              <a:spcBef>
                <a:spcPts val="100"/>
              </a:spcBef>
            </a:pPr>
            <a:r>
              <a:rPr sz="1200" b="1" spc="-10" dirty="0">
                <a:solidFill>
                  <a:srgbClr val="808080"/>
                </a:solidFill>
                <a:latin typeface="Segoe UI"/>
                <a:cs typeface="Segoe UI"/>
              </a:rPr>
              <a:t>Moderate</a:t>
            </a:r>
            <a:endParaRPr sz="1200">
              <a:latin typeface="Segoe UI"/>
              <a:cs typeface="Segoe UI"/>
            </a:endParaRPr>
          </a:p>
          <a:p>
            <a:pPr marL="55244">
              <a:lnSpc>
                <a:spcPts val="2390"/>
              </a:lnSpc>
            </a:pPr>
            <a:r>
              <a:rPr sz="2000" spc="-20" dirty="0">
                <a:solidFill>
                  <a:srgbClr val="E43E31"/>
                </a:solidFill>
                <a:latin typeface="Segoe UI"/>
                <a:cs typeface="Segoe UI"/>
              </a:rPr>
              <a:t>●●●</a:t>
            </a:r>
            <a:r>
              <a:rPr sz="2000" spc="-20" dirty="0">
                <a:solidFill>
                  <a:srgbClr val="C0C0C0"/>
                </a:solidFill>
                <a:latin typeface="Segoe UI"/>
                <a:cs typeface="Segoe UI"/>
              </a:rPr>
              <a:t>●</a:t>
            </a:r>
            <a:endParaRPr sz="2000">
              <a:latin typeface="Segoe UI"/>
              <a:cs typeface="Segoe UI"/>
            </a:endParaRPr>
          </a:p>
        </p:txBody>
      </p:sp>
      <p:sp>
        <p:nvSpPr>
          <p:cNvPr id="45" name="object 45"/>
          <p:cNvSpPr txBox="1"/>
          <p:nvPr/>
        </p:nvSpPr>
        <p:spPr>
          <a:xfrm>
            <a:off x="10214307" y="4588473"/>
            <a:ext cx="641350" cy="511175"/>
          </a:xfrm>
          <a:prstGeom prst="rect">
            <a:avLst/>
          </a:prstGeom>
        </p:spPr>
        <p:txBody>
          <a:bodyPr vert="horz" wrap="square" lIns="0" tIns="12700" rIns="0" bIns="0" rtlCol="0">
            <a:spAutoFit/>
          </a:bodyPr>
          <a:lstStyle/>
          <a:p>
            <a:pPr algn="ctr">
              <a:lnSpc>
                <a:spcPts val="1430"/>
              </a:lnSpc>
              <a:spcBef>
                <a:spcPts val="100"/>
              </a:spcBef>
            </a:pPr>
            <a:r>
              <a:rPr sz="1200" b="1" spc="-25" dirty="0">
                <a:solidFill>
                  <a:srgbClr val="808080"/>
                </a:solidFill>
                <a:latin typeface="Segoe UI"/>
                <a:cs typeface="Segoe UI"/>
              </a:rPr>
              <a:t>Low</a:t>
            </a:r>
            <a:endParaRPr sz="1200">
              <a:latin typeface="Segoe UI"/>
              <a:cs typeface="Segoe UI"/>
            </a:endParaRPr>
          </a:p>
          <a:p>
            <a:pPr algn="ctr">
              <a:lnSpc>
                <a:spcPts val="2390"/>
              </a:lnSpc>
            </a:pPr>
            <a:r>
              <a:rPr sz="2000" spc="-20" dirty="0">
                <a:solidFill>
                  <a:srgbClr val="E43E31"/>
                </a:solidFill>
                <a:latin typeface="Segoe UI"/>
                <a:cs typeface="Segoe UI"/>
              </a:rPr>
              <a:t>●●</a:t>
            </a:r>
            <a:r>
              <a:rPr sz="2000" spc="-20" dirty="0">
                <a:solidFill>
                  <a:srgbClr val="C0C0C0"/>
                </a:solidFill>
                <a:latin typeface="Segoe UI"/>
                <a:cs typeface="Segoe UI"/>
              </a:rPr>
              <a:t>●●</a:t>
            </a:r>
            <a:endParaRPr sz="2000">
              <a:latin typeface="Segoe UI"/>
              <a:cs typeface="Segoe UI"/>
            </a:endParaRPr>
          </a:p>
        </p:txBody>
      </p:sp>
      <p:sp>
        <p:nvSpPr>
          <p:cNvPr id="46" name="object 46"/>
          <p:cNvSpPr txBox="1"/>
          <p:nvPr/>
        </p:nvSpPr>
        <p:spPr>
          <a:xfrm>
            <a:off x="10193004" y="5314774"/>
            <a:ext cx="681990" cy="511175"/>
          </a:xfrm>
          <a:prstGeom prst="rect">
            <a:avLst/>
          </a:prstGeom>
        </p:spPr>
        <p:txBody>
          <a:bodyPr vert="horz" wrap="square" lIns="0" tIns="12700" rIns="0" bIns="0" rtlCol="0">
            <a:spAutoFit/>
          </a:bodyPr>
          <a:lstStyle/>
          <a:p>
            <a:pPr marL="12700">
              <a:lnSpc>
                <a:spcPts val="1430"/>
              </a:lnSpc>
              <a:spcBef>
                <a:spcPts val="100"/>
              </a:spcBef>
            </a:pPr>
            <a:r>
              <a:rPr sz="1200" b="1" dirty="0">
                <a:solidFill>
                  <a:srgbClr val="808080"/>
                </a:solidFill>
                <a:latin typeface="Segoe UI"/>
                <a:cs typeface="Segoe UI"/>
              </a:rPr>
              <a:t>Very</a:t>
            </a:r>
            <a:r>
              <a:rPr sz="1200" b="1" spc="-45" dirty="0">
                <a:solidFill>
                  <a:srgbClr val="808080"/>
                </a:solidFill>
                <a:latin typeface="Segoe UI"/>
                <a:cs typeface="Segoe UI"/>
              </a:rPr>
              <a:t> </a:t>
            </a:r>
            <a:r>
              <a:rPr sz="1200" b="1" spc="-25" dirty="0">
                <a:solidFill>
                  <a:srgbClr val="808080"/>
                </a:solidFill>
                <a:latin typeface="Segoe UI"/>
                <a:cs typeface="Segoe UI"/>
              </a:rPr>
              <a:t>Low</a:t>
            </a:r>
            <a:endParaRPr sz="1200">
              <a:latin typeface="Segoe UI"/>
              <a:cs typeface="Segoe UI"/>
            </a:endParaRPr>
          </a:p>
          <a:p>
            <a:pPr marL="33655">
              <a:lnSpc>
                <a:spcPts val="2390"/>
              </a:lnSpc>
            </a:pPr>
            <a:r>
              <a:rPr sz="2000" spc="-20" dirty="0">
                <a:solidFill>
                  <a:srgbClr val="E43E31"/>
                </a:solidFill>
                <a:latin typeface="Segoe UI"/>
                <a:cs typeface="Segoe UI"/>
              </a:rPr>
              <a:t>●</a:t>
            </a:r>
            <a:r>
              <a:rPr sz="2000" spc="-20" dirty="0">
                <a:solidFill>
                  <a:srgbClr val="C0C0C0"/>
                </a:solidFill>
                <a:latin typeface="Segoe UI"/>
                <a:cs typeface="Segoe UI"/>
              </a:rPr>
              <a:t>●●●</a:t>
            </a:r>
            <a:endParaRPr sz="2000">
              <a:latin typeface="Segoe UI"/>
              <a:cs typeface="Segoe UI"/>
            </a:endParaRPr>
          </a:p>
        </p:txBody>
      </p:sp>
      <p:sp>
        <p:nvSpPr>
          <p:cNvPr id="47" name="object 4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GRADE</a:t>
            </a:r>
            <a:r>
              <a:rPr spc="-60" dirty="0"/>
              <a:t> </a:t>
            </a:r>
            <a:r>
              <a:rPr spc="-10" dirty="0"/>
              <a:t>Certainty</a:t>
            </a:r>
            <a:r>
              <a:rPr spc="-60" dirty="0"/>
              <a:t> </a:t>
            </a:r>
            <a:r>
              <a:rPr dirty="0"/>
              <a:t>of</a:t>
            </a:r>
            <a:r>
              <a:rPr spc="-70" dirty="0"/>
              <a:t> </a:t>
            </a:r>
            <a:r>
              <a:rPr spc="-10" dirty="0"/>
              <a:t>Evidence</a:t>
            </a:r>
          </a:p>
        </p:txBody>
      </p:sp>
      <p:sp>
        <p:nvSpPr>
          <p:cNvPr id="48" name="object 48"/>
          <p:cNvSpPr txBox="1"/>
          <p:nvPr/>
        </p:nvSpPr>
        <p:spPr>
          <a:xfrm>
            <a:off x="406398" y="1906746"/>
            <a:ext cx="1836420" cy="2809875"/>
          </a:xfrm>
          <a:prstGeom prst="rect">
            <a:avLst/>
          </a:prstGeom>
        </p:spPr>
        <p:txBody>
          <a:bodyPr vert="horz" wrap="square" lIns="0" tIns="39370" rIns="0" bIns="0" rtlCol="0">
            <a:spAutoFit/>
          </a:bodyPr>
          <a:lstStyle/>
          <a:p>
            <a:pPr marL="12700" marR="212090">
              <a:lnSpc>
                <a:spcPts val="1730"/>
              </a:lnSpc>
              <a:spcBef>
                <a:spcPts val="310"/>
              </a:spcBef>
            </a:pPr>
            <a:r>
              <a:rPr sz="1600" b="1" spc="-25" dirty="0">
                <a:solidFill>
                  <a:srgbClr val="808080"/>
                </a:solidFill>
                <a:latin typeface="Calibri"/>
                <a:cs typeface="Calibri"/>
              </a:rPr>
              <a:t>Table:</a:t>
            </a:r>
            <a:r>
              <a:rPr sz="1600" b="1" spc="-35" dirty="0">
                <a:solidFill>
                  <a:srgbClr val="808080"/>
                </a:solidFill>
                <a:latin typeface="Calibri"/>
                <a:cs typeface="Calibri"/>
              </a:rPr>
              <a:t> </a:t>
            </a:r>
            <a:r>
              <a:rPr sz="1600" b="1" spc="-10" dirty="0">
                <a:solidFill>
                  <a:srgbClr val="808080"/>
                </a:solidFill>
                <a:latin typeface="Calibri"/>
                <a:cs typeface="Calibri"/>
              </a:rPr>
              <a:t>Grade’s </a:t>
            </a:r>
            <a:r>
              <a:rPr sz="1600" b="1" dirty="0">
                <a:solidFill>
                  <a:srgbClr val="808080"/>
                </a:solidFill>
                <a:latin typeface="Calibri"/>
                <a:cs typeface="Calibri"/>
              </a:rPr>
              <a:t>approach</a:t>
            </a:r>
            <a:r>
              <a:rPr sz="1600" b="1" spc="-40" dirty="0">
                <a:solidFill>
                  <a:srgbClr val="808080"/>
                </a:solidFill>
                <a:latin typeface="Calibri"/>
                <a:cs typeface="Calibri"/>
              </a:rPr>
              <a:t> </a:t>
            </a:r>
            <a:r>
              <a:rPr sz="1600" b="1" dirty="0">
                <a:solidFill>
                  <a:srgbClr val="808080"/>
                </a:solidFill>
                <a:latin typeface="Calibri"/>
                <a:cs typeface="Calibri"/>
              </a:rPr>
              <a:t>to</a:t>
            </a:r>
            <a:r>
              <a:rPr sz="1600" b="1" spc="-60" dirty="0">
                <a:solidFill>
                  <a:srgbClr val="808080"/>
                </a:solidFill>
                <a:latin typeface="Calibri"/>
                <a:cs typeface="Calibri"/>
              </a:rPr>
              <a:t> </a:t>
            </a:r>
            <a:r>
              <a:rPr sz="1600" b="1" spc="-10" dirty="0">
                <a:solidFill>
                  <a:srgbClr val="808080"/>
                </a:solidFill>
                <a:latin typeface="Calibri"/>
                <a:cs typeface="Calibri"/>
              </a:rPr>
              <a:t>rating </a:t>
            </a:r>
            <a:r>
              <a:rPr sz="1600" b="1" dirty="0">
                <a:solidFill>
                  <a:srgbClr val="808080"/>
                </a:solidFill>
                <a:latin typeface="Calibri"/>
                <a:cs typeface="Calibri"/>
              </a:rPr>
              <a:t>quality</a:t>
            </a:r>
            <a:r>
              <a:rPr sz="1600" b="1" spc="-30" dirty="0">
                <a:solidFill>
                  <a:srgbClr val="808080"/>
                </a:solidFill>
                <a:latin typeface="Calibri"/>
                <a:cs typeface="Calibri"/>
              </a:rPr>
              <a:t> </a:t>
            </a:r>
            <a:r>
              <a:rPr sz="1600" b="1" dirty="0">
                <a:solidFill>
                  <a:srgbClr val="808080"/>
                </a:solidFill>
                <a:latin typeface="Calibri"/>
                <a:cs typeface="Calibri"/>
              </a:rPr>
              <a:t>of</a:t>
            </a:r>
            <a:r>
              <a:rPr sz="1600" b="1" spc="-35" dirty="0">
                <a:solidFill>
                  <a:srgbClr val="808080"/>
                </a:solidFill>
                <a:latin typeface="Calibri"/>
                <a:cs typeface="Calibri"/>
              </a:rPr>
              <a:t> </a:t>
            </a:r>
            <a:r>
              <a:rPr sz="1600" b="1" spc="-10" dirty="0">
                <a:solidFill>
                  <a:srgbClr val="808080"/>
                </a:solidFill>
                <a:latin typeface="Calibri"/>
                <a:cs typeface="Calibri"/>
              </a:rPr>
              <a:t>evidence </a:t>
            </a:r>
            <a:r>
              <a:rPr sz="1600" b="1" dirty="0">
                <a:solidFill>
                  <a:srgbClr val="808080"/>
                </a:solidFill>
                <a:latin typeface="Calibri"/>
                <a:cs typeface="Calibri"/>
              </a:rPr>
              <a:t>(aka</a:t>
            </a:r>
            <a:r>
              <a:rPr sz="1600" b="1" spc="-85" dirty="0">
                <a:solidFill>
                  <a:srgbClr val="808080"/>
                </a:solidFill>
                <a:latin typeface="Calibri"/>
                <a:cs typeface="Calibri"/>
              </a:rPr>
              <a:t> </a:t>
            </a:r>
            <a:r>
              <a:rPr sz="1600" b="1" dirty="0">
                <a:solidFill>
                  <a:srgbClr val="808080"/>
                </a:solidFill>
                <a:latin typeface="Calibri"/>
                <a:cs typeface="Calibri"/>
              </a:rPr>
              <a:t>confidence</a:t>
            </a:r>
            <a:r>
              <a:rPr sz="1600" b="1" spc="-65" dirty="0">
                <a:solidFill>
                  <a:srgbClr val="808080"/>
                </a:solidFill>
                <a:latin typeface="Calibri"/>
                <a:cs typeface="Calibri"/>
              </a:rPr>
              <a:t> </a:t>
            </a:r>
            <a:r>
              <a:rPr sz="1600" b="1" spc="-25" dirty="0">
                <a:solidFill>
                  <a:srgbClr val="808080"/>
                </a:solidFill>
                <a:latin typeface="Calibri"/>
                <a:cs typeface="Calibri"/>
              </a:rPr>
              <a:t>in </a:t>
            </a:r>
            <a:r>
              <a:rPr sz="1600" b="1" dirty="0">
                <a:solidFill>
                  <a:srgbClr val="808080"/>
                </a:solidFill>
                <a:latin typeface="Calibri"/>
                <a:cs typeface="Calibri"/>
              </a:rPr>
              <a:t>effect</a:t>
            </a:r>
            <a:r>
              <a:rPr sz="1600" b="1" spc="-80" dirty="0">
                <a:solidFill>
                  <a:srgbClr val="808080"/>
                </a:solidFill>
                <a:latin typeface="Calibri"/>
                <a:cs typeface="Calibri"/>
              </a:rPr>
              <a:t> </a:t>
            </a:r>
            <a:r>
              <a:rPr sz="1600" b="1" spc="-10" dirty="0">
                <a:solidFill>
                  <a:srgbClr val="808080"/>
                </a:solidFill>
                <a:latin typeface="Calibri"/>
                <a:cs typeface="Calibri"/>
              </a:rPr>
              <a:t>estimates)</a:t>
            </a:r>
            <a:endParaRPr sz="1600" dirty="0">
              <a:latin typeface="Calibri"/>
              <a:cs typeface="Calibri"/>
            </a:endParaRPr>
          </a:p>
          <a:p>
            <a:pPr marL="12700" marR="5080">
              <a:lnSpc>
                <a:spcPts val="1730"/>
              </a:lnSpc>
              <a:spcBef>
                <a:spcPts val="990"/>
              </a:spcBef>
            </a:pPr>
            <a:r>
              <a:rPr sz="1600" dirty="0">
                <a:solidFill>
                  <a:srgbClr val="808080"/>
                </a:solidFill>
                <a:latin typeface="Calibri"/>
                <a:cs typeface="Calibri"/>
              </a:rPr>
              <a:t>For</a:t>
            </a:r>
            <a:r>
              <a:rPr sz="1600" spc="-30" dirty="0">
                <a:solidFill>
                  <a:srgbClr val="808080"/>
                </a:solidFill>
                <a:latin typeface="Calibri"/>
                <a:cs typeface="Calibri"/>
              </a:rPr>
              <a:t> </a:t>
            </a:r>
            <a:r>
              <a:rPr sz="1600" dirty="0">
                <a:solidFill>
                  <a:srgbClr val="808080"/>
                </a:solidFill>
                <a:latin typeface="Calibri"/>
                <a:cs typeface="Calibri"/>
              </a:rPr>
              <a:t>each</a:t>
            </a:r>
            <a:r>
              <a:rPr sz="1600" spc="-50" dirty="0">
                <a:solidFill>
                  <a:srgbClr val="808080"/>
                </a:solidFill>
                <a:latin typeface="Calibri"/>
                <a:cs typeface="Calibri"/>
              </a:rPr>
              <a:t> </a:t>
            </a:r>
            <a:r>
              <a:rPr sz="1600" spc="-10" dirty="0">
                <a:solidFill>
                  <a:srgbClr val="808080"/>
                </a:solidFill>
                <a:latin typeface="Calibri"/>
                <a:cs typeface="Calibri"/>
              </a:rPr>
              <a:t>outcome </a:t>
            </a:r>
            <a:r>
              <a:rPr sz="1600" dirty="0">
                <a:solidFill>
                  <a:srgbClr val="808080"/>
                </a:solidFill>
                <a:latin typeface="Calibri"/>
                <a:cs typeface="Calibri"/>
              </a:rPr>
              <a:t>based</a:t>
            </a:r>
            <a:r>
              <a:rPr sz="1600" spc="-30" dirty="0">
                <a:solidFill>
                  <a:srgbClr val="808080"/>
                </a:solidFill>
                <a:latin typeface="Calibri"/>
                <a:cs typeface="Calibri"/>
              </a:rPr>
              <a:t> </a:t>
            </a:r>
            <a:r>
              <a:rPr sz="1600" dirty="0">
                <a:solidFill>
                  <a:srgbClr val="808080"/>
                </a:solidFill>
                <a:latin typeface="Calibri"/>
                <a:cs typeface="Calibri"/>
              </a:rPr>
              <a:t>on</a:t>
            </a:r>
            <a:r>
              <a:rPr sz="1600" spc="-15" dirty="0">
                <a:solidFill>
                  <a:srgbClr val="808080"/>
                </a:solidFill>
                <a:latin typeface="Calibri"/>
                <a:cs typeface="Calibri"/>
              </a:rPr>
              <a:t> </a:t>
            </a:r>
            <a:r>
              <a:rPr sz="1600" dirty="0">
                <a:solidFill>
                  <a:srgbClr val="808080"/>
                </a:solidFill>
                <a:latin typeface="Calibri"/>
                <a:cs typeface="Calibri"/>
              </a:rPr>
              <a:t>a</a:t>
            </a:r>
            <a:r>
              <a:rPr sz="1600" spc="-25" dirty="0">
                <a:solidFill>
                  <a:srgbClr val="808080"/>
                </a:solidFill>
                <a:latin typeface="Calibri"/>
                <a:cs typeface="Calibri"/>
              </a:rPr>
              <a:t> </a:t>
            </a:r>
            <a:r>
              <a:rPr sz="1600" spc="-10" dirty="0">
                <a:solidFill>
                  <a:srgbClr val="808080"/>
                </a:solidFill>
                <a:latin typeface="Calibri"/>
                <a:cs typeface="Calibri"/>
              </a:rPr>
              <a:t>systematic </a:t>
            </a:r>
            <a:r>
              <a:rPr sz="1600" dirty="0">
                <a:solidFill>
                  <a:srgbClr val="808080"/>
                </a:solidFill>
                <a:latin typeface="Calibri"/>
                <a:cs typeface="Calibri"/>
              </a:rPr>
              <a:t>review</a:t>
            </a:r>
            <a:r>
              <a:rPr sz="1600" spc="-25" dirty="0">
                <a:solidFill>
                  <a:srgbClr val="808080"/>
                </a:solidFill>
                <a:latin typeface="Calibri"/>
                <a:cs typeface="Calibri"/>
              </a:rPr>
              <a:t> </a:t>
            </a:r>
            <a:r>
              <a:rPr sz="1600" dirty="0">
                <a:solidFill>
                  <a:srgbClr val="808080"/>
                </a:solidFill>
                <a:latin typeface="Calibri"/>
                <a:cs typeface="Calibri"/>
              </a:rPr>
              <a:t>and</a:t>
            </a:r>
            <a:r>
              <a:rPr sz="1600" spc="-75" dirty="0">
                <a:solidFill>
                  <a:srgbClr val="808080"/>
                </a:solidFill>
                <a:latin typeface="Calibri"/>
                <a:cs typeface="Calibri"/>
              </a:rPr>
              <a:t> </a:t>
            </a:r>
            <a:r>
              <a:rPr sz="1600" spc="-10" dirty="0">
                <a:solidFill>
                  <a:srgbClr val="808080"/>
                </a:solidFill>
                <a:latin typeface="Calibri"/>
                <a:cs typeface="Calibri"/>
              </a:rPr>
              <a:t>across </a:t>
            </a:r>
            <a:r>
              <a:rPr sz="1600" dirty="0">
                <a:solidFill>
                  <a:srgbClr val="808080"/>
                </a:solidFill>
                <a:latin typeface="Calibri"/>
                <a:cs typeface="Calibri"/>
              </a:rPr>
              <a:t>outcomes</a:t>
            </a:r>
            <a:r>
              <a:rPr sz="1600" spc="-90" dirty="0">
                <a:solidFill>
                  <a:srgbClr val="808080"/>
                </a:solidFill>
                <a:latin typeface="Calibri"/>
                <a:cs typeface="Calibri"/>
              </a:rPr>
              <a:t> </a:t>
            </a:r>
            <a:r>
              <a:rPr sz="1600" spc="-10" dirty="0">
                <a:solidFill>
                  <a:srgbClr val="808080"/>
                </a:solidFill>
                <a:latin typeface="Calibri"/>
                <a:cs typeface="Calibri"/>
              </a:rPr>
              <a:t>(lowest </a:t>
            </a:r>
            <a:r>
              <a:rPr sz="1600" dirty="0">
                <a:solidFill>
                  <a:srgbClr val="808080"/>
                </a:solidFill>
                <a:latin typeface="Calibri"/>
                <a:cs typeface="Calibri"/>
              </a:rPr>
              <a:t>quality</a:t>
            </a:r>
            <a:r>
              <a:rPr sz="1600" spc="-85" dirty="0">
                <a:solidFill>
                  <a:srgbClr val="808080"/>
                </a:solidFill>
                <a:latin typeface="Calibri"/>
                <a:cs typeface="Calibri"/>
              </a:rPr>
              <a:t> </a:t>
            </a:r>
            <a:r>
              <a:rPr sz="1600" dirty="0">
                <a:solidFill>
                  <a:srgbClr val="808080"/>
                </a:solidFill>
                <a:latin typeface="Calibri"/>
                <a:cs typeface="Calibri"/>
              </a:rPr>
              <a:t>across</a:t>
            </a:r>
            <a:r>
              <a:rPr sz="1600" spc="-45" dirty="0">
                <a:solidFill>
                  <a:srgbClr val="808080"/>
                </a:solidFill>
                <a:latin typeface="Calibri"/>
                <a:cs typeface="Calibri"/>
              </a:rPr>
              <a:t> </a:t>
            </a:r>
            <a:r>
              <a:rPr sz="1600" spc="-25" dirty="0">
                <a:solidFill>
                  <a:srgbClr val="808080"/>
                </a:solidFill>
                <a:latin typeface="Calibri"/>
                <a:cs typeface="Calibri"/>
              </a:rPr>
              <a:t>the </a:t>
            </a:r>
            <a:r>
              <a:rPr sz="1600" dirty="0">
                <a:solidFill>
                  <a:srgbClr val="808080"/>
                </a:solidFill>
                <a:latin typeface="Calibri"/>
                <a:cs typeface="Calibri"/>
              </a:rPr>
              <a:t>outcomes</a:t>
            </a:r>
            <a:r>
              <a:rPr sz="1600" spc="-75" dirty="0">
                <a:solidFill>
                  <a:srgbClr val="808080"/>
                </a:solidFill>
                <a:latin typeface="Calibri"/>
                <a:cs typeface="Calibri"/>
              </a:rPr>
              <a:t> </a:t>
            </a:r>
            <a:r>
              <a:rPr sz="1600" dirty="0">
                <a:solidFill>
                  <a:srgbClr val="808080"/>
                </a:solidFill>
                <a:latin typeface="Calibri"/>
                <a:cs typeface="Calibri"/>
              </a:rPr>
              <a:t>critical</a:t>
            </a:r>
            <a:r>
              <a:rPr sz="1600" spc="-90" dirty="0">
                <a:solidFill>
                  <a:srgbClr val="808080"/>
                </a:solidFill>
                <a:latin typeface="Calibri"/>
                <a:cs typeface="Calibri"/>
              </a:rPr>
              <a:t> </a:t>
            </a:r>
            <a:r>
              <a:rPr sz="1600" spc="-25" dirty="0">
                <a:solidFill>
                  <a:srgbClr val="808080"/>
                </a:solidFill>
                <a:latin typeface="Calibri"/>
                <a:cs typeface="Calibri"/>
              </a:rPr>
              <a:t>for </a:t>
            </a:r>
            <a:r>
              <a:rPr sz="1600" dirty="0">
                <a:solidFill>
                  <a:srgbClr val="808080"/>
                </a:solidFill>
                <a:latin typeface="Calibri"/>
                <a:cs typeface="Calibri"/>
              </a:rPr>
              <a:t>decision</a:t>
            </a:r>
            <a:r>
              <a:rPr sz="1600" spc="-70" dirty="0">
                <a:solidFill>
                  <a:srgbClr val="808080"/>
                </a:solidFill>
                <a:latin typeface="Calibri"/>
                <a:cs typeface="Calibri"/>
              </a:rPr>
              <a:t> </a:t>
            </a:r>
            <a:r>
              <a:rPr sz="1600" spc="-10" dirty="0">
                <a:solidFill>
                  <a:srgbClr val="808080"/>
                </a:solidFill>
                <a:latin typeface="Calibri"/>
                <a:cs typeface="Calibri"/>
              </a:rPr>
              <a:t>making)</a:t>
            </a:r>
            <a:endParaRPr sz="1600" dirty="0">
              <a:latin typeface="Calibri"/>
              <a:cs typeface="Calibri"/>
            </a:endParaRPr>
          </a:p>
        </p:txBody>
      </p:sp>
      <p:grpSp>
        <p:nvGrpSpPr>
          <p:cNvPr id="49" name="object 49"/>
          <p:cNvGrpSpPr/>
          <p:nvPr/>
        </p:nvGrpSpPr>
        <p:grpSpPr>
          <a:xfrm>
            <a:off x="5439155" y="3727703"/>
            <a:ext cx="4861560" cy="1391920"/>
            <a:chOff x="5439155" y="3727703"/>
            <a:chExt cx="4861560" cy="1391920"/>
          </a:xfrm>
        </p:grpSpPr>
        <p:pic>
          <p:nvPicPr>
            <p:cNvPr id="50" name="object 50"/>
            <p:cNvPicPr/>
            <p:nvPr/>
          </p:nvPicPr>
          <p:blipFill>
            <a:blip r:embed="rId3" cstate="print"/>
            <a:stretch>
              <a:fillRect/>
            </a:stretch>
          </p:blipFill>
          <p:spPr>
            <a:xfrm>
              <a:off x="5439155" y="4319015"/>
              <a:ext cx="4861559" cy="800099"/>
            </a:xfrm>
            <a:prstGeom prst="rect">
              <a:avLst/>
            </a:prstGeom>
          </p:spPr>
        </p:pic>
        <p:sp>
          <p:nvSpPr>
            <p:cNvPr id="51" name="object 51"/>
            <p:cNvSpPr/>
            <p:nvPr/>
          </p:nvSpPr>
          <p:spPr>
            <a:xfrm>
              <a:off x="5481065" y="4354829"/>
              <a:ext cx="4570730" cy="575310"/>
            </a:xfrm>
            <a:custGeom>
              <a:avLst/>
              <a:gdLst/>
              <a:ahLst/>
              <a:cxnLst/>
              <a:rect l="l" t="t" r="r" b="b"/>
              <a:pathLst>
                <a:path w="4570730" h="575310">
                  <a:moveTo>
                    <a:pt x="0" y="0"/>
                  </a:moveTo>
                  <a:lnTo>
                    <a:pt x="4570463" y="574852"/>
                  </a:lnTo>
                </a:path>
              </a:pathLst>
            </a:custGeom>
            <a:ln w="38100">
              <a:solidFill>
                <a:srgbClr val="E43E31"/>
              </a:solidFill>
            </a:ln>
          </p:spPr>
          <p:txBody>
            <a:bodyPr wrap="square" lIns="0" tIns="0" rIns="0" bIns="0" rtlCol="0"/>
            <a:lstStyle/>
            <a:p>
              <a:endParaRPr/>
            </a:p>
          </p:txBody>
        </p:sp>
        <p:sp>
          <p:nvSpPr>
            <p:cNvPr id="52" name="object 52"/>
            <p:cNvSpPr/>
            <p:nvPr/>
          </p:nvSpPr>
          <p:spPr>
            <a:xfrm>
              <a:off x="10025484" y="4870598"/>
              <a:ext cx="120650" cy="113664"/>
            </a:xfrm>
            <a:custGeom>
              <a:avLst/>
              <a:gdLst/>
              <a:ahLst/>
              <a:cxnLst/>
              <a:rect l="l" t="t" r="r" b="b"/>
              <a:pathLst>
                <a:path w="120650" h="113664">
                  <a:moveTo>
                    <a:pt x="14274" y="0"/>
                  </a:moveTo>
                  <a:lnTo>
                    <a:pt x="0" y="113410"/>
                  </a:lnTo>
                  <a:lnTo>
                    <a:pt x="120548" y="70967"/>
                  </a:lnTo>
                  <a:lnTo>
                    <a:pt x="14274" y="0"/>
                  </a:lnTo>
                  <a:close/>
                </a:path>
              </a:pathLst>
            </a:custGeom>
            <a:solidFill>
              <a:srgbClr val="E43E31"/>
            </a:solidFill>
          </p:spPr>
          <p:txBody>
            <a:bodyPr wrap="square" lIns="0" tIns="0" rIns="0" bIns="0" rtlCol="0"/>
            <a:lstStyle/>
            <a:p>
              <a:endParaRPr/>
            </a:p>
          </p:txBody>
        </p:sp>
        <p:pic>
          <p:nvPicPr>
            <p:cNvPr id="53" name="object 53"/>
            <p:cNvPicPr/>
            <p:nvPr/>
          </p:nvPicPr>
          <p:blipFill>
            <a:blip r:embed="rId4" cstate="print"/>
            <a:stretch>
              <a:fillRect/>
            </a:stretch>
          </p:blipFill>
          <p:spPr>
            <a:xfrm>
              <a:off x="5440680" y="4223003"/>
              <a:ext cx="4860035" cy="309371"/>
            </a:xfrm>
            <a:prstGeom prst="rect">
              <a:avLst/>
            </a:prstGeom>
          </p:spPr>
        </p:pic>
        <p:sp>
          <p:nvSpPr>
            <p:cNvPr id="54" name="object 54"/>
            <p:cNvSpPr/>
            <p:nvPr/>
          </p:nvSpPr>
          <p:spPr>
            <a:xfrm>
              <a:off x="5481065" y="4354829"/>
              <a:ext cx="4570095" cy="0"/>
            </a:xfrm>
            <a:custGeom>
              <a:avLst/>
              <a:gdLst/>
              <a:ahLst/>
              <a:cxnLst/>
              <a:rect l="l" t="t" r="r" b="b"/>
              <a:pathLst>
                <a:path w="4570095">
                  <a:moveTo>
                    <a:pt x="0" y="0"/>
                  </a:moveTo>
                  <a:lnTo>
                    <a:pt x="4569714" y="0"/>
                  </a:lnTo>
                </a:path>
              </a:pathLst>
            </a:custGeom>
            <a:ln w="38100">
              <a:solidFill>
                <a:srgbClr val="FFD9B0"/>
              </a:solidFill>
            </a:ln>
          </p:spPr>
          <p:txBody>
            <a:bodyPr wrap="square" lIns="0" tIns="0" rIns="0" bIns="0" rtlCol="0"/>
            <a:lstStyle/>
            <a:p>
              <a:endParaRPr/>
            </a:p>
          </p:txBody>
        </p:sp>
        <p:sp>
          <p:nvSpPr>
            <p:cNvPr id="55" name="object 55"/>
            <p:cNvSpPr/>
            <p:nvPr/>
          </p:nvSpPr>
          <p:spPr>
            <a:xfrm>
              <a:off x="10031732" y="4297676"/>
              <a:ext cx="114300" cy="114300"/>
            </a:xfrm>
            <a:custGeom>
              <a:avLst/>
              <a:gdLst/>
              <a:ahLst/>
              <a:cxnLst/>
              <a:rect l="l" t="t" r="r" b="b"/>
              <a:pathLst>
                <a:path w="114300" h="114300">
                  <a:moveTo>
                    <a:pt x="0" y="0"/>
                  </a:moveTo>
                  <a:lnTo>
                    <a:pt x="0" y="114300"/>
                  </a:lnTo>
                  <a:lnTo>
                    <a:pt x="114300" y="57150"/>
                  </a:lnTo>
                  <a:lnTo>
                    <a:pt x="0" y="0"/>
                  </a:lnTo>
                  <a:close/>
                </a:path>
              </a:pathLst>
            </a:custGeom>
            <a:solidFill>
              <a:srgbClr val="FFD9B0"/>
            </a:solidFill>
          </p:spPr>
          <p:txBody>
            <a:bodyPr wrap="square" lIns="0" tIns="0" rIns="0" bIns="0" rtlCol="0"/>
            <a:lstStyle/>
            <a:p>
              <a:endParaRPr/>
            </a:p>
          </p:txBody>
        </p:sp>
        <p:pic>
          <p:nvPicPr>
            <p:cNvPr id="56" name="object 56"/>
            <p:cNvPicPr/>
            <p:nvPr/>
          </p:nvPicPr>
          <p:blipFill>
            <a:blip r:embed="rId5" cstate="print"/>
            <a:stretch>
              <a:fillRect/>
            </a:stretch>
          </p:blipFill>
          <p:spPr>
            <a:xfrm>
              <a:off x="5439155" y="3727703"/>
              <a:ext cx="4861559" cy="708659"/>
            </a:xfrm>
            <a:prstGeom prst="rect">
              <a:avLst/>
            </a:prstGeom>
          </p:spPr>
        </p:pic>
        <p:sp>
          <p:nvSpPr>
            <p:cNvPr id="57" name="object 57"/>
            <p:cNvSpPr/>
            <p:nvPr/>
          </p:nvSpPr>
          <p:spPr>
            <a:xfrm>
              <a:off x="5481065" y="3869588"/>
              <a:ext cx="4570730" cy="485775"/>
            </a:xfrm>
            <a:custGeom>
              <a:avLst/>
              <a:gdLst/>
              <a:ahLst/>
              <a:cxnLst/>
              <a:rect l="l" t="t" r="r" b="b"/>
              <a:pathLst>
                <a:path w="4570730" h="485775">
                  <a:moveTo>
                    <a:pt x="0" y="485241"/>
                  </a:moveTo>
                  <a:lnTo>
                    <a:pt x="4570247" y="0"/>
                  </a:lnTo>
                </a:path>
              </a:pathLst>
            </a:custGeom>
            <a:ln w="38100">
              <a:solidFill>
                <a:srgbClr val="FFD9B0"/>
              </a:solidFill>
            </a:ln>
          </p:spPr>
          <p:txBody>
            <a:bodyPr wrap="square" lIns="0" tIns="0" rIns="0" bIns="0" rtlCol="0"/>
            <a:lstStyle/>
            <a:p>
              <a:endParaRPr/>
            </a:p>
          </p:txBody>
        </p:sp>
        <p:sp>
          <p:nvSpPr>
            <p:cNvPr id="58" name="object 58"/>
            <p:cNvSpPr/>
            <p:nvPr/>
          </p:nvSpPr>
          <p:spPr>
            <a:xfrm>
              <a:off x="10026328" y="3814768"/>
              <a:ext cx="120014" cy="113664"/>
            </a:xfrm>
            <a:custGeom>
              <a:avLst/>
              <a:gdLst/>
              <a:ahLst/>
              <a:cxnLst/>
              <a:rect l="l" t="t" r="r" b="b"/>
              <a:pathLst>
                <a:path w="120015" h="113664">
                  <a:moveTo>
                    <a:pt x="0" y="0"/>
                  </a:moveTo>
                  <a:lnTo>
                    <a:pt x="12077" y="113665"/>
                  </a:lnTo>
                  <a:lnTo>
                    <a:pt x="119697" y="44767"/>
                  </a:lnTo>
                  <a:lnTo>
                    <a:pt x="0" y="0"/>
                  </a:lnTo>
                  <a:close/>
                </a:path>
              </a:pathLst>
            </a:custGeom>
            <a:solidFill>
              <a:srgbClr val="FFD9B0"/>
            </a:solidFill>
          </p:spPr>
          <p:txBody>
            <a:bodyPr wrap="square" lIns="0" tIns="0" rIns="0" bIns="0" rtlCol="0"/>
            <a:lstStyle/>
            <a:p>
              <a:endParaRPr/>
            </a:p>
          </p:txBody>
        </p:sp>
      </p:grpSp>
      <p:sp>
        <p:nvSpPr>
          <p:cNvPr id="59" name="object 59"/>
          <p:cNvSpPr txBox="1"/>
          <p:nvPr/>
        </p:nvSpPr>
        <p:spPr>
          <a:xfrm>
            <a:off x="2708155" y="6161489"/>
            <a:ext cx="47478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08080"/>
                </a:solidFill>
                <a:latin typeface="Arial"/>
                <a:cs typeface="Arial"/>
              </a:rPr>
              <a:t>*upgrading</a:t>
            </a:r>
            <a:r>
              <a:rPr sz="1200" spc="-65" dirty="0">
                <a:solidFill>
                  <a:srgbClr val="808080"/>
                </a:solidFill>
                <a:latin typeface="Arial"/>
                <a:cs typeface="Arial"/>
              </a:rPr>
              <a:t> </a:t>
            </a:r>
            <a:r>
              <a:rPr sz="1200" dirty="0">
                <a:solidFill>
                  <a:srgbClr val="808080"/>
                </a:solidFill>
                <a:latin typeface="Arial"/>
                <a:cs typeface="Arial"/>
              </a:rPr>
              <a:t>criteria</a:t>
            </a:r>
            <a:r>
              <a:rPr sz="1200" spc="-25" dirty="0">
                <a:solidFill>
                  <a:srgbClr val="808080"/>
                </a:solidFill>
                <a:latin typeface="Arial"/>
                <a:cs typeface="Arial"/>
              </a:rPr>
              <a:t> </a:t>
            </a:r>
            <a:r>
              <a:rPr sz="1200" dirty="0">
                <a:solidFill>
                  <a:srgbClr val="808080"/>
                </a:solidFill>
                <a:latin typeface="Arial"/>
                <a:cs typeface="Arial"/>
              </a:rPr>
              <a:t>are</a:t>
            </a:r>
            <a:r>
              <a:rPr sz="1200" spc="-25" dirty="0">
                <a:solidFill>
                  <a:srgbClr val="808080"/>
                </a:solidFill>
                <a:latin typeface="Arial"/>
                <a:cs typeface="Arial"/>
              </a:rPr>
              <a:t> </a:t>
            </a:r>
            <a:r>
              <a:rPr sz="1200" dirty="0">
                <a:solidFill>
                  <a:srgbClr val="808080"/>
                </a:solidFill>
                <a:latin typeface="Arial"/>
                <a:cs typeface="Arial"/>
              </a:rPr>
              <a:t>usually</a:t>
            </a:r>
            <a:r>
              <a:rPr sz="1200" spc="-45" dirty="0">
                <a:solidFill>
                  <a:srgbClr val="808080"/>
                </a:solidFill>
                <a:latin typeface="Arial"/>
                <a:cs typeface="Arial"/>
              </a:rPr>
              <a:t> </a:t>
            </a:r>
            <a:r>
              <a:rPr sz="1200" dirty="0">
                <a:solidFill>
                  <a:srgbClr val="808080"/>
                </a:solidFill>
                <a:latin typeface="Arial"/>
                <a:cs typeface="Arial"/>
              </a:rPr>
              <a:t>applicable</a:t>
            </a:r>
            <a:r>
              <a:rPr sz="1200" spc="-50" dirty="0">
                <a:solidFill>
                  <a:srgbClr val="808080"/>
                </a:solidFill>
                <a:latin typeface="Arial"/>
                <a:cs typeface="Arial"/>
              </a:rPr>
              <a:t> </a:t>
            </a:r>
            <a:r>
              <a:rPr sz="1200" dirty="0">
                <a:solidFill>
                  <a:srgbClr val="808080"/>
                </a:solidFill>
                <a:latin typeface="Arial"/>
                <a:cs typeface="Arial"/>
              </a:rPr>
              <a:t>to</a:t>
            </a:r>
            <a:r>
              <a:rPr sz="1200" spc="-25" dirty="0">
                <a:solidFill>
                  <a:srgbClr val="808080"/>
                </a:solidFill>
                <a:latin typeface="Arial"/>
                <a:cs typeface="Arial"/>
              </a:rPr>
              <a:t> </a:t>
            </a:r>
            <a:r>
              <a:rPr sz="1200" dirty="0">
                <a:solidFill>
                  <a:srgbClr val="808080"/>
                </a:solidFill>
                <a:latin typeface="Arial"/>
                <a:cs typeface="Arial"/>
              </a:rPr>
              <a:t>observational</a:t>
            </a:r>
            <a:r>
              <a:rPr sz="1200" spc="-60" dirty="0">
                <a:solidFill>
                  <a:srgbClr val="808080"/>
                </a:solidFill>
                <a:latin typeface="Arial"/>
                <a:cs typeface="Arial"/>
              </a:rPr>
              <a:t> </a:t>
            </a:r>
            <a:r>
              <a:rPr sz="1200" dirty="0">
                <a:solidFill>
                  <a:srgbClr val="808080"/>
                </a:solidFill>
                <a:latin typeface="Arial"/>
                <a:cs typeface="Arial"/>
              </a:rPr>
              <a:t>studies</a:t>
            </a:r>
            <a:r>
              <a:rPr sz="1200" spc="-40" dirty="0">
                <a:solidFill>
                  <a:srgbClr val="808080"/>
                </a:solidFill>
                <a:latin typeface="Arial"/>
                <a:cs typeface="Arial"/>
              </a:rPr>
              <a:t> </a:t>
            </a:r>
            <a:r>
              <a:rPr sz="1200" spc="-10" dirty="0">
                <a:solidFill>
                  <a:srgbClr val="808080"/>
                </a:solidFill>
                <a:latin typeface="Arial"/>
                <a:cs typeface="Arial"/>
              </a:rPr>
              <a:t>only.</a:t>
            </a:r>
            <a:endParaRPr sz="1200">
              <a:latin typeface="Arial"/>
              <a:cs typeface="Arial"/>
            </a:endParaRPr>
          </a:p>
        </p:txBody>
      </p:sp>
      <p:sp>
        <p:nvSpPr>
          <p:cNvPr id="60" name="object 60"/>
          <p:cNvSpPr txBox="1"/>
          <p:nvPr/>
        </p:nvSpPr>
        <p:spPr>
          <a:xfrm>
            <a:off x="2720770" y="1937226"/>
            <a:ext cx="2009139" cy="453390"/>
          </a:xfrm>
          <a:prstGeom prst="rect">
            <a:avLst/>
          </a:prstGeom>
        </p:spPr>
        <p:txBody>
          <a:bodyPr vert="horz" wrap="square" lIns="0" tIns="13335" rIns="0" bIns="0" rtlCol="0">
            <a:spAutoFit/>
          </a:bodyPr>
          <a:lstStyle/>
          <a:p>
            <a:pPr marL="210820" marR="5080" indent="-198755">
              <a:lnSpc>
                <a:spcPct val="100000"/>
              </a:lnSpc>
              <a:spcBef>
                <a:spcPts val="105"/>
              </a:spcBef>
            </a:pPr>
            <a:r>
              <a:rPr sz="1400" b="1" dirty="0">
                <a:solidFill>
                  <a:srgbClr val="E43E31"/>
                </a:solidFill>
                <a:latin typeface="Arial"/>
                <a:cs typeface="Arial"/>
              </a:rPr>
              <a:t>1.</a:t>
            </a:r>
            <a:r>
              <a:rPr sz="1400" b="1" spc="-35" dirty="0">
                <a:solidFill>
                  <a:srgbClr val="E43E31"/>
                </a:solidFill>
                <a:latin typeface="Arial"/>
                <a:cs typeface="Arial"/>
              </a:rPr>
              <a:t> </a:t>
            </a:r>
            <a:r>
              <a:rPr sz="1400" dirty="0">
                <a:solidFill>
                  <a:srgbClr val="808080"/>
                </a:solidFill>
                <a:latin typeface="Arial"/>
                <a:cs typeface="Arial"/>
              </a:rPr>
              <a:t>Establish</a:t>
            </a:r>
            <a:r>
              <a:rPr sz="1400" spc="-60" dirty="0">
                <a:solidFill>
                  <a:srgbClr val="808080"/>
                </a:solidFill>
                <a:latin typeface="Arial"/>
                <a:cs typeface="Arial"/>
              </a:rPr>
              <a:t> </a:t>
            </a:r>
            <a:r>
              <a:rPr sz="1400" dirty="0">
                <a:solidFill>
                  <a:srgbClr val="808080"/>
                </a:solidFill>
                <a:latin typeface="Arial"/>
                <a:cs typeface="Arial"/>
              </a:rPr>
              <a:t>initial</a:t>
            </a:r>
            <a:r>
              <a:rPr sz="1400" spc="-35" dirty="0">
                <a:solidFill>
                  <a:srgbClr val="808080"/>
                </a:solidFill>
                <a:latin typeface="Arial"/>
                <a:cs typeface="Arial"/>
              </a:rPr>
              <a:t> </a:t>
            </a:r>
            <a:r>
              <a:rPr sz="1400" dirty="0">
                <a:solidFill>
                  <a:srgbClr val="808080"/>
                </a:solidFill>
                <a:latin typeface="Arial"/>
                <a:cs typeface="Arial"/>
              </a:rPr>
              <a:t>level</a:t>
            </a:r>
            <a:r>
              <a:rPr sz="1400" spc="-10" dirty="0">
                <a:solidFill>
                  <a:srgbClr val="808080"/>
                </a:solidFill>
                <a:latin typeface="Arial"/>
                <a:cs typeface="Arial"/>
              </a:rPr>
              <a:t> </a:t>
            </a:r>
            <a:r>
              <a:rPr sz="1400" spc="-25" dirty="0">
                <a:solidFill>
                  <a:srgbClr val="808080"/>
                </a:solidFill>
                <a:latin typeface="Arial"/>
                <a:cs typeface="Arial"/>
              </a:rPr>
              <a:t>of </a:t>
            </a:r>
            <a:r>
              <a:rPr sz="1400" spc="-10" dirty="0">
                <a:solidFill>
                  <a:srgbClr val="808080"/>
                </a:solidFill>
                <a:latin typeface="Arial"/>
                <a:cs typeface="Arial"/>
              </a:rPr>
              <a:t>confidence</a:t>
            </a:r>
            <a:endParaRPr sz="1400">
              <a:latin typeface="Arial"/>
              <a:cs typeface="Arial"/>
            </a:endParaRPr>
          </a:p>
        </p:txBody>
      </p:sp>
      <p:sp>
        <p:nvSpPr>
          <p:cNvPr id="61" name="object 61"/>
          <p:cNvSpPr txBox="1"/>
          <p:nvPr/>
        </p:nvSpPr>
        <p:spPr>
          <a:xfrm>
            <a:off x="5934059" y="1937226"/>
            <a:ext cx="2422525" cy="453390"/>
          </a:xfrm>
          <a:prstGeom prst="rect">
            <a:avLst/>
          </a:prstGeom>
        </p:spPr>
        <p:txBody>
          <a:bodyPr vert="horz" wrap="square" lIns="0" tIns="13335" rIns="0" bIns="0" rtlCol="0">
            <a:spAutoFit/>
          </a:bodyPr>
          <a:lstStyle/>
          <a:p>
            <a:pPr marL="257810" marR="5080" indent="-245745">
              <a:lnSpc>
                <a:spcPct val="100000"/>
              </a:lnSpc>
              <a:spcBef>
                <a:spcPts val="105"/>
              </a:spcBef>
            </a:pPr>
            <a:r>
              <a:rPr sz="1400" b="1" dirty="0">
                <a:solidFill>
                  <a:srgbClr val="E43E31"/>
                </a:solidFill>
                <a:latin typeface="Arial"/>
                <a:cs typeface="Arial"/>
              </a:rPr>
              <a:t>2.</a:t>
            </a:r>
            <a:r>
              <a:rPr sz="1400" b="1" spc="-35" dirty="0">
                <a:solidFill>
                  <a:srgbClr val="E43E31"/>
                </a:solidFill>
                <a:latin typeface="Arial"/>
                <a:cs typeface="Arial"/>
              </a:rPr>
              <a:t> </a:t>
            </a:r>
            <a:r>
              <a:rPr sz="1400" dirty="0">
                <a:solidFill>
                  <a:srgbClr val="808080"/>
                </a:solidFill>
                <a:latin typeface="Arial"/>
                <a:cs typeface="Arial"/>
              </a:rPr>
              <a:t>Consider</a:t>
            </a:r>
            <a:r>
              <a:rPr sz="1400" spc="-45" dirty="0">
                <a:solidFill>
                  <a:srgbClr val="808080"/>
                </a:solidFill>
                <a:latin typeface="Arial"/>
                <a:cs typeface="Arial"/>
              </a:rPr>
              <a:t> </a:t>
            </a:r>
            <a:r>
              <a:rPr sz="1400" dirty="0">
                <a:solidFill>
                  <a:srgbClr val="808080"/>
                </a:solidFill>
                <a:latin typeface="Arial"/>
                <a:cs typeface="Arial"/>
              </a:rPr>
              <a:t>lowering</a:t>
            </a:r>
            <a:r>
              <a:rPr sz="1400" spc="-30" dirty="0">
                <a:solidFill>
                  <a:srgbClr val="808080"/>
                </a:solidFill>
                <a:latin typeface="Arial"/>
                <a:cs typeface="Arial"/>
              </a:rPr>
              <a:t> </a:t>
            </a:r>
            <a:r>
              <a:rPr sz="1400" dirty="0">
                <a:solidFill>
                  <a:srgbClr val="808080"/>
                </a:solidFill>
                <a:latin typeface="Arial"/>
                <a:cs typeface="Arial"/>
              </a:rPr>
              <a:t>or</a:t>
            </a:r>
            <a:r>
              <a:rPr sz="1400" spc="-35" dirty="0">
                <a:solidFill>
                  <a:srgbClr val="808080"/>
                </a:solidFill>
                <a:latin typeface="Arial"/>
                <a:cs typeface="Arial"/>
              </a:rPr>
              <a:t> </a:t>
            </a:r>
            <a:r>
              <a:rPr sz="1400" spc="-10" dirty="0">
                <a:solidFill>
                  <a:srgbClr val="808080"/>
                </a:solidFill>
                <a:latin typeface="Arial"/>
                <a:cs typeface="Arial"/>
              </a:rPr>
              <a:t>raising </a:t>
            </a:r>
            <a:r>
              <a:rPr sz="1400" dirty="0">
                <a:solidFill>
                  <a:srgbClr val="808080"/>
                </a:solidFill>
                <a:latin typeface="Arial"/>
                <a:cs typeface="Arial"/>
              </a:rPr>
              <a:t>level</a:t>
            </a:r>
            <a:r>
              <a:rPr sz="1400" spc="-15" dirty="0">
                <a:solidFill>
                  <a:srgbClr val="808080"/>
                </a:solidFill>
                <a:latin typeface="Arial"/>
                <a:cs typeface="Arial"/>
              </a:rPr>
              <a:t> </a:t>
            </a:r>
            <a:r>
              <a:rPr sz="1400" dirty="0">
                <a:solidFill>
                  <a:srgbClr val="808080"/>
                </a:solidFill>
                <a:latin typeface="Arial"/>
                <a:cs typeface="Arial"/>
              </a:rPr>
              <a:t>of</a:t>
            </a:r>
            <a:r>
              <a:rPr sz="1400" spc="-30" dirty="0">
                <a:solidFill>
                  <a:srgbClr val="808080"/>
                </a:solidFill>
                <a:latin typeface="Arial"/>
                <a:cs typeface="Arial"/>
              </a:rPr>
              <a:t> </a:t>
            </a:r>
            <a:r>
              <a:rPr sz="1400" spc="-10" dirty="0">
                <a:solidFill>
                  <a:srgbClr val="808080"/>
                </a:solidFill>
                <a:latin typeface="Arial"/>
                <a:cs typeface="Arial"/>
              </a:rPr>
              <a:t>confidence</a:t>
            </a:r>
            <a:endParaRPr sz="1400">
              <a:latin typeface="Arial"/>
              <a:cs typeface="Arial"/>
            </a:endParaRPr>
          </a:p>
        </p:txBody>
      </p:sp>
      <p:sp>
        <p:nvSpPr>
          <p:cNvPr id="62" name="object 62"/>
          <p:cNvSpPr txBox="1"/>
          <p:nvPr/>
        </p:nvSpPr>
        <p:spPr>
          <a:xfrm>
            <a:off x="9147347" y="1937226"/>
            <a:ext cx="261937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E43E31"/>
                </a:solidFill>
                <a:latin typeface="Arial"/>
                <a:cs typeface="Arial"/>
              </a:rPr>
              <a:t>3.</a:t>
            </a:r>
            <a:r>
              <a:rPr sz="1400" b="1" spc="-35" dirty="0">
                <a:solidFill>
                  <a:srgbClr val="E43E31"/>
                </a:solidFill>
                <a:latin typeface="Arial"/>
                <a:cs typeface="Arial"/>
              </a:rPr>
              <a:t> </a:t>
            </a:r>
            <a:r>
              <a:rPr sz="1400" dirty="0">
                <a:solidFill>
                  <a:srgbClr val="808080"/>
                </a:solidFill>
                <a:latin typeface="Arial"/>
                <a:cs typeface="Arial"/>
              </a:rPr>
              <a:t>Final</a:t>
            </a:r>
            <a:r>
              <a:rPr sz="1400" spc="-20" dirty="0">
                <a:solidFill>
                  <a:srgbClr val="808080"/>
                </a:solidFill>
                <a:latin typeface="Arial"/>
                <a:cs typeface="Arial"/>
              </a:rPr>
              <a:t> </a:t>
            </a:r>
            <a:r>
              <a:rPr sz="1400" dirty="0">
                <a:solidFill>
                  <a:srgbClr val="808080"/>
                </a:solidFill>
                <a:latin typeface="Arial"/>
                <a:cs typeface="Arial"/>
              </a:rPr>
              <a:t>level</a:t>
            </a:r>
            <a:r>
              <a:rPr sz="1400" spc="-20" dirty="0">
                <a:solidFill>
                  <a:srgbClr val="808080"/>
                </a:solidFill>
                <a:latin typeface="Arial"/>
                <a:cs typeface="Arial"/>
              </a:rPr>
              <a:t> </a:t>
            </a:r>
            <a:r>
              <a:rPr sz="1400" dirty="0">
                <a:solidFill>
                  <a:srgbClr val="808080"/>
                </a:solidFill>
                <a:latin typeface="Arial"/>
                <a:cs typeface="Arial"/>
              </a:rPr>
              <a:t>of</a:t>
            </a:r>
            <a:r>
              <a:rPr sz="1400" spc="-20" dirty="0">
                <a:solidFill>
                  <a:srgbClr val="808080"/>
                </a:solidFill>
                <a:latin typeface="Arial"/>
                <a:cs typeface="Arial"/>
              </a:rPr>
              <a:t> </a:t>
            </a:r>
            <a:r>
              <a:rPr sz="1400" dirty="0">
                <a:solidFill>
                  <a:srgbClr val="808080"/>
                </a:solidFill>
                <a:latin typeface="Arial"/>
                <a:cs typeface="Arial"/>
              </a:rPr>
              <a:t>confidence</a:t>
            </a:r>
            <a:r>
              <a:rPr sz="1400" spc="-65" dirty="0">
                <a:solidFill>
                  <a:srgbClr val="808080"/>
                </a:solidFill>
                <a:latin typeface="Arial"/>
                <a:cs typeface="Arial"/>
              </a:rPr>
              <a:t> </a:t>
            </a:r>
            <a:r>
              <a:rPr sz="1400" spc="-10" dirty="0">
                <a:solidFill>
                  <a:srgbClr val="808080"/>
                </a:solidFill>
                <a:latin typeface="Arial"/>
                <a:cs typeface="Arial"/>
              </a:rPr>
              <a:t>rating</a:t>
            </a:r>
            <a:endParaRPr sz="1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Baseline</a:t>
            </a:r>
            <a:r>
              <a:rPr spc="-60" dirty="0"/>
              <a:t> </a:t>
            </a:r>
            <a:r>
              <a:rPr dirty="0"/>
              <a:t>Risk</a:t>
            </a:r>
            <a:r>
              <a:rPr spc="-55" dirty="0"/>
              <a:t> </a:t>
            </a:r>
            <a:r>
              <a:rPr dirty="0"/>
              <a:t>–</a:t>
            </a:r>
            <a:r>
              <a:rPr spc="-60" dirty="0"/>
              <a:t> </a:t>
            </a:r>
            <a:r>
              <a:rPr spc="-20" dirty="0"/>
              <a:t>Systematic</a:t>
            </a:r>
            <a:r>
              <a:rPr spc="-50" dirty="0"/>
              <a:t> </a:t>
            </a:r>
            <a:r>
              <a:rPr spc="-10" dirty="0"/>
              <a:t>Review</a:t>
            </a:r>
          </a:p>
        </p:txBody>
      </p:sp>
      <p:sp>
        <p:nvSpPr>
          <p:cNvPr id="3" name="object 3"/>
          <p:cNvSpPr txBox="1"/>
          <p:nvPr/>
        </p:nvSpPr>
        <p:spPr>
          <a:xfrm>
            <a:off x="406400" y="1927672"/>
            <a:ext cx="11480800" cy="2101857"/>
          </a:xfrm>
          <a:prstGeom prst="rect">
            <a:avLst/>
          </a:prstGeom>
        </p:spPr>
        <p:txBody>
          <a:bodyPr vert="horz" wrap="square" lIns="0" tIns="59690" rIns="0" bIns="0" rtlCol="0">
            <a:spAutoFit/>
          </a:bodyPr>
          <a:lstStyle/>
          <a:p>
            <a:pPr marL="241300" indent="-228600">
              <a:lnSpc>
                <a:spcPct val="100000"/>
              </a:lnSpc>
              <a:spcBef>
                <a:spcPts val="470"/>
              </a:spcBef>
              <a:buFont typeface="Arial"/>
              <a:buChar char="•"/>
              <a:tabLst>
                <a:tab pos="240665" algn="l"/>
                <a:tab pos="241300" algn="l"/>
              </a:tabLst>
            </a:pPr>
            <a:r>
              <a:rPr dirty="0">
                <a:solidFill>
                  <a:srgbClr val="808080"/>
                </a:solidFill>
                <a:latin typeface="Calibri"/>
                <a:cs typeface="Calibri"/>
              </a:rPr>
              <a:t>Incidence</a:t>
            </a:r>
            <a:r>
              <a:rPr spc="5" dirty="0">
                <a:solidFill>
                  <a:srgbClr val="808080"/>
                </a:solidFill>
                <a:latin typeface="Calibri"/>
                <a:cs typeface="Calibri"/>
              </a:rPr>
              <a:t> </a:t>
            </a:r>
            <a:r>
              <a:rPr dirty="0">
                <a:solidFill>
                  <a:srgbClr val="808080"/>
                </a:solidFill>
                <a:latin typeface="Calibri"/>
                <a:cs typeface="Calibri"/>
              </a:rPr>
              <a:t>rate</a:t>
            </a:r>
            <a:r>
              <a:rPr spc="50" dirty="0">
                <a:solidFill>
                  <a:srgbClr val="808080"/>
                </a:solidFill>
                <a:latin typeface="Calibri"/>
                <a:cs typeface="Calibri"/>
              </a:rPr>
              <a:t> </a:t>
            </a:r>
            <a:r>
              <a:rPr dirty="0">
                <a:solidFill>
                  <a:srgbClr val="808080"/>
                </a:solidFill>
                <a:latin typeface="Calibri"/>
                <a:cs typeface="Calibri"/>
              </a:rPr>
              <a:t>of</a:t>
            </a:r>
            <a:r>
              <a:rPr spc="25" dirty="0">
                <a:solidFill>
                  <a:srgbClr val="808080"/>
                </a:solidFill>
                <a:latin typeface="Calibri"/>
                <a:cs typeface="Calibri"/>
              </a:rPr>
              <a:t> </a:t>
            </a:r>
            <a:r>
              <a:rPr dirty="0">
                <a:solidFill>
                  <a:srgbClr val="808080"/>
                </a:solidFill>
                <a:latin typeface="Calibri"/>
                <a:cs typeface="Calibri"/>
              </a:rPr>
              <a:t>selected</a:t>
            </a:r>
            <a:r>
              <a:rPr spc="10" dirty="0">
                <a:solidFill>
                  <a:srgbClr val="808080"/>
                </a:solidFill>
                <a:latin typeface="Calibri"/>
                <a:cs typeface="Calibri"/>
              </a:rPr>
              <a:t> </a:t>
            </a:r>
            <a:r>
              <a:rPr spc="-10" dirty="0">
                <a:solidFill>
                  <a:srgbClr val="808080"/>
                </a:solidFill>
                <a:latin typeface="Calibri"/>
                <a:cs typeface="Calibri"/>
              </a:rPr>
              <a:t>outcomes:</a:t>
            </a:r>
            <a:endParaRPr dirty="0">
              <a:latin typeface="Calibri"/>
              <a:cs typeface="Calibri"/>
            </a:endParaRPr>
          </a:p>
          <a:p>
            <a:pPr marL="698500" lvl="1" indent="-228600">
              <a:lnSpc>
                <a:spcPct val="100000"/>
              </a:lnSpc>
              <a:spcBef>
                <a:spcPts val="320"/>
              </a:spcBef>
              <a:buFont typeface="Arial"/>
              <a:buChar char="•"/>
              <a:tabLst>
                <a:tab pos="697865" algn="l"/>
                <a:tab pos="698500" algn="l"/>
              </a:tabLst>
            </a:pPr>
            <a:r>
              <a:rPr sz="1600" dirty="0">
                <a:solidFill>
                  <a:srgbClr val="808080"/>
                </a:solidFill>
                <a:latin typeface="Calibri"/>
                <a:cs typeface="Calibri"/>
              </a:rPr>
              <a:t>In</a:t>
            </a:r>
            <a:r>
              <a:rPr sz="1600" spc="20" dirty="0">
                <a:solidFill>
                  <a:srgbClr val="808080"/>
                </a:solidFill>
                <a:latin typeface="Calibri"/>
                <a:cs typeface="Calibri"/>
              </a:rPr>
              <a:t> </a:t>
            </a:r>
            <a:r>
              <a:rPr sz="1600" dirty="0">
                <a:solidFill>
                  <a:srgbClr val="808080"/>
                </a:solidFill>
                <a:latin typeface="Calibri"/>
                <a:cs typeface="Calibri"/>
              </a:rPr>
              <a:t>the</a:t>
            </a:r>
            <a:r>
              <a:rPr sz="1600" spc="10" dirty="0">
                <a:solidFill>
                  <a:srgbClr val="808080"/>
                </a:solidFill>
                <a:latin typeface="Calibri"/>
                <a:cs typeface="Calibri"/>
              </a:rPr>
              <a:t> </a:t>
            </a:r>
            <a:r>
              <a:rPr lang="en-US" sz="1600" dirty="0">
                <a:solidFill>
                  <a:srgbClr val="808080"/>
                </a:solidFill>
                <a:latin typeface="Calibri"/>
                <a:cs typeface="Calibri"/>
              </a:rPr>
              <a:t>three</a:t>
            </a:r>
            <a:r>
              <a:rPr sz="1600" spc="20" dirty="0">
                <a:solidFill>
                  <a:srgbClr val="808080"/>
                </a:solidFill>
                <a:latin typeface="Calibri"/>
                <a:cs typeface="Calibri"/>
              </a:rPr>
              <a:t> </a:t>
            </a:r>
            <a:r>
              <a:rPr sz="1600" dirty="0">
                <a:solidFill>
                  <a:srgbClr val="808080"/>
                </a:solidFill>
                <a:latin typeface="Calibri"/>
                <a:cs typeface="Calibri"/>
              </a:rPr>
              <a:t>populations</a:t>
            </a:r>
            <a:r>
              <a:rPr sz="1600" spc="5" dirty="0">
                <a:solidFill>
                  <a:srgbClr val="808080"/>
                </a:solidFill>
                <a:latin typeface="Calibri"/>
                <a:cs typeface="Calibri"/>
              </a:rPr>
              <a:t> </a:t>
            </a:r>
            <a:r>
              <a:rPr sz="1600" dirty="0">
                <a:solidFill>
                  <a:srgbClr val="808080"/>
                </a:solidFill>
                <a:latin typeface="Calibri"/>
                <a:cs typeface="Calibri"/>
              </a:rPr>
              <a:t>of </a:t>
            </a:r>
            <a:r>
              <a:rPr sz="1600" spc="-10" dirty="0">
                <a:solidFill>
                  <a:srgbClr val="808080"/>
                </a:solidFill>
                <a:latin typeface="Calibri"/>
                <a:cs typeface="Calibri"/>
              </a:rPr>
              <a:t>interest</a:t>
            </a:r>
            <a:r>
              <a:rPr lang="en-US" sz="1600" spc="-10" dirty="0">
                <a:solidFill>
                  <a:srgbClr val="808080"/>
                </a:solidFill>
                <a:latin typeface="Calibri"/>
                <a:cs typeface="Calibri"/>
              </a:rPr>
              <a:t> (critically ill; acutely ill; discharged from hospitalization for COVID-19)</a:t>
            </a:r>
            <a:endParaRPr sz="1600" dirty="0">
              <a:latin typeface="Calibri"/>
              <a:cs typeface="Calibri"/>
            </a:endParaRPr>
          </a:p>
          <a:p>
            <a:pPr marL="698500" lvl="1" indent="-228600">
              <a:lnSpc>
                <a:spcPct val="100000"/>
              </a:lnSpc>
              <a:spcBef>
                <a:spcPts val="290"/>
              </a:spcBef>
              <a:buFont typeface="Arial"/>
              <a:buChar char="•"/>
              <a:tabLst>
                <a:tab pos="697865" algn="l"/>
                <a:tab pos="698500" algn="l"/>
              </a:tabLst>
            </a:pPr>
            <a:r>
              <a:rPr lang="en-US" sz="1600" dirty="0">
                <a:solidFill>
                  <a:srgbClr val="808080"/>
                </a:solidFill>
                <a:latin typeface="Calibri"/>
                <a:cs typeface="Calibri"/>
              </a:rPr>
              <a:t>Baseline risk assessed a</a:t>
            </a:r>
            <a:r>
              <a:rPr sz="1600" dirty="0">
                <a:solidFill>
                  <a:srgbClr val="808080"/>
                </a:solidFill>
                <a:latin typeface="Calibri"/>
                <a:cs typeface="Calibri"/>
              </a:rPr>
              <a:t>mong</a:t>
            </a:r>
            <a:r>
              <a:rPr sz="1600" spc="-25" dirty="0">
                <a:solidFill>
                  <a:srgbClr val="808080"/>
                </a:solidFill>
                <a:latin typeface="Calibri"/>
                <a:cs typeface="Calibri"/>
              </a:rPr>
              <a:t> </a:t>
            </a:r>
            <a:r>
              <a:rPr sz="1600" dirty="0">
                <a:solidFill>
                  <a:srgbClr val="808080"/>
                </a:solidFill>
                <a:latin typeface="Calibri"/>
                <a:cs typeface="Calibri"/>
              </a:rPr>
              <a:t>patients</a:t>
            </a:r>
            <a:r>
              <a:rPr sz="1600" spc="-10" dirty="0">
                <a:solidFill>
                  <a:srgbClr val="808080"/>
                </a:solidFill>
                <a:latin typeface="Calibri"/>
                <a:cs typeface="Calibri"/>
              </a:rPr>
              <a:t> </a:t>
            </a:r>
            <a:r>
              <a:rPr sz="1600" dirty="0">
                <a:solidFill>
                  <a:srgbClr val="808080"/>
                </a:solidFill>
                <a:latin typeface="Calibri"/>
                <a:cs typeface="Calibri"/>
              </a:rPr>
              <a:t>receiving</a:t>
            </a:r>
            <a:r>
              <a:rPr sz="1600" spc="-25" dirty="0">
                <a:solidFill>
                  <a:srgbClr val="808080"/>
                </a:solidFill>
                <a:latin typeface="Calibri"/>
                <a:cs typeface="Calibri"/>
              </a:rPr>
              <a:t> </a:t>
            </a:r>
            <a:r>
              <a:rPr sz="1600" dirty="0">
                <a:solidFill>
                  <a:srgbClr val="808080"/>
                </a:solidFill>
                <a:latin typeface="Calibri"/>
                <a:cs typeface="Calibri"/>
              </a:rPr>
              <a:t>prophylactic</a:t>
            </a:r>
            <a:r>
              <a:rPr sz="1600" spc="-5" dirty="0">
                <a:solidFill>
                  <a:srgbClr val="808080"/>
                </a:solidFill>
                <a:latin typeface="Calibri"/>
                <a:cs typeface="Calibri"/>
              </a:rPr>
              <a:t> </a:t>
            </a:r>
            <a:r>
              <a:rPr sz="1600" dirty="0">
                <a:solidFill>
                  <a:srgbClr val="808080"/>
                </a:solidFill>
                <a:latin typeface="Calibri"/>
                <a:cs typeface="Calibri"/>
              </a:rPr>
              <a:t>intensity</a:t>
            </a:r>
            <a:r>
              <a:rPr sz="1600" spc="-30" dirty="0">
                <a:solidFill>
                  <a:srgbClr val="808080"/>
                </a:solidFill>
                <a:latin typeface="Calibri"/>
                <a:cs typeface="Calibri"/>
              </a:rPr>
              <a:t> </a:t>
            </a:r>
            <a:r>
              <a:rPr sz="1600" spc="-10" dirty="0">
                <a:solidFill>
                  <a:srgbClr val="808080"/>
                </a:solidFill>
                <a:latin typeface="Calibri"/>
                <a:cs typeface="Calibri"/>
              </a:rPr>
              <a:t>anticoagulation</a:t>
            </a:r>
            <a:r>
              <a:rPr lang="en-US" sz="1600" spc="-10" dirty="0">
                <a:solidFill>
                  <a:srgbClr val="808080"/>
                </a:solidFill>
                <a:latin typeface="Calibri"/>
                <a:cs typeface="Calibri"/>
              </a:rPr>
              <a:t> (for critically ill and acutely ill) and no anticoagulation (for patients discharged from hospital)</a:t>
            </a:r>
            <a:endParaRPr sz="1600" dirty="0">
              <a:latin typeface="Calibri"/>
              <a:cs typeface="Calibri"/>
            </a:endParaRPr>
          </a:p>
          <a:p>
            <a:pPr marL="241300" indent="-228600">
              <a:lnSpc>
                <a:spcPct val="100000"/>
              </a:lnSpc>
              <a:spcBef>
                <a:spcPts val="770"/>
              </a:spcBef>
              <a:buFont typeface="Arial"/>
              <a:buChar char="•"/>
              <a:tabLst>
                <a:tab pos="240665" algn="l"/>
                <a:tab pos="241300" algn="l"/>
              </a:tabLst>
            </a:pPr>
            <a:r>
              <a:rPr spc="-10" dirty="0">
                <a:solidFill>
                  <a:srgbClr val="808080"/>
                </a:solidFill>
                <a:latin typeface="Calibri"/>
                <a:cs typeface="Calibri"/>
              </a:rPr>
              <a:t>Required:</a:t>
            </a:r>
            <a:endParaRPr dirty="0">
              <a:latin typeface="Calibri"/>
              <a:cs typeface="Calibri"/>
            </a:endParaRPr>
          </a:p>
          <a:p>
            <a:pPr marL="698500" lvl="1" indent="-228600">
              <a:lnSpc>
                <a:spcPct val="100000"/>
              </a:lnSpc>
              <a:spcBef>
                <a:spcPts val="310"/>
              </a:spcBef>
              <a:buFont typeface="Arial"/>
              <a:buChar char="•"/>
              <a:tabLst>
                <a:tab pos="697865" algn="l"/>
                <a:tab pos="698500" algn="l"/>
              </a:tabLst>
            </a:pPr>
            <a:r>
              <a:rPr sz="1600" dirty="0">
                <a:solidFill>
                  <a:srgbClr val="808080"/>
                </a:solidFill>
                <a:latin typeface="Calibri"/>
                <a:cs typeface="Calibri"/>
              </a:rPr>
              <a:t>Not</a:t>
            </a:r>
            <a:r>
              <a:rPr sz="1600" spc="15" dirty="0">
                <a:solidFill>
                  <a:srgbClr val="808080"/>
                </a:solidFill>
                <a:latin typeface="Calibri"/>
                <a:cs typeface="Calibri"/>
              </a:rPr>
              <a:t> </a:t>
            </a:r>
            <a:r>
              <a:rPr sz="1600" dirty="0">
                <a:solidFill>
                  <a:srgbClr val="808080"/>
                </a:solidFill>
                <a:latin typeface="Calibri"/>
                <a:cs typeface="Calibri"/>
              </a:rPr>
              <a:t>high</a:t>
            </a:r>
            <a:r>
              <a:rPr sz="1600" spc="-5" dirty="0">
                <a:solidFill>
                  <a:srgbClr val="808080"/>
                </a:solidFill>
                <a:latin typeface="Calibri"/>
                <a:cs typeface="Calibri"/>
              </a:rPr>
              <a:t> </a:t>
            </a:r>
            <a:r>
              <a:rPr sz="1600" dirty="0">
                <a:solidFill>
                  <a:srgbClr val="808080"/>
                </a:solidFill>
                <a:latin typeface="Calibri"/>
                <a:cs typeface="Calibri"/>
              </a:rPr>
              <a:t>risk</a:t>
            </a:r>
            <a:r>
              <a:rPr sz="1600" spc="5" dirty="0">
                <a:solidFill>
                  <a:srgbClr val="808080"/>
                </a:solidFill>
                <a:latin typeface="Calibri"/>
                <a:cs typeface="Calibri"/>
              </a:rPr>
              <a:t> </a:t>
            </a:r>
            <a:r>
              <a:rPr sz="1600" dirty="0">
                <a:solidFill>
                  <a:srgbClr val="808080"/>
                </a:solidFill>
                <a:latin typeface="Calibri"/>
                <a:cs typeface="Calibri"/>
              </a:rPr>
              <a:t>of</a:t>
            </a:r>
            <a:r>
              <a:rPr sz="1600" spc="35" dirty="0">
                <a:solidFill>
                  <a:srgbClr val="808080"/>
                </a:solidFill>
                <a:latin typeface="Calibri"/>
                <a:cs typeface="Calibri"/>
              </a:rPr>
              <a:t> </a:t>
            </a:r>
            <a:r>
              <a:rPr sz="1600" dirty="0">
                <a:solidFill>
                  <a:srgbClr val="808080"/>
                </a:solidFill>
                <a:latin typeface="Calibri"/>
                <a:cs typeface="Calibri"/>
              </a:rPr>
              <a:t>bias</a:t>
            </a:r>
            <a:r>
              <a:rPr sz="1600" spc="-5" dirty="0">
                <a:solidFill>
                  <a:srgbClr val="808080"/>
                </a:solidFill>
                <a:latin typeface="Calibri"/>
                <a:cs typeface="Calibri"/>
              </a:rPr>
              <a:t> </a:t>
            </a:r>
            <a:r>
              <a:rPr sz="1600" dirty="0">
                <a:solidFill>
                  <a:srgbClr val="808080"/>
                </a:solidFill>
                <a:latin typeface="Calibri"/>
                <a:cs typeface="Calibri"/>
              </a:rPr>
              <a:t>(according</a:t>
            </a:r>
            <a:r>
              <a:rPr sz="1600" spc="-10" dirty="0">
                <a:solidFill>
                  <a:srgbClr val="808080"/>
                </a:solidFill>
                <a:latin typeface="Calibri"/>
                <a:cs typeface="Calibri"/>
              </a:rPr>
              <a:t> </a:t>
            </a:r>
            <a:r>
              <a:rPr sz="1600" dirty="0">
                <a:solidFill>
                  <a:srgbClr val="808080"/>
                </a:solidFill>
                <a:latin typeface="Calibri"/>
                <a:cs typeface="Calibri"/>
              </a:rPr>
              <a:t>to</a:t>
            </a:r>
            <a:r>
              <a:rPr sz="1600" spc="20" dirty="0">
                <a:solidFill>
                  <a:srgbClr val="808080"/>
                </a:solidFill>
                <a:latin typeface="Calibri"/>
                <a:cs typeface="Calibri"/>
              </a:rPr>
              <a:t> </a:t>
            </a:r>
            <a:r>
              <a:rPr sz="1600" dirty="0">
                <a:solidFill>
                  <a:srgbClr val="808080"/>
                </a:solidFill>
                <a:latin typeface="Calibri"/>
                <a:cs typeface="Calibri"/>
              </a:rPr>
              <a:t>simplified</a:t>
            </a:r>
            <a:r>
              <a:rPr sz="1600" spc="-15" dirty="0">
                <a:solidFill>
                  <a:srgbClr val="808080"/>
                </a:solidFill>
                <a:latin typeface="Calibri"/>
                <a:cs typeface="Calibri"/>
              </a:rPr>
              <a:t> </a:t>
            </a:r>
            <a:r>
              <a:rPr sz="1600" spc="-10" dirty="0">
                <a:solidFill>
                  <a:srgbClr val="808080"/>
                </a:solidFill>
                <a:latin typeface="Calibri"/>
                <a:cs typeface="Calibri"/>
              </a:rPr>
              <a:t>QUIPS)</a:t>
            </a:r>
            <a:endParaRPr sz="1600" dirty="0">
              <a:latin typeface="Calibri"/>
              <a:cs typeface="Calibri"/>
            </a:endParaRPr>
          </a:p>
          <a:p>
            <a:pPr marL="698500" lvl="1" indent="-228600">
              <a:lnSpc>
                <a:spcPct val="100000"/>
              </a:lnSpc>
              <a:spcBef>
                <a:spcPts val="300"/>
              </a:spcBef>
              <a:buFont typeface="Arial"/>
              <a:buChar char="•"/>
              <a:tabLst>
                <a:tab pos="697865" algn="l"/>
                <a:tab pos="698500" algn="l"/>
              </a:tabLst>
            </a:pPr>
            <a:r>
              <a:rPr sz="1600" dirty="0">
                <a:solidFill>
                  <a:srgbClr val="808080"/>
                </a:solidFill>
                <a:latin typeface="Calibri"/>
                <a:cs typeface="Calibri"/>
              </a:rPr>
              <a:t>Reporting</a:t>
            </a:r>
            <a:r>
              <a:rPr sz="1600" spc="-10" dirty="0">
                <a:solidFill>
                  <a:srgbClr val="808080"/>
                </a:solidFill>
                <a:latin typeface="Calibri"/>
                <a:cs typeface="Calibri"/>
              </a:rPr>
              <a:t> </a:t>
            </a:r>
            <a:r>
              <a:rPr sz="1600" dirty="0">
                <a:solidFill>
                  <a:srgbClr val="808080"/>
                </a:solidFill>
                <a:latin typeface="Calibri"/>
                <a:cs typeface="Calibri"/>
              </a:rPr>
              <a:t>duration</a:t>
            </a:r>
            <a:r>
              <a:rPr sz="1600" spc="5" dirty="0">
                <a:solidFill>
                  <a:srgbClr val="808080"/>
                </a:solidFill>
                <a:latin typeface="Calibri"/>
                <a:cs typeface="Calibri"/>
              </a:rPr>
              <a:t> </a:t>
            </a:r>
            <a:r>
              <a:rPr sz="1600" dirty="0">
                <a:solidFill>
                  <a:srgbClr val="808080"/>
                </a:solidFill>
                <a:latin typeface="Calibri"/>
                <a:cs typeface="Calibri"/>
              </a:rPr>
              <a:t>of</a:t>
            </a:r>
            <a:r>
              <a:rPr sz="1600" spc="50" dirty="0">
                <a:solidFill>
                  <a:srgbClr val="808080"/>
                </a:solidFill>
                <a:latin typeface="Calibri"/>
                <a:cs typeface="Calibri"/>
              </a:rPr>
              <a:t> </a:t>
            </a:r>
            <a:r>
              <a:rPr sz="1600" spc="-10" dirty="0">
                <a:solidFill>
                  <a:srgbClr val="808080"/>
                </a:solidFill>
                <a:latin typeface="Calibri"/>
                <a:cs typeface="Calibri"/>
              </a:rPr>
              <a:t>follow-</a:t>
            </a:r>
            <a:r>
              <a:rPr sz="1600" spc="-25" dirty="0">
                <a:solidFill>
                  <a:srgbClr val="808080"/>
                </a:solidFill>
                <a:latin typeface="Calibri"/>
                <a:cs typeface="Calibri"/>
              </a:rPr>
              <a:t>up</a:t>
            </a:r>
            <a:endParaRPr sz="1600" dirty="0">
              <a:latin typeface="Calibri"/>
              <a:cs typeface="Calibri"/>
            </a:endParaRPr>
          </a:p>
        </p:txBody>
      </p:sp>
      <p:sp>
        <p:nvSpPr>
          <p:cNvPr id="4" name="object 4"/>
          <p:cNvSpPr txBox="1"/>
          <p:nvPr/>
        </p:nvSpPr>
        <p:spPr>
          <a:xfrm>
            <a:off x="3149691" y="3991838"/>
            <a:ext cx="1776730" cy="1542089"/>
          </a:xfrm>
          <a:prstGeom prst="rect">
            <a:avLst/>
          </a:prstGeom>
        </p:spPr>
        <p:txBody>
          <a:bodyPr vert="horz" wrap="square" lIns="0" tIns="112395" rIns="0" bIns="0" rtlCol="0">
            <a:spAutoFit/>
          </a:bodyPr>
          <a:lstStyle/>
          <a:p>
            <a:pPr marL="12700">
              <a:lnSpc>
                <a:spcPct val="100000"/>
              </a:lnSpc>
              <a:spcBef>
                <a:spcPts val="885"/>
              </a:spcBef>
            </a:pPr>
            <a:r>
              <a:rPr dirty="0">
                <a:solidFill>
                  <a:srgbClr val="808080"/>
                </a:solidFill>
                <a:latin typeface="Calibri"/>
                <a:cs typeface="Calibri"/>
              </a:rPr>
              <a:t>23-JUL-</a:t>
            </a:r>
            <a:r>
              <a:rPr spc="-20" dirty="0">
                <a:solidFill>
                  <a:srgbClr val="808080"/>
                </a:solidFill>
                <a:latin typeface="Calibri"/>
                <a:cs typeface="Calibri"/>
              </a:rPr>
              <a:t>2020</a:t>
            </a:r>
            <a:endParaRPr lang="en-US" spc="-20" dirty="0">
              <a:solidFill>
                <a:srgbClr val="808080"/>
              </a:solidFill>
              <a:latin typeface="Calibri"/>
              <a:cs typeface="Calibri"/>
            </a:endParaRPr>
          </a:p>
          <a:p>
            <a:pPr marL="12700">
              <a:lnSpc>
                <a:spcPct val="100000"/>
              </a:lnSpc>
              <a:spcBef>
                <a:spcPts val="885"/>
              </a:spcBef>
            </a:pPr>
            <a:r>
              <a:rPr lang="en-US" spc="-20" dirty="0">
                <a:solidFill>
                  <a:srgbClr val="808080"/>
                </a:solidFill>
                <a:latin typeface="Calibri"/>
                <a:cs typeface="Calibri"/>
              </a:rPr>
              <a:t>31-MAY-2023</a:t>
            </a:r>
            <a:endParaRPr dirty="0">
              <a:latin typeface="Calibri"/>
              <a:cs typeface="Calibri"/>
            </a:endParaRPr>
          </a:p>
          <a:p>
            <a:pPr marL="12700">
              <a:lnSpc>
                <a:spcPct val="100000"/>
              </a:lnSpc>
              <a:spcBef>
                <a:spcPts val="790"/>
              </a:spcBef>
            </a:pPr>
            <a:r>
              <a:rPr lang="en-US" dirty="0">
                <a:solidFill>
                  <a:srgbClr val="808080"/>
                </a:solidFill>
                <a:latin typeface="Calibri"/>
                <a:cs typeface="Calibri"/>
              </a:rPr>
              <a:t>28,104</a:t>
            </a:r>
            <a:r>
              <a:rPr spc="20" dirty="0">
                <a:solidFill>
                  <a:srgbClr val="808080"/>
                </a:solidFill>
                <a:latin typeface="Calibri"/>
                <a:cs typeface="Calibri"/>
              </a:rPr>
              <a:t> </a:t>
            </a:r>
            <a:r>
              <a:rPr spc="-10" dirty="0">
                <a:solidFill>
                  <a:srgbClr val="808080"/>
                </a:solidFill>
                <a:latin typeface="Calibri"/>
                <a:cs typeface="Calibri"/>
              </a:rPr>
              <a:t>citations</a:t>
            </a:r>
            <a:endParaRPr dirty="0">
              <a:latin typeface="Calibri"/>
              <a:cs typeface="Calibri"/>
            </a:endParaRPr>
          </a:p>
          <a:p>
            <a:pPr marL="12700">
              <a:lnSpc>
                <a:spcPct val="100000"/>
              </a:lnSpc>
              <a:spcBef>
                <a:spcPts val="780"/>
              </a:spcBef>
            </a:pPr>
            <a:r>
              <a:rPr lang="en-US" dirty="0">
                <a:solidFill>
                  <a:srgbClr val="808080"/>
                </a:solidFill>
                <a:latin typeface="Calibri"/>
                <a:cs typeface="Calibri"/>
              </a:rPr>
              <a:t>148</a:t>
            </a:r>
            <a:r>
              <a:rPr spc="15" dirty="0">
                <a:solidFill>
                  <a:srgbClr val="808080"/>
                </a:solidFill>
                <a:latin typeface="Calibri"/>
                <a:cs typeface="Calibri"/>
              </a:rPr>
              <a:t> </a:t>
            </a:r>
            <a:r>
              <a:rPr spc="-10" dirty="0">
                <a:solidFill>
                  <a:srgbClr val="808080"/>
                </a:solidFill>
                <a:latin typeface="Calibri"/>
                <a:cs typeface="Calibri"/>
              </a:rPr>
              <a:t>Studies</a:t>
            </a:r>
            <a:endParaRPr dirty="0">
              <a:latin typeface="Calibri"/>
              <a:cs typeface="Calibri"/>
            </a:endParaRPr>
          </a:p>
        </p:txBody>
      </p:sp>
      <p:sp>
        <p:nvSpPr>
          <p:cNvPr id="5" name="object 5"/>
          <p:cNvSpPr txBox="1"/>
          <p:nvPr/>
        </p:nvSpPr>
        <p:spPr>
          <a:xfrm>
            <a:off x="406400" y="3991838"/>
            <a:ext cx="2281555" cy="1967846"/>
          </a:xfrm>
          <a:prstGeom prst="rect">
            <a:avLst/>
          </a:prstGeom>
        </p:spPr>
        <p:txBody>
          <a:bodyPr vert="horz" wrap="square" lIns="0" tIns="112395" rIns="0" bIns="0" rtlCol="0">
            <a:spAutoFit/>
          </a:bodyPr>
          <a:lstStyle/>
          <a:p>
            <a:pPr marL="241300" indent="-228600">
              <a:lnSpc>
                <a:spcPct val="100000"/>
              </a:lnSpc>
              <a:spcBef>
                <a:spcPts val="885"/>
              </a:spcBef>
              <a:buFont typeface="Arial"/>
              <a:buChar char="•"/>
              <a:tabLst>
                <a:tab pos="240665" algn="l"/>
                <a:tab pos="241300" algn="l"/>
              </a:tabLst>
            </a:pPr>
            <a:r>
              <a:rPr lang="en-US" dirty="0">
                <a:solidFill>
                  <a:srgbClr val="808080"/>
                </a:solidFill>
                <a:latin typeface="Calibri"/>
                <a:cs typeface="Calibri"/>
              </a:rPr>
              <a:t>Initial</a:t>
            </a:r>
            <a:r>
              <a:rPr lang="en-US" spc="15" dirty="0">
                <a:solidFill>
                  <a:srgbClr val="808080"/>
                </a:solidFill>
                <a:latin typeface="Calibri"/>
                <a:cs typeface="Calibri"/>
              </a:rPr>
              <a:t> </a:t>
            </a:r>
            <a:r>
              <a:rPr lang="en-US" dirty="0">
                <a:solidFill>
                  <a:srgbClr val="808080"/>
                </a:solidFill>
                <a:latin typeface="Calibri"/>
                <a:cs typeface="Calibri"/>
              </a:rPr>
              <a:t>search</a:t>
            </a:r>
            <a:r>
              <a:rPr lang="en-US" spc="35" dirty="0">
                <a:solidFill>
                  <a:srgbClr val="808080"/>
                </a:solidFill>
                <a:latin typeface="Calibri"/>
                <a:cs typeface="Calibri"/>
              </a:rPr>
              <a:t> </a:t>
            </a:r>
            <a:r>
              <a:rPr lang="en-US" spc="-20" dirty="0">
                <a:solidFill>
                  <a:srgbClr val="808080"/>
                </a:solidFill>
                <a:latin typeface="Calibri"/>
                <a:cs typeface="Calibri"/>
              </a:rPr>
              <a:t>date</a:t>
            </a:r>
            <a:r>
              <a:rPr spc="-20" dirty="0">
                <a:solidFill>
                  <a:srgbClr val="808080"/>
                </a:solidFill>
                <a:latin typeface="Calibri"/>
                <a:cs typeface="Calibri"/>
              </a:rPr>
              <a:t>:</a:t>
            </a:r>
            <a:endParaRPr lang="en-US" spc="-20" dirty="0">
              <a:solidFill>
                <a:srgbClr val="808080"/>
              </a:solidFill>
              <a:latin typeface="Calibri"/>
              <a:cs typeface="Calibri"/>
            </a:endParaRPr>
          </a:p>
          <a:p>
            <a:pPr marL="241300" indent="-228600">
              <a:lnSpc>
                <a:spcPct val="100000"/>
              </a:lnSpc>
              <a:spcBef>
                <a:spcPts val="885"/>
              </a:spcBef>
              <a:buFont typeface="Arial"/>
              <a:buChar char="•"/>
              <a:tabLst>
                <a:tab pos="240665" algn="l"/>
                <a:tab pos="241300" algn="l"/>
              </a:tabLst>
            </a:pPr>
            <a:r>
              <a:rPr lang="en-US" spc="-20" dirty="0">
                <a:solidFill>
                  <a:srgbClr val="808080"/>
                </a:solidFill>
                <a:latin typeface="Calibri"/>
                <a:cs typeface="Calibri"/>
              </a:rPr>
              <a:t>Screened through: </a:t>
            </a:r>
            <a:endParaRPr dirty="0">
              <a:latin typeface="Calibri"/>
              <a:cs typeface="Calibri"/>
            </a:endParaRPr>
          </a:p>
          <a:p>
            <a:pPr marL="241300" indent="-228600">
              <a:lnSpc>
                <a:spcPct val="100000"/>
              </a:lnSpc>
              <a:spcBef>
                <a:spcPts val="790"/>
              </a:spcBef>
              <a:buFont typeface="Arial"/>
              <a:buChar char="•"/>
              <a:tabLst>
                <a:tab pos="240665" algn="l"/>
                <a:tab pos="241300" algn="l"/>
              </a:tabLst>
            </a:pPr>
            <a:r>
              <a:rPr spc="-10" dirty="0">
                <a:solidFill>
                  <a:srgbClr val="808080"/>
                </a:solidFill>
                <a:latin typeface="Calibri"/>
                <a:cs typeface="Calibri"/>
              </a:rPr>
              <a:t>Screened:</a:t>
            </a:r>
            <a:endParaRPr dirty="0">
              <a:latin typeface="Calibri"/>
              <a:cs typeface="Calibri"/>
            </a:endParaRPr>
          </a:p>
          <a:p>
            <a:pPr marL="241300" indent="-228600">
              <a:lnSpc>
                <a:spcPct val="100000"/>
              </a:lnSpc>
              <a:spcBef>
                <a:spcPts val="780"/>
              </a:spcBef>
              <a:buFont typeface="Arial"/>
              <a:buChar char="•"/>
              <a:tabLst>
                <a:tab pos="240665" algn="l"/>
                <a:tab pos="241300" algn="l"/>
              </a:tabLst>
            </a:pPr>
            <a:r>
              <a:rPr spc="-10" dirty="0">
                <a:solidFill>
                  <a:srgbClr val="808080"/>
                </a:solidFill>
                <a:latin typeface="Calibri"/>
                <a:cs typeface="Calibri"/>
              </a:rPr>
              <a:t>Included:</a:t>
            </a:r>
            <a:endParaRPr dirty="0">
              <a:latin typeface="Calibri"/>
              <a:cs typeface="Calibri"/>
            </a:endParaRPr>
          </a:p>
          <a:p>
            <a:pPr marL="241300" indent="-228600">
              <a:lnSpc>
                <a:spcPct val="100000"/>
              </a:lnSpc>
              <a:spcBef>
                <a:spcPts val="780"/>
              </a:spcBef>
              <a:buFont typeface="Arial"/>
              <a:buChar char="•"/>
              <a:tabLst>
                <a:tab pos="240665" algn="l"/>
                <a:tab pos="241300" algn="l"/>
              </a:tabLst>
            </a:pPr>
            <a:r>
              <a:rPr spc="-10" dirty="0">
                <a:solidFill>
                  <a:srgbClr val="808080"/>
                </a:solidFill>
                <a:latin typeface="Calibri"/>
                <a:cs typeface="Calibri"/>
              </a:rPr>
              <a:t>Analysis:</a:t>
            </a:r>
            <a:endParaRPr sz="2100" dirty="0">
              <a:latin typeface="Calibri"/>
              <a:cs typeface="Calibri"/>
            </a:endParaRPr>
          </a:p>
        </p:txBody>
      </p:sp>
      <p:sp>
        <p:nvSpPr>
          <p:cNvPr id="6" name="object 6"/>
          <p:cNvSpPr txBox="1"/>
          <p:nvPr/>
        </p:nvSpPr>
        <p:spPr>
          <a:xfrm>
            <a:off x="990600" y="5867400"/>
            <a:ext cx="8588375" cy="581569"/>
          </a:xfrm>
          <a:prstGeom prst="rect">
            <a:avLst/>
          </a:prstGeom>
        </p:spPr>
        <p:txBody>
          <a:bodyPr vert="horz" wrap="square" lIns="0" tIns="50165" rIns="0" bIns="0" rtlCol="0">
            <a:spAutoFit/>
          </a:bodyPr>
          <a:lstStyle/>
          <a:p>
            <a:pPr marL="241300" indent="-228600">
              <a:lnSpc>
                <a:spcPct val="100000"/>
              </a:lnSpc>
              <a:spcBef>
                <a:spcPts val="395"/>
              </a:spcBef>
              <a:buFont typeface="Arial"/>
              <a:buChar char="•"/>
              <a:tabLst>
                <a:tab pos="240665" algn="l"/>
                <a:tab pos="241300" algn="l"/>
              </a:tabLst>
            </a:pPr>
            <a:r>
              <a:rPr sz="1600" dirty="0">
                <a:solidFill>
                  <a:srgbClr val="808080"/>
                </a:solidFill>
                <a:latin typeface="Calibri"/>
                <a:cs typeface="Calibri"/>
              </a:rPr>
              <a:t>Pooled</a:t>
            </a:r>
            <a:r>
              <a:rPr sz="1600" spc="-25" dirty="0">
                <a:solidFill>
                  <a:srgbClr val="808080"/>
                </a:solidFill>
                <a:latin typeface="Calibri"/>
                <a:cs typeface="Calibri"/>
              </a:rPr>
              <a:t> </a:t>
            </a:r>
            <a:r>
              <a:rPr sz="1600" dirty="0">
                <a:solidFill>
                  <a:srgbClr val="808080"/>
                </a:solidFill>
                <a:latin typeface="Calibri"/>
                <a:cs typeface="Calibri"/>
              </a:rPr>
              <a:t>estimates</a:t>
            </a:r>
            <a:r>
              <a:rPr sz="1600" spc="-30" dirty="0">
                <a:solidFill>
                  <a:srgbClr val="808080"/>
                </a:solidFill>
                <a:latin typeface="Calibri"/>
                <a:cs typeface="Calibri"/>
              </a:rPr>
              <a:t> </a:t>
            </a:r>
            <a:r>
              <a:rPr sz="1600" dirty="0">
                <a:solidFill>
                  <a:srgbClr val="808080"/>
                </a:solidFill>
                <a:latin typeface="Calibri"/>
                <a:cs typeface="Calibri"/>
              </a:rPr>
              <a:t>using</a:t>
            </a:r>
            <a:r>
              <a:rPr sz="1600" spc="-25" dirty="0">
                <a:solidFill>
                  <a:srgbClr val="808080"/>
                </a:solidFill>
                <a:latin typeface="Calibri"/>
                <a:cs typeface="Calibri"/>
              </a:rPr>
              <a:t> </a:t>
            </a:r>
            <a:r>
              <a:rPr sz="1600" dirty="0">
                <a:solidFill>
                  <a:srgbClr val="808080"/>
                </a:solidFill>
                <a:latin typeface="Calibri"/>
                <a:cs typeface="Calibri"/>
              </a:rPr>
              <a:t>generalized</a:t>
            </a:r>
            <a:r>
              <a:rPr sz="1600" spc="-30" dirty="0">
                <a:solidFill>
                  <a:srgbClr val="808080"/>
                </a:solidFill>
                <a:latin typeface="Calibri"/>
                <a:cs typeface="Calibri"/>
              </a:rPr>
              <a:t> </a:t>
            </a:r>
            <a:r>
              <a:rPr sz="1600" dirty="0">
                <a:solidFill>
                  <a:srgbClr val="808080"/>
                </a:solidFill>
                <a:latin typeface="Calibri"/>
                <a:cs typeface="Calibri"/>
              </a:rPr>
              <a:t>linear</a:t>
            </a:r>
            <a:r>
              <a:rPr sz="1600" spc="-25" dirty="0">
                <a:solidFill>
                  <a:srgbClr val="808080"/>
                </a:solidFill>
                <a:latin typeface="Calibri"/>
                <a:cs typeface="Calibri"/>
              </a:rPr>
              <a:t> </a:t>
            </a:r>
            <a:r>
              <a:rPr sz="1600" dirty="0">
                <a:solidFill>
                  <a:srgbClr val="808080"/>
                </a:solidFill>
                <a:latin typeface="Calibri"/>
                <a:cs typeface="Calibri"/>
              </a:rPr>
              <a:t>mixed</a:t>
            </a:r>
            <a:r>
              <a:rPr sz="1600" spc="-5" dirty="0">
                <a:solidFill>
                  <a:srgbClr val="808080"/>
                </a:solidFill>
                <a:latin typeface="Calibri"/>
                <a:cs typeface="Calibri"/>
              </a:rPr>
              <a:t> </a:t>
            </a:r>
            <a:r>
              <a:rPr sz="1600" spc="-10" dirty="0">
                <a:solidFill>
                  <a:srgbClr val="808080"/>
                </a:solidFill>
                <a:latin typeface="Calibri"/>
                <a:cs typeface="Calibri"/>
              </a:rPr>
              <a:t>model</a:t>
            </a:r>
            <a:endParaRPr sz="1600" dirty="0">
              <a:latin typeface="Calibri"/>
              <a:cs typeface="Calibri"/>
            </a:endParaRPr>
          </a:p>
          <a:p>
            <a:pPr marL="241300" indent="-228600">
              <a:lnSpc>
                <a:spcPct val="100000"/>
              </a:lnSpc>
              <a:spcBef>
                <a:spcPts val="300"/>
              </a:spcBef>
              <a:buFont typeface="Arial"/>
              <a:buChar char="•"/>
              <a:tabLst>
                <a:tab pos="240665" algn="l"/>
                <a:tab pos="241300" algn="l"/>
              </a:tabLst>
            </a:pPr>
            <a:r>
              <a:rPr sz="1600" dirty="0">
                <a:solidFill>
                  <a:srgbClr val="808080"/>
                </a:solidFill>
                <a:latin typeface="Calibri"/>
                <a:cs typeface="Calibri"/>
              </a:rPr>
              <a:t>Descriptive,</a:t>
            </a:r>
            <a:r>
              <a:rPr sz="1600" spc="-15" dirty="0">
                <a:solidFill>
                  <a:srgbClr val="808080"/>
                </a:solidFill>
                <a:latin typeface="Calibri"/>
                <a:cs typeface="Calibri"/>
              </a:rPr>
              <a:t> </a:t>
            </a:r>
            <a:r>
              <a:rPr sz="1600" dirty="0">
                <a:solidFill>
                  <a:srgbClr val="808080"/>
                </a:solidFill>
                <a:latin typeface="Calibri"/>
                <a:cs typeface="Calibri"/>
              </a:rPr>
              <a:t>if</a:t>
            </a:r>
            <a:r>
              <a:rPr sz="1600" spc="25" dirty="0">
                <a:solidFill>
                  <a:srgbClr val="808080"/>
                </a:solidFill>
                <a:latin typeface="Calibri"/>
                <a:cs typeface="Calibri"/>
              </a:rPr>
              <a:t> </a:t>
            </a:r>
            <a:r>
              <a:rPr sz="1600" dirty="0">
                <a:solidFill>
                  <a:srgbClr val="808080"/>
                </a:solidFill>
                <a:latin typeface="Calibri"/>
                <a:cs typeface="Calibri"/>
              </a:rPr>
              <a:t>only</a:t>
            </a:r>
            <a:r>
              <a:rPr sz="1600" spc="10" dirty="0">
                <a:solidFill>
                  <a:srgbClr val="808080"/>
                </a:solidFill>
                <a:latin typeface="Calibri"/>
                <a:cs typeface="Calibri"/>
              </a:rPr>
              <a:t> </a:t>
            </a:r>
            <a:r>
              <a:rPr sz="1600" dirty="0">
                <a:solidFill>
                  <a:srgbClr val="808080"/>
                </a:solidFill>
                <a:latin typeface="Calibri"/>
                <a:cs typeface="Calibri"/>
              </a:rPr>
              <a:t>one</a:t>
            </a:r>
            <a:r>
              <a:rPr sz="1600" spc="10" dirty="0">
                <a:solidFill>
                  <a:srgbClr val="808080"/>
                </a:solidFill>
                <a:latin typeface="Calibri"/>
                <a:cs typeface="Calibri"/>
              </a:rPr>
              <a:t> </a:t>
            </a:r>
            <a:r>
              <a:rPr sz="1600" dirty="0">
                <a:solidFill>
                  <a:srgbClr val="808080"/>
                </a:solidFill>
                <a:latin typeface="Calibri"/>
                <a:cs typeface="Calibri"/>
              </a:rPr>
              <a:t>study</a:t>
            </a:r>
            <a:r>
              <a:rPr sz="1600" spc="5" dirty="0">
                <a:solidFill>
                  <a:srgbClr val="808080"/>
                </a:solidFill>
                <a:latin typeface="Calibri"/>
                <a:cs typeface="Calibri"/>
              </a:rPr>
              <a:t> </a:t>
            </a:r>
            <a:r>
              <a:rPr sz="1600" dirty="0">
                <a:solidFill>
                  <a:srgbClr val="808080"/>
                </a:solidFill>
                <a:latin typeface="Calibri"/>
                <a:cs typeface="Calibri"/>
              </a:rPr>
              <a:t>identified,</a:t>
            </a:r>
            <a:r>
              <a:rPr sz="1600" spc="-15" dirty="0">
                <a:solidFill>
                  <a:srgbClr val="808080"/>
                </a:solidFill>
                <a:latin typeface="Calibri"/>
                <a:cs typeface="Calibri"/>
              </a:rPr>
              <a:t> </a:t>
            </a:r>
            <a:r>
              <a:rPr sz="1600" dirty="0">
                <a:solidFill>
                  <a:srgbClr val="808080"/>
                </a:solidFill>
                <a:latin typeface="Calibri"/>
                <a:cs typeface="Calibri"/>
              </a:rPr>
              <a:t>or</a:t>
            </a:r>
            <a:r>
              <a:rPr sz="1600" spc="25" dirty="0">
                <a:solidFill>
                  <a:srgbClr val="808080"/>
                </a:solidFill>
                <a:latin typeface="Calibri"/>
                <a:cs typeface="Calibri"/>
              </a:rPr>
              <a:t> </a:t>
            </a:r>
            <a:r>
              <a:rPr sz="1600" dirty="0">
                <a:solidFill>
                  <a:srgbClr val="808080"/>
                </a:solidFill>
                <a:latin typeface="Calibri"/>
                <a:cs typeface="Calibri"/>
              </a:rPr>
              <a:t>when</a:t>
            </a:r>
            <a:r>
              <a:rPr sz="1600" spc="-15" dirty="0">
                <a:solidFill>
                  <a:srgbClr val="808080"/>
                </a:solidFill>
                <a:latin typeface="Calibri"/>
                <a:cs typeface="Calibri"/>
              </a:rPr>
              <a:t> </a:t>
            </a:r>
            <a:r>
              <a:rPr sz="1600" dirty="0">
                <a:solidFill>
                  <a:srgbClr val="808080"/>
                </a:solidFill>
                <a:latin typeface="Calibri"/>
                <a:cs typeface="Calibri"/>
              </a:rPr>
              <a:t>pooling was</a:t>
            </a:r>
            <a:r>
              <a:rPr sz="1600" spc="5" dirty="0">
                <a:solidFill>
                  <a:srgbClr val="808080"/>
                </a:solidFill>
                <a:latin typeface="Calibri"/>
                <a:cs typeface="Calibri"/>
              </a:rPr>
              <a:t> </a:t>
            </a:r>
            <a:r>
              <a:rPr sz="1600" dirty="0">
                <a:solidFill>
                  <a:srgbClr val="808080"/>
                </a:solidFill>
                <a:latin typeface="Calibri"/>
                <a:cs typeface="Calibri"/>
              </a:rPr>
              <a:t>considered</a:t>
            </a:r>
            <a:r>
              <a:rPr sz="1600" spc="-30" dirty="0">
                <a:solidFill>
                  <a:srgbClr val="808080"/>
                </a:solidFill>
                <a:latin typeface="Calibri"/>
                <a:cs typeface="Calibri"/>
              </a:rPr>
              <a:t> </a:t>
            </a:r>
            <a:r>
              <a:rPr sz="1600" spc="-10" dirty="0">
                <a:solidFill>
                  <a:srgbClr val="808080"/>
                </a:solidFill>
                <a:latin typeface="Calibri"/>
                <a:cs typeface="Calibri"/>
              </a:rPr>
              <a:t>inappropriate</a:t>
            </a:r>
            <a:endParaRPr sz="1600" dirty="0">
              <a:latin typeface="Calibri"/>
              <a:cs typeface="Calibri"/>
            </a:endParaRPr>
          </a:p>
        </p:txBody>
      </p:sp>
    </p:spTree>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5" dirty="0"/>
              <a:t>Effect</a:t>
            </a:r>
            <a:r>
              <a:rPr spc="-90" dirty="0"/>
              <a:t> </a:t>
            </a:r>
            <a:r>
              <a:rPr dirty="0"/>
              <a:t>of</a:t>
            </a:r>
            <a:r>
              <a:rPr spc="-75" dirty="0"/>
              <a:t> </a:t>
            </a:r>
            <a:r>
              <a:rPr spc="-10" dirty="0"/>
              <a:t>Anticoagulation</a:t>
            </a:r>
            <a:r>
              <a:rPr spc="-65" dirty="0"/>
              <a:t> </a:t>
            </a:r>
            <a:r>
              <a:rPr dirty="0"/>
              <a:t>–</a:t>
            </a:r>
            <a:r>
              <a:rPr spc="-60" dirty="0"/>
              <a:t> </a:t>
            </a:r>
            <a:r>
              <a:rPr spc="-20" dirty="0"/>
              <a:t>Systematic</a:t>
            </a:r>
            <a:r>
              <a:rPr spc="-60" dirty="0"/>
              <a:t> </a:t>
            </a:r>
            <a:r>
              <a:rPr spc="-10" dirty="0"/>
              <a:t>Review</a:t>
            </a:r>
          </a:p>
        </p:txBody>
      </p:sp>
      <p:sp>
        <p:nvSpPr>
          <p:cNvPr id="3" name="object 3"/>
          <p:cNvSpPr txBox="1"/>
          <p:nvPr/>
        </p:nvSpPr>
        <p:spPr>
          <a:xfrm>
            <a:off x="406400" y="1927672"/>
            <a:ext cx="11252200" cy="2101857"/>
          </a:xfrm>
          <a:prstGeom prst="rect">
            <a:avLst/>
          </a:prstGeom>
        </p:spPr>
        <p:txBody>
          <a:bodyPr vert="horz" wrap="square" lIns="0" tIns="59690" rIns="0" bIns="0" rtlCol="0">
            <a:spAutoFit/>
          </a:bodyPr>
          <a:lstStyle/>
          <a:p>
            <a:pPr marL="241300" indent="-228600">
              <a:lnSpc>
                <a:spcPct val="100000"/>
              </a:lnSpc>
              <a:spcBef>
                <a:spcPts val="470"/>
              </a:spcBef>
              <a:buFont typeface="Arial"/>
              <a:buChar char="•"/>
              <a:tabLst>
                <a:tab pos="240665" algn="l"/>
                <a:tab pos="241300" algn="l"/>
              </a:tabLst>
            </a:pPr>
            <a:r>
              <a:rPr dirty="0">
                <a:solidFill>
                  <a:srgbClr val="808080"/>
                </a:solidFill>
                <a:latin typeface="Calibri"/>
                <a:cs typeface="Calibri"/>
              </a:rPr>
              <a:t>Comparison</a:t>
            </a:r>
            <a:r>
              <a:rPr spc="10" dirty="0">
                <a:solidFill>
                  <a:srgbClr val="808080"/>
                </a:solidFill>
                <a:latin typeface="Calibri"/>
                <a:cs typeface="Calibri"/>
              </a:rPr>
              <a:t> </a:t>
            </a:r>
            <a:r>
              <a:rPr dirty="0">
                <a:solidFill>
                  <a:srgbClr val="808080"/>
                </a:solidFill>
                <a:latin typeface="Calibri"/>
                <a:cs typeface="Calibri"/>
              </a:rPr>
              <a:t>of</a:t>
            </a:r>
            <a:r>
              <a:rPr spc="35" dirty="0">
                <a:solidFill>
                  <a:srgbClr val="808080"/>
                </a:solidFill>
                <a:latin typeface="Calibri"/>
                <a:cs typeface="Calibri"/>
              </a:rPr>
              <a:t> </a:t>
            </a:r>
            <a:r>
              <a:rPr dirty="0">
                <a:solidFill>
                  <a:srgbClr val="808080"/>
                </a:solidFill>
                <a:latin typeface="Calibri"/>
                <a:cs typeface="Calibri"/>
              </a:rPr>
              <a:t>two</a:t>
            </a:r>
            <a:r>
              <a:rPr spc="35" dirty="0">
                <a:solidFill>
                  <a:srgbClr val="808080"/>
                </a:solidFill>
                <a:latin typeface="Calibri"/>
                <a:cs typeface="Calibri"/>
              </a:rPr>
              <a:t> </a:t>
            </a:r>
            <a:r>
              <a:rPr dirty="0">
                <a:solidFill>
                  <a:srgbClr val="808080"/>
                </a:solidFill>
                <a:latin typeface="Calibri"/>
                <a:cs typeface="Calibri"/>
              </a:rPr>
              <a:t>or</a:t>
            </a:r>
            <a:r>
              <a:rPr spc="25" dirty="0">
                <a:solidFill>
                  <a:srgbClr val="808080"/>
                </a:solidFill>
                <a:latin typeface="Calibri"/>
                <a:cs typeface="Calibri"/>
              </a:rPr>
              <a:t> </a:t>
            </a:r>
            <a:r>
              <a:rPr dirty="0">
                <a:solidFill>
                  <a:srgbClr val="808080"/>
                </a:solidFill>
                <a:latin typeface="Calibri"/>
                <a:cs typeface="Calibri"/>
              </a:rPr>
              <a:t>more</a:t>
            </a:r>
            <a:r>
              <a:rPr spc="25" dirty="0">
                <a:solidFill>
                  <a:srgbClr val="808080"/>
                </a:solidFill>
                <a:latin typeface="Calibri"/>
                <a:cs typeface="Calibri"/>
              </a:rPr>
              <a:t> </a:t>
            </a:r>
            <a:r>
              <a:rPr dirty="0">
                <a:solidFill>
                  <a:srgbClr val="808080"/>
                </a:solidFill>
                <a:latin typeface="Calibri"/>
                <a:cs typeface="Calibri"/>
              </a:rPr>
              <a:t>anticoagulation intensities</a:t>
            </a:r>
            <a:r>
              <a:rPr spc="-5" dirty="0">
                <a:solidFill>
                  <a:srgbClr val="808080"/>
                </a:solidFill>
                <a:latin typeface="Calibri"/>
                <a:cs typeface="Calibri"/>
              </a:rPr>
              <a:t> </a:t>
            </a:r>
            <a:r>
              <a:rPr dirty="0">
                <a:solidFill>
                  <a:srgbClr val="808080"/>
                </a:solidFill>
                <a:latin typeface="Calibri"/>
                <a:cs typeface="Calibri"/>
              </a:rPr>
              <a:t>for</a:t>
            </a:r>
            <a:r>
              <a:rPr spc="40" dirty="0">
                <a:solidFill>
                  <a:srgbClr val="808080"/>
                </a:solidFill>
                <a:latin typeface="Calibri"/>
                <a:cs typeface="Calibri"/>
              </a:rPr>
              <a:t> </a:t>
            </a:r>
            <a:r>
              <a:rPr dirty="0">
                <a:solidFill>
                  <a:srgbClr val="808080"/>
                </a:solidFill>
                <a:latin typeface="Calibri"/>
                <a:cs typeface="Calibri"/>
              </a:rPr>
              <a:t>prevention of</a:t>
            </a:r>
            <a:r>
              <a:rPr spc="35" dirty="0">
                <a:solidFill>
                  <a:srgbClr val="808080"/>
                </a:solidFill>
                <a:latin typeface="Calibri"/>
                <a:cs typeface="Calibri"/>
              </a:rPr>
              <a:t> </a:t>
            </a:r>
            <a:r>
              <a:rPr spc="-20" dirty="0">
                <a:solidFill>
                  <a:srgbClr val="808080"/>
                </a:solidFill>
                <a:latin typeface="Calibri"/>
                <a:cs typeface="Calibri"/>
              </a:rPr>
              <a:t>VTE:</a:t>
            </a:r>
            <a:endParaRPr dirty="0">
              <a:latin typeface="Calibri"/>
              <a:cs typeface="Calibri"/>
            </a:endParaRPr>
          </a:p>
          <a:p>
            <a:pPr marL="698500" lvl="1" indent="-228600">
              <a:lnSpc>
                <a:spcPct val="100000"/>
              </a:lnSpc>
              <a:spcBef>
                <a:spcPts val="320"/>
              </a:spcBef>
              <a:buFont typeface="Arial"/>
              <a:buChar char="•"/>
              <a:tabLst>
                <a:tab pos="697865" algn="l"/>
                <a:tab pos="698500" algn="l"/>
              </a:tabLst>
            </a:pPr>
            <a:r>
              <a:rPr sz="1600" dirty="0">
                <a:solidFill>
                  <a:srgbClr val="808080"/>
                </a:solidFill>
                <a:latin typeface="Calibri"/>
                <a:cs typeface="Calibri"/>
              </a:rPr>
              <a:t>In</a:t>
            </a:r>
            <a:r>
              <a:rPr sz="1600" spc="20" dirty="0">
                <a:solidFill>
                  <a:srgbClr val="808080"/>
                </a:solidFill>
                <a:latin typeface="Calibri"/>
                <a:cs typeface="Calibri"/>
              </a:rPr>
              <a:t> </a:t>
            </a:r>
            <a:r>
              <a:rPr sz="1600" dirty="0">
                <a:solidFill>
                  <a:srgbClr val="808080"/>
                </a:solidFill>
                <a:latin typeface="Calibri"/>
                <a:cs typeface="Calibri"/>
              </a:rPr>
              <a:t>the</a:t>
            </a:r>
            <a:r>
              <a:rPr sz="1600" spc="10" dirty="0">
                <a:solidFill>
                  <a:srgbClr val="808080"/>
                </a:solidFill>
                <a:latin typeface="Calibri"/>
                <a:cs typeface="Calibri"/>
              </a:rPr>
              <a:t> </a:t>
            </a:r>
            <a:r>
              <a:rPr lang="en-US" sz="1600" spc="10" dirty="0">
                <a:solidFill>
                  <a:srgbClr val="808080"/>
                </a:solidFill>
                <a:latin typeface="Calibri"/>
                <a:cs typeface="Calibri"/>
              </a:rPr>
              <a:t>three </a:t>
            </a:r>
            <a:r>
              <a:rPr sz="1600" dirty="0">
                <a:solidFill>
                  <a:srgbClr val="808080"/>
                </a:solidFill>
                <a:latin typeface="Calibri"/>
                <a:cs typeface="Calibri"/>
              </a:rPr>
              <a:t>populations</a:t>
            </a:r>
            <a:r>
              <a:rPr sz="1600" spc="5" dirty="0">
                <a:solidFill>
                  <a:srgbClr val="808080"/>
                </a:solidFill>
                <a:latin typeface="Calibri"/>
                <a:cs typeface="Calibri"/>
              </a:rPr>
              <a:t> </a:t>
            </a:r>
            <a:r>
              <a:rPr sz="1600" dirty="0">
                <a:solidFill>
                  <a:srgbClr val="808080"/>
                </a:solidFill>
                <a:latin typeface="Calibri"/>
                <a:cs typeface="Calibri"/>
              </a:rPr>
              <a:t>of </a:t>
            </a:r>
            <a:r>
              <a:rPr sz="1600" spc="-10" dirty="0">
                <a:solidFill>
                  <a:srgbClr val="808080"/>
                </a:solidFill>
                <a:latin typeface="Calibri"/>
                <a:cs typeface="Calibri"/>
              </a:rPr>
              <a:t>interest</a:t>
            </a:r>
            <a:endParaRPr sz="1600" dirty="0">
              <a:latin typeface="Calibri"/>
              <a:cs typeface="Calibri"/>
            </a:endParaRPr>
          </a:p>
          <a:p>
            <a:pPr marL="698500" lvl="1" indent="-228600">
              <a:lnSpc>
                <a:spcPct val="100000"/>
              </a:lnSpc>
              <a:spcBef>
                <a:spcPts val="290"/>
              </a:spcBef>
              <a:buFont typeface="Arial"/>
              <a:buChar char="•"/>
              <a:tabLst>
                <a:tab pos="697865" algn="l"/>
                <a:tab pos="698500" algn="l"/>
              </a:tabLst>
            </a:pPr>
            <a:r>
              <a:rPr lang="en-US" sz="1600" dirty="0">
                <a:solidFill>
                  <a:srgbClr val="808080"/>
                </a:solidFill>
                <a:latin typeface="Calibri"/>
                <a:cs typeface="Calibri"/>
              </a:rPr>
              <a:t>A</a:t>
            </a:r>
            <a:r>
              <a:rPr sz="1600" dirty="0">
                <a:solidFill>
                  <a:srgbClr val="808080"/>
                </a:solidFill>
                <a:latin typeface="Calibri"/>
                <a:cs typeface="Calibri"/>
              </a:rPr>
              <a:t>ddressing</a:t>
            </a:r>
            <a:r>
              <a:rPr sz="1600" spc="-25" dirty="0">
                <a:solidFill>
                  <a:srgbClr val="808080"/>
                </a:solidFill>
                <a:latin typeface="Calibri"/>
                <a:cs typeface="Calibri"/>
              </a:rPr>
              <a:t> </a:t>
            </a:r>
            <a:r>
              <a:rPr sz="1600" dirty="0">
                <a:solidFill>
                  <a:srgbClr val="808080"/>
                </a:solidFill>
                <a:latin typeface="Calibri"/>
                <a:cs typeface="Calibri"/>
              </a:rPr>
              <a:t>Prophylactic vs.</a:t>
            </a:r>
            <a:r>
              <a:rPr sz="1600" spc="-25" dirty="0">
                <a:solidFill>
                  <a:srgbClr val="808080"/>
                </a:solidFill>
                <a:latin typeface="Calibri"/>
                <a:cs typeface="Calibri"/>
              </a:rPr>
              <a:t> </a:t>
            </a:r>
            <a:r>
              <a:rPr sz="1600" dirty="0">
                <a:solidFill>
                  <a:srgbClr val="808080"/>
                </a:solidFill>
                <a:latin typeface="Calibri"/>
                <a:cs typeface="Calibri"/>
              </a:rPr>
              <a:t>Intermediate/Therapeutic</a:t>
            </a:r>
            <a:r>
              <a:rPr sz="1600" spc="-25" dirty="0">
                <a:solidFill>
                  <a:srgbClr val="808080"/>
                </a:solidFill>
                <a:latin typeface="Calibri"/>
                <a:cs typeface="Calibri"/>
              </a:rPr>
              <a:t> </a:t>
            </a:r>
            <a:r>
              <a:rPr sz="1600" spc="-10" dirty="0">
                <a:solidFill>
                  <a:srgbClr val="808080"/>
                </a:solidFill>
                <a:latin typeface="Calibri"/>
                <a:cs typeface="Calibri"/>
              </a:rPr>
              <a:t>intensity</a:t>
            </a:r>
            <a:r>
              <a:rPr lang="en-US" sz="1600" spc="-10" dirty="0">
                <a:solidFill>
                  <a:srgbClr val="808080"/>
                </a:solidFill>
                <a:latin typeface="Calibri"/>
                <a:cs typeface="Calibri"/>
              </a:rPr>
              <a:t> (for critically and acutely ill) and prophylactic-intensity vs no anticoagulation (for patients discharged from hospital) </a:t>
            </a:r>
            <a:endParaRPr sz="1600" dirty="0">
              <a:latin typeface="Calibri"/>
              <a:cs typeface="Calibri"/>
            </a:endParaRPr>
          </a:p>
          <a:p>
            <a:pPr marL="241300" indent="-228600">
              <a:lnSpc>
                <a:spcPct val="100000"/>
              </a:lnSpc>
              <a:spcBef>
                <a:spcPts val="770"/>
              </a:spcBef>
              <a:buFont typeface="Arial"/>
              <a:buChar char="•"/>
              <a:tabLst>
                <a:tab pos="240665" algn="l"/>
                <a:tab pos="241300" algn="l"/>
              </a:tabLst>
            </a:pPr>
            <a:r>
              <a:rPr spc="-10" dirty="0">
                <a:solidFill>
                  <a:srgbClr val="808080"/>
                </a:solidFill>
                <a:latin typeface="Calibri"/>
                <a:cs typeface="Calibri"/>
              </a:rPr>
              <a:t>Required:</a:t>
            </a:r>
            <a:endParaRPr dirty="0">
              <a:latin typeface="Calibri"/>
              <a:cs typeface="Calibri"/>
            </a:endParaRPr>
          </a:p>
          <a:p>
            <a:pPr marL="698500" lvl="1" indent="-228600">
              <a:lnSpc>
                <a:spcPct val="100000"/>
              </a:lnSpc>
              <a:spcBef>
                <a:spcPts val="310"/>
              </a:spcBef>
              <a:buFont typeface="Arial"/>
              <a:buChar char="•"/>
              <a:tabLst>
                <a:tab pos="697865" algn="l"/>
                <a:tab pos="698500" algn="l"/>
              </a:tabLst>
            </a:pPr>
            <a:r>
              <a:rPr sz="1600" dirty="0">
                <a:solidFill>
                  <a:srgbClr val="808080"/>
                </a:solidFill>
                <a:latin typeface="Calibri"/>
                <a:cs typeface="Calibri"/>
              </a:rPr>
              <a:t>Pre-defined</a:t>
            </a:r>
            <a:r>
              <a:rPr sz="1600" spc="-20" dirty="0">
                <a:solidFill>
                  <a:srgbClr val="808080"/>
                </a:solidFill>
                <a:latin typeface="Calibri"/>
                <a:cs typeface="Calibri"/>
              </a:rPr>
              <a:t> </a:t>
            </a:r>
            <a:r>
              <a:rPr sz="1600" dirty="0">
                <a:solidFill>
                  <a:srgbClr val="808080"/>
                </a:solidFill>
                <a:latin typeface="Calibri"/>
                <a:cs typeface="Calibri"/>
              </a:rPr>
              <a:t>definitions</a:t>
            </a:r>
            <a:r>
              <a:rPr sz="1600" spc="-55" dirty="0">
                <a:solidFill>
                  <a:srgbClr val="808080"/>
                </a:solidFill>
                <a:latin typeface="Calibri"/>
                <a:cs typeface="Calibri"/>
              </a:rPr>
              <a:t> </a:t>
            </a:r>
            <a:r>
              <a:rPr sz="1600" dirty="0">
                <a:solidFill>
                  <a:srgbClr val="808080"/>
                </a:solidFill>
                <a:latin typeface="Calibri"/>
                <a:cs typeface="Calibri"/>
              </a:rPr>
              <a:t>for Prophylactic,</a:t>
            </a:r>
            <a:r>
              <a:rPr sz="1600" spc="-20" dirty="0">
                <a:solidFill>
                  <a:srgbClr val="808080"/>
                </a:solidFill>
                <a:latin typeface="Calibri"/>
                <a:cs typeface="Calibri"/>
              </a:rPr>
              <a:t> </a:t>
            </a:r>
            <a:r>
              <a:rPr sz="1600" dirty="0">
                <a:solidFill>
                  <a:srgbClr val="808080"/>
                </a:solidFill>
                <a:latin typeface="Calibri"/>
                <a:cs typeface="Calibri"/>
              </a:rPr>
              <a:t>Intermediate,</a:t>
            </a:r>
            <a:r>
              <a:rPr sz="1600" spc="-15" dirty="0">
                <a:solidFill>
                  <a:srgbClr val="808080"/>
                </a:solidFill>
                <a:latin typeface="Calibri"/>
                <a:cs typeface="Calibri"/>
              </a:rPr>
              <a:t> </a:t>
            </a:r>
            <a:r>
              <a:rPr sz="1600" dirty="0">
                <a:solidFill>
                  <a:srgbClr val="808080"/>
                </a:solidFill>
                <a:latin typeface="Calibri"/>
                <a:cs typeface="Calibri"/>
              </a:rPr>
              <a:t>Therapeutic</a:t>
            </a:r>
            <a:r>
              <a:rPr sz="1600" spc="-40" dirty="0">
                <a:solidFill>
                  <a:srgbClr val="808080"/>
                </a:solidFill>
                <a:latin typeface="Calibri"/>
                <a:cs typeface="Calibri"/>
              </a:rPr>
              <a:t> </a:t>
            </a:r>
            <a:r>
              <a:rPr sz="1600" spc="-10" dirty="0">
                <a:solidFill>
                  <a:srgbClr val="808080"/>
                </a:solidFill>
                <a:latin typeface="Calibri"/>
                <a:cs typeface="Calibri"/>
              </a:rPr>
              <a:t>intensity</a:t>
            </a:r>
            <a:endParaRPr sz="1600" dirty="0">
              <a:latin typeface="Calibri"/>
              <a:cs typeface="Calibri"/>
            </a:endParaRPr>
          </a:p>
          <a:p>
            <a:pPr marL="698500" lvl="1" indent="-228600">
              <a:lnSpc>
                <a:spcPct val="100000"/>
              </a:lnSpc>
              <a:spcBef>
                <a:spcPts val="300"/>
              </a:spcBef>
              <a:buFont typeface="Arial"/>
              <a:buChar char="•"/>
              <a:tabLst>
                <a:tab pos="697865" algn="l"/>
                <a:tab pos="698500" algn="l"/>
              </a:tabLst>
            </a:pPr>
            <a:r>
              <a:rPr sz="1600" dirty="0">
                <a:solidFill>
                  <a:srgbClr val="808080"/>
                </a:solidFill>
                <a:latin typeface="Calibri"/>
                <a:cs typeface="Calibri"/>
              </a:rPr>
              <a:t>Risk</a:t>
            </a:r>
            <a:r>
              <a:rPr sz="1600" spc="5" dirty="0">
                <a:solidFill>
                  <a:srgbClr val="808080"/>
                </a:solidFill>
                <a:latin typeface="Calibri"/>
                <a:cs typeface="Calibri"/>
              </a:rPr>
              <a:t> </a:t>
            </a:r>
            <a:r>
              <a:rPr sz="1600" dirty="0">
                <a:solidFill>
                  <a:srgbClr val="808080"/>
                </a:solidFill>
                <a:latin typeface="Calibri"/>
                <a:cs typeface="Calibri"/>
              </a:rPr>
              <a:t>of</a:t>
            </a:r>
            <a:r>
              <a:rPr sz="1600" spc="55" dirty="0">
                <a:solidFill>
                  <a:srgbClr val="808080"/>
                </a:solidFill>
                <a:latin typeface="Calibri"/>
                <a:cs typeface="Calibri"/>
              </a:rPr>
              <a:t> </a:t>
            </a:r>
            <a:r>
              <a:rPr sz="1600" dirty="0">
                <a:solidFill>
                  <a:srgbClr val="808080"/>
                </a:solidFill>
                <a:latin typeface="Calibri"/>
                <a:cs typeface="Calibri"/>
              </a:rPr>
              <a:t>bias</a:t>
            </a:r>
            <a:r>
              <a:rPr sz="1600" spc="20" dirty="0">
                <a:solidFill>
                  <a:srgbClr val="808080"/>
                </a:solidFill>
                <a:latin typeface="Calibri"/>
                <a:cs typeface="Calibri"/>
              </a:rPr>
              <a:t> </a:t>
            </a:r>
            <a:r>
              <a:rPr sz="1600" dirty="0">
                <a:solidFill>
                  <a:srgbClr val="808080"/>
                </a:solidFill>
                <a:latin typeface="Calibri"/>
                <a:cs typeface="Calibri"/>
              </a:rPr>
              <a:t>assessed</a:t>
            </a:r>
            <a:r>
              <a:rPr sz="1600" spc="-5" dirty="0">
                <a:solidFill>
                  <a:srgbClr val="808080"/>
                </a:solidFill>
                <a:latin typeface="Calibri"/>
                <a:cs typeface="Calibri"/>
              </a:rPr>
              <a:t> </a:t>
            </a:r>
            <a:r>
              <a:rPr sz="1600" dirty="0">
                <a:solidFill>
                  <a:srgbClr val="808080"/>
                </a:solidFill>
                <a:latin typeface="Calibri"/>
                <a:cs typeface="Calibri"/>
              </a:rPr>
              <a:t>with</a:t>
            </a:r>
            <a:r>
              <a:rPr sz="1600" spc="25" dirty="0">
                <a:solidFill>
                  <a:srgbClr val="808080"/>
                </a:solidFill>
                <a:latin typeface="Calibri"/>
                <a:cs typeface="Calibri"/>
              </a:rPr>
              <a:t> </a:t>
            </a:r>
            <a:r>
              <a:rPr sz="1600" dirty="0">
                <a:solidFill>
                  <a:srgbClr val="808080"/>
                </a:solidFill>
                <a:latin typeface="Calibri"/>
                <a:cs typeface="Calibri"/>
              </a:rPr>
              <a:t>ROBINS-</a:t>
            </a:r>
            <a:r>
              <a:rPr sz="1600" spc="-50" dirty="0">
                <a:solidFill>
                  <a:srgbClr val="808080"/>
                </a:solidFill>
                <a:latin typeface="Calibri"/>
                <a:cs typeface="Calibri"/>
              </a:rPr>
              <a:t>I</a:t>
            </a:r>
            <a:endParaRPr sz="1600" dirty="0">
              <a:latin typeface="Calibri"/>
              <a:cs typeface="Calibri"/>
            </a:endParaRPr>
          </a:p>
        </p:txBody>
      </p:sp>
      <p:sp>
        <p:nvSpPr>
          <p:cNvPr id="4" name="object 4"/>
          <p:cNvSpPr txBox="1"/>
          <p:nvPr/>
        </p:nvSpPr>
        <p:spPr>
          <a:xfrm>
            <a:off x="3149691" y="3991838"/>
            <a:ext cx="1641475" cy="1542089"/>
          </a:xfrm>
          <a:prstGeom prst="rect">
            <a:avLst/>
          </a:prstGeom>
        </p:spPr>
        <p:txBody>
          <a:bodyPr vert="horz" wrap="square" lIns="0" tIns="112395" rIns="0" bIns="0" rtlCol="0">
            <a:spAutoFit/>
          </a:bodyPr>
          <a:lstStyle/>
          <a:p>
            <a:pPr marL="12700">
              <a:lnSpc>
                <a:spcPct val="100000"/>
              </a:lnSpc>
              <a:spcBef>
                <a:spcPts val="885"/>
              </a:spcBef>
            </a:pPr>
            <a:r>
              <a:rPr dirty="0">
                <a:solidFill>
                  <a:srgbClr val="808080"/>
                </a:solidFill>
                <a:latin typeface="Calibri"/>
                <a:cs typeface="Calibri"/>
              </a:rPr>
              <a:t>20-AUG-</a:t>
            </a:r>
            <a:r>
              <a:rPr spc="-20" dirty="0">
                <a:solidFill>
                  <a:srgbClr val="808080"/>
                </a:solidFill>
                <a:latin typeface="Calibri"/>
                <a:cs typeface="Calibri"/>
              </a:rPr>
              <a:t>2020</a:t>
            </a:r>
            <a:endParaRPr lang="en-US" spc="-20" dirty="0">
              <a:solidFill>
                <a:srgbClr val="808080"/>
              </a:solidFill>
              <a:latin typeface="Calibri"/>
              <a:cs typeface="Calibri"/>
            </a:endParaRPr>
          </a:p>
          <a:p>
            <a:pPr marL="12700">
              <a:lnSpc>
                <a:spcPct val="100000"/>
              </a:lnSpc>
              <a:spcBef>
                <a:spcPts val="885"/>
              </a:spcBef>
            </a:pPr>
            <a:r>
              <a:rPr lang="en-US" spc="-20" dirty="0">
                <a:solidFill>
                  <a:srgbClr val="808080"/>
                </a:solidFill>
                <a:latin typeface="Calibri"/>
                <a:cs typeface="Calibri"/>
              </a:rPr>
              <a:t>31-MAY-2023</a:t>
            </a:r>
            <a:endParaRPr dirty="0">
              <a:latin typeface="Calibri"/>
              <a:cs typeface="Calibri"/>
            </a:endParaRPr>
          </a:p>
          <a:p>
            <a:pPr marL="12700">
              <a:lnSpc>
                <a:spcPct val="100000"/>
              </a:lnSpc>
              <a:spcBef>
                <a:spcPts val="790"/>
              </a:spcBef>
            </a:pPr>
            <a:r>
              <a:rPr lang="en-US" dirty="0">
                <a:solidFill>
                  <a:srgbClr val="808080"/>
                </a:solidFill>
                <a:latin typeface="Calibri"/>
                <a:cs typeface="Calibri"/>
              </a:rPr>
              <a:t>17,590</a:t>
            </a:r>
            <a:r>
              <a:rPr spc="25" dirty="0">
                <a:solidFill>
                  <a:srgbClr val="808080"/>
                </a:solidFill>
                <a:latin typeface="Calibri"/>
                <a:cs typeface="Calibri"/>
              </a:rPr>
              <a:t> </a:t>
            </a:r>
            <a:r>
              <a:rPr spc="-10" dirty="0">
                <a:solidFill>
                  <a:srgbClr val="808080"/>
                </a:solidFill>
                <a:latin typeface="Calibri"/>
                <a:cs typeface="Calibri"/>
              </a:rPr>
              <a:t>citations</a:t>
            </a:r>
            <a:endParaRPr dirty="0">
              <a:latin typeface="Calibri"/>
              <a:cs typeface="Calibri"/>
            </a:endParaRPr>
          </a:p>
          <a:p>
            <a:pPr marL="12700">
              <a:lnSpc>
                <a:spcPct val="100000"/>
              </a:lnSpc>
              <a:spcBef>
                <a:spcPts val="780"/>
              </a:spcBef>
            </a:pPr>
            <a:r>
              <a:rPr lang="en-US" dirty="0">
                <a:solidFill>
                  <a:srgbClr val="808080"/>
                </a:solidFill>
                <a:latin typeface="Calibri"/>
                <a:cs typeface="Calibri"/>
              </a:rPr>
              <a:t>22</a:t>
            </a:r>
            <a:r>
              <a:rPr spc="15" dirty="0">
                <a:solidFill>
                  <a:srgbClr val="808080"/>
                </a:solidFill>
                <a:latin typeface="Calibri"/>
                <a:cs typeface="Calibri"/>
              </a:rPr>
              <a:t> </a:t>
            </a:r>
            <a:r>
              <a:rPr lang="en-US" spc="-10" dirty="0">
                <a:solidFill>
                  <a:srgbClr val="808080"/>
                </a:solidFill>
                <a:latin typeface="Calibri"/>
                <a:cs typeface="Calibri"/>
              </a:rPr>
              <a:t>trials</a:t>
            </a:r>
            <a:endParaRPr dirty="0">
              <a:latin typeface="Calibri"/>
              <a:cs typeface="Calibri"/>
            </a:endParaRPr>
          </a:p>
        </p:txBody>
      </p:sp>
      <p:sp>
        <p:nvSpPr>
          <p:cNvPr id="5" name="object 5"/>
          <p:cNvSpPr txBox="1"/>
          <p:nvPr/>
        </p:nvSpPr>
        <p:spPr>
          <a:xfrm>
            <a:off x="406400" y="3991838"/>
            <a:ext cx="2281555" cy="1921680"/>
          </a:xfrm>
          <a:prstGeom prst="rect">
            <a:avLst/>
          </a:prstGeom>
        </p:spPr>
        <p:txBody>
          <a:bodyPr vert="horz" wrap="square" lIns="0" tIns="112395" rIns="0" bIns="0" rtlCol="0">
            <a:spAutoFit/>
          </a:bodyPr>
          <a:lstStyle/>
          <a:p>
            <a:pPr marL="241300" indent="-228600">
              <a:lnSpc>
                <a:spcPct val="100000"/>
              </a:lnSpc>
              <a:spcBef>
                <a:spcPts val="885"/>
              </a:spcBef>
              <a:buFont typeface="Arial"/>
              <a:buChar char="•"/>
              <a:tabLst>
                <a:tab pos="240665" algn="l"/>
                <a:tab pos="241300" algn="l"/>
              </a:tabLst>
            </a:pPr>
            <a:r>
              <a:rPr dirty="0">
                <a:solidFill>
                  <a:srgbClr val="808080"/>
                </a:solidFill>
                <a:latin typeface="Calibri"/>
                <a:cs typeface="Calibri"/>
              </a:rPr>
              <a:t>Initial</a:t>
            </a:r>
            <a:r>
              <a:rPr spc="15" dirty="0">
                <a:solidFill>
                  <a:srgbClr val="808080"/>
                </a:solidFill>
                <a:latin typeface="Calibri"/>
                <a:cs typeface="Calibri"/>
              </a:rPr>
              <a:t> </a:t>
            </a:r>
            <a:r>
              <a:rPr dirty="0">
                <a:solidFill>
                  <a:srgbClr val="808080"/>
                </a:solidFill>
                <a:latin typeface="Calibri"/>
                <a:cs typeface="Calibri"/>
              </a:rPr>
              <a:t>search</a:t>
            </a:r>
            <a:r>
              <a:rPr spc="35" dirty="0">
                <a:solidFill>
                  <a:srgbClr val="808080"/>
                </a:solidFill>
                <a:latin typeface="Calibri"/>
                <a:cs typeface="Calibri"/>
              </a:rPr>
              <a:t> </a:t>
            </a:r>
            <a:r>
              <a:rPr spc="-20" dirty="0">
                <a:solidFill>
                  <a:srgbClr val="808080"/>
                </a:solidFill>
                <a:latin typeface="Calibri"/>
                <a:cs typeface="Calibri"/>
              </a:rPr>
              <a:t>date:</a:t>
            </a:r>
            <a:endParaRPr lang="en-US" spc="-20" dirty="0">
              <a:solidFill>
                <a:srgbClr val="808080"/>
              </a:solidFill>
              <a:latin typeface="Calibri"/>
              <a:cs typeface="Calibri"/>
            </a:endParaRPr>
          </a:p>
          <a:p>
            <a:pPr marL="241300" indent="-228600">
              <a:lnSpc>
                <a:spcPct val="100000"/>
              </a:lnSpc>
              <a:spcBef>
                <a:spcPts val="885"/>
              </a:spcBef>
              <a:buFont typeface="Arial"/>
              <a:buChar char="•"/>
              <a:tabLst>
                <a:tab pos="240665" algn="l"/>
                <a:tab pos="241300" algn="l"/>
              </a:tabLst>
            </a:pPr>
            <a:r>
              <a:rPr lang="en-US" spc="-20" dirty="0">
                <a:solidFill>
                  <a:srgbClr val="808080"/>
                </a:solidFill>
                <a:latin typeface="Calibri"/>
                <a:cs typeface="Calibri"/>
              </a:rPr>
              <a:t>Screened through:</a:t>
            </a:r>
            <a:endParaRPr dirty="0">
              <a:latin typeface="Calibri"/>
              <a:cs typeface="Calibri"/>
            </a:endParaRPr>
          </a:p>
          <a:p>
            <a:pPr marL="241300" indent="-228600">
              <a:lnSpc>
                <a:spcPct val="100000"/>
              </a:lnSpc>
              <a:spcBef>
                <a:spcPts val="790"/>
              </a:spcBef>
              <a:buFont typeface="Arial"/>
              <a:buChar char="•"/>
              <a:tabLst>
                <a:tab pos="240665" algn="l"/>
                <a:tab pos="241300" algn="l"/>
              </a:tabLst>
            </a:pPr>
            <a:r>
              <a:rPr spc="-10" dirty="0">
                <a:solidFill>
                  <a:srgbClr val="808080"/>
                </a:solidFill>
                <a:latin typeface="Calibri"/>
                <a:cs typeface="Calibri"/>
              </a:rPr>
              <a:t>Screened:</a:t>
            </a:r>
            <a:endParaRPr dirty="0">
              <a:latin typeface="Calibri"/>
              <a:cs typeface="Calibri"/>
            </a:endParaRPr>
          </a:p>
          <a:p>
            <a:pPr marL="241300" indent="-228600">
              <a:lnSpc>
                <a:spcPct val="100000"/>
              </a:lnSpc>
              <a:spcBef>
                <a:spcPts val="780"/>
              </a:spcBef>
              <a:buFont typeface="Arial"/>
              <a:buChar char="•"/>
              <a:tabLst>
                <a:tab pos="240665" algn="l"/>
                <a:tab pos="241300" algn="l"/>
              </a:tabLst>
            </a:pPr>
            <a:r>
              <a:rPr spc="-10" dirty="0">
                <a:solidFill>
                  <a:srgbClr val="808080"/>
                </a:solidFill>
                <a:latin typeface="Calibri"/>
                <a:cs typeface="Calibri"/>
              </a:rPr>
              <a:t>Included:</a:t>
            </a:r>
            <a:endParaRPr dirty="0">
              <a:latin typeface="Calibri"/>
              <a:cs typeface="Calibri"/>
            </a:endParaRPr>
          </a:p>
          <a:p>
            <a:pPr marL="241300" indent="-228600">
              <a:lnSpc>
                <a:spcPct val="100000"/>
              </a:lnSpc>
              <a:spcBef>
                <a:spcPts val="780"/>
              </a:spcBef>
              <a:buFont typeface="Arial"/>
              <a:buChar char="•"/>
              <a:tabLst>
                <a:tab pos="240665" algn="l"/>
                <a:tab pos="241300" algn="l"/>
              </a:tabLst>
            </a:pPr>
            <a:r>
              <a:rPr spc="-10" dirty="0">
                <a:solidFill>
                  <a:srgbClr val="808080"/>
                </a:solidFill>
                <a:latin typeface="Calibri"/>
                <a:cs typeface="Calibri"/>
              </a:rPr>
              <a:t>Analysis:</a:t>
            </a:r>
            <a:endParaRPr dirty="0">
              <a:latin typeface="Calibri"/>
              <a:cs typeface="Calibri"/>
            </a:endParaRPr>
          </a:p>
        </p:txBody>
      </p:sp>
      <p:sp>
        <p:nvSpPr>
          <p:cNvPr id="6" name="object 6"/>
          <p:cNvSpPr txBox="1"/>
          <p:nvPr/>
        </p:nvSpPr>
        <p:spPr>
          <a:xfrm>
            <a:off x="815022" y="5913518"/>
            <a:ext cx="6062345" cy="581569"/>
          </a:xfrm>
          <a:prstGeom prst="rect">
            <a:avLst/>
          </a:prstGeom>
        </p:spPr>
        <p:txBody>
          <a:bodyPr vert="horz" wrap="square" lIns="0" tIns="50165" rIns="0" bIns="0" rtlCol="0">
            <a:spAutoFit/>
          </a:bodyPr>
          <a:lstStyle/>
          <a:p>
            <a:pPr marL="241300" indent="-228600">
              <a:lnSpc>
                <a:spcPct val="100000"/>
              </a:lnSpc>
              <a:spcBef>
                <a:spcPts val="395"/>
              </a:spcBef>
              <a:buFont typeface="Arial"/>
              <a:buChar char="•"/>
              <a:tabLst>
                <a:tab pos="240665" algn="l"/>
                <a:tab pos="241300" algn="l"/>
              </a:tabLst>
            </a:pPr>
            <a:r>
              <a:rPr sz="1600" dirty="0">
                <a:solidFill>
                  <a:srgbClr val="808080"/>
                </a:solidFill>
                <a:latin typeface="Calibri"/>
                <a:cs typeface="Calibri"/>
              </a:rPr>
              <a:t>Descriptive</a:t>
            </a:r>
            <a:r>
              <a:rPr sz="1600" spc="-40" dirty="0">
                <a:solidFill>
                  <a:srgbClr val="808080"/>
                </a:solidFill>
                <a:latin typeface="Calibri"/>
                <a:cs typeface="Calibri"/>
              </a:rPr>
              <a:t> </a:t>
            </a:r>
            <a:r>
              <a:rPr sz="1600" dirty="0">
                <a:solidFill>
                  <a:srgbClr val="808080"/>
                </a:solidFill>
                <a:latin typeface="Calibri"/>
                <a:cs typeface="Calibri"/>
              </a:rPr>
              <a:t>analysis</a:t>
            </a:r>
            <a:r>
              <a:rPr sz="1600" spc="-30" dirty="0">
                <a:solidFill>
                  <a:srgbClr val="808080"/>
                </a:solidFill>
                <a:latin typeface="Calibri"/>
                <a:cs typeface="Calibri"/>
              </a:rPr>
              <a:t> </a:t>
            </a:r>
            <a:r>
              <a:rPr sz="1600" dirty="0">
                <a:solidFill>
                  <a:srgbClr val="808080"/>
                </a:solidFill>
                <a:latin typeface="Calibri"/>
                <a:cs typeface="Calibri"/>
              </a:rPr>
              <a:t>of</a:t>
            </a:r>
            <a:r>
              <a:rPr sz="1600" spc="20" dirty="0">
                <a:solidFill>
                  <a:srgbClr val="808080"/>
                </a:solidFill>
                <a:latin typeface="Calibri"/>
                <a:cs typeface="Calibri"/>
              </a:rPr>
              <a:t> </a:t>
            </a:r>
            <a:r>
              <a:rPr sz="1600" dirty="0">
                <a:solidFill>
                  <a:srgbClr val="808080"/>
                </a:solidFill>
                <a:latin typeface="Calibri"/>
                <a:cs typeface="Calibri"/>
              </a:rPr>
              <a:t>adjusted</a:t>
            </a:r>
            <a:r>
              <a:rPr sz="1600" spc="-15" dirty="0">
                <a:solidFill>
                  <a:srgbClr val="808080"/>
                </a:solidFill>
                <a:latin typeface="Calibri"/>
                <a:cs typeface="Calibri"/>
              </a:rPr>
              <a:t> </a:t>
            </a:r>
            <a:r>
              <a:rPr sz="1600" dirty="0">
                <a:solidFill>
                  <a:srgbClr val="808080"/>
                </a:solidFill>
                <a:latin typeface="Calibri"/>
                <a:cs typeface="Calibri"/>
              </a:rPr>
              <a:t>relative</a:t>
            </a:r>
            <a:r>
              <a:rPr sz="1600" spc="-40" dirty="0">
                <a:solidFill>
                  <a:srgbClr val="808080"/>
                </a:solidFill>
                <a:latin typeface="Calibri"/>
                <a:cs typeface="Calibri"/>
              </a:rPr>
              <a:t> </a:t>
            </a:r>
            <a:r>
              <a:rPr sz="1600" dirty="0">
                <a:solidFill>
                  <a:srgbClr val="808080"/>
                </a:solidFill>
                <a:latin typeface="Calibri"/>
                <a:cs typeface="Calibri"/>
              </a:rPr>
              <a:t>effect</a:t>
            </a:r>
            <a:r>
              <a:rPr sz="1600" spc="-35" dirty="0">
                <a:solidFill>
                  <a:srgbClr val="808080"/>
                </a:solidFill>
                <a:latin typeface="Calibri"/>
                <a:cs typeface="Calibri"/>
              </a:rPr>
              <a:t> </a:t>
            </a:r>
            <a:r>
              <a:rPr sz="1600" spc="-10" dirty="0">
                <a:solidFill>
                  <a:srgbClr val="808080"/>
                </a:solidFill>
                <a:latin typeface="Calibri"/>
                <a:cs typeface="Calibri"/>
              </a:rPr>
              <a:t>estimates</a:t>
            </a:r>
            <a:endParaRPr sz="1600" dirty="0">
              <a:latin typeface="Calibri"/>
              <a:cs typeface="Calibri"/>
            </a:endParaRPr>
          </a:p>
          <a:p>
            <a:pPr marL="241300" indent="-228600">
              <a:lnSpc>
                <a:spcPct val="100000"/>
              </a:lnSpc>
              <a:spcBef>
                <a:spcPts val="300"/>
              </a:spcBef>
              <a:buFont typeface="Arial"/>
              <a:buChar char="•"/>
              <a:tabLst>
                <a:tab pos="240665" algn="l"/>
                <a:tab pos="241300" algn="l"/>
              </a:tabLst>
            </a:pPr>
            <a:r>
              <a:rPr sz="1600" dirty="0">
                <a:solidFill>
                  <a:srgbClr val="808080"/>
                </a:solidFill>
                <a:latin typeface="Calibri"/>
                <a:cs typeface="Calibri"/>
              </a:rPr>
              <a:t>Pooling</a:t>
            </a:r>
            <a:r>
              <a:rPr sz="1600" spc="-30" dirty="0">
                <a:solidFill>
                  <a:srgbClr val="808080"/>
                </a:solidFill>
                <a:latin typeface="Calibri"/>
                <a:cs typeface="Calibri"/>
              </a:rPr>
              <a:t> </a:t>
            </a:r>
            <a:r>
              <a:rPr sz="1600" dirty="0">
                <a:solidFill>
                  <a:srgbClr val="808080"/>
                </a:solidFill>
                <a:latin typeface="Calibri"/>
                <a:cs typeface="Calibri"/>
              </a:rPr>
              <a:t>unadjusted</a:t>
            </a:r>
            <a:r>
              <a:rPr sz="1600" spc="-50" dirty="0">
                <a:solidFill>
                  <a:srgbClr val="808080"/>
                </a:solidFill>
                <a:latin typeface="Calibri"/>
                <a:cs typeface="Calibri"/>
              </a:rPr>
              <a:t> </a:t>
            </a:r>
            <a:r>
              <a:rPr sz="1600" dirty="0">
                <a:solidFill>
                  <a:srgbClr val="808080"/>
                </a:solidFill>
                <a:latin typeface="Calibri"/>
                <a:cs typeface="Calibri"/>
              </a:rPr>
              <a:t>relative</a:t>
            </a:r>
            <a:r>
              <a:rPr sz="1600" spc="-10" dirty="0">
                <a:solidFill>
                  <a:srgbClr val="808080"/>
                </a:solidFill>
                <a:latin typeface="Calibri"/>
                <a:cs typeface="Calibri"/>
              </a:rPr>
              <a:t> </a:t>
            </a:r>
            <a:r>
              <a:rPr sz="1600" dirty="0">
                <a:solidFill>
                  <a:srgbClr val="808080"/>
                </a:solidFill>
                <a:latin typeface="Calibri"/>
                <a:cs typeface="Calibri"/>
              </a:rPr>
              <a:t>effect</a:t>
            </a:r>
            <a:r>
              <a:rPr sz="1600" spc="-35" dirty="0">
                <a:solidFill>
                  <a:srgbClr val="808080"/>
                </a:solidFill>
                <a:latin typeface="Calibri"/>
                <a:cs typeface="Calibri"/>
              </a:rPr>
              <a:t> </a:t>
            </a:r>
            <a:r>
              <a:rPr sz="1600" dirty="0">
                <a:solidFill>
                  <a:srgbClr val="808080"/>
                </a:solidFill>
                <a:latin typeface="Calibri"/>
                <a:cs typeface="Calibri"/>
              </a:rPr>
              <a:t>estimates</a:t>
            </a:r>
            <a:r>
              <a:rPr sz="1600" spc="-50" dirty="0">
                <a:solidFill>
                  <a:srgbClr val="808080"/>
                </a:solidFill>
                <a:latin typeface="Calibri"/>
                <a:cs typeface="Calibri"/>
              </a:rPr>
              <a:t> </a:t>
            </a:r>
            <a:r>
              <a:rPr sz="1600" dirty="0">
                <a:solidFill>
                  <a:srgbClr val="808080"/>
                </a:solidFill>
                <a:latin typeface="Calibri"/>
                <a:cs typeface="Calibri"/>
              </a:rPr>
              <a:t>in</a:t>
            </a:r>
            <a:r>
              <a:rPr sz="1600" spc="-10" dirty="0">
                <a:solidFill>
                  <a:srgbClr val="808080"/>
                </a:solidFill>
                <a:latin typeface="Calibri"/>
                <a:cs typeface="Calibri"/>
              </a:rPr>
              <a:t> </a:t>
            </a:r>
            <a:r>
              <a:rPr sz="1600" dirty="0">
                <a:solidFill>
                  <a:srgbClr val="808080"/>
                </a:solidFill>
                <a:latin typeface="Calibri"/>
                <a:cs typeface="Calibri"/>
              </a:rPr>
              <a:t>meta-</a:t>
            </a:r>
            <a:r>
              <a:rPr sz="1600" spc="-10" dirty="0">
                <a:solidFill>
                  <a:srgbClr val="808080"/>
                </a:solidFill>
                <a:latin typeface="Calibri"/>
                <a:cs typeface="Calibri"/>
              </a:rPr>
              <a:t>analysis</a:t>
            </a:r>
            <a:endParaRPr sz="1600" dirty="0">
              <a:latin typeface="Calibri"/>
              <a:cs typeface="Calibri"/>
            </a:endParaRPr>
          </a:p>
        </p:txBody>
      </p:sp>
    </p:spTree>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Evidence</a:t>
            </a:r>
            <a:r>
              <a:rPr spc="-80" dirty="0"/>
              <a:t> </a:t>
            </a:r>
            <a:r>
              <a:rPr dirty="0"/>
              <a:t>for</a:t>
            </a:r>
            <a:r>
              <a:rPr spc="-95" dirty="0"/>
              <a:t> </a:t>
            </a:r>
            <a:r>
              <a:rPr dirty="0"/>
              <a:t>Other</a:t>
            </a:r>
            <a:r>
              <a:rPr spc="-85" dirty="0"/>
              <a:t> </a:t>
            </a:r>
            <a:r>
              <a:rPr spc="-10" dirty="0"/>
              <a:t>Domains</a:t>
            </a:r>
          </a:p>
        </p:txBody>
      </p:sp>
      <p:sp>
        <p:nvSpPr>
          <p:cNvPr id="3" name="object 3"/>
          <p:cNvSpPr txBox="1"/>
          <p:nvPr/>
        </p:nvSpPr>
        <p:spPr>
          <a:xfrm>
            <a:off x="406400" y="1970101"/>
            <a:ext cx="10643870" cy="3885565"/>
          </a:xfrm>
          <a:prstGeom prst="rect">
            <a:avLst/>
          </a:prstGeom>
        </p:spPr>
        <p:txBody>
          <a:bodyPr vert="horz" wrap="square" lIns="0" tIns="50165" rIns="0" bIns="0" rtlCol="0">
            <a:spAutoFit/>
          </a:bodyPr>
          <a:lstStyle/>
          <a:p>
            <a:pPr marL="241300" marR="1730375" indent="-228600">
              <a:lnSpc>
                <a:spcPts val="2300"/>
              </a:lnSpc>
              <a:spcBef>
                <a:spcPts val="395"/>
              </a:spcBef>
              <a:buFont typeface="Arial"/>
              <a:buChar char="•"/>
              <a:tabLst>
                <a:tab pos="240665" algn="l"/>
                <a:tab pos="241300" algn="l"/>
              </a:tabLst>
            </a:pPr>
            <a:r>
              <a:rPr sz="2100" dirty="0">
                <a:solidFill>
                  <a:srgbClr val="808080"/>
                </a:solidFill>
                <a:latin typeface="Calibri"/>
                <a:cs typeface="Calibri"/>
              </a:rPr>
              <a:t>The</a:t>
            </a:r>
            <a:r>
              <a:rPr sz="2100" spc="45" dirty="0">
                <a:solidFill>
                  <a:srgbClr val="808080"/>
                </a:solidFill>
                <a:latin typeface="Calibri"/>
                <a:cs typeface="Calibri"/>
              </a:rPr>
              <a:t> </a:t>
            </a:r>
            <a:r>
              <a:rPr sz="2100" dirty="0">
                <a:solidFill>
                  <a:srgbClr val="808080"/>
                </a:solidFill>
                <a:latin typeface="Calibri"/>
                <a:cs typeface="Calibri"/>
              </a:rPr>
              <a:t>panel</a:t>
            </a:r>
            <a:r>
              <a:rPr sz="2100" spc="55" dirty="0">
                <a:solidFill>
                  <a:srgbClr val="808080"/>
                </a:solidFill>
                <a:latin typeface="Calibri"/>
                <a:cs typeface="Calibri"/>
              </a:rPr>
              <a:t> </a:t>
            </a:r>
            <a:r>
              <a:rPr sz="2100" dirty="0">
                <a:solidFill>
                  <a:srgbClr val="808080"/>
                </a:solidFill>
                <a:latin typeface="Calibri"/>
                <a:cs typeface="Calibri"/>
              </a:rPr>
              <a:t>considered</a:t>
            </a:r>
            <a:r>
              <a:rPr sz="2100" spc="45" dirty="0">
                <a:solidFill>
                  <a:srgbClr val="808080"/>
                </a:solidFill>
                <a:latin typeface="Calibri"/>
                <a:cs typeface="Calibri"/>
              </a:rPr>
              <a:t> </a:t>
            </a:r>
            <a:r>
              <a:rPr sz="2100" dirty="0">
                <a:solidFill>
                  <a:srgbClr val="808080"/>
                </a:solidFill>
                <a:latin typeface="Calibri"/>
                <a:cs typeface="Calibri"/>
              </a:rPr>
              <a:t>additional</a:t>
            </a:r>
            <a:r>
              <a:rPr sz="2100" spc="30" dirty="0">
                <a:solidFill>
                  <a:srgbClr val="808080"/>
                </a:solidFill>
                <a:latin typeface="Calibri"/>
                <a:cs typeface="Calibri"/>
              </a:rPr>
              <a:t> </a:t>
            </a:r>
            <a:r>
              <a:rPr sz="2100" dirty="0">
                <a:solidFill>
                  <a:srgbClr val="808080"/>
                </a:solidFill>
                <a:latin typeface="Calibri"/>
                <a:cs typeface="Calibri"/>
              </a:rPr>
              <a:t>Evidence-</a:t>
            </a:r>
            <a:r>
              <a:rPr sz="2100" spc="-10" dirty="0">
                <a:solidFill>
                  <a:srgbClr val="808080"/>
                </a:solidFill>
                <a:latin typeface="Calibri"/>
                <a:cs typeface="Calibri"/>
              </a:rPr>
              <a:t>to-</a:t>
            </a:r>
            <a:r>
              <a:rPr sz="2100" dirty="0">
                <a:solidFill>
                  <a:srgbClr val="808080"/>
                </a:solidFill>
                <a:latin typeface="Calibri"/>
                <a:cs typeface="Calibri"/>
              </a:rPr>
              <a:t>Decision</a:t>
            </a:r>
            <a:r>
              <a:rPr sz="2100" spc="45" dirty="0">
                <a:solidFill>
                  <a:srgbClr val="808080"/>
                </a:solidFill>
                <a:latin typeface="Calibri"/>
                <a:cs typeface="Calibri"/>
              </a:rPr>
              <a:t> </a:t>
            </a:r>
            <a:r>
              <a:rPr sz="2100" dirty="0">
                <a:solidFill>
                  <a:srgbClr val="808080"/>
                </a:solidFill>
                <a:latin typeface="Calibri"/>
                <a:cs typeface="Calibri"/>
              </a:rPr>
              <a:t>domains</a:t>
            </a:r>
            <a:r>
              <a:rPr sz="2100" spc="20" dirty="0">
                <a:solidFill>
                  <a:srgbClr val="808080"/>
                </a:solidFill>
                <a:latin typeface="Calibri"/>
                <a:cs typeface="Calibri"/>
              </a:rPr>
              <a:t> </a:t>
            </a:r>
            <a:r>
              <a:rPr sz="2100" dirty="0">
                <a:solidFill>
                  <a:srgbClr val="808080"/>
                </a:solidFill>
                <a:latin typeface="Calibri"/>
                <a:cs typeface="Calibri"/>
              </a:rPr>
              <a:t>to</a:t>
            </a:r>
            <a:r>
              <a:rPr sz="2100" spc="55" dirty="0">
                <a:solidFill>
                  <a:srgbClr val="808080"/>
                </a:solidFill>
                <a:latin typeface="Calibri"/>
                <a:cs typeface="Calibri"/>
              </a:rPr>
              <a:t> </a:t>
            </a:r>
            <a:r>
              <a:rPr sz="2100" dirty="0">
                <a:solidFill>
                  <a:srgbClr val="808080"/>
                </a:solidFill>
                <a:latin typeface="Calibri"/>
                <a:cs typeface="Calibri"/>
              </a:rPr>
              <a:t>generate</a:t>
            </a:r>
            <a:r>
              <a:rPr sz="2100" spc="35" dirty="0">
                <a:solidFill>
                  <a:srgbClr val="808080"/>
                </a:solidFill>
                <a:latin typeface="Calibri"/>
                <a:cs typeface="Calibri"/>
              </a:rPr>
              <a:t> </a:t>
            </a:r>
            <a:r>
              <a:rPr sz="2100" spc="-25" dirty="0">
                <a:solidFill>
                  <a:srgbClr val="808080"/>
                </a:solidFill>
                <a:latin typeface="Calibri"/>
                <a:cs typeface="Calibri"/>
              </a:rPr>
              <a:t>the </a:t>
            </a:r>
            <a:r>
              <a:rPr sz="2100" spc="-10" dirty="0">
                <a:solidFill>
                  <a:srgbClr val="808080"/>
                </a:solidFill>
                <a:latin typeface="Calibri"/>
                <a:cs typeface="Calibri"/>
              </a:rPr>
              <a:t>recommendations:</a:t>
            </a:r>
            <a:endParaRPr sz="2100" dirty="0">
              <a:latin typeface="Calibri"/>
              <a:cs typeface="Calibri"/>
            </a:endParaRPr>
          </a:p>
          <a:p>
            <a:pPr marL="698500" lvl="1" indent="-228600">
              <a:lnSpc>
                <a:spcPct val="100000"/>
              </a:lnSpc>
              <a:spcBef>
                <a:spcPts val="285"/>
              </a:spcBef>
              <a:buFont typeface="Arial"/>
              <a:buChar char="•"/>
              <a:tabLst>
                <a:tab pos="697865" algn="l"/>
                <a:tab pos="698500" algn="l"/>
              </a:tabLst>
            </a:pPr>
            <a:r>
              <a:rPr sz="1850" dirty="0">
                <a:solidFill>
                  <a:srgbClr val="808080"/>
                </a:solidFill>
                <a:latin typeface="Calibri"/>
                <a:cs typeface="Calibri"/>
              </a:rPr>
              <a:t>Resource</a:t>
            </a:r>
            <a:r>
              <a:rPr sz="1850" spc="-20" dirty="0">
                <a:solidFill>
                  <a:srgbClr val="808080"/>
                </a:solidFill>
                <a:latin typeface="Calibri"/>
                <a:cs typeface="Calibri"/>
              </a:rPr>
              <a:t> </a:t>
            </a:r>
            <a:r>
              <a:rPr sz="1850" spc="-25" dirty="0">
                <a:solidFill>
                  <a:srgbClr val="808080"/>
                </a:solidFill>
                <a:latin typeface="Calibri"/>
                <a:cs typeface="Calibri"/>
              </a:rPr>
              <a:t>use</a:t>
            </a:r>
            <a:endParaRPr sz="1850" dirty="0">
              <a:latin typeface="Calibri"/>
              <a:cs typeface="Calibri"/>
            </a:endParaRPr>
          </a:p>
          <a:p>
            <a:pPr marL="698500" lvl="1" indent="-228600">
              <a:lnSpc>
                <a:spcPct val="100000"/>
              </a:lnSpc>
              <a:spcBef>
                <a:spcPts val="290"/>
              </a:spcBef>
              <a:buFont typeface="Arial"/>
              <a:buChar char="•"/>
              <a:tabLst>
                <a:tab pos="697865" algn="l"/>
                <a:tab pos="698500" algn="l"/>
              </a:tabLst>
            </a:pPr>
            <a:r>
              <a:rPr sz="1850" spc="-10" dirty="0">
                <a:solidFill>
                  <a:srgbClr val="808080"/>
                </a:solidFill>
                <a:latin typeface="Calibri"/>
                <a:cs typeface="Calibri"/>
              </a:rPr>
              <a:t>Cost-effectiveness</a:t>
            </a:r>
            <a:endParaRPr sz="1850" dirty="0">
              <a:latin typeface="Calibri"/>
              <a:cs typeface="Calibri"/>
            </a:endParaRPr>
          </a:p>
          <a:p>
            <a:pPr marL="698500" lvl="1" indent="-228600">
              <a:lnSpc>
                <a:spcPct val="100000"/>
              </a:lnSpc>
              <a:spcBef>
                <a:spcPts val="300"/>
              </a:spcBef>
              <a:buFont typeface="Arial"/>
              <a:buChar char="•"/>
              <a:tabLst>
                <a:tab pos="697865" algn="l"/>
                <a:tab pos="698500" algn="l"/>
              </a:tabLst>
            </a:pPr>
            <a:r>
              <a:rPr sz="1850" dirty="0">
                <a:solidFill>
                  <a:srgbClr val="808080"/>
                </a:solidFill>
                <a:latin typeface="Calibri"/>
                <a:cs typeface="Calibri"/>
              </a:rPr>
              <a:t>Health</a:t>
            </a:r>
            <a:r>
              <a:rPr sz="1850" spc="10" dirty="0">
                <a:solidFill>
                  <a:srgbClr val="808080"/>
                </a:solidFill>
                <a:latin typeface="Calibri"/>
                <a:cs typeface="Calibri"/>
              </a:rPr>
              <a:t> </a:t>
            </a:r>
            <a:r>
              <a:rPr sz="1850" spc="-10" dirty="0">
                <a:solidFill>
                  <a:srgbClr val="808080"/>
                </a:solidFill>
                <a:latin typeface="Calibri"/>
                <a:cs typeface="Calibri"/>
              </a:rPr>
              <a:t>equity</a:t>
            </a:r>
            <a:endParaRPr sz="1850" dirty="0">
              <a:latin typeface="Calibri"/>
              <a:cs typeface="Calibri"/>
            </a:endParaRPr>
          </a:p>
          <a:p>
            <a:pPr marL="698500" lvl="1" indent="-228600">
              <a:lnSpc>
                <a:spcPct val="100000"/>
              </a:lnSpc>
              <a:spcBef>
                <a:spcPts val="300"/>
              </a:spcBef>
              <a:buFont typeface="Arial"/>
              <a:buChar char="•"/>
              <a:tabLst>
                <a:tab pos="697865" algn="l"/>
                <a:tab pos="698500" algn="l"/>
              </a:tabLst>
            </a:pPr>
            <a:r>
              <a:rPr sz="1850" spc="-10" dirty="0">
                <a:solidFill>
                  <a:srgbClr val="808080"/>
                </a:solidFill>
                <a:latin typeface="Calibri"/>
                <a:cs typeface="Calibri"/>
              </a:rPr>
              <a:t>Acceptability</a:t>
            </a:r>
            <a:endParaRPr sz="1850" dirty="0">
              <a:latin typeface="Calibri"/>
              <a:cs typeface="Calibri"/>
            </a:endParaRPr>
          </a:p>
          <a:p>
            <a:pPr marL="698500" lvl="1" indent="-228600">
              <a:lnSpc>
                <a:spcPct val="100000"/>
              </a:lnSpc>
              <a:spcBef>
                <a:spcPts val="285"/>
              </a:spcBef>
              <a:buFont typeface="Arial"/>
              <a:buChar char="•"/>
              <a:tabLst>
                <a:tab pos="697865" algn="l"/>
                <a:tab pos="698500" algn="l"/>
              </a:tabLst>
            </a:pPr>
            <a:r>
              <a:rPr sz="1850" spc="-10" dirty="0">
                <a:solidFill>
                  <a:srgbClr val="808080"/>
                </a:solidFill>
                <a:latin typeface="Calibri"/>
                <a:cs typeface="Calibri"/>
              </a:rPr>
              <a:t>Feasibility</a:t>
            </a:r>
            <a:endParaRPr sz="1850" dirty="0">
              <a:latin typeface="Calibri"/>
              <a:cs typeface="Calibri"/>
            </a:endParaRPr>
          </a:p>
          <a:p>
            <a:pPr lvl="1">
              <a:lnSpc>
                <a:spcPct val="100000"/>
              </a:lnSpc>
              <a:spcBef>
                <a:spcPts val="55"/>
              </a:spcBef>
              <a:buClr>
                <a:srgbClr val="808080"/>
              </a:buClr>
              <a:buFont typeface="Arial"/>
              <a:buChar char="•"/>
            </a:pPr>
            <a:endParaRPr sz="2000" dirty="0">
              <a:latin typeface="Calibri"/>
              <a:cs typeface="Calibri"/>
            </a:endParaRPr>
          </a:p>
          <a:p>
            <a:pPr marL="467995" indent="-451484">
              <a:lnSpc>
                <a:spcPct val="100000"/>
              </a:lnSpc>
              <a:spcBef>
                <a:spcPts val="5"/>
              </a:spcBef>
              <a:buFont typeface="Arial"/>
              <a:buChar char="•"/>
              <a:tabLst>
                <a:tab pos="467995" algn="l"/>
                <a:tab pos="468630" algn="l"/>
              </a:tabLst>
            </a:pPr>
            <a:r>
              <a:rPr sz="2100" dirty="0">
                <a:solidFill>
                  <a:srgbClr val="808080"/>
                </a:solidFill>
                <a:latin typeface="Calibri"/>
                <a:cs typeface="Calibri"/>
              </a:rPr>
              <a:t>Evidence</a:t>
            </a:r>
            <a:r>
              <a:rPr sz="2100" spc="10" dirty="0">
                <a:solidFill>
                  <a:srgbClr val="808080"/>
                </a:solidFill>
                <a:latin typeface="Calibri"/>
                <a:cs typeface="Calibri"/>
              </a:rPr>
              <a:t> </a:t>
            </a:r>
            <a:r>
              <a:rPr sz="2100" dirty="0">
                <a:solidFill>
                  <a:srgbClr val="808080"/>
                </a:solidFill>
                <a:latin typeface="Calibri"/>
                <a:cs typeface="Calibri"/>
              </a:rPr>
              <a:t>for</a:t>
            </a:r>
            <a:r>
              <a:rPr sz="2100" spc="40" dirty="0">
                <a:solidFill>
                  <a:srgbClr val="808080"/>
                </a:solidFill>
                <a:latin typeface="Calibri"/>
                <a:cs typeface="Calibri"/>
              </a:rPr>
              <a:t> </a:t>
            </a:r>
            <a:r>
              <a:rPr sz="2100" dirty="0">
                <a:solidFill>
                  <a:srgbClr val="808080"/>
                </a:solidFill>
                <a:latin typeface="Calibri"/>
                <a:cs typeface="Calibri"/>
              </a:rPr>
              <a:t>these</a:t>
            </a:r>
            <a:r>
              <a:rPr sz="2100" spc="10" dirty="0">
                <a:solidFill>
                  <a:srgbClr val="808080"/>
                </a:solidFill>
                <a:latin typeface="Calibri"/>
                <a:cs typeface="Calibri"/>
              </a:rPr>
              <a:t> </a:t>
            </a:r>
            <a:r>
              <a:rPr sz="2100" dirty="0">
                <a:solidFill>
                  <a:srgbClr val="808080"/>
                </a:solidFill>
                <a:latin typeface="Calibri"/>
                <a:cs typeface="Calibri"/>
              </a:rPr>
              <a:t>domains</a:t>
            </a:r>
            <a:r>
              <a:rPr sz="2100" spc="30" dirty="0">
                <a:solidFill>
                  <a:srgbClr val="808080"/>
                </a:solidFill>
                <a:latin typeface="Calibri"/>
                <a:cs typeface="Calibri"/>
              </a:rPr>
              <a:t> </a:t>
            </a:r>
            <a:r>
              <a:rPr sz="2100" dirty="0">
                <a:solidFill>
                  <a:srgbClr val="808080"/>
                </a:solidFill>
                <a:latin typeface="Calibri"/>
                <a:cs typeface="Calibri"/>
              </a:rPr>
              <a:t>was</a:t>
            </a:r>
            <a:r>
              <a:rPr sz="2100" spc="45" dirty="0">
                <a:solidFill>
                  <a:srgbClr val="808080"/>
                </a:solidFill>
                <a:latin typeface="Calibri"/>
                <a:cs typeface="Calibri"/>
              </a:rPr>
              <a:t> </a:t>
            </a:r>
            <a:r>
              <a:rPr sz="2100" dirty="0">
                <a:solidFill>
                  <a:srgbClr val="808080"/>
                </a:solidFill>
                <a:latin typeface="Calibri"/>
                <a:cs typeface="Calibri"/>
              </a:rPr>
              <a:t>also</a:t>
            </a:r>
            <a:r>
              <a:rPr sz="2100" spc="35" dirty="0">
                <a:solidFill>
                  <a:srgbClr val="808080"/>
                </a:solidFill>
                <a:latin typeface="Calibri"/>
                <a:cs typeface="Calibri"/>
              </a:rPr>
              <a:t> </a:t>
            </a:r>
            <a:r>
              <a:rPr sz="2100" dirty="0">
                <a:solidFill>
                  <a:srgbClr val="808080"/>
                </a:solidFill>
                <a:latin typeface="Calibri"/>
                <a:cs typeface="Calibri"/>
              </a:rPr>
              <a:t>sought</a:t>
            </a:r>
            <a:r>
              <a:rPr sz="2100" spc="10" dirty="0">
                <a:solidFill>
                  <a:srgbClr val="808080"/>
                </a:solidFill>
                <a:latin typeface="Calibri"/>
                <a:cs typeface="Calibri"/>
              </a:rPr>
              <a:t> </a:t>
            </a:r>
            <a:r>
              <a:rPr sz="2100" dirty="0">
                <a:solidFill>
                  <a:srgbClr val="808080"/>
                </a:solidFill>
                <a:latin typeface="Calibri"/>
                <a:cs typeface="Calibri"/>
              </a:rPr>
              <a:t>in</a:t>
            </a:r>
            <a:r>
              <a:rPr sz="2100" spc="35" dirty="0">
                <a:solidFill>
                  <a:srgbClr val="808080"/>
                </a:solidFill>
                <a:latin typeface="Calibri"/>
                <a:cs typeface="Calibri"/>
              </a:rPr>
              <a:t> </a:t>
            </a:r>
            <a:r>
              <a:rPr sz="2100" dirty="0">
                <a:solidFill>
                  <a:srgbClr val="808080"/>
                </a:solidFill>
                <a:latin typeface="Calibri"/>
                <a:cs typeface="Calibri"/>
              </a:rPr>
              <a:t>the</a:t>
            </a:r>
            <a:r>
              <a:rPr sz="2100" spc="35" dirty="0">
                <a:solidFill>
                  <a:srgbClr val="808080"/>
                </a:solidFill>
                <a:latin typeface="Calibri"/>
                <a:cs typeface="Calibri"/>
              </a:rPr>
              <a:t> </a:t>
            </a:r>
            <a:r>
              <a:rPr sz="2100" dirty="0">
                <a:solidFill>
                  <a:srgbClr val="808080"/>
                </a:solidFill>
                <a:latin typeface="Calibri"/>
                <a:cs typeface="Calibri"/>
              </a:rPr>
              <a:t>two</a:t>
            </a:r>
            <a:r>
              <a:rPr sz="2100" spc="30" dirty="0">
                <a:solidFill>
                  <a:srgbClr val="808080"/>
                </a:solidFill>
                <a:latin typeface="Calibri"/>
                <a:cs typeface="Calibri"/>
              </a:rPr>
              <a:t> </a:t>
            </a:r>
            <a:r>
              <a:rPr sz="2100" spc="-10" dirty="0">
                <a:solidFill>
                  <a:srgbClr val="808080"/>
                </a:solidFill>
                <a:latin typeface="Calibri"/>
                <a:cs typeface="Calibri"/>
              </a:rPr>
              <a:t>reviews</a:t>
            </a:r>
            <a:endParaRPr lang="en-US" sz="2100" dirty="0">
              <a:latin typeface="Calibri"/>
              <a:cs typeface="Calibri"/>
            </a:endParaRPr>
          </a:p>
          <a:p>
            <a:pPr>
              <a:lnSpc>
                <a:spcPct val="100000"/>
              </a:lnSpc>
              <a:spcBef>
                <a:spcPts val="45"/>
              </a:spcBef>
              <a:buClr>
                <a:srgbClr val="808080"/>
              </a:buClr>
            </a:pPr>
            <a:endParaRPr lang="en-US" sz="2700" dirty="0">
              <a:latin typeface="Calibri"/>
              <a:cs typeface="Calibri"/>
            </a:endParaRPr>
          </a:p>
          <a:p>
            <a:pPr marL="467995" marR="5080" indent="-451484">
              <a:lnSpc>
                <a:spcPts val="2300"/>
              </a:lnSpc>
              <a:buFont typeface="Arial"/>
              <a:buChar char="•"/>
              <a:tabLst>
                <a:tab pos="467995" algn="l"/>
                <a:tab pos="468630" algn="l"/>
              </a:tabLst>
            </a:pPr>
            <a:r>
              <a:rPr sz="2100" dirty="0">
                <a:solidFill>
                  <a:srgbClr val="808080"/>
                </a:solidFill>
                <a:latin typeface="Calibri"/>
                <a:cs typeface="Calibri"/>
              </a:rPr>
              <a:t>COVID-19</a:t>
            </a:r>
            <a:r>
              <a:rPr sz="2100" spc="10" dirty="0">
                <a:solidFill>
                  <a:srgbClr val="808080"/>
                </a:solidFill>
                <a:latin typeface="Calibri"/>
                <a:cs typeface="Calibri"/>
              </a:rPr>
              <a:t> </a:t>
            </a:r>
            <a:r>
              <a:rPr sz="2100" dirty="0">
                <a:solidFill>
                  <a:srgbClr val="808080"/>
                </a:solidFill>
                <a:latin typeface="Calibri"/>
                <a:cs typeface="Calibri"/>
              </a:rPr>
              <a:t>specific</a:t>
            </a:r>
            <a:r>
              <a:rPr sz="2100" spc="25" dirty="0">
                <a:solidFill>
                  <a:srgbClr val="808080"/>
                </a:solidFill>
                <a:latin typeface="Calibri"/>
                <a:cs typeface="Calibri"/>
              </a:rPr>
              <a:t> </a:t>
            </a:r>
            <a:r>
              <a:rPr sz="2100" dirty="0">
                <a:solidFill>
                  <a:srgbClr val="808080"/>
                </a:solidFill>
                <a:latin typeface="Calibri"/>
                <a:cs typeface="Calibri"/>
              </a:rPr>
              <a:t>evidence</a:t>
            </a:r>
            <a:r>
              <a:rPr sz="2100" spc="35" dirty="0">
                <a:solidFill>
                  <a:srgbClr val="808080"/>
                </a:solidFill>
                <a:latin typeface="Calibri"/>
                <a:cs typeface="Calibri"/>
              </a:rPr>
              <a:t> </a:t>
            </a:r>
            <a:r>
              <a:rPr sz="2100" dirty="0">
                <a:solidFill>
                  <a:srgbClr val="808080"/>
                </a:solidFill>
                <a:latin typeface="Calibri"/>
                <a:cs typeface="Calibri"/>
              </a:rPr>
              <a:t>not</a:t>
            </a:r>
            <a:r>
              <a:rPr sz="2100" spc="35" dirty="0">
                <a:solidFill>
                  <a:srgbClr val="808080"/>
                </a:solidFill>
                <a:latin typeface="Calibri"/>
                <a:cs typeface="Calibri"/>
              </a:rPr>
              <a:t> </a:t>
            </a:r>
            <a:r>
              <a:rPr sz="2100" dirty="0">
                <a:solidFill>
                  <a:srgbClr val="808080"/>
                </a:solidFill>
                <a:latin typeface="Calibri"/>
                <a:cs typeface="Calibri"/>
              </a:rPr>
              <a:t>yet</a:t>
            </a:r>
            <a:r>
              <a:rPr sz="2100" spc="35" dirty="0">
                <a:solidFill>
                  <a:srgbClr val="808080"/>
                </a:solidFill>
                <a:latin typeface="Calibri"/>
                <a:cs typeface="Calibri"/>
              </a:rPr>
              <a:t> </a:t>
            </a:r>
            <a:r>
              <a:rPr sz="2100" dirty="0">
                <a:solidFill>
                  <a:srgbClr val="808080"/>
                </a:solidFill>
                <a:latin typeface="Calibri"/>
                <a:cs typeface="Calibri"/>
              </a:rPr>
              <a:t>identified</a:t>
            </a:r>
            <a:r>
              <a:rPr sz="2100" spc="15" dirty="0">
                <a:solidFill>
                  <a:srgbClr val="808080"/>
                </a:solidFill>
                <a:latin typeface="Calibri"/>
                <a:cs typeface="Calibri"/>
              </a:rPr>
              <a:t> </a:t>
            </a:r>
            <a:r>
              <a:rPr sz="2100" dirty="0">
                <a:solidFill>
                  <a:srgbClr val="808080"/>
                </a:solidFill>
                <a:latin typeface="Calibri"/>
                <a:cs typeface="Calibri"/>
              </a:rPr>
              <a:t>–</a:t>
            </a:r>
            <a:r>
              <a:rPr sz="2100" spc="55" dirty="0">
                <a:solidFill>
                  <a:srgbClr val="808080"/>
                </a:solidFill>
                <a:latin typeface="Calibri"/>
                <a:cs typeface="Calibri"/>
              </a:rPr>
              <a:t> </a:t>
            </a:r>
            <a:r>
              <a:rPr sz="2100" dirty="0">
                <a:solidFill>
                  <a:srgbClr val="808080"/>
                </a:solidFill>
                <a:latin typeface="Calibri"/>
                <a:cs typeface="Calibri"/>
              </a:rPr>
              <a:t>the</a:t>
            </a:r>
            <a:r>
              <a:rPr sz="2100" spc="30" dirty="0">
                <a:solidFill>
                  <a:srgbClr val="808080"/>
                </a:solidFill>
                <a:latin typeface="Calibri"/>
                <a:cs typeface="Calibri"/>
              </a:rPr>
              <a:t> </a:t>
            </a:r>
            <a:r>
              <a:rPr sz="2100" dirty="0">
                <a:solidFill>
                  <a:srgbClr val="808080"/>
                </a:solidFill>
                <a:latin typeface="Calibri"/>
                <a:cs typeface="Calibri"/>
              </a:rPr>
              <a:t>panel</a:t>
            </a:r>
            <a:r>
              <a:rPr sz="2100" spc="50" dirty="0">
                <a:solidFill>
                  <a:srgbClr val="808080"/>
                </a:solidFill>
                <a:latin typeface="Calibri"/>
                <a:cs typeface="Calibri"/>
              </a:rPr>
              <a:t> </a:t>
            </a:r>
            <a:r>
              <a:rPr sz="2100" dirty="0">
                <a:solidFill>
                  <a:srgbClr val="808080"/>
                </a:solidFill>
                <a:latin typeface="Calibri"/>
                <a:cs typeface="Calibri"/>
              </a:rPr>
              <a:t>mainly</a:t>
            </a:r>
            <a:r>
              <a:rPr sz="2100" spc="35" dirty="0">
                <a:solidFill>
                  <a:srgbClr val="808080"/>
                </a:solidFill>
                <a:latin typeface="Calibri"/>
                <a:cs typeface="Calibri"/>
              </a:rPr>
              <a:t> </a:t>
            </a:r>
            <a:r>
              <a:rPr sz="2100" dirty="0">
                <a:solidFill>
                  <a:srgbClr val="808080"/>
                </a:solidFill>
                <a:latin typeface="Calibri"/>
                <a:cs typeface="Calibri"/>
              </a:rPr>
              <a:t>relied</a:t>
            </a:r>
            <a:r>
              <a:rPr sz="2100" spc="20" dirty="0">
                <a:solidFill>
                  <a:srgbClr val="808080"/>
                </a:solidFill>
                <a:latin typeface="Calibri"/>
                <a:cs typeface="Calibri"/>
              </a:rPr>
              <a:t> </a:t>
            </a:r>
            <a:r>
              <a:rPr sz="2100" dirty="0">
                <a:solidFill>
                  <a:srgbClr val="808080"/>
                </a:solidFill>
                <a:latin typeface="Calibri"/>
                <a:cs typeface="Calibri"/>
              </a:rPr>
              <a:t>on</a:t>
            </a:r>
            <a:r>
              <a:rPr sz="2100" spc="50" dirty="0">
                <a:solidFill>
                  <a:srgbClr val="808080"/>
                </a:solidFill>
                <a:latin typeface="Calibri"/>
                <a:cs typeface="Calibri"/>
              </a:rPr>
              <a:t> </a:t>
            </a:r>
            <a:r>
              <a:rPr sz="2100" dirty="0">
                <a:solidFill>
                  <a:srgbClr val="808080"/>
                </a:solidFill>
                <a:latin typeface="Calibri"/>
                <a:cs typeface="Calibri"/>
              </a:rPr>
              <a:t>evidence</a:t>
            </a:r>
            <a:r>
              <a:rPr sz="2100" spc="25" dirty="0">
                <a:solidFill>
                  <a:srgbClr val="808080"/>
                </a:solidFill>
                <a:latin typeface="Calibri"/>
                <a:cs typeface="Calibri"/>
              </a:rPr>
              <a:t> </a:t>
            </a:r>
            <a:r>
              <a:rPr sz="2100" dirty="0">
                <a:solidFill>
                  <a:srgbClr val="808080"/>
                </a:solidFill>
                <a:latin typeface="Calibri"/>
                <a:cs typeface="Calibri"/>
              </a:rPr>
              <a:t>from</a:t>
            </a:r>
            <a:r>
              <a:rPr sz="2100" spc="40" dirty="0">
                <a:solidFill>
                  <a:srgbClr val="808080"/>
                </a:solidFill>
                <a:latin typeface="Calibri"/>
                <a:cs typeface="Calibri"/>
              </a:rPr>
              <a:t> </a:t>
            </a:r>
            <a:r>
              <a:rPr sz="2100" spc="-25" dirty="0">
                <a:solidFill>
                  <a:srgbClr val="808080"/>
                </a:solidFill>
                <a:latin typeface="Calibri"/>
                <a:cs typeface="Calibri"/>
              </a:rPr>
              <a:t>the </a:t>
            </a:r>
            <a:r>
              <a:rPr sz="2100" dirty="0">
                <a:solidFill>
                  <a:srgbClr val="808080"/>
                </a:solidFill>
                <a:latin typeface="Calibri"/>
                <a:cs typeface="Calibri"/>
              </a:rPr>
              <a:t>ASH</a:t>
            </a:r>
            <a:r>
              <a:rPr sz="2100" spc="35" dirty="0">
                <a:solidFill>
                  <a:srgbClr val="808080"/>
                </a:solidFill>
                <a:latin typeface="Calibri"/>
                <a:cs typeface="Calibri"/>
              </a:rPr>
              <a:t> </a:t>
            </a:r>
            <a:r>
              <a:rPr sz="2100" dirty="0">
                <a:solidFill>
                  <a:srgbClr val="808080"/>
                </a:solidFill>
                <a:latin typeface="Calibri"/>
                <a:cs typeface="Calibri"/>
              </a:rPr>
              <a:t>guidelines</a:t>
            </a:r>
            <a:r>
              <a:rPr sz="2100" spc="5" dirty="0">
                <a:solidFill>
                  <a:srgbClr val="808080"/>
                </a:solidFill>
                <a:latin typeface="Calibri"/>
                <a:cs typeface="Calibri"/>
              </a:rPr>
              <a:t> </a:t>
            </a:r>
            <a:r>
              <a:rPr sz="2100" dirty="0">
                <a:solidFill>
                  <a:srgbClr val="808080"/>
                </a:solidFill>
                <a:latin typeface="Calibri"/>
                <a:cs typeface="Calibri"/>
              </a:rPr>
              <a:t>for</a:t>
            </a:r>
            <a:r>
              <a:rPr sz="2100" spc="50" dirty="0">
                <a:solidFill>
                  <a:srgbClr val="808080"/>
                </a:solidFill>
                <a:latin typeface="Calibri"/>
                <a:cs typeface="Calibri"/>
              </a:rPr>
              <a:t> </a:t>
            </a:r>
            <a:r>
              <a:rPr sz="2100" dirty="0">
                <a:solidFill>
                  <a:srgbClr val="808080"/>
                </a:solidFill>
                <a:latin typeface="Calibri"/>
                <a:cs typeface="Calibri"/>
              </a:rPr>
              <a:t>the</a:t>
            </a:r>
            <a:r>
              <a:rPr sz="2100" spc="35" dirty="0">
                <a:solidFill>
                  <a:srgbClr val="808080"/>
                </a:solidFill>
                <a:latin typeface="Calibri"/>
                <a:cs typeface="Calibri"/>
              </a:rPr>
              <a:t> </a:t>
            </a:r>
            <a:r>
              <a:rPr sz="2100" dirty="0">
                <a:solidFill>
                  <a:srgbClr val="808080"/>
                </a:solidFill>
                <a:latin typeface="Calibri"/>
                <a:cs typeface="Calibri"/>
              </a:rPr>
              <a:t>management</a:t>
            </a:r>
            <a:r>
              <a:rPr sz="2100" spc="25" dirty="0">
                <a:solidFill>
                  <a:srgbClr val="808080"/>
                </a:solidFill>
                <a:latin typeface="Calibri"/>
                <a:cs typeface="Calibri"/>
              </a:rPr>
              <a:t> </a:t>
            </a:r>
            <a:r>
              <a:rPr sz="2100" dirty="0">
                <a:solidFill>
                  <a:srgbClr val="808080"/>
                </a:solidFill>
                <a:latin typeface="Calibri"/>
                <a:cs typeface="Calibri"/>
              </a:rPr>
              <a:t>of</a:t>
            </a:r>
            <a:r>
              <a:rPr sz="2100" spc="40" dirty="0">
                <a:solidFill>
                  <a:srgbClr val="808080"/>
                </a:solidFill>
                <a:latin typeface="Calibri"/>
                <a:cs typeface="Calibri"/>
              </a:rPr>
              <a:t> </a:t>
            </a:r>
            <a:r>
              <a:rPr sz="2100" dirty="0">
                <a:solidFill>
                  <a:srgbClr val="808080"/>
                </a:solidFill>
                <a:latin typeface="Calibri"/>
                <a:cs typeface="Calibri"/>
              </a:rPr>
              <a:t>hospitalized</a:t>
            </a:r>
            <a:r>
              <a:rPr sz="2100" spc="25" dirty="0">
                <a:solidFill>
                  <a:srgbClr val="808080"/>
                </a:solidFill>
                <a:latin typeface="Calibri"/>
                <a:cs typeface="Calibri"/>
              </a:rPr>
              <a:t> </a:t>
            </a:r>
            <a:r>
              <a:rPr sz="2100" dirty="0">
                <a:solidFill>
                  <a:srgbClr val="808080"/>
                </a:solidFill>
                <a:latin typeface="Calibri"/>
                <a:cs typeface="Calibri"/>
              </a:rPr>
              <a:t>medically</a:t>
            </a:r>
            <a:r>
              <a:rPr sz="2100" spc="10" dirty="0">
                <a:solidFill>
                  <a:srgbClr val="808080"/>
                </a:solidFill>
                <a:latin typeface="Calibri"/>
                <a:cs typeface="Calibri"/>
              </a:rPr>
              <a:t> </a:t>
            </a:r>
            <a:r>
              <a:rPr sz="2100" dirty="0">
                <a:solidFill>
                  <a:srgbClr val="808080"/>
                </a:solidFill>
                <a:latin typeface="Calibri"/>
                <a:cs typeface="Calibri"/>
              </a:rPr>
              <a:t>ill</a:t>
            </a:r>
            <a:r>
              <a:rPr sz="2100" spc="45" dirty="0">
                <a:solidFill>
                  <a:srgbClr val="808080"/>
                </a:solidFill>
                <a:latin typeface="Calibri"/>
                <a:cs typeface="Calibri"/>
              </a:rPr>
              <a:t> </a:t>
            </a:r>
            <a:r>
              <a:rPr sz="2100" dirty="0">
                <a:solidFill>
                  <a:srgbClr val="808080"/>
                </a:solidFill>
                <a:latin typeface="Calibri"/>
                <a:cs typeface="Calibri"/>
              </a:rPr>
              <a:t>patients,</a:t>
            </a:r>
            <a:r>
              <a:rPr sz="2100" spc="40" dirty="0">
                <a:solidFill>
                  <a:srgbClr val="808080"/>
                </a:solidFill>
                <a:latin typeface="Calibri"/>
                <a:cs typeface="Calibri"/>
              </a:rPr>
              <a:t> </a:t>
            </a:r>
            <a:r>
              <a:rPr sz="2100" dirty="0">
                <a:solidFill>
                  <a:srgbClr val="808080"/>
                </a:solidFill>
                <a:latin typeface="Calibri"/>
                <a:cs typeface="Calibri"/>
              </a:rPr>
              <a:t>and</a:t>
            </a:r>
            <a:r>
              <a:rPr sz="2100" spc="50" dirty="0">
                <a:solidFill>
                  <a:srgbClr val="808080"/>
                </a:solidFill>
                <a:latin typeface="Calibri"/>
                <a:cs typeface="Calibri"/>
              </a:rPr>
              <a:t> </a:t>
            </a:r>
            <a:r>
              <a:rPr sz="2100" dirty="0">
                <a:solidFill>
                  <a:srgbClr val="808080"/>
                </a:solidFill>
                <a:latin typeface="Calibri"/>
                <a:cs typeface="Calibri"/>
              </a:rPr>
              <a:t>their</a:t>
            </a:r>
            <a:r>
              <a:rPr sz="2100" spc="20" dirty="0">
                <a:solidFill>
                  <a:srgbClr val="808080"/>
                </a:solidFill>
                <a:latin typeface="Calibri"/>
                <a:cs typeface="Calibri"/>
              </a:rPr>
              <a:t> </a:t>
            </a:r>
            <a:r>
              <a:rPr sz="2100" spc="-10" dirty="0">
                <a:solidFill>
                  <a:srgbClr val="808080"/>
                </a:solidFill>
                <a:latin typeface="Calibri"/>
                <a:cs typeface="Calibri"/>
              </a:rPr>
              <a:t>expertise</a:t>
            </a:r>
            <a:endParaRPr sz="21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Living</a:t>
            </a:r>
            <a:r>
              <a:rPr spc="-60" dirty="0"/>
              <a:t> </a:t>
            </a:r>
            <a:r>
              <a:rPr dirty="0"/>
              <a:t>Phase</a:t>
            </a:r>
            <a:r>
              <a:rPr spc="-55" dirty="0"/>
              <a:t> </a:t>
            </a:r>
            <a:r>
              <a:rPr dirty="0"/>
              <a:t>–</a:t>
            </a:r>
            <a:r>
              <a:rPr spc="-55" dirty="0"/>
              <a:t> </a:t>
            </a:r>
            <a:r>
              <a:rPr spc="-20" dirty="0"/>
              <a:t>Systematic</a:t>
            </a:r>
            <a:r>
              <a:rPr spc="-50" dirty="0"/>
              <a:t> </a:t>
            </a:r>
            <a:r>
              <a:rPr spc="-10" dirty="0"/>
              <a:t>Reviews</a:t>
            </a:r>
          </a:p>
        </p:txBody>
      </p:sp>
      <p:sp>
        <p:nvSpPr>
          <p:cNvPr id="3" name="object 3"/>
          <p:cNvSpPr txBox="1"/>
          <p:nvPr/>
        </p:nvSpPr>
        <p:spPr>
          <a:xfrm>
            <a:off x="406400" y="1902505"/>
            <a:ext cx="8531225" cy="3114675"/>
          </a:xfrm>
          <a:prstGeom prst="rect">
            <a:avLst/>
          </a:prstGeom>
        </p:spPr>
        <p:txBody>
          <a:bodyPr vert="horz" wrap="square" lIns="0" tIns="84455" rIns="0" bIns="0" rtlCol="0">
            <a:spAutoFit/>
          </a:bodyPr>
          <a:lstStyle/>
          <a:p>
            <a:pPr marL="12700">
              <a:lnSpc>
                <a:spcPct val="100000"/>
              </a:lnSpc>
              <a:spcBef>
                <a:spcPts val="665"/>
              </a:spcBef>
            </a:pPr>
            <a:r>
              <a:rPr sz="2100" b="1" spc="-10" dirty="0">
                <a:solidFill>
                  <a:srgbClr val="E43E31"/>
                </a:solidFill>
                <a:latin typeface="Calibri"/>
                <a:cs typeface="Calibri"/>
              </a:rPr>
              <a:t>Overall</a:t>
            </a:r>
            <a:endParaRPr sz="2100" dirty="0">
              <a:latin typeface="Calibri"/>
              <a:cs typeface="Calibri"/>
            </a:endParaRPr>
          </a:p>
          <a:p>
            <a:pPr marL="698500" indent="-228600">
              <a:lnSpc>
                <a:spcPct val="100000"/>
              </a:lnSpc>
              <a:spcBef>
                <a:spcPts val="390"/>
              </a:spcBef>
              <a:buFont typeface="Arial"/>
              <a:buChar char="•"/>
              <a:tabLst>
                <a:tab pos="697865" algn="l"/>
                <a:tab pos="698500" algn="l"/>
              </a:tabLst>
            </a:pPr>
            <a:r>
              <a:rPr sz="1450" dirty="0">
                <a:solidFill>
                  <a:srgbClr val="808080"/>
                </a:solidFill>
                <a:latin typeface="Calibri"/>
                <a:cs typeface="Calibri"/>
              </a:rPr>
              <a:t>Monthly</a:t>
            </a:r>
            <a:r>
              <a:rPr sz="1450" spc="-5" dirty="0">
                <a:solidFill>
                  <a:srgbClr val="808080"/>
                </a:solidFill>
                <a:latin typeface="Calibri"/>
                <a:cs typeface="Calibri"/>
              </a:rPr>
              <a:t> </a:t>
            </a:r>
            <a:r>
              <a:rPr sz="1450" dirty="0">
                <a:solidFill>
                  <a:srgbClr val="808080"/>
                </a:solidFill>
                <a:latin typeface="Calibri"/>
                <a:cs typeface="Calibri"/>
              </a:rPr>
              <a:t>search</a:t>
            </a:r>
            <a:r>
              <a:rPr sz="1450" spc="-20" dirty="0">
                <a:solidFill>
                  <a:srgbClr val="808080"/>
                </a:solidFill>
                <a:latin typeface="Calibri"/>
                <a:cs typeface="Calibri"/>
              </a:rPr>
              <a:t> </a:t>
            </a:r>
            <a:r>
              <a:rPr sz="1450" spc="-10" dirty="0">
                <a:solidFill>
                  <a:srgbClr val="808080"/>
                </a:solidFill>
                <a:latin typeface="Calibri"/>
                <a:cs typeface="Calibri"/>
              </a:rPr>
              <a:t>updates</a:t>
            </a:r>
            <a:endParaRPr sz="1450" dirty="0">
              <a:latin typeface="Calibri"/>
              <a:cs typeface="Calibri"/>
            </a:endParaRPr>
          </a:p>
          <a:p>
            <a:pPr marL="698500" indent="-228600">
              <a:lnSpc>
                <a:spcPct val="100000"/>
              </a:lnSpc>
              <a:spcBef>
                <a:spcPts val="345"/>
              </a:spcBef>
              <a:buFont typeface="Arial"/>
              <a:buChar char="•"/>
              <a:tabLst>
                <a:tab pos="697865" algn="l"/>
                <a:tab pos="698500" algn="l"/>
              </a:tabLst>
            </a:pPr>
            <a:r>
              <a:rPr sz="1450" dirty="0">
                <a:solidFill>
                  <a:srgbClr val="808080"/>
                </a:solidFill>
                <a:latin typeface="Calibri"/>
                <a:cs typeface="Calibri"/>
              </a:rPr>
              <a:t>Using</a:t>
            </a:r>
            <a:r>
              <a:rPr sz="1450" spc="-25" dirty="0">
                <a:solidFill>
                  <a:srgbClr val="808080"/>
                </a:solidFill>
                <a:latin typeface="Calibri"/>
                <a:cs typeface="Calibri"/>
              </a:rPr>
              <a:t> </a:t>
            </a:r>
            <a:r>
              <a:rPr sz="1450" dirty="0">
                <a:solidFill>
                  <a:srgbClr val="808080"/>
                </a:solidFill>
                <a:latin typeface="Calibri"/>
                <a:cs typeface="Calibri"/>
              </a:rPr>
              <a:t>explicit</a:t>
            </a:r>
            <a:r>
              <a:rPr sz="1450" spc="-10" dirty="0">
                <a:solidFill>
                  <a:srgbClr val="808080"/>
                </a:solidFill>
                <a:latin typeface="Calibri"/>
                <a:cs typeface="Calibri"/>
              </a:rPr>
              <a:t> </a:t>
            </a:r>
            <a:r>
              <a:rPr sz="1450" dirty="0">
                <a:solidFill>
                  <a:srgbClr val="808080"/>
                </a:solidFill>
                <a:latin typeface="Calibri"/>
                <a:cs typeface="Calibri"/>
              </a:rPr>
              <a:t>criteria</a:t>
            </a:r>
            <a:r>
              <a:rPr sz="1450" spc="-35" dirty="0">
                <a:solidFill>
                  <a:srgbClr val="808080"/>
                </a:solidFill>
                <a:latin typeface="Calibri"/>
                <a:cs typeface="Calibri"/>
              </a:rPr>
              <a:t> </a:t>
            </a:r>
            <a:r>
              <a:rPr sz="1450" dirty="0">
                <a:solidFill>
                  <a:srgbClr val="808080"/>
                </a:solidFill>
                <a:latin typeface="Calibri"/>
                <a:cs typeface="Calibri"/>
              </a:rPr>
              <a:t>for updating</a:t>
            </a:r>
            <a:r>
              <a:rPr sz="1450" spc="5" dirty="0">
                <a:solidFill>
                  <a:srgbClr val="808080"/>
                </a:solidFill>
                <a:latin typeface="Calibri"/>
                <a:cs typeface="Calibri"/>
              </a:rPr>
              <a:t> </a:t>
            </a:r>
            <a:r>
              <a:rPr sz="1450" dirty="0">
                <a:solidFill>
                  <a:srgbClr val="808080"/>
                </a:solidFill>
                <a:latin typeface="Calibri"/>
                <a:cs typeface="Calibri"/>
              </a:rPr>
              <a:t>analyses</a:t>
            </a:r>
            <a:r>
              <a:rPr sz="1450" spc="-10" dirty="0">
                <a:solidFill>
                  <a:srgbClr val="808080"/>
                </a:solidFill>
                <a:latin typeface="Calibri"/>
                <a:cs typeface="Calibri"/>
              </a:rPr>
              <a:t> </a:t>
            </a:r>
            <a:r>
              <a:rPr sz="1450" dirty="0">
                <a:solidFill>
                  <a:srgbClr val="808080"/>
                </a:solidFill>
                <a:latin typeface="Calibri"/>
                <a:cs typeface="Calibri"/>
              </a:rPr>
              <a:t>and</a:t>
            </a:r>
            <a:r>
              <a:rPr sz="1450" spc="-10" dirty="0">
                <a:solidFill>
                  <a:srgbClr val="808080"/>
                </a:solidFill>
                <a:latin typeface="Calibri"/>
                <a:cs typeface="Calibri"/>
              </a:rPr>
              <a:t> </a:t>
            </a:r>
            <a:r>
              <a:rPr sz="1450" dirty="0">
                <a:solidFill>
                  <a:srgbClr val="808080"/>
                </a:solidFill>
                <a:latin typeface="Calibri"/>
                <a:cs typeface="Calibri"/>
              </a:rPr>
              <a:t>publication</a:t>
            </a:r>
            <a:r>
              <a:rPr sz="1450" spc="10" dirty="0">
                <a:solidFill>
                  <a:srgbClr val="808080"/>
                </a:solidFill>
                <a:latin typeface="Calibri"/>
                <a:cs typeface="Calibri"/>
              </a:rPr>
              <a:t> </a:t>
            </a:r>
            <a:r>
              <a:rPr sz="1450" dirty="0">
                <a:solidFill>
                  <a:srgbClr val="808080"/>
                </a:solidFill>
                <a:latin typeface="Calibri"/>
                <a:cs typeface="Calibri"/>
              </a:rPr>
              <a:t>with</a:t>
            </a:r>
            <a:r>
              <a:rPr sz="1450" spc="-10" dirty="0">
                <a:solidFill>
                  <a:srgbClr val="808080"/>
                </a:solidFill>
                <a:latin typeface="Calibri"/>
                <a:cs typeface="Calibri"/>
              </a:rPr>
              <a:t> </a:t>
            </a:r>
            <a:r>
              <a:rPr sz="1450" dirty="0">
                <a:solidFill>
                  <a:srgbClr val="808080"/>
                </a:solidFill>
                <a:latin typeface="Calibri"/>
                <a:cs typeface="Calibri"/>
              </a:rPr>
              <a:t>new</a:t>
            </a:r>
            <a:r>
              <a:rPr sz="1450" spc="-15" dirty="0">
                <a:solidFill>
                  <a:srgbClr val="808080"/>
                </a:solidFill>
                <a:latin typeface="Calibri"/>
                <a:cs typeface="Calibri"/>
              </a:rPr>
              <a:t> </a:t>
            </a:r>
            <a:r>
              <a:rPr sz="1450" dirty="0">
                <a:solidFill>
                  <a:srgbClr val="808080"/>
                </a:solidFill>
                <a:latin typeface="Calibri"/>
                <a:cs typeface="Calibri"/>
              </a:rPr>
              <a:t>important</a:t>
            </a:r>
            <a:r>
              <a:rPr sz="1450" spc="5" dirty="0">
                <a:solidFill>
                  <a:srgbClr val="808080"/>
                </a:solidFill>
                <a:latin typeface="Calibri"/>
                <a:cs typeface="Calibri"/>
              </a:rPr>
              <a:t> </a:t>
            </a:r>
            <a:r>
              <a:rPr sz="1450" spc="-10" dirty="0">
                <a:solidFill>
                  <a:srgbClr val="808080"/>
                </a:solidFill>
                <a:latin typeface="Calibri"/>
                <a:cs typeface="Calibri"/>
              </a:rPr>
              <a:t>information</a:t>
            </a:r>
            <a:endParaRPr sz="1450" dirty="0">
              <a:latin typeface="Calibri"/>
              <a:cs typeface="Calibri"/>
            </a:endParaRPr>
          </a:p>
          <a:p>
            <a:pPr marL="12700">
              <a:lnSpc>
                <a:spcPct val="100000"/>
              </a:lnSpc>
              <a:spcBef>
                <a:spcPts val="745"/>
              </a:spcBef>
            </a:pPr>
            <a:r>
              <a:rPr sz="2100" b="1" dirty="0">
                <a:solidFill>
                  <a:srgbClr val="E43E31"/>
                </a:solidFill>
                <a:latin typeface="Calibri"/>
                <a:cs typeface="Calibri"/>
              </a:rPr>
              <a:t>Baseline</a:t>
            </a:r>
            <a:r>
              <a:rPr sz="2100" b="1" spc="55" dirty="0">
                <a:solidFill>
                  <a:srgbClr val="E43E31"/>
                </a:solidFill>
                <a:latin typeface="Calibri"/>
                <a:cs typeface="Calibri"/>
              </a:rPr>
              <a:t> </a:t>
            </a:r>
            <a:r>
              <a:rPr sz="2100" b="1" spc="-20" dirty="0">
                <a:solidFill>
                  <a:srgbClr val="E43E31"/>
                </a:solidFill>
                <a:latin typeface="Calibri"/>
                <a:cs typeface="Calibri"/>
              </a:rPr>
              <a:t>risk</a:t>
            </a:r>
            <a:endParaRPr sz="2100" dirty="0">
              <a:latin typeface="Calibri"/>
              <a:cs typeface="Calibri"/>
            </a:endParaRPr>
          </a:p>
          <a:p>
            <a:pPr marL="698500" indent="-228600">
              <a:lnSpc>
                <a:spcPct val="100000"/>
              </a:lnSpc>
              <a:spcBef>
                <a:spcPts val="385"/>
              </a:spcBef>
              <a:buFont typeface="Arial"/>
              <a:buChar char="•"/>
              <a:tabLst>
                <a:tab pos="697865" algn="l"/>
                <a:tab pos="698500" algn="l"/>
              </a:tabLst>
            </a:pPr>
            <a:r>
              <a:rPr sz="1450" dirty="0">
                <a:solidFill>
                  <a:srgbClr val="808080"/>
                </a:solidFill>
                <a:latin typeface="Calibri"/>
                <a:cs typeface="Calibri"/>
              </a:rPr>
              <a:t>Add</a:t>
            </a:r>
            <a:r>
              <a:rPr sz="1450" spc="-10" dirty="0">
                <a:solidFill>
                  <a:srgbClr val="808080"/>
                </a:solidFill>
                <a:latin typeface="Calibri"/>
                <a:cs typeface="Calibri"/>
              </a:rPr>
              <a:t> </a:t>
            </a:r>
            <a:r>
              <a:rPr sz="1450" dirty="0">
                <a:solidFill>
                  <a:srgbClr val="808080"/>
                </a:solidFill>
                <a:latin typeface="Calibri"/>
                <a:cs typeface="Calibri"/>
              </a:rPr>
              <a:t>evidence</a:t>
            </a:r>
            <a:r>
              <a:rPr sz="1450" spc="-10" dirty="0">
                <a:solidFill>
                  <a:srgbClr val="808080"/>
                </a:solidFill>
                <a:latin typeface="Calibri"/>
                <a:cs typeface="Calibri"/>
              </a:rPr>
              <a:t> </a:t>
            </a:r>
            <a:r>
              <a:rPr sz="1450" dirty="0">
                <a:solidFill>
                  <a:srgbClr val="808080"/>
                </a:solidFill>
                <a:latin typeface="Calibri"/>
                <a:cs typeface="Calibri"/>
              </a:rPr>
              <a:t>on</a:t>
            </a:r>
            <a:r>
              <a:rPr sz="1450" spc="10" dirty="0">
                <a:solidFill>
                  <a:srgbClr val="808080"/>
                </a:solidFill>
                <a:latin typeface="Calibri"/>
                <a:cs typeface="Calibri"/>
              </a:rPr>
              <a:t> </a:t>
            </a:r>
            <a:r>
              <a:rPr sz="1450" dirty="0">
                <a:solidFill>
                  <a:srgbClr val="808080"/>
                </a:solidFill>
                <a:latin typeface="Calibri"/>
                <a:cs typeface="Calibri"/>
              </a:rPr>
              <a:t>prognostic</a:t>
            </a:r>
            <a:r>
              <a:rPr sz="1450" spc="15" dirty="0">
                <a:solidFill>
                  <a:srgbClr val="808080"/>
                </a:solidFill>
                <a:latin typeface="Calibri"/>
                <a:cs typeface="Calibri"/>
              </a:rPr>
              <a:t> </a:t>
            </a:r>
            <a:r>
              <a:rPr sz="1450" spc="-10" dirty="0">
                <a:solidFill>
                  <a:srgbClr val="808080"/>
                </a:solidFill>
                <a:latin typeface="Calibri"/>
                <a:cs typeface="Calibri"/>
              </a:rPr>
              <a:t>factors</a:t>
            </a:r>
            <a:endParaRPr sz="1450" dirty="0">
              <a:latin typeface="Calibri"/>
              <a:cs typeface="Calibri"/>
            </a:endParaRPr>
          </a:p>
          <a:p>
            <a:pPr marL="698500" indent="-228600">
              <a:lnSpc>
                <a:spcPct val="100000"/>
              </a:lnSpc>
              <a:spcBef>
                <a:spcPts val="335"/>
              </a:spcBef>
              <a:buFont typeface="Arial"/>
              <a:buChar char="•"/>
              <a:tabLst>
                <a:tab pos="697865" algn="l"/>
                <a:tab pos="698500" algn="l"/>
              </a:tabLst>
            </a:pPr>
            <a:r>
              <a:rPr sz="1450" dirty="0">
                <a:solidFill>
                  <a:srgbClr val="808080"/>
                </a:solidFill>
                <a:latin typeface="Calibri"/>
                <a:cs typeface="Calibri"/>
              </a:rPr>
              <a:t>Search</a:t>
            </a:r>
            <a:r>
              <a:rPr sz="1450" spc="-15" dirty="0">
                <a:solidFill>
                  <a:srgbClr val="808080"/>
                </a:solidFill>
                <a:latin typeface="Calibri"/>
                <a:cs typeface="Calibri"/>
              </a:rPr>
              <a:t> </a:t>
            </a:r>
            <a:r>
              <a:rPr sz="1450" spc="-10" dirty="0">
                <a:solidFill>
                  <a:srgbClr val="808080"/>
                </a:solidFill>
                <a:latin typeface="Calibri"/>
                <a:cs typeface="Calibri"/>
              </a:rPr>
              <a:t>strategy</a:t>
            </a:r>
            <a:r>
              <a:rPr sz="1450" spc="-40" dirty="0">
                <a:solidFill>
                  <a:srgbClr val="808080"/>
                </a:solidFill>
                <a:latin typeface="Calibri"/>
                <a:cs typeface="Calibri"/>
              </a:rPr>
              <a:t> </a:t>
            </a:r>
            <a:r>
              <a:rPr sz="1450" dirty="0">
                <a:solidFill>
                  <a:srgbClr val="808080"/>
                </a:solidFill>
                <a:latin typeface="Calibri"/>
                <a:cs typeface="Calibri"/>
              </a:rPr>
              <a:t>&amp;</a:t>
            </a:r>
            <a:r>
              <a:rPr sz="1450" spc="-15" dirty="0">
                <a:solidFill>
                  <a:srgbClr val="808080"/>
                </a:solidFill>
                <a:latin typeface="Calibri"/>
                <a:cs typeface="Calibri"/>
              </a:rPr>
              <a:t> </a:t>
            </a:r>
            <a:r>
              <a:rPr sz="1450" dirty="0">
                <a:solidFill>
                  <a:srgbClr val="808080"/>
                </a:solidFill>
                <a:latin typeface="Calibri"/>
                <a:cs typeface="Calibri"/>
              </a:rPr>
              <a:t>eligibility</a:t>
            </a:r>
            <a:r>
              <a:rPr sz="1450" spc="-5" dirty="0">
                <a:solidFill>
                  <a:srgbClr val="808080"/>
                </a:solidFill>
                <a:latin typeface="Calibri"/>
                <a:cs typeface="Calibri"/>
              </a:rPr>
              <a:t> </a:t>
            </a:r>
            <a:r>
              <a:rPr sz="1450" dirty="0">
                <a:solidFill>
                  <a:srgbClr val="808080"/>
                </a:solidFill>
                <a:latin typeface="Calibri"/>
                <a:cs typeface="Calibri"/>
              </a:rPr>
              <a:t>criteria</a:t>
            </a:r>
            <a:r>
              <a:rPr sz="1450" spc="-25" dirty="0">
                <a:solidFill>
                  <a:srgbClr val="808080"/>
                </a:solidFill>
                <a:latin typeface="Calibri"/>
                <a:cs typeface="Calibri"/>
              </a:rPr>
              <a:t> </a:t>
            </a:r>
            <a:r>
              <a:rPr sz="1450" dirty="0">
                <a:solidFill>
                  <a:srgbClr val="808080"/>
                </a:solidFill>
                <a:latin typeface="Calibri"/>
                <a:cs typeface="Calibri"/>
              </a:rPr>
              <a:t>may</a:t>
            </a:r>
            <a:r>
              <a:rPr sz="1450" spc="-5" dirty="0">
                <a:solidFill>
                  <a:srgbClr val="808080"/>
                </a:solidFill>
                <a:latin typeface="Calibri"/>
                <a:cs typeface="Calibri"/>
              </a:rPr>
              <a:t> </a:t>
            </a:r>
            <a:r>
              <a:rPr sz="1450" dirty="0">
                <a:solidFill>
                  <a:srgbClr val="808080"/>
                </a:solidFill>
                <a:latin typeface="Calibri"/>
                <a:cs typeface="Calibri"/>
              </a:rPr>
              <a:t>become</a:t>
            </a:r>
            <a:r>
              <a:rPr sz="1450" spc="10" dirty="0">
                <a:solidFill>
                  <a:srgbClr val="808080"/>
                </a:solidFill>
                <a:latin typeface="Calibri"/>
                <a:cs typeface="Calibri"/>
              </a:rPr>
              <a:t> </a:t>
            </a:r>
            <a:r>
              <a:rPr sz="1450" dirty="0">
                <a:solidFill>
                  <a:srgbClr val="808080"/>
                </a:solidFill>
                <a:latin typeface="Calibri"/>
                <a:cs typeface="Calibri"/>
              </a:rPr>
              <a:t>narrower</a:t>
            </a:r>
            <a:r>
              <a:rPr sz="1450" spc="-10" dirty="0">
                <a:solidFill>
                  <a:srgbClr val="808080"/>
                </a:solidFill>
                <a:latin typeface="Calibri"/>
                <a:cs typeface="Calibri"/>
              </a:rPr>
              <a:t> </a:t>
            </a:r>
            <a:r>
              <a:rPr sz="1450" dirty="0">
                <a:solidFill>
                  <a:srgbClr val="808080"/>
                </a:solidFill>
                <a:latin typeface="Calibri"/>
                <a:cs typeface="Calibri"/>
              </a:rPr>
              <a:t>as</a:t>
            </a:r>
            <a:r>
              <a:rPr sz="1450" spc="-5" dirty="0">
                <a:solidFill>
                  <a:srgbClr val="808080"/>
                </a:solidFill>
                <a:latin typeface="Calibri"/>
                <a:cs typeface="Calibri"/>
              </a:rPr>
              <a:t> </a:t>
            </a:r>
            <a:r>
              <a:rPr sz="1450" dirty="0">
                <a:solidFill>
                  <a:srgbClr val="808080"/>
                </a:solidFill>
                <a:latin typeface="Calibri"/>
                <a:cs typeface="Calibri"/>
              </a:rPr>
              <a:t>quantity</a:t>
            </a:r>
            <a:r>
              <a:rPr sz="1450" spc="5" dirty="0">
                <a:solidFill>
                  <a:srgbClr val="808080"/>
                </a:solidFill>
                <a:latin typeface="Calibri"/>
                <a:cs typeface="Calibri"/>
              </a:rPr>
              <a:t> </a:t>
            </a:r>
            <a:r>
              <a:rPr sz="1450" dirty="0">
                <a:solidFill>
                  <a:srgbClr val="808080"/>
                </a:solidFill>
                <a:latin typeface="Calibri"/>
                <a:cs typeface="Calibri"/>
              </a:rPr>
              <a:t>and</a:t>
            </a:r>
            <a:r>
              <a:rPr sz="1450" spc="-5" dirty="0">
                <a:solidFill>
                  <a:srgbClr val="808080"/>
                </a:solidFill>
                <a:latin typeface="Calibri"/>
                <a:cs typeface="Calibri"/>
              </a:rPr>
              <a:t> </a:t>
            </a:r>
            <a:r>
              <a:rPr sz="1450" dirty="0">
                <a:solidFill>
                  <a:srgbClr val="808080"/>
                </a:solidFill>
                <a:latin typeface="Calibri"/>
                <a:cs typeface="Calibri"/>
              </a:rPr>
              <a:t>quality of evidence </a:t>
            </a:r>
            <a:r>
              <a:rPr sz="1450" spc="-10" dirty="0">
                <a:solidFill>
                  <a:srgbClr val="808080"/>
                </a:solidFill>
                <a:latin typeface="Calibri"/>
                <a:cs typeface="Calibri"/>
              </a:rPr>
              <a:t>increases</a:t>
            </a:r>
            <a:endParaRPr sz="1450" dirty="0">
              <a:latin typeface="Calibri"/>
              <a:cs typeface="Calibri"/>
            </a:endParaRPr>
          </a:p>
          <a:p>
            <a:pPr marL="698500" indent="-228600">
              <a:lnSpc>
                <a:spcPct val="100000"/>
              </a:lnSpc>
              <a:spcBef>
                <a:spcPts val="350"/>
              </a:spcBef>
              <a:buFont typeface="Arial"/>
              <a:buChar char="•"/>
              <a:tabLst>
                <a:tab pos="697865" algn="l"/>
                <a:tab pos="698500" algn="l"/>
              </a:tabLst>
            </a:pPr>
            <a:r>
              <a:rPr sz="1450" dirty="0">
                <a:solidFill>
                  <a:srgbClr val="808080"/>
                </a:solidFill>
                <a:latin typeface="Calibri"/>
                <a:cs typeface="Calibri"/>
              </a:rPr>
              <a:t>Use</a:t>
            </a:r>
            <a:r>
              <a:rPr sz="1450" spc="-30" dirty="0">
                <a:solidFill>
                  <a:srgbClr val="808080"/>
                </a:solidFill>
                <a:latin typeface="Calibri"/>
                <a:cs typeface="Calibri"/>
              </a:rPr>
              <a:t> </a:t>
            </a:r>
            <a:r>
              <a:rPr sz="1450" dirty="0">
                <a:solidFill>
                  <a:srgbClr val="808080"/>
                </a:solidFill>
                <a:latin typeface="Calibri"/>
                <a:cs typeface="Calibri"/>
              </a:rPr>
              <a:t>of</a:t>
            </a:r>
            <a:r>
              <a:rPr sz="1450" spc="-10" dirty="0">
                <a:solidFill>
                  <a:srgbClr val="808080"/>
                </a:solidFill>
                <a:latin typeface="Calibri"/>
                <a:cs typeface="Calibri"/>
              </a:rPr>
              <a:t> </a:t>
            </a:r>
            <a:r>
              <a:rPr sz="1450" dirty="0">
                <a:solidFill>
                  <a:srgbClr val="808080"/>
                </a:solidFill>
                <a:latin typeface="Calibri"/>
                <a:cs typeface="Calibri"/>
              </a:rPr>
              <a:t>machine</a:t>
            </a:r>
            <a:r>
              <a:rPr sz="1450" spc="5" dirty="0">
                <a:solidFill>
                  <a:srgbClr val="808080"/>
                </a:solidFill>
                <a:latin typeface="Calibri"/>
                <a:cs typeface="Calibri"/>
              </a:rPr>
              <a:t> </a:t>
            </a:r>
            <a:r>
              <a:rPr sz="1450" dirty="0">
                <a:solidFill>
                  <a:srgbClr val="808080"/>
                </a:solidFill>
                <a:latin typeface="Calibri"/>
                <a:cs typeface="Calibri"/>
              </a:rPr>
              <a:t>learning</a:t>
            </a:r>
            <a:r>
              <a:rPr sz="1450" spc="-10" dirty="0">
                <a:solidFill>
                  <a:srgbClr val="808080"/>
                </a:solidFill>
                <a:latin typeface="Calibri"/>
                <a:cs typeface="Calibri"/>
              </a:rPr>
              <a:t> </a:t>
            </a:r>
            <a:r>
              <a:rPr sz="1450" dirty="0">
                <a:solidFill>
                  <a:srgbClr val="808080"/>
                </a:solidFill>
                <a:latin typeface="Calibri"/>
                <a:cs typeface="Calibri"/>
              </a:rPr>
              <a:t>to</a:t>
            </a:r>
            <a:r>
              <a:rPr sz="1450" spc="-25" dirty="0">
                <a:solidFill>
                  <a:srgbClr val="808080"/>
                </a:solidFill>
                <a:latin typeface="Calibri"/>
                <a:cs typeface="Calibri"/>
              </a:rPr>
              <a:t> </a:t>
            </a:r>
            <a:r>
              <a:rPr sz="1450" dirty="0">
                <a:solidFill>
                  <a:srgbClr val="808080"/>
                </a:solidFill>
                <a:latin typeface="Calibri"/>
                <a:cs typeface="Calibri"/>
              </a:rPr>
              <a:t>make</a:t>
            </a:r>
            <a:r>
              <a:rPr sz="1450" spc="-10" dirty="0">
                <a:solidFill>
                  <a:srgbClr val="808080"/>
                </a:solidFill>
                <a:latin typeface="Calibri"/>
                <a:cs typeface="Calibri"/>
              </a:rPr>
              <a:t> </a:t>
            </a:r>
            <a:r>
              <a:rPr sz="1450" dirty="0">
                <a:solidFill>
                  <a:srgbClr val="808080"/>
                </a:solidFill>
                <a:latin typeface="Calibri"/>
                <a:cs typeface="Calibri"/>
              </a:rPr>
              <a:t>regular screening</a:t>
            </a:r>
            <a:r>
              <a:rPr sz="1450" spc="-10" dirty="0">
                <a:solidFill>
                  <a:srgbClr val="808080"/>
                </a:solidFill>
                <a:latin typeface="Calibri"/>
                <a:cs typeface="Calibri"/>
              </a:rPr>
              <a:t> manageable</a:t>
            </a:r>
            <a:endParaRPr sz="1450" dirty="0">
              <a:latin typeface="Calibri"/>
              <a:cs typeface="Calibri"/>
            </a:endParaRPr>
          </a:p>
          <a:p>
            <a:pPr marL="12700">
              <a:lnSpc>
                <a:spcPct val="100000"/>
              </a:lnSpc>
              <a:spcBef>
                <a:spcPts val="740"/>
              </a:spcBef>
            </a:pPr>
            <a:r>
              <a:rPr sz="2100" b="1" dirty="0">
                <a:solidFill>
                  <a:srgbClr val="E43E31"/>
                </a:solidFill>
                <a:latin typeface="Calibri"/>
                <a:cs typeface="Calibri"/>
              </a:rPr>
              <a:t>Effect</a:t>
            </a:r>
            <a:r>
              <a:rPr sz="2100" b="1" spc="10" dirty="0">
                <a:solidFill>
                  <a:srgbClr val="E43E31"/>
                </a:solidFill>
                <a:latin typeface="Calibri"/>
                <a:cs typeface="Calibri"/>
              </a:rPr>
              <a:t> </a:t>
            </a:r>
            <a:r>
              <a:rPr sz="2100" b="1" dirty="0">
                <a:solidFill>
                  <a:srgbClr val="E43E31"/>
                </a:solidFill>
                <a:latin typeface="Calibri"/>
                <a:cs typeface="Calibri"/>
              </a:rPr>
              <a:t>of</a:t>
            </a:r>
            <a:r>
              <a:rPr sz="2100" b="1" spc="10" dirty="0">
                <a:solidFill>
                  <a:srgbClr val="E43E31"/>
                </a:solidFill>
                <a:latin typeface="Calibri"/>
                <a:cs typeface="Calibri"/>
              </a:rPr>
              <a:t> </a:t>
            </a:r>
            <a:r>
              <a:rPr sz="2100" b="1" dirty="0">
                <a:solidFill>
                  <a:srgbClr val="E43E31"/>
                </a:solidFill>
                <a:latin typeface="Calibri"/>
                <a:cs typeface="Calibri"/>
              </a:rPr>
              <a:t>anticoagulation</a:t>
            </a:r>
            <a:r>
              <a:rPr sz="2100" b="1" spc="-10" dirty="0">
                <a:solidFill>
                  <a:srgbClr val="E43E31"/>
                </a:solidFill>
                <a:latin typeface="Calibri"/>
                <a:cs typeface="Calibri"/>
              </a:rPr>
              <a:t> intensity</a:t>
            </a:r>
            <a:endParaRPr sz="2100" dirty="0">
              <a:latin typeface="Calibri"/>
              <a:cs typeface="Calibri"/>
            </a:endParaRPr>
          </a:p>
          <a:p>
            <a:pPr marL="698500" indent="-228600">
              <a:lnSpc>
                <a:spcPct val="100000"/>
              </a:lnSpc>
              <a:spcBef>
                <a:spcPts val="385"/>
              </a:spcBef>
              <a:buFont typeface="Arial"/>
              <a:buChar char="•"/>
              <a:tabLst>
                <a:tab pos="697865" algn="l"/>
                <a:tab pos="698500" algn="l"/>
              </a:tabLst>
            </a:pPr>
            <a:r>
              <a:rPr sz="1450" dirty="0">
                <a:solidFill>
                  <a:srgbClr val="808080"/>
                </a:solidFill>
                <a:latin typeface="Calibri"/>
                <a:cs typeface="Calibri"/>
              </a:rPr>
              <a:t>Search</a:t>
            </a:r>
            <a:r>
              <a:rPr sz="1450" spc="-25" dirty="0">
                <a:solidFill>
                  <a:srgbClr val="808080"/>
                </a:solidFill>
                <a:latin typeface="Calibri"/>
                <a:cs typeface="Calibri"/>
              </a:rPr>
              <a:t> </a:t>
            </a:r>
            <a:r>
              <a:rPr sz="1450" spc="-10" dirty="0">
                <a:solidFill>
                  <a:srgbClr val="808080"/>
                </a:solidFill>
                <a:latin typeface="Calibri"/>
                <a:cs typeface="Calibri"/>
              </a:rPr>
              <a:t>strategy</a:t>
            </a:r>
            <a:r>
              <a:rPr sz="1450" spc="-45" dirty="0">
                <a:solidFill>
                  <a:srgbClr val="808080"/>
                </a:solidFill>
                <a:latin typeface="Calibri"/>
                <a:cs typeface="Calibri"/>
              </a:rPr>
              <a:t> </a:t>
            </a:r>
            <a:r>
              <a:rPr sz="1450" dirty="0">
                <a:solidFill>
                  <a:srgbClr val="808080"/>
                </a:solidFill>
                <a:latin typeface="Calibri"/>
                <a:cs typeface="Calibri"/>
              </a:rPr>
              <a:t>&amp;</a:t>
            </a:r>
            <a:r>
              <a:rPr sz="1450" spc="-20" dirty="0">
                <a:solidFill>
                  <a:srgbClr val="808080"/>
                </a:solidFill>
                <a:latin typeface="Calibri"/>
                <a:cs typeface="Calibri"/>
              </a:rPr>
              <a:t> </a:t>
            </a:r>
            <a:r>
              <a:rPr sz="1450" dirty="0">
                <a:solidFill>
                  <a:srgbClr val="808080"/>
                </a:solidFill>
                <a:latin typeface="Calibri"/>
                <a:cs typeface="Calibri"/>
              </a:rPr>
              <a:t>eligibility</a:t>
            </a:r>
            <a:r>
              <a:rPr sz="1450" spc="-10" dirty="0">
                <a:solidFill>
                  <a:srgbClr val="808080"/>
                </a:solidFill>
                <a:latin typeface="Calibri"/>
                <a:cs typeface="Calibri"/>
              </a:rPr>
              <a:t> </a:t>
            </a:r>
            <a:r>
              <a:rPr sz="1450" dirty="0">
                <a:solidFill>
                  <a:srgbClr val="808080"/>
                </a:solidFill>
                <a:latin typeface="Calibri"/>
                <a:cs typeface="Calibri"/>
              </a:rPr>
              <a:t>criteria</a:t>
            </a:r>
            <a:r>
              <a:rPr sz="1450" spc="-35" dirty="0">
                <a:solidFill>
                  <a:srgbClr val="808080"/>
                </a:solidFill>
                <a:latin typeface="Calibri"/>
                <a:cs typeface="Calibri"/>
              </a:rPr>
              <a:t> </a:t>
            </a:r>
            <a:r>
              <a:rPr sz="1450" dirty="0">
                <a:solidFill>
                  <a:srgbClr val="808080"/>
                </a:solidFill>
                <a:latin typeface="Calibri"/>
                <a:cs typeface="Calibri"/>
              </a:rPr>
              <a:t>may</a:t>
            </a:r>
            <a:r>
              <a:rPr sz="1450" spc="-10" dirty="0">
                <a:solidFill>
                  <a:srgbClr val="808080"/>
                </a:solidFill>
                <a:latin typeface="Calibri"/>
                <a:cs typeface="Calibri"/>
              </a:rPr>
              <a:t> </a:t>
            </a:r>
            <a:r>
              <a:rPr sz="1450" dirty="0">
                <a:solidFill>
                  <a:srgbClr val="808080"/>
                </a:solidFill>
                <a:latin typeface="Calibri"/>
                <a:cs typeface="Calibri"/>
              </a:rPr>
              <a:t>focus</a:t>
            </a:r>
            <a:r>
              <a:rPr sz="1450" spc="15" dirty="0">
                <a:solidFill>
                  <a:srgbClr val="808080"/>
                </a:solidFill>
                <a:latin typeface="Calibri"/>
                <a:cs typeface="Calibri"/>
              </a:rPr>
              <a:t> </a:t>
            </a:r>
            <a:r>
              <a:rPr sz="1450" dirty="0">
                <a:solidFill>
                  <a:srgbClr val="808080"/>
                </a:solidFill>
                <a:latin typeface="Calibri"/>
                <a:cs typeface="Calibri"/>
              </a:rPr>
              <a:t>on</a:t>
            </a:r>
            <a:r>
              <a:rPr sz="1450" spc="-10" dirty="0">
                <a:solidFill>
                  <a:srgbClr val="808080"/>
                </a:solidFill>
                <a:latin typeface="Calibri"/>
                <a:cs typeface="Calibri"/>
              </a:rPr>
              <a:t> RCTs </a:t>
            </a:r>
            <a:r>
              <a:rPr sz="1450" dirty="0">
                <a:solidFill>
                  <a:srgbClr val="808080"/>
                </a:solidFill>
                <a:latin typeface="Calibri"/>
                <a:cs typeface="Calibri"/>
              </a:rPr>
              <a:t>as</a:t>
            </a:r>
            <a:r>
              <a:rPr sz="1450" spc="-15" dirty="0">
                <a:solidFill>
                  <a:srgbClr val="808080"/>
                </a:solidFill>
                <a:latin typeface="Calibri"/>
                <a:cs typeface="Calibri"/>
              </a:rPr>
              <a:t> </a:t>
            </a:r>
            <a:r>
              <a:rPr sz="1450" dirty="0">
                <a:solidFill>
                  <a:srgbClr val="808080"/>
                </a:solidFill>
                <a:latin typeface="Calibri"/>
                <a:cs typeface="Calibri"/>
              </a:rPr>
              <a:t>they</a:t>
            </a:r>
            <a:r>
              <a:rPr sz="1450" spc="-10" dirty="0">
                <a:solidFill>
                  <a:srgbClr val="808080"/>
                </a:solidFill>
                <a:latin typeface="Calibri"/>
                <a:cs typeface="Calibri"/>
              </a:rPr>
              <a:t> </a:t>
            </a:r>
            <a:r>
              <a:rPr sz="1450" dirty="0">
                <a:solidFill>
                  <a:srgbClr val="808080"/>
                </a:solidFill>
                <a:latin typeface="Calibri"/>
                <a:cs typeface="Calibri"/>
              </a:rPr>
              <a:t>become</a:t>
            </a:r>
            <a:r>
              <a:rPr sz="1450" spc="-5" dirty="0">
                <a:solidFill>
                  <a:srgbClr val="808080"/>
                </a:solidFill>
                <a:latin typeface="Calibri"/>
                <a:cs typeface="Calibri"/>
              </a:rPr>
              <a:t> </a:t>
            </a:r>
            <a:r>
              <a:rPr sz="1450" spc="-10" dirty="0">
                <a:solidFill>
                  <a:srgbClr val="808080"/>
                </a:solidFill>
                <a:latin typeface="Calibri"/>
                <a:cs typeface="Calibri"/>
              </a:rPr>
              <a:t>available</a:t>
            </a:r>
            <a:endParaRPr sz="1450" dirty="0">
              <a:latin typeface="Calibri"/>
              <a:cs typeface="Calibri"/>
            </a:endParaRPr>
          </a:p>
          <a:p>
            <a:pPr marL="698500" indent="-228600">
              <a:lnSpc>
                <a:spcPct val="100000"/>
              </a:lnSpc>
              <a:spcBef>
                <a:spcPts val="335"/>
              </a:spcBef>
              <a:buFont typeface="Arial"/>
              <a:buChar char="•"/>
              <a:tabLst>
                <a:tab pos="697865" algn="l"/>
                <a:tab pos="698500" algn="l"/>
              </a:tabLst>
            </a:pPr>
            <a:r>
              <a:rPr sz="1450" dirty="0">
                <a:solidFill>
                  <a:srgbClr val="808080"/>
                </a:solidFill>
                <a:latin typeface="Calibri"/>
                <a:cs typeface="Calibri"/>
              </a:rPr>
              <a:t>Update</a:t>
            </a:r>
            <a:r>
              <a:rPr sz="1450" spc="-40" dirty="0">
                <a:solidFill>
                  <a:srgbClr val="808080"/>
                </a:solidFill>
                <a:latin typeface="Calibri"/>
                <a:cs typeface="Calibri"/>
              </a:rPr>
              <a:t> </a:t>
            </a:r>
            <a:r>
              <a:rPr sz="1450" dirty="0">
                <a:solidFill>
                  <a:srgbClr val="808080"/>
                </a:solidFill>
                <a:latin typeface="Calibri"/>
                <a:cs typeface="Calibri"/>
              </a:rPr>
              <a:t>analyses</a:t>
            </a:r>
            <a:r>
              <a:rPr sz="1450" spc="-20" dirty="0">
                <a:solidFill>
                  <a:srgbClr val="808080"/>
                </a:solidFill>
                <a:latin typeface="Calibri"/>
                <a:cs typeface="Calibri"/>
              </a:rPr>
              <a:t> </a:t>
            </a:r>
            <a:r>
              <a:rPr sz="1450" dirty="0">
                <a:solidFill>
                  <a:srgbClr val="808080"/>
                </a:solidFill>
                <a:latin typeface="Calibri"/>
                <a:cs typeface="Calibri"/>
              </a:rPr>
              <a:t>with</a:t>
            </a:r>
            <a:r>
              <a:rPr sz="1450" spc="-25" dirty="0">
                <a:solidFill>
                  <a:srgbClr val="808080"/>
                </a:solidFill>
                <a:latin typeface="Calibri"/>
                <a:cs typeface="Calibri"/>
              </a:rPr>
              <a:t> </a:t>
            </a:r>
            <a:r>
              <a:rPr sz="1450" dirty="0">
                <a:solidFill>
                  <a:srgbClr val="808080"/>
                </a:solidFill>
                <a:latin typeface="Calibri"/>
                <a:cs typeface="Calibri"/>
              </a:rPr>
              <a:t>new</a:t>
            </a:r>
            <a:r>
              <a:rPr sz="1450" spc="-20" dirty="0">
                <a:solidFill>
                  <a:srgbClr val="808080"/>
                </a:solidFill>
                <a:latin typeface="Calibri"/>
                <a:cs typeface="Calibri"/>
              </a:rPr>
              <a:t> </a:t>
            </a:r>
            <a:r>
              <a:rPr sz="1450" dirty="0">
                <a:solidFill>
                  <a:srgbClr val="808080"/>
                </a:solidFill>
                <a:latin typeface="Calibri"/>
                <a:cs typeface="Calibri"/>
              </a:rPr>
              <a:t>important</a:t>
            </a:r>
            <a:r>
              <a:rPr sz="1450" spc="-10" dirty="0">
                <a:solidFill>
                  <a:srgbClr val="808080"/>
                </a:solidFill>
                <a:latin typeface="Calibri"/>
                <a:cs typeface="Calibri"/>
              </a:rPr>
              <a:t> </a:t>
            </a:r>
            <a:r>
              <a:rPr sz="1450" dirty="0">
                <a:solidFill>
                  <a:srgbClr val="808080"/>
                </a:solidFill>
                <a:latin typeface="Calibri"/>
                <a:cs typeface="Calibri"/>
              </a:rPr>
              <a:t>data</a:t>
            </a:r>
            <a:r>
              <a:rPr sz="1450" spc="-40" dirty="0">
                <a:solidFill>
                  <a:srgbClr val="808080"/>
                </a:solidFill>
                <a:latin typeface="Calibri"/>
                <a:cs typeface="Calibri"/>
              </a:rPr>
              <a:t> </a:t>
            </a:r>
            <a:r>
              <a:rPr sz="1450" dirty="0">
                <a:solidFill>
                  <a:srgbClr val="808080"/>
                </a:solidFill>
                <a:latin typeface="Calibri"/>
                <a:cs typeface="Calibri"/>
              </a:rPr>
              <a:t>(explicit</a:t>
            </a:r>
            <a:r>
              <a:rPr sz="1450" spc="-15" dirty="0">
                <a:solidFill>
                  <a:srgbClr val="808080"/>
                </a:solidFill>
                <a:latin typeface="Calibri"/>
                <a:cs typeface="Calibri"/>
              </a:rPr>
              <a:t> </a:t>
            </a:r>
            <a:r>
              <a:rPr sz="1450" spc="-10" dirty="0">
                <a:solidFill>
                  <a:srgbClr val="808080"/>
                </a:solidFill>
                <a:latin typeface="Calibri"/>
                <a:cs typeface="Calibri"/>
              </a:rPr>
              <a:t>criteria)</a:t>
            </a:r>
            <a:endParaRPr sz="145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Clinical</a:t>
            </a:r>
            <a:r>
              <a:rPr spc="-140" dirty="0"/>
              <a:t> </a:t>
            </a:r>
            <a:r>
              <a:rPr spc="-10" dirty="0"/>
              <a:t>Guidelines</a:t>
            </a:r>
          </a:p>
        </p:txBody>
      </p:sp>
      <p:sp>
        <p:nvSpPr>
          <p:cNvPr id="3" name="object 3"/>
          <p:cNvSpPr txBox="1"/>
          <p:nvPr/>
        </p:nvSpPr>
        <p:spPr>
          <a:xfrm>
            <a:off x="406400" y="1959433"/>
            <a:ext cx="10566400" cy="802783"/>
          </a:xfrm>
          <a:prstGeom prst="rect">
            <a:avLst/>
          </a:prstGeom>
        </p:spPr>
        <p:txBody>
          <a:bodyPr vert="horz" wrap="square" lIns="0" tIns="58419" rIns="0" bIns="0" rtlCol="0">
            <a:spAutoFit/>
          </a:bodyPr>
          <a:lstStyle/>
          <a:p>
            <a:pPr marL="12700" marR="5080">
              <a:lnSpc>
                <a:spcPts val="2880"/>
              </a:lnSpc>
              <a:spcBef>
                <a:spcPts val="459"/>
              </a:spcBef>
            </a:pPr>
            <a:r>
              <a:rPr lang="en-US" sz="2650" dirty="0">
                <a:solidFill>
                  <a:srgbClr val="808080"/>
                </a:solidFill>
                <a:latin typeface="Calibri"/>
                <a:cs typeface="Calibri"/>
              </a:rPr>
              <a:t>American Society of Hematology living guidelines on the use of anticoagulation for thromboprophylaxis in patients with COVID-19</a:t>
            </a:r>
            <a:endParaRPr lang="en-US" sz="2650" dirty="0">
              <a:latin typeface="Calibri"/>
              <a:cs typeface="Calibri"/>
            </a:endParaRPr>
          </a:p>
        </p:txBody>
      </p:sp>
      <p:sp>
        <p:nvSpPr>
          <p:cNvPr id="4" name="object 4"/>
          <p:cNvSpPr txBox="1"/>
          <p:nvPr/>
        </p:nvSpPr>
        <p:spPr>
          <a:xfrm>
            <a:off x="406400" y="3555060"/>
            <a:ext cx="11176000" cy="1129796"/>
          </a:xfrm>
          <a:prstGeom prst="rect">
            <a:avLst/>
          </a:prstGeom>
        </p:spPr>
        <p:txBody>
          <a:bodyPr vert="horz" wrap="square" lIns="0" tIns="39370" rIns="0" bIns="0" rtlCol="0">
            <a:spAutoFit/>
          </a:bodyPr>
          <a:lstStyle/>
          <a:p>
            <a:pPr marL="12700" marR="5080">
              <a:lnSpc>
                <a:spcPts val="1730"/>
              </a:lnSpc>
              <a:spcBef>
                <a:spcPts val="310"/>
              </a:spcBef>
            </a:pPr>
            <a:r>
              <a:rPr lang="en-US" sz="1600" dirty="0">
                <a:solidFill>
                  <a:srgbClr val="808080"/>
                </a:solidFill>
                <a:latin typeface="Calibri"/>
                <a:cs typeface="Calibri"/>
              </a:rPr>
              <a:t>Deborah M. Siegal, Eric K. Tseng, Holger J. </a:t>
            </a:r>
            <a:r>
              <a:rPr lang="en-US" sz="1600" dirty="0" err="1">
                <a:solidFill>
                  <a:srgbClr val="808080"/>
                </a:solidFill>
                <a:latin typeface="Calibri"/>
                <a:cs typeface="Calibri"/>
              </a:rPr>
              <a:t>Schünemann</a:t>
            </a:r>
            <a:r>
              <a:rPr lang="en-US" sz="1600" dirty="0">
                <a:solidFill>
                  <a:srgbClr val="808080"/>
                </a:solidFill>
                <a:latin typeface="Calibri"/>
                <a:cs typeface="Calibri"/>
              </a:rPr>
              <a:t>, </a:t>
            </a:r>
            <a:r>
              <a:rPr lang="en-US" sz="1600" dirty="0" err="1">
                <a:solidFill>
                  <a:srgbClr val="808080"/>
                </a:solidFill>
                <a:latin typeface="Calibri"/>
                <a:cs typeface="Calibri"/>
              </a:rPr>
              <a:t>Pantep</a:t>
            </a:r>
            <a:r>
              <a:rPr lang="en-US" sz="1600" dirty="0">
                <a:solidFill>
                  <a:srgbClr val="808080"/>
                </a:solidFill>
                <a:latin typeface="Calibri"/>
                <a:cs typeface="Calibri"/>
              </a:rPr>
              <a:t> </a:t>
            </a:r>
            <a:r>
              <a:rPr lang="en-US" sz="1600" dirty="0" err="1">
                <a:solidFill>
                  <a:srgbClr val="808080"/>
                </a:solidFill>
                <a:latin typeface="Calibri"/>
                <a:cs typeface="Calibri"/>
              </a:rPr>
              <a:t>Angchaisuksiri</a:t>
            </a:r>
            <a:r>
              <a:rPr lang="en-US" sz="1600" dirty="0">
                <a:solidFill>
                  <a:srgbClr val="808080"/>
                </a:solidFill>
                <a:latin typeface="Calibri"/>
                <a:cs typeface="Calibri"/>
              </a:rPr>
              <a:t>, Clifton Blair, Adam Cuker, Kathryn Dane, Maria T. </a:t>
            </a:r>
            <a:r>
              <a:rPr lang="en-US" sz="1600" dirty="0" err="1">
                <a:solidFill>
                  <a:srgbClr val="808080"/>
                </a:solidFill>
                <a:latin typeface="Calibri"/>
                <a:cs typeface="Calibri"/>
              </a:rPr>
              <a:t>DeSancho</a:t>
            </a:r>
            <a:r>
              <a:rPr lang="en-US" sz="1600" dirty="0">
                <a:solidFill>
                  <a:srgbClr val="808080"/>
                </a:solidFill>
                <a:latin typeface="Calibri"/>
                <a:cs typeface="Calibri"/>
              </a:rPr>
              <a:t>, David </a:t>
            </a:r>
            <a:r>
              <a:rPr lang="en-US" sz="1600" dirty="0" err="1">
                <a:solidFill>
                  <a:srgbClr val="808080"/>
                </a:solidFill>
                <a:latin typeface="Calibri"/>
                <a:cs typeface="Calibri"/>
              </a:rPr>
              <a:t>Diuguid</a:t>
            </a:r>
            <a:r>
              <a:rPr lang="en-US" sz="1600" dirty="0">
                <a:solidFill>
                  <a:srgbClr val="808080"/>
                </a:solidFill>
                <a:latin typeface="Calibri"/>
                <a:cs typeface="Calibri"/>
              </a:rPr>
              <a:t>, Daniel O. Griffin, </a:t>
            </a:r>
            <a:r>
              <a:rPr lang="en-US" sz="1600" dirty="0" err="1">
                <a:solidFill>
                  <a:srgbClr val="808080"/>
                </a:solidFill>
                <a:latin typeface="Calibri"/>
                <a:cs typeface="Calibri"/>
              </a:rPr>
              <a:t>Frederikus</a:t>
            </a:r>
            <a:r>
              <a:rPr lang="en-US" sz="1600" dirty="0">
                <a:solidFill>
                  <a:srgbClr val="808080"/>
                </a:solidFill>
                <a:latin typeface="Calibri"/>
                <a:cs typeface="Calibri"/>
              </a:rPr>
              <a:t> A. </a:t>
            </a:r>
            <a:r>
              <a:rPr lang="en-US" sz="1600" dirty="0" err="1">
                <a:solidFill>
                  <a:srgbClr val="808080"/>
                </a:solidFill>
                <a:latin typeface="Calibri"/>
                <a:cs typeface="Calibri"/>
              </a:rPr>
              <a:t>Klok</a:t>
            </a:r>
            <a:r>
              <a:rPr lang="en-US" sz="1600" dirty="0">
                <a:solidFill>
                  <a:srgbClr val="808080"/>
                </a:solidFill>
                <a:latin typeface="Calibri"/>
                <a:cs typeface="Calibri"/>
              </a:rPr>
              <a:t>, Alfred Ian Lee, Ignacio Neumann, Ashok Pai, Marc </a:t>
            </a:r>
            <a:r>
              <a:rPr lang="en-US" sz="1600" dirty="0" err="1">
                <a:solidFill>
                  <a:srgbClr val="808080"/>
                </a:solidFill>
                <a:latin typeface="Calibri"/>
                <a:cs typeface="Calibri"/>
              </a:rPr>
              <a:t>Righini</a:t>
            </a:r>
            <a:r>
              <a:rPr lang="en-US" sz="1600" dirty="0">
                <a:solidFill>
                  <a:srgbClr val="808080"/>
                </a:solidFill>
                <a:latin typeface="Calibri"/>
                <a:cs typeface="Calibri"/>
              </a:rPr>
              <a:t>, Kristen M. Sanfilippo, Mike Skara, </a:t>
            </a:r>
            <a:r>
              <a:rPr lang="en-US" sz="1600" dirty="0" err="1">
                <a:solidFill>
                  <a:srgbClr val="808080"/>
                </a:solidFill>
                <a:latin typeface="Calibri"/>
                <a:cs typeface="Calibri"/>
              </a:rPr>
              <a:t>Deirdra</a:t>
            </a:r>
            <a:r>
              <a:rPr lang="en-US" sz="1600" dirty="0">
                <a:solidFill>
                  <a:srgbClr val="808080"/>
                </a:solidFill>
                <a:latin typeface="Calibri"/>
                <a:cs typeface="Calibri"/>
              </a:rPr>
              <a:t> R. Terrell, </a:t>
            </a:r>
            <a:r>
              <a:rPr lang="en-US" sz="1600" dirty="0" err="1">
                <a:solidFill>
                  <a:srgbClr val="808080"/>
                </a:solidFill>
                <a:latin typeface="Calibri"/>
                <a:cs typeface="Calibri"/>
              </a:rPr>
              <a:t>Kamshad</a:t>
            </a:r>
            <a:r>
              <a:rPr lang="en-US" sz="1600" dirty="0">
                <a:solidFill>
                  <a:srgbClr val="808080"/>
                </a:solidFill>
                <a:latin typeface="Calibri"/>
                <a:cs typeface="Calibri"/>
              </a:rPr>
              <a:t> </a:t>
            </a:r>
            <a:r>
              <a:rPr lang="en-US" sz="1600" dirty="0" err="1">
                <a:solidFill>
                  <a:srgbClr val="808080"/>
                </a:solidFill>
                <a:latin typeface="Calibri"/>
                <a:cs typeface="Calibri"/>
              </a:rPr>
              <a:t>Touri</a:t>
            </a:r>
            <a:r>
              <a:rPr lang="en-US" sz="1600" dirty="0">
                <a:solidFill>
                  <a:srgbClr val="808080"/>
                </a:solidFill>
                <a:latin typeface="Calibri"/>
                <a:cs typeface="Calibri"/>
              </a:rPr>
              <a:t>, Elie A. </a:t>
            </a:r>
            <a:r>
              <a:rPr lang="en-US" sz="1600" dirty="0" err="1">
                <a:solidFill>
                  <a:srgbClr val="808080"/>
                </a:solidFill>
                <a:latin typeface="Calibri"/>
                <a:cs typeface="Calibri"/>
              </a:rPr>
              <a:t>Akl</a:t>
            </a:r>
            <a:r>
              <a:rPr lang="en-US" sz="1600" dirty="0">
                <a:solidFill>
                  <a:srgbClr val="808080"/>
                </a:solidFill>
                <a:latin typeface="Calibri"/>
                <a:cs typeface="Calibri"/>
              </a:rPr>
              <a:t>, Reyad Al </a:t>
            </a:r>
            <a:r>
              <a:rPr lang="en-US" sz="1600" dirty="0" err="1">
                <a:solidFill>
                  <a:srgbClr val="808080"/>
                </a:solidFill>
                <a:latin typeface="Calibri"/>
                <a:cs typeface="Calibri"/>
              </a:rPr>
              <a:t>Jabiri</a:t>
            </a:r>
            <a:r>
              <a:rPr lang="en-US" sz="1600" dirty="0">
                <a:solidFill>
                  <a:srgbClr val="808080"/>
                </a:solidFill>
                <a:latin typeface="Calibri"/>
                <a:cs typeface="Calibri"/>
              </a:rPr>
              <a:t>, Yazan Al </a:t>
            </a:r>
            <a:r>
              <a:rPr lang="en-US" sz="1600" dirty="0" err="1">
                <a:solidFill>
                  <a:srgbClr val="808080"/>
                </a:solidFill>
                <a:latin typeface="Calibri"/>
                <a:cs typeface="Calibri"/>
              </a:rPr>
              <a:t>Jabiri</a:t>
            </a:r>
            <a:r>
              <a:rPr lang="en-US" sz="1600" dirty="0">
                <a:solidFill>
                  <a:srgbClr val="808080"/>
                </a:solidFill>
                <a:latin typeface="Calibri"/>
                <a:cs typeface="Calibri"/>
              </a:rPr>
              <a:t>, Romina </a:t>
            </a:r>
            <a:r>
              <a:rPr lang="en-US" sz="1600" dirty="0" err="1">
                <a:solidFill>
                  <a:srgbClr val="808080"/>
                </a:solidFill>
                <a:latin typeface="Calibri"/>
                <a:cs typeface="Calibri"/>
              </a:rPr>
              <a:t>Brignardello</a:t>
            </a:r>
            <a:r>
              <a:rPr lang="en-US" sz="1600" dirty="0">
                <a:solidFill>
                  <a:srgbClr val="808080"/>
                </a:solidFill>
                <a:latin typeface="Calibri"/>
                <a:cs typeface="Calibri"/>
              </a:rPr>
              <a:t>-Petersen, Luis E. </a:t>
            </a:r>
            <a:r>
              <a:rPr lang="en-US" sz="1600" dirty="0" err="1">
                <a:solidFill>
                  <a:srgbClr val="808080"/>
                </a:solidFill>
                <a:latin typeface="Calibri"/>
                <a:cs typeface="Calibri"/>
              </a:rPr>
              <a:t>Colunga</a:t>
            </a:r>
            <a:r>
              <a:rPr lang="en-US" sz="1600" dirty="0">
                <a:solidFill>
                  <a:srgbClr val="808080"/>
                </a:solidFill>
                <a:latin typeface="Calibri"/>
                <a:cs typeface="Calibri"/>
              </a:rPr>
              <a:t>-Lozano, Karin Dearness, Andrea J. Darzi, Samer G. Karam, Gian Paolo </a:t>
            </a:r>
            <a:r>
              <a:rPr lang="en-US" sz="1600" dirty="0" err="1">
                <a:solidFill>
                  <a:srgbClr val="808080"/>
                </a:solidFill>
                <a:latin typeface="Calibri"/>
                <a:cs typeface="Calibri"/>
              </a:rPr>
              <a:t>Morgano</a:t>
            </a:r>
            <a:r>
              <a:rPr lang="en-US" sz="1600" dirty="0">
                <a:solidFill>
                  <a:srgbClr val="808080"/>
                </a:solidFill>
                <a:latin typeface="Calibri"/>
                <a:cs typeface="Calibri"/>
              </a:rPr>
              <a:t>, Rami Z. Morsi, Binu A. Philip, </a:t>
            </a:r>
            <a:r>
              <a:rPr lang="en-US" sz="1600" dirty="0" err="1">
                <a:solidFill>
                  <a:srgbClr val="808080"/>
                </a:solidFill>
                <a:latin typeface="Calibri"/>
                <a:cs typeface="Calibri"/>
              </a:rPr>
              <a:t>Yetiani</a:t>
            </a:r>
            <a:r>
              <a:rPr lang="en-US" sz="1600" dirty="0">
                <a:solidFill>
                  <a:srgbClr val="808080"/>
                </a:solidFill>
                <a:latin typeface="Calibri"/>
                <a:cs typeface="Calibri"/>
              </a:rPr>
              <a:t> Roldan Benitez, Adrienne Stevens, Karla Solo, Wojtek </a:t>
            </a:r>
            <a:r>
              <a:rPr lang="en-US" sz="1600" dirty="0" err="1">
                <a:solidFill>
                  <a:srgbClr val="808080"/>
                </a:solidFill>
                <a:latin typeface="Calibri"/>
                <a:cs typeface="Calibri"/>
              </a:rPr>
              <a:t>Wiercioch</a:t>
            </a:r>
            <a:r>
              <a:rPr lang="en-US" sz="1600" dirty="0">
                <a:solidFill>
                  <a:srgbClr val="808080"/>
                </a:solidFill>
                <a:latin typeface="Calibri"/>
                <a:cs typeface="Calibri"/>
              </a:rPr>
              <a:t>, Reem A. Mustafa, and Robby Nieuwlaat</a:t>
            </a:r>
            <a:endParaRPr sz="16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Living</a:t>
            </a:r>
            <a:r>
              <a:rPr spc="-50" dirty="0"/>
              <a:t> </a:t>
            </a:r>
            <a:r>
              <a:rPr dirty="0"/>
              <a:t>Phase</a:t>
            </a:r>
            <a:r>
              <a:rPr spc="-50" dirty="0"/>
              <a:t> </a:t>
            </a:r>
            <a:r>
              <a:rPr dirty="0"/>
              <a:t>–</a:t>
            </a:r>
            <a:r>
              <a:rPr spc="-50" dirty="0"/>
              <a:t> </a:t>
            </a:r>
            <a:r>
              <a:rPr spc="-10" dirty="0"/>
              <a:t>Recommendations</a:t>
            </a:r>
          </a:p>
        </p:txBody>
      </p:sp>
      <p:sp>
        <p:nvSpPr>
          <p:cNvPr id="3" name="object 3"/>
          <p:cNvSpPr txBox="1"/>
          <p:nvPr/>
        </p:nvSpPr>
        <p:spPr>
          <a:xfrm>
            <a:off x="406400" y="2147799"/>
            <a:ext cx="10246360" cy="3845283"/>
          </a:xfrm>
          <a:prstGeom prst="rect">
            <a:avLst/>
          </a:prstGeom>
        </p:spPr>
        <p:txBody>
          <a:bodyPr vert="horz" wrap="square" lIns="0" tIns="112395" rIns="0" bIns="0" rtlCol="0">
            <a:spAutoFit/>
          </a:bodyPr>
          <a:lstStyle/>
          <a:p>
            <a:pPr marL="241300" indent="-228600">
              <a:lnSpc>
                <a:spcPct val="100000"/>
              </a:lnSpc>
              <a:spcBef>
                <a:spcPts val="885"/>
              </a:spcBef>
              <a:buFont typeface="Arial"/>
              <a:buChar char="•"/>
              <a:tabLst>
                <a:tab pos="240665" algn="l"/>
                <a:tab pos="241300" algn="l"/>
              </a:tabLst>
            </a:pPr>
            <a:r>
              <a:rPr sz="2100" dirty="0">
                <a:solidFill>
                  <a:srgbClr val="808080"/>
                </a:solidFill>
                <a:latin typeface="Calibri"/>
                <a:cs typeface="Calibri"/>
              </a:rPr>
              <a:t>Continue</a:t>
            </a:r>
            <a:r>
              <a:rPr lang="en-US" sz="2100" dirty="0">
                <a:solidFill>
                  <a:srgbClr val="808080"/>
                </a:solidFill>
                <a:latin typeface="Calibri"/>
                <a:cs typeface="Calibri"/>
              </a:rPr>
              <a:t>d</a:t>
            </a:r>
            <a:r>
              <a:rPr sz="2100" spc="5" dirty="0">
                <a:solidFill>
                  <a:srgbClr val="808080"/>
                </a:solidFill>
                <a:latin typeface="Calibri"/>
                <a:cs typeface="Calibri"/>
              </a:rPr>
              <a:t> </a:t>
            </a:r>
            <a:r>
              <a:rPr sz="2100" dirty="0">
                <a:solidFill>
                  <a:srgbClr val="808080"/>
                </a:solidFill>
                <a:latin typeface="Calibri"/>
                <a:cs typeface="Calibri"/>
              </a:rPr>
              <a:t>to</a:t>
            </a:r>
            <a:r>
              <a:rPr sz="2100" spc="35" dirty="0">
                <a:solidFill>
                  <a:srgbClr val="808080"/>
                </a:solidFill>
                <a:latin typeface="Calibri"/>
                <a:cs typeface="Calibri"/>
              </a:rPr>
              <a:t> </a:t>
            </a:r>
            <a:r>
              <a:rPr sz="2100" dirty="0">
                <a:solidFill>
                  <a:srgbClr val="808080"/>
                </a:solidFill>
                <a:latin typeface="Calibri"/>
                <a:cs typeface="Calibri"/>
              </a:rPr>
              <a:t>work</a:t>
            </a:r>
            <a:r>
              <a:rPr sz="2100" spc="40" dirty="0">
                <a:solidFill>
                  <a:srgbClr val="808080"/>
                </a:solidFill>
                <a:latin typeface="Calibri"/>
                <a:cs typeface="Calibri"/>
              </a:rPr>
              <a:t> </a:t>
            </a:r>
            <a:r>
              <a:rPr sz="2100" dirty="0">
                <a:solidFill>
                  <a:srgbClr val="808080"/>
                </a:solidFill>
                <a:latin typeface="Calibri"/>
                <a:cs typeface="Calibri"/>
              </a:rPr>
              <a:t>closely</a:t>
            </a:r>
            <a:r>
              <a:rPr sz="2100" spc="10" dirty="0">
                <a:solidFill>
                  <a:srgbClr val="808080"/>
                </a:solidFill>
                <a:latin typeface="Calibri"/>
                <a:cs typeface="Calibri"/>
              </a:rPr>
              <a:t> </a:t>
            </a:r>
            <a:r>
              <a:rPr sz="2100" dirty="0">
                <a:solidFill>
                  <a:srgbClr val="808080"/>
                </a:solidFill>
                <a:latin typeface="Calibri"/>
                <a:cs typeface="Calibri"/>
              </a:rPr>
              <a:t>with</a:t>
            </a:r>
            <a:r>
              <a:rPr sz="2100" spc="20" dirty="0">
                <a:solidFill>
                  <a:srgbClr val="808080"/>
                </a:solidFill>
                <a:latin typeface="Calibri"/>
                <a:cs typeface="Calibri"/>
              </a:rPr>
              <a:t> </a:t>
            </a:r>
            <a:r>
              <a:rPr sz="2100" dirty="0">
                <a:solidFill>
                  <a:srgbClr val="808080"/>
                </a:solidFill>
                <a:latin typeface="Calibri"/>
                <a:cs typeface="Calibri"/>
              </a:rPr>
              <a:t>panel</a:t>
            </a:r>
            <a:r>
              <a:rPr sz="2100" spc="30" dirty="0">
                <a:solidFill>
                  <a:srgbClr val="808080"/>
                </a:solidFill>
                <a:latin typeface="Calibri"/>
                <a:cs typeface="Calibri"/>
              </a:rPr>
              <a:t> </a:t>
            </a:r>
            <a:r>
              <a:rPr sz="2100" dirty="0">
                <a:solidFill>
                  <a:srgbClr val="808080"/>
                </a:solidFill>
                <a:latin typeface="Calibri"/>
                <a:cs typeface="Calibri"/>
              </a:rPr>
              <a:t>and</a:t>
            </a:r>
            <a:r>
              <a:rPr sz="2100" spc="45" dirty="0">
                <a:solidFill>
                  <a:srgbClr val="808080"/>
                </a:solidFill>
                <a:latin typeface="Calibri"/>
                <a:cs typeface="Calibri"/>
              </a:rPr>
              <a:t> </a:t>
            </a:r>
            <a:r>
              <a:rPr sz="2100" dirty="0">
                <a:solidFill>
                  <a:srgbClr val="808080"/>
                </a:solidFill>
                <a:latin typeface="Calibri"/>
                <a:cs typeface="Calibri"/>
              </a:rPr>
              <a:t>systematic review</a:t>
            </a:r>
            <a:r>
              <a:rPr sz="2100" spc="15" dirty="0">
                <a:solidFill>
                  <a:srgbClr val="808080"/>
                </a:solidFill>
                <a:latin typeface="Calibri"/>
                <a:cs typeface="Calibri"/>
              </a:rPr>
              <a:t> </a:t>
            </a:r>
            <a:r>
              <a:rPr sz="2100" spc="-20" dirty="0">
                <a:solidFill>
                  <a:srgbClr val="808080"/>
                </a:solidFill>
                <a:latin typeface="Calibri"/>
                <a:cs typeface="Calibri"/>
              </a:rPr>
              <a:t>team</a:t>
            </a:r>
            <a:endParaRPr sz="2100" dirty="0">
              <a:latin typeface="Calibri"/>
              <a:cs typeface="Calibri"/>
            </a:endParaRPr>
          </a:p>
          <a:p>
            <a:pPr marL="241300" indent="-228600">
              <a:lnSpc>
                <a:spcPct val="100000"/>
              </a:lnSpc>
              <a:spcBef>
                <a:spcPts val="790"/>
              </a:spcBef>
              <a:buFont typeface="Arial"/>
              <a:buChar char="•"/>
              <a:tabLst>
                <a:tab pos="240665" algn="l"/>
                <a:tab pos="241300" algn="l"/>
              </a:tabLst>
            </a:pPr>
            <a:r>
              <a:rPr sz="2100" dirty="0">
                <a:solidFill>
                  <a:srgbClr val="808080"/>
                </a:solidFill>
                <a:latin typeface="Calibri"/>
                <a:cs typeface="Calibri"/>
              </a:rPr>
              <a:t>Reconsider</a:t>
            </a:r>
            <a:r>
              <a:rPr lang="en-US" sz="2100" dirty="0">
                <a:solidFill>
                  <a:srgbClr val="808080"/>
                </a:solidFill>
                <a:latin typeface="Calibri"/>
                <a:cs typeface="Calibri"/>
              </a:rPr>
              <a:t>ed</a:t>
            </a:r>
            <a:r>
              <a:rPr sz="2100" spc="35" dirty="0">
                <a:solidFill>
                  <a:srgbClr val="808080"/>
                </a:solidFill>
                <a:latin typeface="Calibri"/>
                <a:cs typeface="Calibri"/>
              </a:rPr>
              <a:t> </a:t>
            </a:r>
            <a:r>
              <a:rPr sz="2100" dirty="0">
                <a:solidFill>
                  <a:srgbClr val="808080"/>
                </a:solidFill>
                <a:latin typeface="Calibri"/>
                <a:cs typeface="Calibri"/>
              </a:rPr>
              <a:t>recommendations</a:t>
            </a:r>
            <a:r>
              <a:rPr sz="2100" spc="15" dirty="0">
                <a:solidFill>
                  <a:srgbClr val="808080"/>
                </a:solidFill>
                <a:latin typeface="Calibri"/>
                <a:cs typeface="Calibri"/>
              </a:rPr>
              <a:t> </a:t>
            </a:r>
            <a:r>
              <a:rPr sz="2100" dirty="0">
                <a:solidFill>
                  <a:srgbClr val="808080"/>
                </a:solidFill>
                <a:latin typeface="Calibri"/>
                <a:cs typeface="Calibri"/>
              </a:rPr>
              <a:t>when</a:t>
            </a:r>
            <a:r>
              <a:rPr sz="2100" spc="60" dirty="0">
                <a:solidFill>
                  <a:srgbClr val="808080"/>
                </a:solidFill>
                <a:latin typeface="Calibri"/>
                <a:cs typeface="Calibri"/>
              </a:rPr>
              <a:t> </a:t>
            </a:r>
            <a:r>
              <a:rPr sz="2100" dirty="0">
                <a:solidFill>
                  <a:srgbClr val="808080"/>
                </a:solidFill>
                <a:latin typeface="Calibri"/>
                <a:cs typeface="Calibri"/>
              </a:rPr>
              <a:t>important</a:t>
            </a:r>
            <a:r>
              <a:rPr sz="2100" spc="30" dirty="0">
                <a:solidFill>
                  <a:srgbClr val="808080"/>
                </a:solidFill>
                <a:latin typeface="Calibri"/>
                <a:cs typeface="Calibri"/>
              </a:rPr>
              <a:t> </a:t>
            </a:r>
            <a:r>
              <a:rPr sz="2100" dirty="0">
                <a:solidFill>
                  <a:srgbClr val="808080"/>
                </a:solidFill>
                <a:latin typeface="Calibri"/>
                <a:cs typeface="Calibri"/>
              </a:rPr>
              <a:t>new</a:t>
            </a:r>
            <a:r>
              <a:rPr sz="2100" spc="45" dirty="0">
                <a:solidFill>
                  <a:srgbClr val="808080"/>
                </a:solidFill>
                <a:latin typeface="Calibri"/>
                <a:cs typeface="Calibri"/>
              </a:rPr>
              <a:t> </a:t>
            </a:r>
            <a:r>
              <a:rPr sz="2100" dirty="0">
                <a:solidFill>
                  <a:srgbClr val="808080"/>
                </a:solidFill>
                <a:latin typeface="Calibri"/>
                <a:cs typeface="Calibri"/>
              </a:rPr>
              <a:t>evidence</a:t>
            </a:r>
            <a:r>
              <a:rPr sz="2100" spc="45" dirty="0">
                <a:solidFill>
                  <a:srgbClr val="808080"/>
                </a:solidFill>
                <a:latin typeface="Calibri"/>
                <a:cs typeface="Calibri"/>
              </a:rPr>
              <a:t> </a:t>
            </a:r>
            <a:r>
              <a:rPr lang="en-US" sz="2100" spc="45" dirty="0">
                <a:solidFill>
                  <a:srgbClr val="808080"/>
                </a:solidFill>
                <a:latin typeface="Calibri"/>
                <a:cs typeface="Calibri"/>
              </a:rPr>
              <a:t>was</a:t>
            </a:r>
            <a:r>
              <a:rPr sz="2100" spc="55" dirty="0">
                <a:solidFill>
                  <a:srgbClr val="808080"/>
                </a:solidFill>
                <a:latin typeface="Calibri"/>
                <a:cs typeface="Calibri"/>
              </a:rPr>
              <a:t> </a:t>
            </a:r>
            <a:r>
              <a:rPr sz="2100" spc="-10" dirty="0">
                <a:solidFill>
                  <a:srgbClr val="808080"/>
                </a:solidFill>
                <a:latin typeface="Calibri"/>
                <a:cs typeface="Calibri"/>
              </a:rPr>
              <a:t>identified</a:t>
            </a:r>
            <a:endParaRPr sz="2100" dirty="0">
              <a:latin typeface="Calibri"/>
              <a:cs typeface="Calibri"/>
            </a:endParaRPr>
          </a:p>
          <a:p>
            <a:pPr marL="241300" indent="-228600">
              <a:lnSpc>
                <a:spcPct val="100000"/>
              </a:lnSpc>
              <a:spcBef>
                <a:spcPts val="780"/>
              </a:spcBef>
              <a:buFont typeface="Arial"/>
              <a:buChar char="•"/>
              <a:tabLst>
                <a:tab pos="240665" algn="l"/>
                <a:tab pos="241300" algn="l"/>
              </a:tabLst>
            </a:pPr>
            <a:r>
              <a:rPr sz="2100" dirty="0">
                <a:solidFill>
                  <a:srgbClr val="808080"/>
                </a:solidFill>
                <a:latin typeface="Calibri"/>
                <a:cs typeface="Calibri"/>
              </a:rPr>
              <a:t>Us</a:t>
            </a:r>
            <a:r>
              <a:rPr lang="en-US" sz="2100" dirty="0">
                <a:solidFill>
                  <a:srgbClr val="808080"/>
                </a:solidFill>
                <a:latin typeface="Calibri"/>
                <a:cs typeface="Calibri"/>
              </a:rPr>
              <a:t>ed</a:t>
            </a:r>
            <a:r>
              <a:rPr sz="2100" spc="20" dirty="0">
                <a:solidFill>
                  <a:srgbClr val="808080"/>
                </a:solidFill>
                <a:latin typeface="Calibri"/>
                <a:cs typeface="Calibri"/>
              </a:rPr>
              <a:t> </a:t>
            </a:r>
            <a:r>
              <a:rPr sz="2100" dirty="0">
                <a:solidFill>
                  <a:srgbClr val="808080"/>
                </a:solidFill>
                <a:latin typeface="Calibri"/>
                <a:cs typeface="Calibri"/>
              </a:rPr>
              <a:t>explicit</a:t>
            </a:r>
            <a:r>
              <a:rPr sz="2100" spc="5" dirty="0">
                <a:solidFill>
                  <a:srgbClr val="808080"/>
                </a:solidFill>
                <a:latin typeface="Calibri"/>
                <a:cs typeface="Calibri"/>
              </a:rPr>
              <a:t> </a:t>
            </a:r>
            <a:r>
              <a:rPr sz="2100" dirty="0">
                <a:solidFill>
                  <a:srgbClr val="808080"/>
                </a:solidFill>
                <a:latin typeface="Calibri"/>
                <a:cs typeface="Calibri"/>
              </a:rPr>
              <a:t>criteria for</a:t>
            </a:r>
            <a:r>
              <a:rPr sz="2100" spc="40" dirty="0">
                <a:solidFill>
                  <a:srgbClr val="808080"/>
                </a:solidFill>
                <a:latin typeface="Calibri"/>
                <a:cs typeface="Calibri"/>
              </a:rPr>
              <a:t> </a:t>
            </a:r>
            <a:r>
              <a:rPr sz="2100" dirty="0">
                <a:solidFill>
                  <a:srgbClr val="808080"/>
                </a:solidFill>
                <a:latin typeface="Calibri"/>
                <a:cs typeface="Calibri"/>
              </a:rPr>
              <a:t>reconsidering</a:t>
            </a:r>
            <a:r>
              <a:rPr sz="2100" spc="25" dirty="0">
                <a:solidFill>
                  <a:srgbClr val="808080"/>
                </a:solidFill>
                <a:latin typeface="Calibri"/>
                <a:cs typeface="Calibri"/>
              </a:rPr>
              <a:t> </a:t>
            </a:r>
            <a:r>
              <a:rPr sz="2100" spc="-10" dirty="0">
                <a:solidFill>
                  <a:srgbClr val="808080"/>
                </a:solidFill>
                <a:latin typeface="Calibri"/>
                <a:cs typeface="Calibri"/>
              </a:rPr>
              <a:t>recommendations</a:t>
            </a:r>
            <a:endParaRPr sz="2100" dirty="0">
              <a:latin typeface="Calibri"/>
              <a:cs typeface="Calibri"/>
            </a:endParaRPr>
          </a:p>
          <a:p>
            <a:pPr marL="698500" lvl="1" indent="-228600">
              <a:lnSpc>
                <a:spcPct val="100000"/>
              </a:lnSpc>
              <a:spcBef>
                <a:spcPts val="320"/>
              </a:spcBef>
              <a:buFont typeface="Arial"/>
              <a:buChar char="•"/>
              <a:tabLst>
                <a:tab pos="697865" algn="l"/>
                <a:tab pos="698500" algn="l"/>
              </a:tabLst>
            </a:pPr>
            <a:r>
              <a:rPr sz="1850" dirty="0">
                <a:solidFill>
                  <a:srgbClr val="808080"/>
                </a:solidFill>
                <a:latin typeface="Calibri"/>
                <a:cs typeface="Calibri"/>
              </a:rPr>
              <a:t>Changes</a:t>
            </a:r>
            <a:r>
              <a:rPr sz="1850" spc="-25" dirty="0">
                <a:solidFill>
                  <a:srgbClr val="808080"/>
                </a:solidFill>
                <a:latin typeface="Calibri"/>
                <a:cs typeface="Calibri"/>
              </a:rPr>
              <a:t> </a:t>
            </a:r>
            <a:r>
              <a:rPr sz="1850" dirty="0">
                <a:solidFill>
                  <a:srgbClr val="808080"/>
                </a:solidFill>
                <a:latin typeface="Calibri"/>
                <a:cs typeface="Calibri"/>
              </a:rPr>
              <a:t>in the evidence of</a:t>
            </a:r>
            <a:r>
              <a:rPr sz="1850" spc="-10" dirty="0">
                <a:solidFill>
                  <a:srgbClr val="808080"/>
                </a:solidFill>
                <a:latin typeface="Calibri"/>
                <a:cs typeface="Calibri"/>
              </a:rPr>
              <a:t> </a:t>
            </a:r>
            <a:r>
              <a:rPr sz="1850" dirty="0">
                <a:solidFill>
                  <a:srgbClr val="808080"/>
                </a:solidFill>
                <a:latin typeface="Calibri"/>
                <a:cs typeface="Calibri"/>
              </a:rPr>
              <a:t>effects</a:t>
            </a:r>
            <a:r>
              <a:rPr sz="1850" spc="-25" dirty="0">
                <a:solidFill>
                  <a:srgbClr val="808080"/>
                </a:solidFill>
                <a:latin typeface="Calibri"/>
                <a:cs typeface="Calibri"/>
              </a:rPr>
              <a:t> </a:t>
            </a:r>
            <a:r>
              <a:rPr sz="1850" spc="-10" dirty="0">
                <a:solidFill>
                  <a:srgbClr val="808080"/>
                </a:solidFill>
                <a:latin typeface="Calibri"/>
                <a:cs typeface="Calibri"/>
              </a:rPr>
              <a:t>(certainty,</a:t>
            </a:r>
            <a:r>
              <a:rPr sz="1850" spc="5" dirty="0">
                <a:solidFill>
                  <a:srgbClr val="808080"/>
                </a:solidFill>
                <a:latin typeface="Calibri"/>
                <a:cs typeface="Calibri"/>
              </a:rPr>
              <a:t> </a:t>
            </a:r>
            <a:r>
              <a:rPr sz="1850" dirty="0">
                <a:solidFill>
                  <a:srgbClr val="808080"/>
                </a:solidFill>
                <a:latin typeface="Calibri"/>
                <a:cs typeface="Calibri"/>
              </a:rPr>
              <a:t>direction,</a:t>
            </a:r>
            <a:r>
              <a:rPr sz="1850" spc="-25" dirty="0">
                <a:solidFill>
                  <a:srgbClr val="808080"/>
                </a:solidFill>
                <a:latin typeface="Calibri"/>
                <a:cs typeface="Calibri"/>
              </a:rPr>
              <a:t> </a:t>
            </a:r>
            <a:r>
              <a:rPr sz="1850" spc="-10" dirty="0">
                <a:solidFill>
                  <a:srgbClr val="808080"/>
                </a:solidFill>
                <a:latin typeface="Calibri"/>
                <a:cs typeface="Calibri"/>
              </a:rPr>
              <a:t>magnitude)</a:t>
            </a:r>
            <a:endParaRPr sz="1850" dirty="0">
              <a:latin typeface="Calibri"/>
              <a:cs typeface="Calibri"/>
            </a:endParaRPr>
          </a:p>
          <a:p>
            <a:pPr marL="698500" lvl="1" indent="-228600">
              <a:lnSpc>
                <a:spcPct val="100000"/>
              </a:lnSpc>
              <a:spcBef>
                <a:spcPts val="290"/>
              </a:spcBef>
              <a:buFont typeface="Arial"/>
              <a:buChar char="•"/>
              <a:tabLst>
                <a:tab pos="697865" algn="l"/>
                <a:tab pos="698500" algn="l"/>
              </a:tabLst>
            </a:pPr>
            <a:r>
              <a:rPr sz="1850" dirty="0">
                <a:solidFill>
                  <a:srgbClr val="808080"/>
                </a:solidFill>
                <a:latin typeface="Calibri"/>
                <a:cs typeface="Calibri"/>
              </a:rPr>
              <a:t>Changes</a:t>
            </a:r>
            <a:r>
              <a:rPr sz="1850" spc="-30" dirty="0">
                <a:solidFill>
                  <a:srgbClr val="808080"/>
                </a:solidFill>
                <a:latin typeface="Calibri"/>
                <a:cs typeface="Calibri"/>
              </a:rPr>
              <a:t> </a:t>
            </a:r>
            <a:r>
              <a:rPr sz="1850" dirty="0">
                <a:solidFill>
                  <a:srgbClr val="808080"/>
                </a:solidFill>
                <a:latin typeface="Calibri"/>
                <a:cs typeface="Calibri"/>
              </a:rPr>
              <a:t>in</a:t>
            </a:r>
            <a:r>
              <a:rPr sz="1850" spc="5" dirty="0">
                <a:solidFill>
                  <a:srgbClr val="808080"/>
                </a:solidFill>
                <a:latin typeface="Calibri"/>
                <a:cs typeface="Calibri"/>
              </a:rPr>
              <a:t> </a:t>
            </a:r>
            <a:r>
              <a:rPr sz="1850" dirty="0">
                <a:solidFill>
                  <a:srgbClr val="808080"/>
                </a:solidFill>
                <a:latin typeface="Calibri"/>
                <a:cs typeface="Calibri"/>
              </a:rPr>
              <a:t>the evidence for</a:t>
            </a:r>
            <a:r>
              <a:rPr sz="1850" spc="-20" dirty="0">
                <a:solidFill>
                  <a:srgbClr val="808080"/>
                </a:solidFill>
                <a:latin typeface="Calibri"/>
                <a:cs typeface="Calibri"/>
              </a:rPr>
              <a:t> </a:t>
            </a:r>
            <a:r>
              <a:rPr sz="1850" dirty="0">
                <a:solidFill>
                  <a:srgbClr val="808080"/>
                </a:solidFill>
                <a:latin typeface="Calibri"/>
                <a:cs typeface="Calibri"/>
              </a:rPr>
              <a:t>other</a:t>
            </a:r>
            <a:r>
              <a:rPr sz="1850" spc="-5" dirty="0">
                <a:solidFill>
                  <a:srgbClr val="808080"/>
                </a:solidFill>
                <a:latin typeface="Calibri"/>
                <a:cs typeface="Calibri"/>
              </a:rPr>
              <a:t> </a:t>
            </a:r>
            <a:r>
              <a:rPr sz="1850" dirty="0">
                <a:solidFill>
                  <a:srgbClr val="808080"/>
                </a:solidFill>
                <a:latin typeface="Calibri"/>
                <a:cs typeface="Calibri"/>
              </a:rPr>
              <a:t>Evidence-to-Decision</a:t>
            </a:r>
            <a:r>
              <a:rPr sz="1850" spc="-5" dirty="0">
                <a:solidFill>
                  <a:srgbClr val="808080"/>
                </a:solidFill>
                <a:latin typeface="Calibri"/>
                <a:cs typeface="Calibri"/>
              </a:rPr>
              <a:t> </a:t>
            </a:r>
            <a:r>
              <a:rPr sz="1850" dirty="0">
                <a:solidFill>
                  <a:srgbClr val="808080"/>
                </a:solidFill>
                <a:latin typeface="Calibri"/>
                <a:cs typeface="Calibri"/>
              </a:rPr>
              <a:t>domains</a:t>
            </a:r>
            <a:r>
              <a:rPr sz="1850" spc="-5" dirty="0">
                <a:solidFill>
                  <a:srgbClr val="808080"/>
                </a:solidFill>
                <a:latin typeface="Calibri"/>
                <a:cs typeface="Calibri"/>
              </a:rPr>
              <a:t> </a:t>
            </a:r>
            <a:r>
              <a:rPr sz="1850" spc="-10" dirty="0">
                <a:solidFill>
                  <a:srgbClr val="808080"/>
                </a:solidFill>
                <a:latin typeface="Calibri"/>
                <a:cs typeface="Calibri"/>
              </a:rPr>
              <a:t>(cost-</a:t>
            </a:r>
            <a:r>
              <a:rPr sz="1850" dirty="0">
                <a:solidFill>
                  <a:srgbClr val="808080"/>
                </a:solidFill>
                <a:latin typeface="Calibri"/>
                <a:cs typeface="Calibri"/>
              </a:rPr>
              <a:t>effectiveness, </a:t>
            </a:r>
            <a:r>
              <a:rPr sz="1850" spc="-10" dirty="0">
                <a:solidFill>
                  <a:srgbClr val="808080"/>
                </a:solidFill>
                <a:latin typeface="Calibri"/>
                <a:cs typeface="Calibri"/>
              </a:rPr>
              <a:t>equity,</a:t>
            </a:r>
            <a:r>
              <a:rPr sz="1850" dirty="0">
                <a:solidFill>
                  <a:srgbClr val="808080"/>
                </a:solidFill>
                <a:latin typeface="Calibri"/>
                <a:cs typeface="Calibri"/>
              </a:rPr>
              <a:t> </a:t>
            </a:r>
            <a:r>
              <a:rPr sz="1850" spc="-10" dirty="0">
                <a:solidFill>
                  <a:srgbClr val="808080"/>
                </a:solidFill>
                <a:latin typeface="Calibri"/>
                <a:cs typeface="Calibri"/>
              </a:rPr>
              <a:t>others)</a:t>
            </a:r>
            <a:endParaRPr lang="en-US" sz="1850" spc="-10" dirty="0">
              <a:solidFill>
                <a:srgbClr val="808080"/>
              </a:solidFill>
              <a:latin typeface="Calibri"/>
              <a:cs typeface="Calibri"/>
            </a:endParaRPr>
          </a:p>
          <a:p>
            <a:pPr marL="698500" lvl="1" indent="-228600">
              <a:lnSpc>
                <a:spcPct val="100000"/>
              </a:lnSpc>
              <a:spcBef>
                <a:spcPts val="290"/>
              </a:spcBef>
              <a:buFont typeface="Arial"/>
              <a:buChar char="•"/>
              <a:tabLst>
                <a:tab pos="697865" algn="l"/>
                <a:tab pos="698500" algn="l"/>
              </a:tabLst>
            </a:pPr>
            <a:r>
              <a:rPr lang="en-US" sz="1850" dirty="0">
                <a:solidFill>
                  <a:srgbClr val="808080"/>
                </a:solidFill>
                <a:latin typeface="Calibri"/>
                <a:cs typeface="Calibri"/>
              </a:rPr>
              <a:t>Face validity (inclusion of new important trials)</a:t>
            </a:r>
            <a:endParaRPr sz="1850" dirty="0">
              <a:solidFill>
                <a:srgbClr val="808080"/>
              </a:solidFill>
              <a:latin typeface="Calibri"/>
              <a:cs typeface="Calibri"/>
            </a:endParaRPr>
          </a:p>
          <a:p>
            <a:pPr marL="241300" indent="-228600">
              <a:lnSpc>
                <a:spcPct val="100000"/>
              </a:lnSpc>
              <a:spcBef>
                <a:spcPts val="770"/>
              </a:spcBef>
              <a:buFont typeface="Arial"/>
              <a:buChar char="•"/>
              <a:tabLst>
                <a:tab pos="240665" algn="l"/>
                <a:tab pos="241300" algn="l"/>
              </a:tabLst>
            </a:pPr>
            <a:r>
              <a:rPr sz="2100" dirty="0">
                <a:solidFill>
                  <a:srgbClr val="808080"/>
                </a:solidFill>
                <a:latin typeface="Calibri"/>
                <a:cs typeface="Calibri"/>
              </a:rPr>
              <a:t>Publish</a:t>
            </a:r>
            <a:r>
              <a:rPr lang="en-US" sz="2100" dirty="0">
                <a:solidFill>
                  <a:srgbClr val="808080"/>
                </a:solidFill>
                <a:latin typeface="Calibri"/>
                <a:cs typeface="Calibri"/>
              </a:rPr>
              <a:t>ed</a:t>
            </a:r>
            <a:r>
              <a:rPr sz="2100" spc="60" dirty="0">
                <a:solidFill>
                  <a:srgbClr val="808080"/>
                </a:solidFill>
                <a:latin typeface="Calibri"/>
                <a:cs typeface="Calibri"/>
              </a:rPr>
              <a:t> </a:t>
            </a:r>
            <a:r>
              <a:rPr sz="2100" dirty="0">
                <a:solidFill>
                  <a:srgbClr val="808080"/>
                </a:solidFill>
                <a:latin typeface="Calibri"/>
                <a:cs typeface="Calibri"/>
              </a:rPr>
              <a:t>updated</a:t>
            </a:r>
            <a:r>
              <a:rPr sz="2100" spc="60" dirty="0">
                <a:solidFill>
                  <a:srgbClr val="808080"/>
                </a:solidFill>
                <a:latin typeface="Calibri"/>
                <a:cs typeface="Calibri"/>
              </a:rPr>
              <a:t> </a:t>
            </a:r>
            <a:r>
              <a:rPr sz="2100" dirty="0">
                <a:solidFill>
                  <a:srgbClr val="808080"/>
                </a:solidFill>
                <a:latin typeface="Calibri"/>
                <a:cs typeface="Calibri"/>
              </a:rPr>
              <a:t>recommendations</a:t>
            </a:r>
            <a:r>
              <a:rPr sz="2100" spc="65" dirty="0">
                <a:solidFill>
                  <a:srgbClr val="808080"/>
                </a:solidFill>
                <a:latin typeface="Calibri"/>
                <a:cs typeface="Calibri"/>
              </a:rPr>
              <a:t> </a:t>
            </a:r>
            <a:r>
              <a:rPr sz="2100" dirty="0">
                <a:solidFill>
                  <a:srgbClr val="808080"/>
                </a:solidFill>
                <a:latin typeface="Calibri"/>
                <a:cs typeface="Calibri"/>
              </a:rPr>
              <a:t>and</a:t>
            </a:r>
            <a:r>
              <a:rPr sz="2100" spc="60" dirty="0">
                <a:solidFill>
                  <a:srgbClr val="808080"/>
                </a:solidFill>
                <a:latin typeface="Calibri"/>
                <a:cs typeface="Calibri"/>
              </a:rPr>
              <a:t> </a:t>
            </a:r>
            <a:r>
              <a:rPr sz="2100" dirty="0">
                <a:solidFill>
                  <a:srgbClr val="808080"/>
                </a:solidFill>
                <a:latin typeface="Calibri"/>
                <a:cs typeface="Calibri"/>
              </a:rPr>
              <a:t>supporting</a:t>
            </a:r>
            <a:r>
              <a:rPr sz="2100" spc="15" dirty="0">
                <a:solidFill>
                  <a:srgbClr val="808080"/>
                </a:solidFill>
                <a:latin typeface="Calibri"/>
                <a:cs typeface="Calibri"/>
              </a:rPr>
              <a:t> </a:t>
            </a:r>
            <a:r>
              <a:rPr sz="2100" spc="-10" dirty="0">
                <a:solidFill>
                  <a:srgbClr val="808080"/>
                </a:solidFill>
                <a:latin typeface="Calibri"/>
                <a:cs typeface="Calibri"/>
              </a:rPr>
              <a:t>documents</a:t>
            </a:r>
            <a:endParaRPr sz="2100" dirty="0">
              <a:latin typeface="Calibri"/>
              <a:cs typeface="Calibri"/>
            </a:endParaRPr>
          </a:p>
          <a:p>
            <a:pPr>
              <a:lnSpc>
                <a:spcPct val="100000"/>
              </a:lnSpc>
            </a:pPr>
            <a:endParaRPr sz="2400" dirty="0">
              <a:latin typeface="Calibri"/>
              <a:cs typeface="Calibri"/>
            </a:endParaRPr>
          </a:p>
          <a:p>
            <a:pPr>
              <a:lnSpc>
                <a:spcPct val="100000"/>
              </a:lnSpc>
              <a:spcBef>
                <a:spcPts val="35"/>
              </a:spcBef>
            </a:pPr>
            <a:endParaRPr sz="2350" dirty="0">
              <a:latin typeface="Calibri"/>
              <a:cs typeface="Calibri"/>
            </a:endParaRPr>
          </a:p>
          <a:p>
            <a:pPr marL="2839085">
              <a:lnSpc>
                <a:spcPct val="100000"/>
              </a:lnSpc>
            </a:pPr>
            <a:r>
              <a:rPr sz="2400" b="1" dirty="0">
                <a:solidFill>
                  <a:srgbClr val="E43E31"/>
                </a:solidFill>
                <a:latin typeface="Arial"/>
                <a:cs typeface="Arial"/>
              </a:rPr>
              <a:t>Timely</a:t>
            </a:r>
            <a:r>
              <a:rPr sz="2400" b="1" spc="-65" dirty="0">
                <a:solidFill>
                  <a:srgbClr val="E43E31"/>
                </a:solidFill>
                <a:latin typeface="Arial"/>
                <a:cs typeface="Arial"/>
              </a:rPr>
              <a:t> </a:t>
            </a:r>
            <a:r>
              <a:rPr sz="2400" b="1" dirty="0">
                <a:solidFill>
                  <a:srgbClr val="E43E31"/>
                </a:solidFill>
                <a:latin typeface="Arial"/>
                <a:cs typeface="Arial"/>
              </a:rPr>
              <a:t>advice</a:t>
            </a:r>
            <a:r>
              <a:rPr sz="2400" b="1" spc="-50" dirty="0">
                <a:solidFill>
                  <a:srgbClr val="E43E31"/>
                </a:solidFill>
                <a:latin typeface="Arial"/>
                <a:cs typeface="Arial"/>
              </a:rPr>
              <a:t> </a:t>
            </a:r>
            <a:r>
              <a:rPr sz="2400" b="1" dirty="0">
                <a:solidFill>
                  <a:srgbClr val="E43E31"/>
                </a:solidFill>
                <a:latin typeface="Arial"/>
                <a:cs typeface="Arial"/>
              </a:rPr>
              <a:t>for</a:t>
            </a:r>
            <a:r>
              <a:rPr sz="2400" b="1" spc="-65" dirty="0">
                <a:solidFill>
                  <a:srgbClr val="E43E31"/>
                </a:solidFill>
                <a:latin typeface="Arial"/>
                <a:cs typeface="Arial"/>
              </a:rPr>
              <a:t> </a:t>
            </a:r>
            <a:r>
              <a:rPr sz="2400" b="1" spc="-20" dirty="0">
                <a:solidFill>
                  <a:srgbClr val="E43E31"/>
                </a:solidFill>
                <a:latin typeface="Arial"/>
                <a:cs typeface="Arial"/>
              </a:rPr>
              <a:t>decision-</a:t>
            </a:r>
            <a:r>
              <a:rPr sz="2400" b="1" spc="-10" dirty="0">
                <a:solidFill>
                  <a:srgbClr val="E43E31"/>
                </a:solidFill>
                <a:latin typeface="Arial"/>
                <a:cs typeface="Arial"/>
              </a:rPr>
              <a:t>makers</a:t>
            </a:r>
            <a:endParaRPr sz="2400" dirty="0">
              <a:latin typeface="Arial"/>
              <a:cs typeface="Arial"/>
            </a:endParaRPr>
          </a:p>
        </p:txBody>
      </p:sp>
    </p:spTree>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362648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Living</a:t>
            </a:r>
            <a:r>
              <a:rPr sz="2800" spc="-85" dirty="0">
                <a:solidFill>
                  <a:srgbClr val="E53E31"/>
                </a:solidFill>
                <a:latin typeface="Calibri"/>
                <a:cs typeface="Calibri"/>
              </a:rPr>
              <a:t> </a:t>
            </a:r>
            <a:r>
              <a:rPr sz="2800" spc="-10" dirty="0">
                <a:solidFill>
                  <a:srgbClr val="E53E31"/>
                </a:solidFill>
                <a:latin typeface="Calibri"/>
                <a:cs typeface="Calibri"/>
              </a:rPr>
              <a:t>Recommendations</a:t>
            </a:r>
            <a:endParaRPr sz="2800">
              <a:latin typeface="Calibri"/>
              <a:cs typeface="Calibri"/>
            </a:endParaRPr>
          </a:p>
        </p:txBody>
      </p:sp>
      <p:sp>
        <p:nvSpPr>
          <p:cNvPr id="3" name="object 3"/>
          <p:cNvSpPr txBox="1"/>
          <p:nvPr/>
        </p:nvSpPr>
        <p:spPr>
          <a:xfrm>
            <a:off x="4105328" y="1363812"/>
            <a:ext cx="1093470" cy="355600"/>
          </a:xfrm>
          <a:prstGeom prst="rect">
            <a:avLst/>
          </a:prstGeom>
        </p:spPr>
        <p:txBody>
          <a:bodyPr vert="horz" wrap="square" lIns="0" tIns="0" rIns="0" bIns="0" rtlCol="0">
            <a:spAutoFit/>
          </a:bodyPr>
          <a:lstStyle/>
          <a:p>
            <a:pPr>
              <a:lnSpc>
                <a:spcPts val="2655"/>
              </a:lnSpc>
            </a:pPr>
            <a:r>
              <a:rPr sz="2800" spc="-25" dirty="0">
                <a:solidFill>
                  <a:srgbClr val="E53E31"/>
                </a:solidFill>
                <a:latin typeface="Calibri"/>
                <a:cs typeface="Calibri"/>
              </a:rPr>
              <a:t>Process</a:t>
            </a:r>
            <a:endParaRPr sz="2800">
              <a:latin typeface="Calibri"/>
              <a:cs typeface="Calibri"/>
            </a:endParaRPr>
          </a:p>
        </p:txBody>
      </p:sp>
      <p:sp>
        <p:nvSpPr>
          <p:cNvPr id="4" name="object 4"/>
          <p:cNvSpPr txBox="1"/>
          <p:nvPr/>
        </p:nvSpPr>
        <p:spPr>
          <a:xfrm>
            <a:off x="497840" y="5611671"/>
            <a:ext cx="1871980" cy="75692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808080"/>
                </a:solidFill>
                <a:latin typeface="Calibri"/>
                <a:cs typeface="Calibri"/>
              </a:rPr>
              <a:t>Akl</a:t>
            </a:r>
            <a:r>
              <a:rPr sz="1200" spc="5" dirty="0">
                <a:solidFill>
                  <a:srgbClr val="808080"/>
                </a:solidFill>
                <a:latin typeface="Calibri"/>
                <a:cs typeface="Calibri"/>
              </a:rPr>
              <a:t> </a:t>
            </a:r>
            <a:r>
              <a:rPr sz="1200" dirty="0">
                <a:solidFill>
                  <a:srgbClr val="808080"/>
                </a:solidFill>
                <a:latin typeface="Calibri"/>
                <a:cs typeface="Calibri"/>
              </a:rPr>
              <a:t>EA, et</a:t>
            </a:r>
            <a:r>
              <a:rPr sz="1200" spc="5" dirty="0">
                <a:solidFill>
                  <a:srgbClr val="808080"/>
                </a:solidFill>
                <a:latin typeface="Calibri"/>
                <a:cs typeface="Calibri"/>
              </a:rPr>
              <a:t> </a:t>
            </a:r>
            <a:r>
              <a:rPr sz="1200" dirty="0">
                <a:solidFill>
                  <a:srgbClr val="808080"/>
                </a:solidFill>
                <a:latin typeface="Calibri"/>
                <a:cs typeface="Calibri"/>
              </a:rPr>
              <a:t>al.</a:t>
            </a:r>
            <a:r>
              <a:rPr sz="1200" spc="-15" dirty="0">
                <a:solidFill>
                  <a:srgbClr val="808080"/>
                </a:solidFill>
                <a:latin typeface="Calibri"/>
                <a:cs typeface="Calibri"/>
              </a:rPr>
              <a:t> </a:t>
            </a:r>
            <a:r>
              <a:rPr sz="1200" dirty="0">
                <a:solidFill>
                  <a:srgbClr val="808080"/>
                </a:solidFill>
                <a:latin typeface="Calibri"/>
                <a:cs typeface="Calibri"/>
              </a:rPr>
              <a:t>Living</a:t>
            </a:r>
            <a:r>
              <a:rPr sz="1200" spc="-25" dirty="0">
                <a:solidFill>
                  <a:srgbClr val="808080"/>
                </a:solidFill>
                <a:latin typeface="Calibri"/>
                <a:cs typeface="Calibri"/>
              </a:rPr>
              <a:t> </a:t>
            </a:r>
            <a:r>
              <a:rPr sz="1200" spc="-10" dirty="0">
                <a:solidFill>
                  <a:srgbClr val="808080"/>
                </a:solidFill>
                <a:latin typeface="Calibri"/>
                <a:cs typeface="Calibri"/>
              </a:rPr>
              <a:t>systematic </a:t>
            </a:r>
            <a:r>
              <a:rPr sz="1200" dirty="0">
                <a:solidFill>
                  <a:srgbClr val="808080"/>
                </a:solidFill>
                <a:latin typeface="Calibri"/>
                <a:cs typeface="Calibri"/>
              </a:rPr>
              <a:t>reviews:</a:t>
            </a:r>
            <a:r>
              <a:rPr sz="1200" spc="-25" dirty="0">
                <a:solidFill>
                  <a:srgbClr val="808080"/>
                </a:solidFill>
                <a:latin typeface="Calibri"/>
                <a:cs typeface="Calibri"/>
              </a:rPr>
              <a:t> </a:t>
            </a:r>
            <a:r>
              <a:rPr sz="1200" dirty="0">
                <a:solidFill>
                  <a:srgbClr val="808080"/>
                </a:solidFill>
                <a:latin typeface="Calibri"/>
                <a:cs typeface="Calibri"/>
              </a:rPr>
              <a:t>4.</a:t>
            </a:r>
            <a:r>
              <a:rPr sz="1200" spc="-15" dirty="0">
                <a:solidFill>
                  <a:srgbClr val="808080"/>
                </a:solidFill>
                <a:latin typeface="Calibri"/>
                <a:cs typeface="Calibri"/>
              </a:rPr>
              <a:t> </a:t>
            </a:r>
            <a:r>
              <a:rPr sz="1200" dirty="0">
                <a:solidFill>
                  <a:srgbClr val="808080"/>
                </a:solidFill>
                <a:latin typeface="Calibri"/>
                <a:cs typeface="Calibri"/>
              </a:rPr>
              <a:t>Living</a:t>
            </a:r>
            <a:r>
              <a:rPr sz="1200" spc="-40" dirty="0">
                <a:solidFill>
                  <a:srgbClr val="808080"/>
                </a:solidFill>
                <a:latin typeface="Calibri"/>
                <a:cs typeface="Calibri"/>
              </a:rPr>
              <a:t> </a:t>
            </a:r>
            <a:r>
              <a:rPr sz="1200" spc="-10" dirty="0">
                <a:solidFill>
                  <a:srgbClr val="808080"/>
                </a:solidFill>
                <a:latin typeface="Calibri"/>
                <a:cs typeface="Calibri"/>
              </a:rPr>
              <a:t>guideline </a:t>
            </a:r>
            <a:r>
              <a:rPr sz="1200" dirty="0">
                <a:solidFill>
                  <a:srgbClr val="808080"/>
                </a:solidFill>
                <a:latin typeface="Calibri"/>
                <a:cs typeface="Calibri"/>
              </a:rPr>
              <a:t>recommendations.</a:t>
            </a:r>
            <a:r>
              <a:rPr sz="1200" spc="-55" dirty="0">
                <a:solidFill>
                  <a:srgbClr val="808080"/>
                </a:solidFill>
                <a:latin typeface="Calibri"/>
                <a:cs typeface="Calibri"/>
              </a:rPr>
              <a:t> </a:t>
            </a:r>
            <a:r>
              <a:rPr sz="1200" dirty="0">
                <a:solidFill>
                  <a:srgbClr val="808080"/>
                </a:solidFill>
                <a:latin typeface="Calibri"/>
                <a:cs typeface="Calibri"/>
              </a:rPr>
              <a:t>J</a:t>
            </a:r>
            <a:r>
              <a:rPr sz="1200" spc="-10" dirty="0">
                <a:solidFill>
                  <a:srgbClr val="808080"/>
                </a:solidFill>
                <a:latin typeface="Calibri"/>
                <a:cs typeface="Calibri"/>
              </a:rPr>
              <a:t> </a:t>
            </a:r>
            <a:r>
              <a:rPr sz="1200" spc="-20" dirty="0">
                <a:solidFill>
                  <a:srgbClr val="808080"/>
                </a:solidFill>
                <a:latin typeface="Calibri"/>
                <a:cs typeface="Calibri"/>
              </a:rPr>
              <a:t>Clin </a:t>
            </a:r>
            <a:r>
              <a:rPr sz="1200" dirty="0">
                <a:solidFill>
                  <a:srgbClr val="808080"/>
                </a:solidFill>
                <a:latin typeface="Calibri"/>
                <a:cs typeface="Calibri"/>
              </a:rPr>
              <a:t>Epidemiol.</a:t>
            </a:r>
            <a:r>
              <a:rPr sz="1200" spc="-15" dirty="0">
                <a:solidFill>
                  <a:srgbClr val="808080"/>
                </a:solidFill>
                <a:latin typeface="Calibri"/>
                <a:cs typeface="Calibri"/>
              </a:rPr>
              <a:t> </a:t>
            </a:r>
            <a:r>
              <a:rPr sz="1200" dirty="0">
                <a:solidFill>
                  <a:srgbClr val="808080"/>
                </a:solidFill>
                <a:latin typeface="Calibri"/>
                <a:cs typeface="Calibri"/>
              </a:rPr>
              <a:t>2017;91:47-</a:t>
            </a:r>
            <a:r>
              <a:rPr sz="1200" spc="-25" dirty="0">
                <a:solidFill>
                  <a:srgbClr val="808080"/>
                </a:solidFill>
                <a:latin typeface="Calibri"/>
                <a:cs typeface="Calibri"/>
              </a:rPr>
              <a:t>53.</a:t>
            </a:r>
            <a:endParaRPr sz="1200">
              <a:latin typeface="Calibri"/>
              <a:cs typeface="Calibri"/>
            </a:endParaRPr>
          </a:p>
        </p:txBody>
      </p:sp>
      <p:pic>
        <p:nvPicPr>
          <p:cNvPr id="5" name="object 5"/>
          <p:cNvPicPr/>
          <p:nvPr/>
        </p:nvPicPr>
        <p:blipFill>
          <a:blip r:embed="rId3" cstate="print"/>
          <a:stretch>
            <a:fillRect/>
          </a:stretch>
        </p:blipFill>
        <p:spPr>
          <a:xfrm>
            <a:off x="4014215" y="1341120"/>
            <a:ext cx="7417307" cy="51800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Main</a:t>
            </a:r>
            <a:r>
              <a:rPr spc="-55" dirty="0"/>
              <a:t> </a:t>
            </a:r>
            <a:r>
              <a:rPr lang="en-US" spc="-55" dirty="0"/>
              <a:t>Methodological </a:t>
            </a:r>
            <a:r>
              <a:rPr spc="-10" dirty="0"/>
              <a:t>Challenges</a:t>
            </a:r>
          </a:p>
        </p:txBody>
      </p:sp>
      <p:sp>
        <p:nvSpPr>
          <p:cNvPr id="3" name="object 3"/>
          <p:cNvSpPr txBox="1"/>
          <p:nvPr/>
        </p:nvSpPr>
        <p:spPr>
          <a:xfrm>
            <a:off x="406400" y="1913205"/>
            <a:ext cx="8891905" cy="3742054"/>
          </a:xfrm>
          <a:prstGeom prst="rect">
            <a:avLst/>
          </a:prstGeom>
        </p:spPr>
        <p:txBody>
          <a:bodyPr vert="horz" wrap="square" lIns="0" tIns="63500" rIns="0" bIns="0" rtlCol="0">
            <a:spAutoFit/>
          </a:bodyPr>
          <a:lstStyle/>
          <a:p>
            <a:pPr marL="12700">
              <a:lnSpc>
                <a:spcPct val="100000"/>
              </a:lnSpc>
              <a:spcBef>
                <a:spcPts val="500"/>
              </a:spcBef>
            </a:pPr>
            <a:r>
              <a:rPr sz="2400" b="1" spc="-10" dirty="0">
                <a:solidFill>
                  <a:srgbClr val="E43E31"/>
                </a:solidFill>
                <a:latin typeface="Calibri"/>
                <a:cs typeface="Calibri"/>
              </a:rPr>
              <a:t>Evidence</a:t>
            </a:r>
            <a:endParaRPr sz="2400" dirty="0">
              <a:latin typeface="Calibri"/>
              <a:cs typeface="Calibri"/>
            </a:endParaRPr>
          </a:p>
          <a:p>
            <a:pPr marL="698500" indent="-228600">
              <a:lnSpc>
                <a:spcPct val="100000"/>
              </a:lnSpc>
              <a:spcBef>
                <a:spcPts val="334"/>
              </a:spcBef>
              <a:buFont typeface="Arial"/>
              <a:buChar char="•"/>
              <a:tabLst>
                <a:tab pos="697865" algn="l"/>
                <a:tab pos="698500" algn="l"/>
              </a:tabLst>
            </a:pPr>
            <a:r>
              <a:rPr sz="1850" dirty="0">
                <a:solidFill>
                  <a:srgbClr val="808080"/>
                </a:solidFill>
                <a:latin typeface="Calibri"/>
                <a:cs typeface="Calibri"/>
              </a:rPr>
              <a:t>Large</a:t>
            </a:r>
            <a:r>
              <a:rPr sz="1850" spc="5" dirty="0">
                <a:solidFill>
                  <a:srgbClr val="808080"/>
                </a:solidFill>
                <a:latin typeface="Calibri"/>
                <a:cs typeface="Calibri"/>
              </a:rPr>
              <a:t> </a:t>
            </a:r>
            <a:r>
              <a:rPr sz="1850" dirty="0">
                <a:solidFill>
                  <a:srgbClr val="808080"/>
                </a:solidFill>
                <a:latin typeface="Calibri"/>
                <a:cs typeface="Calibri"/>
              </a:rPr>
              <a:t>number</a:t>
            </a:r>
            <a:r>
              <a:rPr sz="1850" spc="-25" dirty="0">
                <a:solidFill>
                  <a:srgbClr val="808080"/>
                </a:solidFill>
                <a:latin typeface="Calibri"/>
                <a:cs typeface="Calibri"/>
              </a:rPr>
              <a:t> </a:t>
            </a:r>
            <a:r>
              <a:rPr sz="1850" dirty="0">
                <a:solidFill>
                  <a:srgbClr val="808080"/>
                </a:solidFill>
                <a:latin typeface="Calibri"/>
                <a:cs typeface="Calibri"/>
              </a:rPr>
              <a:t>of</a:t>
            </a:r>
            <a:r>
              <a:rPr sz="1850" spc="35" dirty="0">
                <a:solidFill>
                  <a:srgbClr val="808080"/>
                </a:solidFill>
                <a:latin typeface="Calibri"/>
                <a:cs typeface="Calibri"/>
              </a:rPr>
              <a:t> </a:t>
            </a:r>
            <a:r>
              <a:rPr sz="1850" spc="-10" dirty="0">
                <a:solidFill>
                  <a:srgbClr val="808080"/>
                </a:solidFill>
                <a:latin typeface="Calibri"/>
                <a:cs typeface="Calibri"/>
              </a:rPr>
              <a:t>citations</a:t>
            </a:r>
            <a:endParaRPr sz="1850" dirty="0">
              <a:latin typeface="Calibri"/>
              <a:cs typeface="Calibri"/>
            </a:endParaRPr>
          </a:p>
          <a:p>
            <a:pPr marL="698500" indent="-228600">
              <a:lnSpc>
                <a:spcPct val="100000"/>
              </a:lnSpc>
              <a:spcBef>
                <a:spcPts val="285"/>
              </a:spcBef>
              <a:buFont typeface="Arial"/>
              <a:buChar char="•"/>
              <a:tabLst>
                <a:tab pos="697865" algn="l"/>
                <a:tab pos="698500" algn="l"/>
              </a:tabLst>
            </a:pPr>
            <a:r>
              <a:rPr sz="1850" dirty="0">
                <a:solidFill>
                  <a:srgbClr val="808080"/>
                </a:solidFill>
                <a:latin typeface="Calibri"/>
                <a:cs typeface="Calibri"/>
              </a:rPr>
              <a:t>Incomplete</a:t>
            </a:r>
            <a:r>
              <a:rPr sz="1850" spc="-20" dirty="0">
                <a:solidFill>
                  <a:srgbClr val="808080"/>
                </a:solidFill>
                <a:latin typeface="Calibri"/>
                <a:cs typeface="Calibri"/>
              </a:rPr>
              <a:t> </a:t>
            </a:r>
            <a:r>
              <a:rPr sz="1850" spc="-10" dirty="0">
                <a:solidFill>
                  <a:srgbClr val="808080"/>
                </a:solidFill>
                <a:latin typeface="Calibri"/>
                <a:cs typeface="Calibri"/>
              </a:rPr>
              <a:t>reporting</a:t>
            </a:r>
            <a:endParaRPr sz="1850" dirty="0">
              <a:latin typeface="Calibri"/>
              <a:cs typeface="Calibri"/>
            </a:endParaRPr>
          </a:p>
          <a:p>
            <a:pPr marL="698500" indent="-228600">
              <a:lnSpc>
                <a:spcPct val="100000"/>
              </a:lnSpc>
              <a:spcBef>
                <a:spcPts val="300"/>
              </a:spcBef>
              <a:buFont typeface="Arial"/>
              <a:buChar char="•"/>
              <a:tabLst>
                <a:tab pos="697865" algn="l"/>
                <a:tab pos="698500" algn="l"/>
              </a:tabLst>
            </a:pPr>
            <a:r>
              <a:rPr sz="1850" dirty="0">
                <a:solidFill>
                  <a:srgbClr val="808080"/>
                </a:solidFill>
                <a:latin typeface="Calibri"/>
                <a:cs typeface="Calibri"/>
              </a:rPr>
              <a:t>Risk</a:t>
            </a:r>
            <a:r>
              <a:rPr sz="1850" spc="-10" dirty="0">
                <a:solidFill>
                  <a:srgbClr val="808080"/>
                </a:solidFill>
                <a:latin typeface="Calibri"/>
                <a:cs typeface="Calibri"/>
              </a:rPr>
              <a:t> </a:t>
            </a:r>
            <a:r>
              <a:rPr sz="1850" dirty="0">
                <a:solidFill>
                  <a:srgbClr val="808080"/>
                </a:solidFill>
                <a:latin typeface="Calibri"/>
                <a:cs typeface="Calibri"/>
              </a:rPr>
              <a:t>of</a:t>
            </a:r>
            <a:r>
              <a:rPr sz="1850" spc="35" dirty="0">
                <a:solidFill>
                  <a:srgbClr val="808080"/>
                </a:solidFill>
                <a:latin typeface="Calibri"/>
                <a:cs typeface="Calibri"/>
              </a:rPr>
              <a:t> </a:t>
            </a:r>
            <a:r>
              <a:rPr sz="1850" spc="-20" dirty="0">
                <a:solidFill>
                  <a:srgbClr val="808080"/>
                </a:solidFill>
                <a:latin typeface="Calibri"/>
                <a:cs typeface="Calibri"/>
              </a:rPr>
              <a:t>bias</a:t>
            </a:r>
            <a:endParaRPr sz="1850" dirty="0">
              <a:latin typeface="Calibri"/>
              <a:cs typeface="Calibri"/>
            </a:endParaRPr>
          </a:p>
          <a:p>
            <a:pPr marL="698500" indent="-228600">
              <a:lnSpc>
                <a:spcPct val="100000"/>
              </a:lnSpc>
              <a:spcBef>
                <a:spcPts val="290"/>
              </a:spcBef>
              <a:buFont typeface="Arial"/>
              <a:buChar char="•"/>
              <a:tabLst>
                <a:tab pos="697865" algn="l"/>
                <a:tab pos="698500" algn="l"/>
              </a:tabLst>
            </a:pPr>
            <a:r>
              <a:rPr sz="1850" spc="-10" dirty="0">
                <a:solidFill>
                  <a:srgbClr val="808080"/>
                </a:solidFill>
                <a:latin typeface="Calibri"/>
                <a:cs typeface="Calibri"/>
              </a:rPr>
              <a:t>Imprecision</a:t>
            </a:r>
            <a:endParaRPr sz="1850" dirty="0">
              <a:latin typeface="Calibri"/>
              <a:cs typeface="Calibri"/>
            </a:endParaRPr>
          </a:p>
          <a:p>
            <a:pPr marL="698500" indent="-228600">
              <a:lnSpc>
                <a:spcPct val="100000"/>
              </a:lnSpc>
              <a:spcBef>
                <a:spcPts val="300"/>
              </a:spcBef>
              <a:buFont typeface="Arial"/>
              <a:buChar char="•"/>
              <a:tabLst>
                <a:tab pos="697865" algn="l"/>
                <a:tab pos="698500" algn="l"/>
              </a:tabLst>
            </a:pPr>
            <a:r>
              <a:rPr sz="1850" dirty="0">
                <a:solidFill>
                  <a:srgbClr val="808080"/>
                </a:solidFill>
                <a:latin typeface="Calibri"/>
                <a:cs typeface="Calibri"/>
              </a:rPr>
              <a:t>Evolving</a:t>
            </a:r>
            <a:r>
              <a:rPr sz="1850" spc="-20" dirty="0">
                <a:solidFill>
                  <a:srgbClr val="808080"/>
                </a:solidFill>
                <a:latin typeface="Calibri"/>
                <a:cs typeface="Calibri"/>
              </a:rPr>
              <a:t> </a:t>
            </a:r>
            <a:r>
              <a:rPr sz="1850" dirty="0">
                <a:solidFill>
                  <a:srgbClr val="808080"/>
                </a:solidFill>
                <a:latin typeface="Calibri"/>
                <a:cs typeface="Calibri"/>
              </a:rPr>
              <a:t>field</a:t>
            </a:r>
            <a:r>
              <a:rPr sz="1850" spc="-10" dirty="0">
                <a:solidFill>
                  <a:srgbClr val="808080"/>
                </a:solidFill>
                <a:latin typeface="Calibri"/>
                <a:cs typeface="Calibri"/>
              </a:rPr>
              <a:t> </a:t>
            </a:r>
            <a:r>
              <a:rPr sz="1850" dirty="0">
                <a:solidFill>
                  <a:srgbClr val="808080"/>
                </a:solidFill>
                <a:latin typeface="Calibri"/>
                <a:cs typeface="Calibri"/>
              </a:rPr>
              <a:t>in Living</a:t>
            </a:r>
            <a:r>
              <a:rPr sz="1850" spc="-15" dirty="0">
                <a:solidFill>
                  <a:srgbClr val="808080"/>
                </a:solidFill>
                <a:latin typeface="Calibri"/>
                <a:cs typeface="Calibri"/>
              </a:rPr>
              <a:t> </a:t>
            </a:r>
            <a:r>
              <a:rPr sz="1850" spc="-20" dirty="0">
                <a:solidFill>
                  <a:srgbClr val="808080"/>
                </a:solidFill>
                <a:latin typeface="Calibri"/>
                <a:cs typeface="Calibri"/>
              </a:rPr>
              <a:t>phase</a:t>
            </a:r>
            <a:endParaRPr sz="1850" dirty="0">
              <a:latin typeface="Calibri"/>
              <a:cs typeface="Calibri"/>
            </a:endParaRPr>
          </a:p>
          <a:p>
            <a:pPr marL="12700">
              <a:lnSpc>
                <a:spcPct val="100000"/>
              </a:lnSpc>
              <a:spcBef>
                <a:spcPts val="755"/>
              </a:spcBef>
            </a:pPr>
            <a:r>
              <a:rPr sz="2100" b="1" dirty="0">
                <a:solidFill>
                  <a:srgbClr val="E43E31"/>
                </a:solidFill>
                <a:latin typeface="Calibri"/>
                <a:cs typeface="Calibri"/>
              </a:rPr>
              <a:t>Recommendation</a:t>
            </a:r>
            <a:r>
              <a:rPr sz="2100" b="1" spc="40" dirty="0">
                <a:solidFill>
                  <a:srgbClr val="E43E31"/>
                </a:solidFill>
                <a:latin typeface="Calibri"/>
                <a:cs typeface="Calibri"/>
              </a:rPr>
              <a:t> </a:t>
            </a:r>
            <a:r>
              <a:rPr sz="2100" b="1" dirty="0">
                <a:solidFill>
                  <a:srgbClr val="E43E31"/>
                </a:solidFill>
                <a:latin typeface="Calibri"/>
                <a:cs typeface="Calibri"/>
              </a:rPr>
              <a:t>formulation</a:t>
            </a:r>
            <a:r>
              <a:rPr sz="2100" b="1" spc="70" dirty="0">
                <a:solidFill>
                  <a:srgbClr val="E43E31"/>
                </a:solidFill>
                <a:latin typeface="Calibri"/>
                <a:cs typeface="Calibri"/>
              </a:rPr>
              <a:t> </a:t>
            </a:r>
            <a:r>
              <a:rPr sz="2100" b="1" spc="-10" dirty="0">
                <a:solidFill>
                  <a:srgbClr val="E43E31"/>
                </a:solidFill>
                <a:latin typeface="Calibri"/>
                <a:cs typeface="Calibri"/>
              </a:rPr>
              <a:t>process</a:t>
            </a:r>
            <a:endParaRPr sz="2100" dirty="0">
              <a:latin typeface="Calibri"/>
              <a:cs typeface="Calibri"/>
            </a:endParaRPr>
          </a:p>
          <a:p>
            <a:pPr marL="698500" indent="-228600">
              <a:lnSpc>
                <a:spcPct val="100000"/>
              </a:lnSpc>
              <a:spcBef>
                <a:spcPts val="325"/>
              </a:spcBef>
              <a:buFont typeface="Arial"/>
              <a:buChar char="•"/>
              <a:tabLst>
                <a:tab pos="697865" algn="l"/>
                <a:tab pos="698500" algn="l"/>
              </a:tabLst>
            </a:pPr>
            <a:r>
              <a:rPr sz="1850" dirty="0">
                <a:solidFill>
                  <a:srgbClr val="808080"/>
                </a:solidFill>
                <a:latin typeface="Calibri"/>
                <a:cs typeface="Calibri"/>
              </a:rPr>
              <a:t>Very</a:t>
            </a:r>
            <a:r>
              <a:rPr sz="1850" spc="-25" dirty="0">
                <a:solidFill>
                  <a:srgbClr val="808080"/>
                </a:solidFill>
                <a:latin typeface="Calibri"/>
                <a:cs typeface="Calibri"/>
              </a:rPr>
              <a:t> </a:t>
            </a:r>
            <a:r>
              <a:rPr sz="1850" dirty="0">
                <a:solidFill>
                  <a:srgbClr val="808080"/>
                </a:solidFill>
                <a:latin typeface="Calibri"/>
                <a:cs typeface="Calibri"/>
              </a:rPr>
              <a:t>low</a:t>
            </a:r>
            <a:r>
              <a:rPr sz="1850" spc="-5" dirty="0">
                <a:solidFill>
                  <a:srgbClr val="808080"/>
                </a:solidFill>
                <a:latin typeface="Calibri"/>
                <a:cs typeface="Calibri"/>
              </a:rPr>
              <a:t> </a:t>
            </a:r>
            <a:r>
              <a:rPr sz="1850" dirty="0">
                <a:solidFill>
                  <a:srgbClr val="808080"/>
                </a:solidFill>
                <a:latin typeface="Calibri"/>
                <a:cs typeface="Calibri"/>
              </a:rPr>
              <a:t>certainty</a:t>
            </a:r>
            <a:r>
              <a:rPr sz="1850" spc="-35" dirty="0">
                <a:solidFill>
                  <a:srgbClr val="808080"/>
                </a:solidFill>
                <a:latin typeface="Calibri"/>
                <a:cs typeface="Calibri"/>
              </a:rPr>
              <a:t> </a:t>
            </a:r>
            <a:r>
              <a:rPr sz="1850" spc="-10" dirty="0">
                <a:solidFill>
                  <a:srgbClr val="808080"/>
                </a:solidFill>
                <a:latin typeface="Calibri"/>
                <a:cs typeface="Calibri"/>
              </a:rPr>
              <a:t>evidence</a:t>
            </a:r>
            <a:endParaRPr sz="1850" dirty="0">
              <a:latin typeface="Calibri"/>
              <a:cs typeface="Calibri"/>
            </a:endParaRPr>
          </a:p>
          <a:p>
            <a:pPr marL="698500" indent="-228600">
              <a:lnSpc>
                <a:spcPct val="100000"/>
              </a:lnSpc>
              <a:spcBef>
                <a:spcPts val="285"/>
              </a:spcBef>
              <a:buFont typeface="Arial"/>
              <a:buChar char="•"/>
              <a:tabLst>
                <a:tab pos="697865" algn="l"/>
                <a:tab pos="698500" algn="l"/>
              </a:tabLst>
            </a:pPr>
            <a:r>
              <a:rPr sz="1850" dirty="0">
                <a:solidFill>
                  <a:srgbClr val="808080"/>
                </a:solidFill>
                <a:latin typeface="Calibri"/>
                <a:cs typeface="Calibri"/>
              </a:rPr>
              <a:t>Not</a:t>
            </a:r>
            <a:r>
              <a:rPr sz="1850" spc="20" dirty="0">
                <a:solidFill>
                  <a:srgbClr val="808080"/>
                </a:solidFill>
                <a:latin typeface="Calibri"/>
                <a:cs typeface="Calibri"/>
              </a:rPr>
              <a:t> </a:t>
            </a:r>
            <a:r>
              <a:rPr sz="1850" dirty="0">
                <a:solidFill>
                  <a:srgbClr val="808080"/>
                </a:solidFill>
                <a:latin typeface="Calibri"/>
                <a:cs typeface="Calibri"/>
              </a:rPr>
              <a:t>relying</a:t>
            </a:r>
            <a:r>
              <a:rPr sz="1850" spc="-15" dirty="0">
                <a:solidFill>
                  <a:srgbClr val="808080"/>
                </a:solidFill>
                <a:latin typeface="Calibri"/>
                <a:cs typeface="Calibri"/>
              </a:rPr>
              <a:t> </a:t>
            </a:r>
            <a:r>
              <a:rPr sz="1850" dirty="0">
                <a:solidFill>
                  <a:srgbClr val="808080"/>
                </a:solidFill>
                <a:latin typeface="Calibri"/>
                <a:cs typeface="Calibri"/>
              </a:rPr>
              <a:t>on</a:t>
            </a:r>
            <a:r>
              <a:rPr sz="1850" spc="30" dirty="0">
                <a:solidFill>
                  <a:srgbClr val="808080"/>
                </a:solidFill>
                <a:latin typeface="Calibri"/>
                <a:cs typeface="Calibri"/>
              </a:rPr>
              <a:t> </a:t>
            </a:r>
            <a:r>
              <a:rPr sz="1850" dirty="0">
                <a:solidFill>
                  <a:srgbClr val="808080"/>
                </a:solidFill>
                <a:latin typeface="Calibri"/>
                <a:cs typeface="Calibri"/>
              </a:rPr>
              <a:t>non-COVID-19</a:t>
            </a:r>
            <a:r>
              <a:rPr sz="1850" spc="30" dirty="0">
                <a:solidFill>
                  <a:srgbClr val="808080"/>
                </a:solidFill>
                <a:latin typeface="Calibri"/>
                <a:cs typeface="Calibri"/>
              </a:rPr>
              <a:t> </a:t>
            </a:r>
            <a:r>
              <a:rPr sz="1850" spc="-10" dirty="0">
                <a:solidFill>
                  <a:srgbClr val="808080"/>
                </a:solidFill>
                <a:latin typeface="Calibri"/>
                <a:cs typeface="Calibri"/>
              </a:rPr>
              <a:t>evidence</a:t>
            </a:r>
            <a:endParaRPr sz="1850" dirty="0">
              <a:latin typeface="Calibri"/>
              <a:cs typeface="Calibri"/>
            </a:endParaRPr>
          </a:p>
          <a:p>
            <a:pPr marL="698500" indent="-228600">
              <a:lnSpc>
                <a:spcPct val="100000"/>
              </a:lnSpc>
              <a:spcBef>
                <a:spcPts val="300"/>
              </a:spcBef>
              <a:buFont typeface="Arial"/>
              <a:buChar char="•"/>
              <a:tabLst>
                <a:tab pos="697865" algn="l"/>
                <a:tab pos="698500" algn="l"/>
              </a:tabLst>
            </a:pPr>
            <a:r>
              <a:rPr sz="1850" dirty="0">
                <a:solidFill>
                  <a:srgbClr val="808080"/>
                </a:solidFill>
                <a:latin typeface="Calibri"/>
                <a:cs typeface="Calibri"/>
              </a:rPr>
              <a:t>Criteria</a:t>
            </a:r>
            <a:r>
              <a:rPr sz="1850" spc="5" dirty="0">
                <a:solidFill>
                  <a:srgbClr val="808080"/>
                </a:solidFill>
                <a:latin typeface="Calibri"/>
                <a:cs typeface="Calibri"/>
              </a:rPr>
              <a:t> </a:t>
            </a:r>
            <a:r>
              <a:rPr sz="1850" dirty="0">
                <a:solidFill>
                  <a:srgbClr val="808080"/>
                </a:solidFill>
                <a:latin typeface="Calibri"/>
                <a:cs typeface="Calibri"/>
              </a:rPr>
              <a:t>to</a:t>
            </a:r>
            <a:r>
              <a:rPr sz="1850" spc="30" dirty="0">
                <a:solidFill>
                  <a:srgbClr val="808080"/>
                </a:solidFill>
                <a:latin typeface="Calibri"/>
                <a:cs typeface="Calibri"/>
              </a:rPr>
              <a:t> </a:t>
            </a:r>
            <a:r>
              <a:rPr sz="1850" dirty="0">
                <a:solidFill>
                  <a:srgbClr val="808080"/>
                </a:solidFill>
                <a:latin typeface="Calibri"/>
                <a:cs typeface="Calibri"/>
              </a:rPr>
              <a:t>reconsider</a:t>
            </a:r>
            <a:r>
              <a:rPr sz="1850" spc="-15" dirty="0">
                <a:solidFill>
                  <a:srgbClr val="808080"/>
                </a:solidFill>
                <a:latin typeface="Calibri"/>
                <a:cs typeface="Calibri"/>
              </a:rPr>
              <a:t> </a:t>
            </a:r>
            <a:r>
              <a:rPr sz="1850" dirty="0">
                <a:solidFill>
                  <a:srgbClr val="808080"/>
                </a:solidFill>
                <a:latin typeface="Calibri"/>
                <a:cs typeface="Calibri"/>
              </a:rPr>
              <a:t>recommendations</a:t>
            </a:r>
            <a:r>
              <a:rPr sz="1850" spc="-15" dirty="0">
                <a:solidFill>
                  <a:srgbClr val="808080"/>
                </a:solidFill>
                <a:latin typeface="Calibri"/>
                <a:cs typeface="Calibri"/>
              </a:rPr>
              <a:t> </a:t>
            </a:r>
            <a:r>
              <a:rPr sz="1850" dirty="0">
                <a:solidFill>
                  <a:srgbClr val="808080"/>
                </a:solidFill>
                <a:latin typeface="Calibri"/>
                <a:cs typeface="Calibri"/>
              </a:rPr>
              <a:t>with</a:t>
            </a:r>
            <a:r>
              <a:rPr sz="1850" spc="5" dirty="0">
                <a:solidFill>
                  <a:srgbClr val="808080"/>
                </a:solidFill>
                <a:latin typeface="Calibri"/>
                <a:cs typeface="Calibri"/>
              </a:rPr>
              <a:t> </a:t>
            </a:r>
            <a:r>
              <a:rPr sz="1850" dirty="0">
                <a:solidFill>
                  <a:srgbClr val="808080"/>
                </a:solidFill>
                <a:latin typeface="Calibri"/>
                <a:cs typeface="Calibri"/>
              </a:rPr>
              <a:t>important</a:t>
            </a:r>
            <a:r>
              <a:rPr sz="1850" spc="-20" dirty="0">
                <a:solidFill>
                  <a:srgbClr val="808080"/>
                </a:solidFill>
                <a:latin typeface="Calibri"/>
                <a:cs typeface="Calibri"/>
              </a:rPr>
              <a:t> </a:t>
            </a:r>
            <a:r>
              <a:rPr sz="1850" dirty="0">
                <a:solidFill>
                  <a:srgbClr val="808080"/>
                </a:solidFill>
                <a:latin typeface="Calibri"/>
                <a:cs typeface="Calibri"/>
              </a:rPr>
              <a:t>new</a:t>
            </a:r>
            <a:r>
              <a:rPr sz="1850" spc="10" dirty="0">
                <a:solidFill>
                  <a:srgbClr val="808080"/>
                </a:solidFill>
                <a:latin typeface="Calibri"/>
                <a:cs typeface="Calibri"/>
              </a:rPr>
              <a:t> </a:t>
            </a:r>
            <a:r>
              <a:rPr sz="1850" dirty="0">
                <a:solidFill>
                  <a:srgbClr val="808080"/>
                </a:solidFill>
                <a:latin typeface="Calibri"/>
                <a:cs typeface="Calibri"/>
              </a:rPr>
              <a:t>evidence</a:t>
            </a:r>
            <a:r>
              <a:rPr sz="1850" spc="-30" dirty="0">
                <a:solidFill>
                  <a:srgbClr val="808080"/>
                </a:solidFill>
                <a:latin typeface="Calibri"/>
                <a:cs typeface="Calibri"/>
              </a:rPr>
              <a:t> </a:t>
            </a:r>
            <a:r>
              <a:rPr sz="1850" dirty="0">
                <a:solidFill>
                  <a:srgbClr val="808080"/>
                </a:solidFill>
                <a:latin typeface="Calibri"/>
                <a:cs typeface="Calibri"/>
              </a:rPr>
              <a:t>in</a:t>
            </a:r>
            <a:r>
              <a:rPr sz="1850" spc="10" dirty="0">
                <a:solidFill>
                  <a:srgbClr val="808080"/>
                </a:solidFill>
                <a:latin typeface="Calibri"/>
                <a:cs typeface="Calibri"/>
              </a:rPr>
              <a:t> </a:t>
            </a:r>
            <a:r>
              <a:rPr sz="1850" dirty="0">
                <a:solidFill>
                  <a:srgbClr val="808080"/>
                </a:solidFill>
                <a:latin typeface="Calibri"/>
                <a:cs typeface="Calibri"/>
              </a:rPr>
              <a:t>Living</a:t>
            </a:r>
            <a:r>
              <a:rPr sz="1850" spc="-15" dirty="0">
                <a:solidFill>
                  <a:srgbClr val="808080"/>
                </a:solidFill>
                <a:latin typeface="Calibri"/>
                <a:cs typeface="Calibri"/>
              </a:rPr>
              <a:t> </a:t>
            </a:r>
            <a:r>
              <a:rPr sz="1850" spc="-10" dirty="0">
                <a:solidFill>
                  <a:srgbClr val="808080"/>
                </a:solidFill>
                <a:latin typeface="Calibri"/>
                <a:cs typeface="Calibri"/>
              </a:rPr>
              <a:t>phase</a:t>
            </a:r>
            <a:endParaRPr sz="1850" dirty="0">
              <a:latin typeface="Calibri"/>
              <a:cs typeface="Calibri"/>
            </a:endParaRPr>
          </a:p>
          <a:p>
            <a:pPr marL="698500" indent="-228600">
              <a:lnSpc>
                <a:spcPct val="100000"/>
              </a:lnSpc>
              <a:spcBef>
                <a:spcPts val="300"/>
              </a:spcBef>
              <a:buFont typeface="Arial"/>
              <a:buChar char="•"/>
              <a:tabLst>
                <a:tab pos="697865" algn="l"/>
                <a:tab pos="698500" algn="l"/>
              </a:tabLst>
            </a:pPr>
            <a:r>
              <a:rPr sz="1850" dirty="0">
                <a:solidFill>
                  <a:srgbClr val="808080"/>
                </a:solidFill>
                <a:latin typeface="Calibri"/>
                <a:cs typeface="Calibri"/>
              </a:rPr>
              <a:t>Provide</a:t>
            </a:r>
            <a:r>
              <a:rPr sz="1850" spc="-20" dirty="0">
                <a:solidFill>
                  <a:srgbClr val="808080"/>
                </a:solidFill>
                <a:latin typeface="Calibri"/>
                <a:cs typeface="Calibri"/>
              </a:rPr>
              <a:t> </a:t>
            </a:r>
            <a:r>
              <a:rPr sz="1850" dirty="0">
                <a:solidFill>
                  <a:srgbClr val="808080"/>
                </a:solidFill>
                <a:latin typeface="Calibri"/>
                <a:cs typeface="Calibri"/>
              </a:rPr>
              <a:t>timely</a:t>
            </a:r>
            <a:r>
              <a:rPr sz="1850" spc="-5" dirty="0">
                <a:solidFill>
                  <a:srgbClr val="808080"/>
                </a:solidFill>
                <a:latin typeface="Calibri"/>
                <a:cs typeface="Calibri"/>
              </a:rPr>
              <a:t> </a:t>
            </a:r>
            <a:r>
              <a:rPr sz="1850" dirty="0">
                <a:solidFill>
                  <a:srgbClr val="808080"/>
                </a:solidFill>
                <a:latin typeface="Calibri"/>
                <a:cs typeface="Calibri"/>
              </a:rPr>
              <a:t>and</a:t>
            </a:r>
            <a:r>
              <a:rPr sz="1850" spc="5" dirty="0">
                <a:solidFill>
                  <a:srgbClr val="808080"/>
                </a:solidFill>
                <a:latin typeface="Calibri"/>
                <a:cs typeface="Calibri"/>
              </a:rPr>
              <a:t> </a:t>
            </a:r>
            <a:r>
              <a:rPr sz="1850" dirty="0">
                <a:solidFill>
                  <a:srgbClr val="808080"/>
                </a:solidFill>
                <a:latin typeface="Calibri"/>
                <a:cs typeface="Calibri"/>
              </a:rPr>
              <a:t>stable</a:t>
            </a:r>
            <a:r>
              <a:rPr sz="1850" spc="-5" dirty="0">
                <a:solidFill>
                  <a:srgbClr val="808080"/>
                </a:solidFill>
                <a:latin typeface="Calibri"/>
                <a:cs typeface="Calibri"/>
              </a:rPr>
              <a:t> </a:t>
            </a:r>
            <a:r>
              <a:rPr sz="1850" spc="-10" dirty="0">
                <a:solidFill>
                  <a:srgbClr val="808080"/>
                </a:solidFill>
                <a:latin typeface="Calibri"/>
                <a:cs typeface="Calibri"/>
              </a:rPr>
              <a:t>guidance</a:t>
            </a:r>
            <a:endParaRPr sz="185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4EF402E-A4A4-4C36-8803-AB14D5A1EC08}"/>
              </a:ext>
            </a:extLst>
          </p:cNvPr>
          <p:cNvSpPr txBox="1"/>
          <p:nvPr/>
        </p:nvSpPr>
        <p:spPr>
          <a:xfrm>
            <a:off x="7292287" y="1792725"/>
            <a:ext cx="4350487" cy="584775"/>
          </a:xfrm>
          <a:prstGeom prst="rect">
            <a:avLst/>
          </a:prstGeom>
          <a:noFill/>
        </p:spPr>
        <p:txBody>
          <a:bodyPr wrap="square">
            <a:spAutoFit/>
          </a:bodyPr>
          <a:lstStyle/>
          <a:p>
            <a:pPr algn="ctr"/>
            <a:r>
              <a:rPr lang="en-US" sz="3200" b="1" dirty="0">
                <a:solidFill>
                  <a:schemeClr val="bg1"/>
                </a:solidFill>
                <a:latin typeface="Segoe UI" panose="020B0502040204020203" pitchFamily="34" charset="0"/>
                <a:cs typeface="Segoe UI" panose="020B0502040204020203" pitchFamily="34" charset="0"/>
              </a:rPr>
              <a:t>ASH Guidelines Chair</a:t>
            </a:r>
            <a:endParaRPr lang="en-US" sz="3200" b="1" dirty="0">
              <a:latin typeface="Segoe UI" panose="020B0502040204020203" pitchFamily="34" charset="0"/>
              <a:cs typeface="Segoe UI" panose="020B0502040204020203" pitchFamily="34" charset="0"/>
            </a:endParaRPr>
          </a:p>
        </p:txBody>
      </p:sp>
      <p:sp>
        <p:nvSpPr>
          <p:cNvPr id="5" name="Title 4">
            <a:extLst>
              <a:ext uri="{FF2B5EF4-FFF2-40B4-BE49-F238E27FC236}">
                <a16:creationId xmlns:a16="http://schemas.microsoft.com/office/drawing/2014/main" id="{94B82D98-F520-2854-8BD0-6E96ECEF51D7}"/>
              </a:ext>
            </a:extLst>
          </p:cNvPr>
          <p:cNvSpPr>
            <a:spLocks noGrp="1"/>
          </p:cNvSpPr>
          <p:nvPr>
            <p:ph type="title"/>
          </p:nvPr>
        </p:nvSpPr>
        <p:spPr/>
        <p:txBody>
          <a:bodyPr/>
          <a:lstStyle/>
          <a:p>
            <a:r>
              <a:rPr lang="en-CA" dirty="0"/>
              <a:t>COVID-19 Thrombosis Challenges</a:t>
            </a:r>
          </a:p>
        </p:txBody>
      </p:sp>
      <p:grpSp>
        <p:nvGrpSpPr>
          <p:cNvPr id="7" name="Group 6">
            <a:extLst>
              <a:ext uri="{FF2B5EF4-FFF2-40B4-BE49-F238E27FC236}">
                <a16:creationId xmlns:a16="http://schemas.microsoft.com/office/drawing/2014/main" id="{C2F4506A-E92C-6304-9BF1-8203569E1547}"/>
              </a:ext>
            </a:extLst>
          </p:cNvPr>
          <p:cNvGrpSpPr/>
          <p:nvPr/>
        </p:nvGrpSpPr>
        <p:grpSpPr>
          <a:xfrm>
            <a:off x="2362200" y="2164167"/>
            <a:ext cx="7333125" cy="3978303"/>
            <a:chOff x="1112725" y="2164167"/>
            <a:chExt cx="7333125" cy="3978303"/>
          </a:xfrm>
        </p:grpSpPr>
        <p:sp>
          <p:nvSpPr>
            <p:cNvPr id="8" name="Freeform 7">
              <a:extLst>
                <a:ext uri="{FF2B5EF4-FFF2-40B4-BE49-F238E27FC236}">
                  <a16:creationId xmlns:a16="http://schemas.microsoft.com/office/drawing/2014/main" id="{94945511-4334-2E6D-D989-81E3A8E52CB7}"/>
                </a:ext>
              </a:extLst>
            </p:cNvPr>
            <p:cNvSpPr/>
            <p:nvPr/>
          </p:nvSpPr>
          <p:spPr>
            <a:xfrm>
              <a:off x="1566260" y="2164167"/>
              <a:ext cx="6879590" cy="1136659"/>
            </a:xfrm>
            <a:custGeom>
              <a:avLst/>
              <a:gdLst>
                <a:gd name="connsiteX0" fmla="*/ 0 w 9222486"/>
                <a:gd name="connsiteY0" fmla="*/ 0 h 1136657"/>
                <a:gd name="connsiteX1" fmla="*/ 8654158 w 9222486"/>
                <a:gd name="connsiteY1" fmla="*/ 0 h 1136657"/>
                <a:gd name="connsiteX2" fmla="*/ 9222486 w 9222486"/>
                <a:gd name="connsiteY2" fmla="*/ 568329 h 1136657"/>
                <a:gd name="connsiteX3" fmla="*/ 8654158 w 9222486"/>
                <a:gd name="connsiteY3" fmla="*/ 1136657 h 1136657"/>
                <a:gd name="connsiteX4" fmla="*/ 0 w 9222486"/>
                <a:gd name="connsiteY4" fmla="*/ 1136657 h 1136657"/>
                <a:gd name="connsiteX5" fmla="*/ 0 w 9222486"/>
                <a:gd name="connsiteY5" fmla="*/ 0 h 113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2486" h="1136657">
                  <a:moveTo>
                    <a:pt x="9222486" y="1136656"/>
                  </a:moveTo>
                  <a:lnTo>
                    <a:pt x="568328" y="1136656"/>
                  </a:lnTo>
                  <a:lnTo>
                    <a:pt x="0" y="568328"/>
                  </a:lnTo>
                  <a:lnTo>
                    <a:pt x="568328" y="1"/>
                  </a:lnTo>
                  <a:lnTo>
                    <a:pt x="9222486" y="1"/>
                  </a:lnTo>
                  <a:lnTo>
                    <a:pt x="9222486" y="1136656"/>
                  </a:lnTo>
                  <a:close/>
                </a:path>
              </a:pathLst>
            </a:custGeom>
            <a:solidFill>
              <a:srgbClr val="BDE0E4"/>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785398" tIns="106681" rIns="199136" bIns="106681" numCol="1" spcCol="1270" anchor="ctr" anchorCtr="0">
              <a:noAutofit/>
            </a:bodyPr>
            <a:lstStyle/>
            <a:p>
              <a:pPr marL="0" lvl="0" indent="0" algn="ctr" defTabSz="1244600">
                <a:lnSpc>
                  <a:spcPct val="90000"/>
                </a:lnSpc>
                <a:spcBef>
                  <a:spcPct val="0"/>
                </a:spcBef>
                <a:spcAft>
                  <a:spcPct val="35000"/>
                </a:spcAft>
                <a:buNone/>
              </a:pPr>
              <a:r>
                <a:rPr lang="en-CA" sz="2000" kern="1200" dirty="0">
                  <a:solidFill>
                    <a:schemeClr val="tx1">
                      <a:lumMod val="50000"/>
                      <a:lumOff val="50000"/>
                    </a:schemeClr>
                  </a:solidFill>
                </a:rPr>
                <a:t>Defining COVID-19 hypercoagulability</a:t>
              </a:r>
            </a:p>
          </p:txBody>
        </p:sp>
        <p:sp>
          <p:nvSpPr>
            <p:cNvPr id="9" name="Oval 8">
              <a:extLst>
                <a:ext uri="{FF2B5EF4-FFF2-40B4-BE49-F238E27FC236}">
                  <a16:creationId xmlns:a16="http://schemas.microsoft.com/office/drawing/2014/main" id="{757BB0B5-F3E0-95E5-E6DA-551B0C9F57A4}"/>
                </a:ext>
              </a:extLst>
            </p:cNvPr>
            <p:cNvSpPr/>
            <p:nvPr/>
          </p:nvSpPr>
          <p:spPr>
            <a:xfrm>
              <a:off x="1112725" y="2286000"/>
              <a:ext cx="907069" cy="907069"/>
            </a:xfrm>
            <a:prstGeom prst="ellipse">
              <a:avLst/>
            </a:prstGeom>
            <a:solidFill>
              <a:srgbClr val="88A1A4"/>
            </a:solidFill>
            <a:ln>
              <a:no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0" name="Freeform 9">
              <a:extLst>
                <a:ext uri="{FF2B5EF4-FFF2-40B4-BE49-F238E27FC236}">
                  <a16:creationId xmlns:a16="http://schemas.microsoft.com/office/drawing/2014/main" id="{2ACEA9DD-312E-81A5-47D1-C66BBA017080}"/>
                </a:ext>
              </a:extLst>
            </p:cNvPr>
            <p:cNvSpPr/>
            <p:nvPr/>
          </p:nvSpPr>
          <p:spPr>
            <a:xfrm>
              <a:off x="1566260" y="3584989"/>
              <a:ext cx="6879590" cy="1136659"/>
            </a:xfrm>
            <a:custGeom>
              <a:avLst/>
              <a:gdLst>
                <a:gd name="connsiteX0" fmla="*/ 0 w 9222486"/>
                <a:gd name="connsiteY0" fmla="*/ 0 h 1136657"/>
                <a:gd name="connsiteX1" fmla="*/ 8654158 w 9222486"/>
                <a:gd name="connsiteY1" fmla="*/ 0 h 1136657"/>
                <a:gd name="connsiteX2" fmla="*/ 9222486 w 9222486"/>
                <a:gd name="connsiteY2" fmla="*/ 568329 h 1136657"/>
                <a:gd name="connsiteX3" fmla="*/ 8654158 w 9222486"/>
                <a:gd name="connsiteY3" fmla="*/ 1136657 h 1136657"/>
                <a:gd name="connsiteX4" fmla="*/ 0 w 9222486"/>
                <a:gd name="connsiteY4" fmla="*/ 1136657 h 1136657"/>
                <a:gd name="connsiteX5" fmla="*/ 0 w 9222486"/>
                <a:gd name="connsiteY5" fmla="*/ 0 h 113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2486" h="1136657">
                  <a:moveTo>
                    <a:pt x="9222486" y="1136656"/>
                  </a:moveTo>
                  <a:lnTo>
                    <a:pt x="568328" y="1136656"/>
                  </a:lnTo>
                  <a:lnTo>
                    <a:pt x="0" y="568328"/>
                  </a:lnTo>
                  <a:lnTo>
                    <a:pt x="568328" y="1"/>
                  </a:lnTo>
                  <a:lnTo>
                    <a:pt x="9222486" y="1"/>
                  </a:lnTo>
                  <a:lnTo>
                    <a:pt x="9222486" y="1136656"/>
                  </a:lnTo>
                  <a:close/>
                </a:path>
              </a:pathLst>
            </a:custGeom>
            <a:solidFill>
              <a:srgbClr val="FFD9B0"/>
            </a:solidFill>
          </p:spPr>
          <p:style>
            <a:lnRef idx="2">
              <a:schemeClr val="lt1">
                <a:hueOff val="0"/>
                <a:satOff val="0"/>
                <a:lumOff val="0"/>
                <a:alphaOff val="0"/>
              </a:schemeClr>
            </a:lnRef>
            <a:fillRef idx="1">
              <a:scrgbClr r="0" g="0" b="0"/>
            </a:fillRef>
            <a:effectRef idx="0">
              <a:schemeClr val="accent3">
                <a:shade val="80000"/>
                <a:hueOff val="109454"/>
                <a:satOff val="-716"/>
                <a:lumOff val="12277"/>
                <a:alphaOff val="0"/>
              </a:schemeClr>
            </a:effectRef>
            <a:fontRef idx="minor">
              <a:schemeClr val="lt1"/>
            </a:fontRef>
          </p:style>
          <p:txBody>
            <a:bodyPr spcFirstLastPara="0" vert="horz" wrap="square" lIns="785398" tIns="106681" rIns="199136" bIns="106681" numCol="1" spcCol="1270" anchor="ctr" anchorCtr="0">
              <a:noAutofit/>
            </a:bodyPr>
            <a:lstStyle/>
            <a:p>
              <a:pPr marL="0" lvl="0" indent="0" algn="ctr" defTabSz="1244600">
                <a:lnSpc>
                  <a:spcPct val="90000"/>
                </a:lnSpc>
                <a:spcBef>
                  <a:spcPct val="0"/>
                </a:spcBef>
                <a:spcAft>
                  <a:spcPct val="35000"/>
                </a:spcAft>
                <a:buNone/>
              </a:pPr>
              <a:r>
                <a:rPr lang="en-CA" sz="2000" kern="1200" dirty="0">
                  <a:solidFill>
                    <a:schemeClr val="tx1">
                      <a:lumMod val="50000"/>
                      <a:lumOff val="50000"/>
                    </a:schemeClr>
                  </a:solidFill>
                </a:rPr>
                <a:t>Anticoagulation for patients hospitalized for COVID-19</a:t>
              </a:r>
            </a:p>
          </p:txBody>
        </p:sp>
        <p:sp>
          <p:nvSpPr>
            <p:cNvPr id="11" name="Oval 10">
              <a:extLst>
                <a:ext uri="{FF2B5EF4-FFF2-40B4-BE49-F238E27FC236}">
                  <a16:creationId xmlns:a16="http://schemas.microsoft.com/office/drawing/2014/main" id="{9457AF5B-C2E5-6E7F-DDCB-F6E7B7362D0F}"/>
                </a:ext>
              </a:extLst>
            </p:cNvPr>
            <p:cNvSpPr/>
            <p:nvPr/>
          </p:nvSpPr>
          <p:spPr>
            <a:xfrm>
              <a:off x="1112725" y="3706822"/>
              <a:ext cx="907069" cy="907069"/>
            </a:xfrm>
            <a:prstGeom prst="ellipse">
              <a:avLst/>
            </a:prstGeom>
            <a:solidFill>
              <a:srgbClr val="CEAE8E"/>
            </a:solidFill>
            <a:ln>
              <a:noFill/>
            </a:ln>
          </p:spPr>
          <p:style>
            <a:lnRef idx="2">
              <a:scrgbClr r="0" g="0" b="0"/>
            </a:lnRef>
            <a:fillRef idx="1">
              <a:scrgbClr r="0" g="0" b="0"/>
            </a:fillRef>
            <a:effectRef idx="0">
              <a:schemeClr val="accent3">
                <a:tint val="50000"/>
                <a:hueOff val="27080"/>
                <a:satOff val="-1234"/>
                <a:lumOff val="5582"/>
                <a:alphaOff val="0"/>
              </a:schemeClr>
            </a:effectRef>
            <a:fontRef idx="minor">
              <a:schemeClr val="lt1">
                <a:hueOff val="0"/>
                <a:satOff val="0"/>
                <a:lumOff val="0"/>
                <a:alphaOff val="0"/>
              </a:schemeClr>
            </a:fontRef>
          </p:style>
          <p:txBody>
            <a:bodyPr/>
            <a:lstStyle/>
            <a:p>
              <a:endParaRPr lang="en-US"/>
            </a:p>
          </p:txBody>
        </p:sp>
        <p:sp>
          <p:nvSpPr>
            <p:cNvPr id="13" name="Freeform 12">
              <a:extLst>
                <a:ext uri="{FF2B5EF4-FFF2-40B4-BE49-F238E27FC236}">
                  <a16:creationId xmlns:a16="http://schemas.microsoft.com/office/drawing/2014/main" id="{7206672E-A290-A5A6-393B-041A46DF26DE}"/>
                </a:ext>
              </a:extLst>
            </p:cNvPr>
            <p:cNvSpPr/>
            <p:nvPr/>
          </p:nvSpPr>
          <p:spPr>
            <a:xfrm>
              <a:off x="1566260" y="5005811"/>
              <a:ext cx="6879590" cy="1136659"/>
            </a:xfrm>
            <a:custGeom>
              <a:avLst/>
              <a:gdLst>
                <a:gd name="connsiteX0" fmla="*/ 0 w 9222486"/>
                <a:gd name="connsiteY0" fmla="*/ 0 h 1136657"/>
                <a:gd name="connsiteX1" fmla="*/ 8654158 w 9222486"/>
                <a:gd name="connsiteY1" fmla="*/ 0 h 1136657"/>
                <a:gd name="connsiteX2" fmla="*/ 9222486 w 9222486"/>
                <a:gd name="connsiteY2" fmla="*/ 568329 h 1136657"/>
                <a:gd name="connsiteX3" fmla="*/ 8654158 w 9222486"/>
                <a:gd name="connsiteY3" fmla="*/ 1136657 h 1136657"/>
                <a:gd name="connsiteX4" fmla="*/ 0 w 9222486"/>
                <a:gd name="connsiteY4" fmla="*/ 1136657 h 1136657"/>
                <a:gd name="connsiteX5" fmla="*/ 0 w 9222486"/>
                <a:gd name="connsiteY5" fmla="*/ 0 h 113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2486" h="1136657">
                  <a:moveTo>
                    <a:pt x="9222486" y="1136656"/>
                  </a:moveTo>
                  <a:lnTo>
                    <a:pt x="568328" y="1136656"/>
                  </a:lnTo>
                  <a:lnTo>
                    <a:pt x="0" y="568328"/>
                  </a:lnTo>
                  <a:lnTo>
                    <a:pt x="568328" y="1"/>
                  </a:lnTo>
                  <a:lnTo>
                    <a:pt x="9222486" y="1"/>
                  </a:lnTo>
                  <a:lnTo>
                    <a:pt x="9222486" y="1136656"/>
                  </a:lnTo>
                  <a:close/>
                </a:path>
              </a:pathLst>
            </a:custGeom>
            <a:solidFill>
              <a:srgbClr val="C8C3D5"/>
            </a:solidFill>
          </p:spPr>
          <p:style>
            <a:lnRef idx="2">
              <a:schemeClr val="lt1">
                <a:hueOff val="0"/>
                <a:satOff val="0"/>
                <a:lumOff val="0"/>
                <a:alphaOff val="0"/>
              </a:schemeClr>
            </a:lnRef>
            <a:fillRef idx="1">
              <a:scrgbClr r="0" g="0" b="0"/>
            </a:fillRef>
            <a:effectRef idx="0">
              <a:schemeClr val="accent3">
                <a:shade val="80000"/>
                <a:hueOff val="218907"/>
                <a:satOff val="-1431"/>
                <a:lumOff val="24554"/>
                <a:alphaOff val="0"/>
              </a:schemeClr>
            </a:effectRef>
            <a:fontRef idx="minor">
              <a:schemeClr val="lt1"/>
            </a:fontRef>
          </p:style>
          <p:txBody>
            <a:bodyPr spcFirstLastPara="0" vert="horz" wrap="square" lIns="785398" tIns="106681" rIns="199136" bIns="106681" numCol="1" spcCol="1270" anchor="ctr" anchorCtr="0">
              <a:noAutofit/>
            </a:bodyPr>
            <a:lstStyle/>
            <a:p>
              <a:pPr marL="0" lvl="0" indent="0" algn="ctr" defTabSz="1244600">
                <a:lnSpc>
                  <a:spcPct val="90000"/>
                </a:lnSpc>
                <a:spcBef>
                  <a:spcPct val="0"/>
                </a:spcBef>
                <a:spcAft>
                  <a:spcPct val="35000"/>
                </a:spcAft>
                <a:buNone/>
              </a:pPr>
              <a:r>
                <a:rPr lang="en-CA" sz="2000" kern="1200" dirty="0"/>
                <a:t>Anticoagulation after hospitalization for COVID-19</a:t>
              </a:r>
            </a:p>
          </p:txBody>
        </p:sp>
        <p:sp>
          <p:nvSpPr>
            <p:cNvPr id="15" name="Oval 14">
              <a:extLst>
                <a:ext uri="{FF2B5EF4-FFF2-40B4-BE49-F238E27FC236}">
                  <a16:creationId xmlns:a16="http://schemas.microsoft.com/office/drawing/2014/main" id="{D208D595-1BBA-FC8F-3B76-A7067A324E69}"/>
                </a:ext>
              </a:extLst>
            </p:cNvPr>
            <p:cNvSpPr/>
            <p:nvPr/>
          </p:nvSpPr>
          <p:spPr>
            <a:xfrm>
              <a:off x="1112725" y="5127644"/>
              <a:ext cx="907069" cy="907069"/>
            </a:xfrm>
            <a:prstGeom prst="ellipse">
              <a:avLst/>
            </a:prstGeom>
            <a:solidFill>
              <a:srgbClr val="9793A1"/>
            </a:solidFill>
            <a:ln>
              <a:noFill/>
            </a:ln>
          </p:spPr>
          <p:style>
            <a:lnRef idx="2">
              <a:scrgbClr r="0" g="0" b="0"/>
            </a:lnRef>
            <a:fillRef idx="1">
              <a:scrgbClr r="0" g="0" b="0"/>
            </a:fillRef>
            <a:effectRef idx="0">
              <a:schemeClr val="accent3">
                <a:tint val="50000"/>
                <a:hueOff val="54161"/>
                <a:satOff val="-2468"/>
                <a:lumOff val="11164"/>
                <a:alphaOff val="0"/>
              </a:schemeClr>
            </a:effectRef>
            <a:fontRef idx="minor">
              <a:schemeClr val="lt1">
                <a:hueOff val="0"/>
                <a:satOff val="0"/>
                <a:lumOff val="0"/>
                <a:alphaOff val="0"/>
              </a:schemeClr>
            </a:fontRef>
          </p:style>
          <p:txBody>
            <a:bodyPr/>
            <a:lstStyle/>
            <a:p>
              <a:endParaRPr lang="en-US" dirty="0"/>
            </a:p>
          </p:txBody>
        </p:sp>
      </p:grpSp>
      <p:sp>
        <p:nvSpPr>
          <p:cNvPr id="25" name="TextBox 24">
            <a:extLst>
              <a:ext uri="{FF2B5EF4-FFF2-40B4-BE49-F238E27FC236}">
                <a16:creationId xmlns:a16="http://schemas.microsoft.com/office/drawing/2014/main" id="{C85FCE60-CD6F-AFDC-07DA-B847E069B5D1}"/>
              </a:ext>
            </a:extLst>
          </p:cNvPr>
          <p:cNvSpPr txBox="1"/>
          <p:nvPr/>
        </p:nvSpPr>
        <p:spPr>
          <a:xfrm>
            <a:off x="2577532" y="2377500"/>
            <a:ext cx="457200" cy="707886"/>
          </a:xfrm>
          <a:prstGeom prst="rect">
            <a:avLst/>
          </a:prstGeom>
          <a:noFill/>
        </p:spPr>
        <p:txBody>
          <a:bodyPr wrap="square" rtlCol="0">
            <a:spAutoFit/>
          </a:bodyPr>
          <a:lstStyle/>
          <a:p>
            <a:r>
              <a:rPr lang="en-US" sz="4000" b="1" dirty="0">
                <a:solidFill>
                  <a:schemeClr val="bg1"/>
                </a:solidFill>
                <a:latin typeface="+mj-lt"/>
              </a:rPr>
              <a:t>1</a:t>
            </a:r>
          </a:p>
        </p:txBody>
      </p:sp>
      <p:sp>
        <p:nvSpPr>
          <p:cNvPr id="26" name="TextBox 25">
            <a:extLst>
              <a:ext uri="{FF2B5EF4-FFF2-40B4-BE49-F238E27FC236}">
                <a16:creationId xmlns:a16="http://schemas.microsoft.com/office/drawing/2014/main" id="{0430FD47-7E6B-1BCA-2813-980B787AA5A3}"/>
              </a:ext>
            </a:extLst>
          </p:cNvPr>
          <p:cNvSpPr txBox="1"/>
          <p:nvPr/>
        </p:nvSpPr>
        <p:spPr>
          <a:xfrm>
            <a:off x="2577532" y="3787915"/>
            <a:ext cx="457200" cy="707886"/>
          </a:xfrm>
          <a:prstGeom prst="rect">
            <a:avLst/>
          </a:prstGeom>
          <a:noFill/>
        </p:spPr>
        <p:txBody>
          <a:bodyPr wrap="square" rtlCol="0">
            <a:spAutoFit/>
          </a:bodyPr>
          <a:lstStyle/>
          <a:p>
            <a:r>
              <a:rPr lang="en-US" sz="4000" b="1" dirty="0">
                <a:solidFill>
                  <a:schemeClr val="bg1"/>
                </a:solidFill>
                <a:latin typeface="+mj-lt"/>
              </a:rPr>
              <a:t>2</a:t>
            </a:r>
          </a:p>
        </p:txBody>
      </p:sp>
      <p:sp>
        <p:nvSpPr>
          <p:cNvPr id="27" name="TextBox 26">
            <a:extLst>
              <a:ext uri="{FF2B5EF4-FFF2-40B4-BE49-F238E27FC236}">
                <a16:creationId xmlns:a16="http://schemas.microsoft.com/office/drawing/2014/main" id="{8342BC86-70D0-6B06-4B30-16E83C68CC54}"/>
              </a:ext>
            </a:extLst>
          </p:cNvPr>
          <p:cNvSpPr txBox="1"/>
          <p:nvPr/>
        </p:nvSpPr>
        <p:spPr>
          <a:xfrm>
            <a:off x="2577532" y="5198330"/>
            <a:ext cx="457200" cy="707886"/>
          </a:xfrm>
          <a:prstGeom prst="rect">
            <a:avLst/>
          </a:prstGeom>
          <a:noFill/>
        </p:spPr>
        <p:txBody>
          <a:bodyPr wrap="square" rtlCol="0">
            <a:spAutoFit/>
          </a:bodyPr>
          <a:lstStyle/>
          <a:p>
            <a:r>
              <a:rPr lang="en-US" sz="4000" b="1" dirty="0">
                <a:solidFill>
                  <a:schemeClr val="bg1"/>
                </a:solidFill>
                <a:latin typeface="+mj-lt"/>
              </a:rPr>
              <a:t>3</a:t>
            </a:r>
          </a:p>
        </p:txBody>
      </p:sp>
    </p:spTree>
    <p:extLst>
      <p:ext uri="{BB962C8B-B14F-4D97-AF65-F5344CB8AC3E}">
        <p14:creationId xmlns:p14="http://schemas.microsoft.com/office/powerpoint/2010/main" val="320046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424184" y="1376172"/>
            <a:ext cx="6774166" cy="5015483"/>
          </a:xfrm>
          <a:prstGeom prst="rect">
            <a:avLst/>
          </a:prstGeom>
        </p:spPr>
      </p:pic>
      <p:sp>
        <p:nvSpPr>
          <p:cNvPr id="3" name="object 3"/>
          <p:cNvSpPr txBox="1"/>
          <p:nvPr/>
        </p:nvSpPr>
        <p:spPr>
          <a:xfrm>
            <a:off x="440888" y="6289709"/>
            <a:ext cx="2568575" cy="228600"/>
          </a:xfrm>
          <a:prstGeom prst="rect">
            <a:avLst/>
          </a:prstGeom>
        </p:spPr>
        <p:txBody>
          <a:bodyPr vert="horz" wrap="square" lIns="0" tIns="16510" rIns="0" bIns="0" rtlCol="0">
            <a:spAutoFit/>
          </a:bodyPr>
          <a:lstStyle/>
          <a:p>
            <a:pPr marL="12700">
              <a:lnSpc>
                <a:spcPct val="100000"/>
              </a:lnSpc>
              <a:spcBef>
                <a:spcPts val="130"/>
              </a:spcBef>
            </a:pPr>
            <a:r>
              <a:rPr sz="1300" dirty="0">
                <a:solidFill>
                  <a:srgbClr val="808080"/>
                </a:solidFill>
                <a:latin typeface="Calibri"/>
                <a:cs typeface="Calibri"/>
              </a:rPr>
              <a:t>Wichmann</a:t>
            </a:r>
            <a:r>
              <a:rPr sz="1300" spc="25" dirty="0">
                <a:solidFill>
                  <a:srgbClr val="808080"/>
                </a:solidFill>
                <a:latin typeface="Calibri"/>
                <a:cs typeface="Calibri"/>
              </a:rPr>
              <a:t> </a:t>
            </a:r>
            <a:r>
              <a:rPr sz="1300" dirty="0">
                <a:solidFill>
                  <a:srgbClr val="808080"/>
                </a:solidFill>
                <a:latin typeface="Calibri"/>
                <a:cs typeface="Calibri"/>
              </a:rPr>
              <a:t>D</a:t>
            </a:r>
            <a:r>
              <a:rPr sz="1300" spc="40" dirty="0">
                <a:solidFill>
                  <a:srgbClr val="808080"/>
                </a:solidFill>
                <a:latin typeface="Calibri"/>
                <a:cs typeface="Calibri"/>
              </a:rPr>
              <a:t> </a:t>
            </a:r>
            <a:r>
              <a:rPr sz="1300" i="1" dirty="0">
                <a:solidFill>
                  <a:srgbClr val="808080"/>
                </a:solidFill>
                <a:latin typeface="Calibri"/>
                <a:cs typeface="Calibri"/>
              </a:rPr>
              <a:t>et</a:t>
            </a:r>
            <a:r>
              <a:rPr sz="1300" i="1" spc="45" dirty="0">
                <a:solidFill>
                  <a:srgbClr val="808080"/>
                </a:solidFill>
                <a:latin typeface="Calibri"/>
                <a:cs typeface="Calibri"/>
              </a:rPr>
              <a:t> </a:t>
            </a:r>
            <a:r>
              <a:rPr sz="1300" i="1" dirty="0">
                <a:solidFill>
                  <a:srgbClr val="808080"/>
                </a:solidFill>
                <a:latin typeface="Calibri"/>
                <a:cs typeface="Calibri"/>
              </a:rPr>
              <a:t>al</a:t>
            </a:r>
            <a:r>
              <a:rPr sz="1300" dirty="0">
                <a:solidFill>
                  <a:srgbClr val="808080"/>
                </a:solidFill>
                <a:latin typeface="Calibri"/>
                <a:cs typeface="Calibri"/>
              </a:rPr>
              <a:t>,</a:t>
            </a:r>
            <a:r>
              <a:rPr sz="1300" spc="50" dirty="0">
                <a:solidFill>
                  <a:srgbClr val="808080"/>
                </a:solidFill>
                <a:latin typeface="Calibri"/>
                <a:cs typeface="Calibri"/>
              </a:rPr>
              <a:t> </a:t>
            </a:r>
            <a:r>
              <a:rPr sz="1300" dirty="0">
                <a:solidFill>
                  <a:srgbClr val="808080"/>
                </a:solidFill>
                <a:latin typeface="Calibri"/>
                <a:cs typeface="Calibri"/>
              </a:rPr>
              <a:t>Ann</a:t>
            </a:r>
            <a:r>
              <a:rPr sz="1300" spc="40" dirty="0">
                <a:solidFill>
                  <a:srgbClr val="808080"/>
                </a:solidFill>
                <a:latin typeface="Calibri"/>
                <a:cs typeface="Calibri"/>
              </a:rPr>
              <a:t> </a:t>
            </a:r>
            <a:r>
              <a:rPr sz="1300" dirty="0">
                <a:solidFill>
                  <a:srgbClr val="808080"/>
                </a:solidFill>
                <a:latin typeface="Calibri"/>
                <a:cs typeface="Calibri"/>
              </a:rPr>
              <a:t>Int</a:t>
            </a:r>
            <a:r>
              <a:rPr sz="1300" spc="45" dirty="0">
                <a:solidFill>
                  <a:srgbClr val="808080"/>
                </a:solidFill>
                <a:latin typeface="Calibri"/>
                <a:cs typeface="Calibri"/>
              </a:rPr>
              <a:t> </a:t>
            </a:r>
            <a:r>
              <a:rPr sz="1300" dirty="0">
                <a:solidFill>
                  <a:srgbClr val="808080"/>
                </a:solidFill>
                <a:latin typeface="Calibri"/>
                <a:cs typeface="Calibri"/>
              </a:rPr>
              <a:t>Med</a:t>
            </a:r>
            <a:r>
              <a:rPr sz="1300" spc="35" dirty="0">
                <a:solidFill>
                  <a:srgbClr val="808080"/>
                </a:solidFill>
                <a:latin typeface="Calibri"/>
                <a:cs typeface="Calibri"/>
              </a:rPr>
              <a:t> </a:t>
            </a:r>
            <a:r>
              <a:rPr sz="1300" spc="-20" dirty="0">
                <a:solidFill>
                  <a:srgbClr val="808080"/>
                </a:solidFill>
                <a:latin typeface="Calibri"/>
                <a:cs typeface="Calibri"/>
              </a:rPr>
              <a:t>2020</a:t>
            </a:r>
            <a:endParaRPr sz="1300">
              <a:latin typeface="Calibri"/>
              <a:cs typeface="Calibri"/>
            </a:endParaRPr>
          </a:p>
        </p:txBody>
      </p:sp>
      <p:sp>
        <p:nvSpPr>
          <p:cNvPr id="4" name="object 4"/>
          <p:cNvSpPr txBox="1"/>
          <p:nvPr/>
        </p:nvSpPr>
        <p:spPr>
          <a:xfrm>
            <a:off x="406398" y="1262339"/>
            <a:ext cx="2691130" cy="1732280"/>
          </a:xfrm>
          <a:prstGeom prst="rect">
            <a:avLst/>
          </a:prstGeom>
        </p:spPr>
        <p:txBody>
          <a:bodyPr vert="horz" wrap="square" lIns="0" tIns="12065" rIns="0" bIns="0" rtlCol="0">
            <a:spAutoFit/>
          </a:bodyPr>
          <a:lstStyle/>
          <a:p>
            <a:pPr marL="12700">
              <a:lnSpc>
                <a:spcPts val="3195"/>
              </a:lnSpc>
              <a:spcBef>
                <a:spcPts val="95"/>
              </a:spcBef>
            </a:pPr>
            <a:r>
              <a:rPr sz="2800" spc="-35" dirty="0">
                <a:solidFill>
                  <a:srgbClr val="E53E31"/>
                </a:solidFill>
                <a:latin typeface="Calibri"/>
                <a:cs typeface="Calibri"/>
              </a:rPr>
              <a:t>COVID-</a:t>
            </a:r>
            <a:r>
              <a:rPr sz="2800" spc="-25" dirty="0">
                <a:solidFill>
                  <a:srgbClr val="E53E31"/>
                </a:solidFill>
                <a:latin typeface="Calibri"/>
                <a:cs typeface="Calibri"/>
              </a:rPr>
              <a:t>19</a:t>
            </a:r>
            <a:endParaRPr sz="2800">
              <a:latin typeface="Calibri"/>
              <a:cs typeface="Calibri"/>
            </a:endParaRPr>
          </a:p>
          <a:p>
            <a:pPr marL="12700" marR="427990">
              <a:lnSpc>
                <a:spcPts val="3030"/>
              </a:lnSpc>
              <a:spcBef>
                <a:spcPts val="209"/>
              </a:spcBef>
            </a:pPr>
            <a:r>
              <a:rPr sz="2800" spc="-10" dirty="0">
                <a:solidFill>
                  <a:srgbClr val="E53E31"/>
                </a:solidFill>
                <a:latin typeface="Calibri"/>
                <a:cs typeface="Calibri"/>
              </a:rPr>
              <a:t>coagulopathy: autopsy</a:t>
            </a:r>
            <a:r>
              <a:rPr sz="2800" spc="-105" dirty="0">
                <a:solidFill>
                  <a:srgbClr val="E53E31"/>
                </a:solidFill>
                <a:latin typeface="Calibri"/>
                <a:cs typeface="Calibri"/>
              </a:rPr>
              <a:t> </a:t>
            </a:r>
            <a:r>
              <a:rPr sz="2800" spc="-10" dirty="0">
                <a:solidFill>
                  <a:srgbClr val="E53E31"/>
                </a:solidFill>
                <a:latin typeface="Calibri"/>
                <a:cs typeface="Calibri"/>
              </a:rPr>
              <a:t>studies</a:t>
            </a:r>
            <a:endParaRPr sz="2800">
              <a:latin typeface="Calibri"/>
              <a:cs typeface="Calibri"/>
            </a:endParaRPr>
          </a:p>
          <a:p>
            <a:pPr marL="12700">
              <a:lnSpc>
                <a:spcPct val="100000"/>
              </a:lnSpc>
              <a:spcBef>
                <a:spcPts val="2060"/>
              </a:spcBef>
            </a:pPr>
            <a:r>
              <a:rPr sz="1600" dirty="0">
                <a:solidFill>
                  <a:srgbClr val="808080"/>
                </a:solidFill>
                <a:latin typeface="Arial"/>
                <a:cs typeface="Arial"/>
              </a:rPr>
              <a:t>Macroscopic</a:t>
            </a:r>
            <a:r>
              <a:rPr sz="1600" spc="-95" dirty="0">
                <a:solidFill>
                  <a:srgbClr val="808080"/>
                </a:solidFill>
                <a:latin typeface="Arial"/>
                <a:cs typeface="Arial"/>
              </a:rPr>
              <a:t> </a:t>
            </a:r>
            <a:r>
              <a:rPr sz="1600" dirty="0">
                <a:solidFill>
                  <a:srgbClr val="808080"/>
                </a:solidFill>
                <a:latin typeface="Arial"/>
                <a:cs typeface="Arial"/>
              </a:rPr>
              <a:t>autopsy</a:t>
            </a:r>
            <a:r>
              <a:rPr sz="1600" spc="-75" dirty="0">
                <a:solidFill>
                  <a:srgbClr val="808080"/>
                </a:solidFill>
                <a:latin typeface="Arial"/>
                <a:cs typeface="Arial"/>
              </a:rPr>
              <a:t> </a:t>
            </a:r>
            <a:r>
              <a:rPr sz="1600" spc="-10" dirty="0">
                <a:solidFill>
                  <a:srgbClr val="808080"/>
                </a:solidFill>
                <a:latin typeface="Arial"/>
                <a:cs typeface="Arial"/>
              </a:rPr>
              <a:t>findings</a:t>
            </a:r>
            <a:endParaRPr sz="1600">
              <a:latin typeface="Arial"/>
              <a:cs typeface="Arial"/>
            </a:endParaRPr>
          </a:p>
        </p:txBody>
      </p:sp>
      <p:sp>
        <p:nvSpPr>
          <p:cNvPr id="5" name="object 5"/>
          <p:cNvSpPr txBox="1"/>
          <p:nvPr/>
        </p:nvSpPr>
        <p:spPr>
          <a:xfrm>
            <a:off x="406398" y="2968244"/>
            <a:ext cx="3683635" cy="879475"/>
          </a:xfrm>
          <a:prstGeom prst="rect">
            <a:avLst/>
          </a:prstGeom>
        </p:spPr>
        <p:txBody>
          <a:bodyPr vert="horz" wrap="square" lIns="0" tIns="13335" rIns="0" bIns="0" rtlCol="0">
            <a:spAutoFit/>
          </a:bodyPr>
          <a:lstStyle/>
          <a:p>
            <a:pPr marL="355600" indent="-342900">
              <a:lnSpc>
                <a:spcPct val="100000"/>
              </a:lnSpc>
              <a:spcBef>
                <a:spcPts val="105"/>
              </a:spcBef>
              <a:buAutoNum type="alphaUcPeriod"/>
              <a:tabLst>
                <a:tab pos="354965" algn="l"/>
                <a:tab pos="355600" algn="l"/>
              </a:tabLst>
            </a:pPr>
            <a:r>
              <a:rPr sz="1400" dirty="0">
                <a:solidFill>
                  <a:srgbClr val="808080"/>
                </a:solidFill>
                <a:latin typeface="Arial"/>
                <a:cs typeface="Arial"/>
              </a:rPr>
              <a:t>Patchy</a:t>
            </a:r>
            <a:r>
              <a:rPr sz="1400" spc="-35" dirty="0">
                <a:solidFill>
                  <a:srgbClr val="808080"/>
                </a:solidFill>
                <a:latin typeface="Arial"/>
                <a:cs typeface="Arial"/>
              </a:rPr>
              <a:t> </a:t>
            </a:r>
            <a:r>
              <a:rPr sz="1400" dirty="0">
                <a:solidFill>
                  <a:srgbClr val="808080"/>
                </a:solidFill>
                <a:latin typeface="Arial"/>
                <a:cs typeface="Arial"/>
              </a:rPr>
              <a:t>aspect</a:t>
            </a:r>
            <a:r>
              <a:rPr sz="1400" spc="-45" dirty="0">
                <a:solidFill>
                  <a:srgbClr val="808080"/>
                </a:solidFill>
                <a:latin typeface="Arial"/>
                <a:cs typeface="Arial"/>
              </a:rPr>
              <a:t> </a:t>
            </a:r>
            <a:r>
              <a:rPr sz="1400" dirty="0">
                <a:solidFill>
                  <a:srgbClr val="808080"/>
                </a:solidFill>
                <a:latin typeface="Arial"/>
                <a:cs typeface="Arial"/>
              </a:rPr>
              <a:t>of</a:t>
            </a:r>
            <a:r>
              <a:rPr sz="1400" spc="-20" dirty="0">
                <a:solidFill>
                  <a:srgbClr val="808080"/>
                </a:solidFill>
                <a:latin typeface="Arial"/>
                <a:cs typeface="Arial"/>
              </a:rPr>
              <a:t> </a:t>
            </a:r>
            <a:r>
              <a:rPr sz="1400" dirty="0">
                <a:solidFill>
                  <a:srgbClr val="808080"/>
                </a:solidFill>
                <a:latin typeface="Arial"/>
                <a:cs typeface="Arial"/>
              </a:rPr>
              <a:t>the</a:t>
            </a:r>
            <a:r>
              <a:rPr sz="1400" spc="-35" dirty="0">
                <a:solidFill>
                  <a:srgbClr val="808080"/>
                </a:solidFill>
                <a:latin typeface="Arial"/>
                <a:cs typeface="Arial"/>
              </a:rPr>
              <a:t> </a:t>
            </a:r>
            <a:r>
              <a:rPr sz="1400" dirty="0">
                <a:solidFill>
                  <a:srgbClr val="808080"/>
                </a:solidFill>
                <a:latin typeface="Arial"/>
                <a:cs typeface="Arial"/>
              </a:rPr>
              <a:t>lung</a:t>
            </a:r>
            <a:r>
              <a:rPr sz="1400" spc="-15" dirty="0">
                <a:solidFill>
                  <a:srgbClr val="808080"/>
                </a:solidFill>
                <a:latin typeface="Arial"/>
                <a:cs typeface="Arial"/>
              </a:rPr>
              <a:t> </a:t>
            </a:r>
            <a:r>
              <a:rPr sz="1400" dirty="0">
                <a:solidFill>
                  <a:srgbClr val="808080"/>
                </a:solidFill>
                <a:latin typeface="Arial"/>
                <a:cs typeface="Arial"/>
              </a:rPr>
              <a:t>surface</a:t>
            </a:r>
            <a:r>
              <a:rPr sz="1400" spc="-50" dirty="0">
                <a:solidFill>
                  <a:srgbClr val="808080"/>
                </a:solidFill>
                <a:latin typeface="Arial"/>
                <a:cs typeface="Arial"/>
              </a:rPr>
              <a:t> </a:t>
            </a:r>
            <a:r>
              <a:rPr sz="1400" spc="-10" dirty="0">
                <a:solidFill>
                  <a:srgbClr val="808080"/>
                </a:solidFill>
                <a:latin typeface="Arial"/>
                <a:cs typeface="Arial"/>
              </a:rPr>
              <a:t>(case1).</a:t>
            </a:r>
            <a:endParaRPr sz="1400">
              <a:latin typeface="Arial"/>
              <a:cs typeface="Arial"/>
            </a:endParaRPr>
          </a:p>
          <a:p>
            <a:pPr marL="355600" indent="-342900">
              <a:lnSpc>
                <a:spcPct val="100000"/>
              </a:lnSpc>
              <a:buAutoNum type="alphaUcPeriod"/>
              <a:tabLst>
                <a:tab pos="354965" algn="l"/>
                <a:tab pos="355600" algn="l"/>
              </a:tabLst>
            </a:pPr>
            <a:r>
              <a:rPr sz="1400" dirty="0">
                <a:solidFill>
                  <a:srgbClr val="808080"/>
                </a:solidFill>
                <a:latin typeface="Arial"/>
                <a:cs typeface="Arial"/>
              </a:rPr>
              <a:t>Cutting</a:t>
            </a:r>
            <a:r>
              <a:rPr sz="1400" spc="-30" dirty="0">
                <a:solidFill>
                  <a:srgbClr val="808080"/>
                </a:solidFill>
                <a:latin typeface="Arial"/>
                <a:cs typeface="Arial"/>
              </a:rPr>
              <a:t> </a:t>
            </a:r>
            <a:r>
              <a:rPr sz="1400" dirty="0">
                <a:solidFill>
                  <a:srgbClr val="808080"/>
                </a:solidFill>
                <a:latin typeface="Arial"/>
                <a:cs typeface="Arial"/>
              </a:rPr>
              <a:t>surface</a:t>
            </a:r>
            <a:r>
              <a:rPr sz="1400" spc="-45" dirty="0">
                <a:solidFill>
                  <a:srgbClr val="808080"/>
                </a:solidFill>
                <a:latin typeface="Arial"/>
                <a:cs typeface="Arial"/>
              </a:rPr>
              <a:t> </a:t>
            </a:r>
            <a:r>
              <a:rPr sz="1400" dirty="0">
                <a:solidFill>
                  <a:srgbClr val="808080"/>
                </a:solidFill>
                <a:latin typeface="Arial"/>
                <a:cs typeface="Arial"/>
              </a:rPr>
              <a:t>in</a:t>
            </a:r>
            <a:r>
              <a:rPr sz="1400" spc="-20" dirty="0">
                <a:solidFill>
                  <a:srgbClr val="808080"/>
                </a:solidFill>
                <a:latin typeface="Arial"/>
                <a:cs typeface="Arial"/>
              </a:rPr>
              <a:t> </a:t>
            </a:r>
            <a:r>
              <a:rPr sz="1400" dirty="0">
                <a:solidFill>
                  <a:srgbClr val="808080"/>
                </a:solidFill>
                <a:latin typeface="Arial"/>
                <a:cs typeface="Arial"/>
              </a:rPr>
              <a:t>(case</a:t>
            </a:r>
            <a:r>
              <a:rPr sz="1400" spc="-35" dirty="0">
                <a:solidFill>
                  <a:srgbClr val="808080"/>
                </a:solidFill>
                <a:latin typeface="Arial"/>
                <a:cs typeface="Arial"/>
              </a:rPr>
              <a:t> </a:t>
            </a:r>
            <a:r>
              <a:rPr sz="1400" spc="-25" dirty="0">
                <a:solidFill>
                  <a:srgbClr val="808080"/>
                </a:solidFill>
                <a:latin typeface="Arial"/>
                <a:cs typeface="Arial"/>
              </a:rPr>
              <a:t>4).</a:t>
            </a:r>
            <a:endParaRPr sz="1400">
              <a:latin typeface="Arial"/>
              <a:cs typeface="Arial"/>
            </a:endParaRPr>
          </a:p>
          <a:p>
            <a:pPr marL="355600" indent="-342900">
              <a:lnSpc>
                <a:spcPct val="100000"/>
              </a:lnSpc>
              <a:buAutoNum type="alphaUcPeriod"/>
              <a:tabLst>
                <a:tab pos="354965" algn="l"/>
                <a:tab pos="355600" algn="l"/>
              </a:tabLst>
            </a:pPr>
            <a:r>
              <a:rPr sz="1400" dirty="0">
                <a:solidFill>
                  <a:srgbClr val="808080"/>
                </a:solidFill>
                <a:latin typeface="Arial"/>
                <a:cs typeface="Arial"/>
              </a:rPr>
              <a:t>Pulmonary</a:t>
            </a:r>
            <a:r>
              <a:rPr sz="1400" spc="-45" dirty="0">
                <a:solidFill>
                  <a:srgbClr val="808080"/>
                </a:solidFill>
                <a:latin typeface="Arial"/>
                <a:cs typeface="Arial"/>
              </a:rPr>
              <a:t> </a:t>
            </a:r>
            <a:r>
              <a:rPr sz="1400" dirty="0">
                <a:solidFill>
                  <a:srgbClr val="808080"/>
                </a:solidFill>
                <a:latin typeface="Arial"/>
                <a:cs typeface="Arial"/>
              </a:rPr>
              <a:t>embolism</a:t>
            </a:r>
            <a:r>
              <a:rPr sz="1400" spc="-50" dirty="0">
                <a:solidFill>
                  <a:srgbClr val="808080"/>
                </a:solidFill>
                <a:latin typeface="Arial"/>
                <a:cs typeface="Arial"/>
              </a:rPr>
              <a:t> </a:t>
            </a:r>
            <a:r>
              <a:rPr sz="1400" dirty="0">
                <a:solidFill>
                  <a:srgbClr val="808080"/>
                </a:solidFill>
                <a:latin typeface="Arial"/>
                <a:cs typeface="Arial"/>
              </a:rPr>
              <a:t>(case</a:t>
            </a:r>
            <a:r>
              <a:rPr sz="1400" spc="-60" dirty="0">
                <a:solidFill>
                  <a:srgbClr val="808080"/>
                </a:solidFill>
                <a:latin typeface="Arial"/>
                <a:cs typeface="Arial"/>
              </a:rPr>
              <a:t> </a:t>
            </a:r>
            <a:r>
              <a:rPr sz="1400" spc="-25" dirty="0">
                <a:solidFill>
                  <a:srgbClr val="808080"/>
                </a:solidFill>
                <a:latin typeface="Arial"/>
                <a:cs typeface="Arial"/>
              </a:rPr>
              <a:t>3).</a:t>
            </a:r>
            <a:endParaRPr sz="1400">
              <a:latin typeface="Arial"/>
              <a:cs typeface="Arial"/>
            </a:endParaRPr>
          </a:p>
          <a:p>
            <a:pPr marL="355600" indent="-342900">
              <a:lnSpc>
                <a:spcPct val="100000"/>
              </a:lnSpc>
              <a:buAutoNum type="alphaUcPeriod"/>
              <a:tabLst>
                <a:tab pos="354965" algn="l"/>
                <a:tab pos="355600" algn="l"/>
              </a:tabLst>
            </a:pPr>
            <a:r>
              <a:rPr sz="1400" dirty="0">
                <a:solidFill>
                  <a:srgbClr val="808080"/>
                </a:solidFill>
                <a:latin typeface="Arial"/>
                <a:cs typeface="Arial"/>
              </a:rPr>
              <a:t>Deep</a:t>
            </a:r>
            <a:r>
              <a:rPr sz="1400" spc="-45" dirty="0">
                <a:solidFill>
                  <a:srgbClr val="808080"/>
                </a:solidFill>
                <a:latin typeface="Arial"/>
                <a:cs typeface="Arial"/>
              </a:rPr>
              <a:t> </a:t>
            </a:r>
            <a:r>
              <a:rPr sz="1400" dirty="0">
                <a:solidFill>
                  <a:srgbClr val="808080"/>
                </a:solidFill>
                <a:latin typeface="Arial"/>
                <a:cs typeface="Arial"/>
              </a:rPr>
              <a:t>venous</a:t>
            </a:r>
            <a:r>
              <a:rPr sz="1400" spc="-25" dirty="0">
                <a:solidFill>
                  <a:srgbClr val="808080"/>
                </a:solidFill>
                <a:latin typeface="Arial"/>
                <a:cs typeface="Arial"/>
              </a:rPr>
              <a:t> </a:t>
            </a:r>
            <a:r>
              <a:rPr sz="1400" dirty="0">
                <a:solidFill>
                  <a:srgbClr val="808080"/>
                </a:solidFill>
                <a:latin typeface="Arial"/>
                <a:cs typeface="Arial"/>
              </a:rPr>
              <a:t>thrombosis</a:t>
            </a:r>
            <a:r>
              <a:rPr sz="1400" spc="-55" dirty="0">
                <a:solidFill>
                  <a:srgbClr val="808080"/>
                </a:solidFill>
                <a:latin typeface="Arial"/>
                <a:cs typeface="Arial"/>
              </a:rPr>
              <a:t> </a:t>
            </a:r>
            <a:r>
              <a:rPr sz="1400" dirty="0">
                <a:solidFill>
                  <a:srgbClr val="808080"/>
                </a:solidFill>
                <a:latin typeface="Arial"/>
                <a:cs typeface="Arial"/>
              </a:rPr>
              <a:t>(case</a:t>
            </a:r>
            <a:r>
              <a:rPr sz="1400" spc="-65" dirty="0">
                <a:solidFill>
                  <a:srgbClr val="808080"/>
                </a:solidFill>
                <a:latin typeface="Arial"/>
                <a:cs typeface="Arial"/>
              </a:rPr>
              <a:t> </a:t>
            </a:r>
            <a:r>
              <a:rPr sz="1400" spc="-25" dirty="0">
                <a:solidFill>
                  <a:srgbClr val="808080"/>
                </a:solidFill>
                <a:latin typeface="Arial"/>
                <a:cs typeface="Arial"/>
              </a:rPr>
              <a:t>5).</a:t>
            </a:r>
            <a:endParaRPr sz="1400">
              <a:latin typeface="Arial"/>
              <a:cs typeface="Arial"/>
            </a:endParaRPr>
          </a:p>
        </p:txBody>
      </p:sp>
    </p:spTree>
    <p:extLst>
      <p:ext uri="{BB962C8B-B14F-4D97-AF65-F5344CB8AC3E}">
        <p14:creationId xmlns:p14="http://schemas.microsoft.com/office/powerpoint/2010/main" val="251988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2767330" cy="836294"/>
          </a:xfrm>
          <a:prstGeom prst="rect">
            <a:avLst/>
          </a:prstGeom>
        </p:spPr>
        <p:txBody>
          <a:bodyPr vert="horz" wrap="square" lIns="0" tIns="59690" rIns="0" bIns="0" rtlCol="0">
            <a:spAutoFit/>
          </a:bodyPr>
          <a:lstStyle/>
          <a:p>
            <a:pPr marL="12700" marR="5080">
              <a:lnSpc>
                <a:spcPts val="3030"/>
              </a:lnSpc>
              <a:spcBef>
                <a:spcPts val="470"/>
              </a:spcBef>
            </a:pPr>
            <a:r>
              <a:rPr sz="2800" spc="-20" dirty="0">
                <a:solidFill>
                  <a:srgbClr val="E53E31"/>
                </a:solidFill>
                <a:latin typeface="Calibri"/>
                <a:cs typeface="Calibri"/>
              </a:rPr>
              <a:t>Pathophysiology</a:t>
            </a:r>
            <a:r>
              <a:rPr sz="2800" spc="-70" dirty="0">
                <a:solidFill>
                  <a:srgbClr val="E53E31"/>
                </a:solidFill>
                <a:latin typeface="Calibri"/>
                <a:cs typeface="Calibri"/>
              </a:rPr>
              <a:t> </a:t>
            </a:r>
            <a:r>
              <a:rPr sz="2800" spc="-25" dirty="0">
                <a:solidFill>
                  <a:srgbClr val="E53E31"/>
                </a:solidFill>
                <a:latin typeface="Calibri"/>
                <a:cs typeface="Calibri"/>
              </a:rPr>
              <a:t>of </a:t>
            </a:r>
            <a:r>
              <a:rPr sz="2800" dirty="0">
                <a:solidFill>
                  <a:srgbClr val="E53E31"/>
                </a:solidFill>
                <a:latin typeface="Calibri"/>
                <a:cs typeface="Calibri"/>
              </a:rPr>
              <a:t>increased</a:t>
            </a:r>
            <a:r>
              <a:rPr sz="2800" spc="-90" dirty="0">
                <a:solidFill>
                  <a:srgbClr val="E53E31"/>
                </a:solidFill>
                <a:latin typeface="Calibri"/>
                <a:cs typeface="Calibri"/>
              </a:rPr>
              <a:t> </a:t>
            </a:r>
            <a:r>
              <a:rPr sz="2800" dirty="0">
                <a:solidFill>
                  <a:srgbClr val="E53E31"/>
                </a:solidFill>
                <a:latin typeface="Calibri"/>
                <a:cs typeface="Calibri"/>
              </a:rPr>
              <a:t>VTE</a:t>
            </a:r>
            <a:r>
              <a:rPr sz="2800" spc="-110" dirty="0">
                <a:solidFill>
                  <a:srgbClr val="E53E31"/>
                </a:solidFill>
                <a:latin typeface="Calibri"/>
                <a:cs typeface="Calibri"/>
              </a:rPr>
              <a:t> </a:t>
            </a:r>
            <a:r>
              <a:rPr sz="2800" spc="-20" dirty="0">
                <a:solidFill>
                  <a:srgbClr val="E53E31"/>
                </a:solidFill>
                <a:latin typeface="Calibri"/>
                <a:cs typeface="Calibri"/>
              </a:rPr>
              <a:t>risk</a:t>
            </a:r>
            <a:endParaRPr sz="2800">
              <a:latin typeface="Calibri"/>
              <a:cs typeface="Calibri"/>
            </a:endParaRPr>
          </a:p>
        </p:txBody>
      </p:sp>
      <p:pic>
        <p:nvPicPr>
          <p:cNvPr id="3" name="object 3"/>
          <p:cNvPicPr/>
          <p:nvPr/>
        </p:nvPicPr>
        <p:blipFill>
          <a:blip r:embed="rId3" cstate="print"/>
          <a:stretch>
            <a:fillRect/>
          </a:stretch>
        </p:blipFill>
        <p:spPr>
          <a:xfrm>
            <a:off x="3962400" y="319278"/>
            <a:ext cx="6907768" cy="6219443"/>
          </a:xfrm>
          <a:prstGeom prst="rect">
            <a:avLst/>
          </a:prstGeom>
        </p:spPr>
      </p:pic>
      <p:sp>
        <p:nvSpPr>
          <p:cNvPr id="4" name="object 4"/>
          <p:cNvSpPr txBox="1"/>
          <p:nvPr/>
        </p:nvSpPr>
        <p:spPr>
          <a:xfrm>
            <a:off x="427581" y="6184908"/>
            <a:ext cx="2578735"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808080"/>
                </a:solidFill>
                <a:latin typeface="Calibri"/>
                <a:cs typeface="Calibri"/>
              </a:rPr>
              <a:t>Price</a:t>
            </a:r>
            <a:r>
              <a:rPr sz="1600" spc="-30" dirty="0">
                <a:solidFill>
                  <a:srgbClr val="808080"/>
                </a:solidFill>
                <a:latin typeface="Calibri"/>
                <a:cs typeface="Calibri"/>
              </a:rPr>
              <a:t> </a:t>
            </a:r>
            <a:r>
              <a:rPr sz="1600" dirty="0">
                <a:solidFill>
                  <a:srgbClr val="808080"/>
                </a:solidFill>
                <a:latin typeface="Calibri"/>
                <a:cs typeface="Calibri"/>
              </a:rPr>
              <a:t>LC</a:t>
            </a:r>
            <a:r>
              <a:rPr sz="1600" spc="-35" dirty="0">
                <a:solidFill>
                  <a:srgbClr val="808080"/>
                </a:solidFill>
                <a:latin typeface="Calibri"/>
                <a:cs typeface="Calibri"/>
              </a:rPr>
              <a:t> </a:t>
            </a:r>
            <a:r>
              <a:rPr sz="1600" i="1" dirty="0">
                <a:solidFill>
                  <a:srgbClr val="808080"/>
                </a:solidFill>
                <a:latin typeface="Calibri"/>
                <a:cs typeface="Calibri"/>
              </a:rPr>
              <a:t>et</a:t>
            </a:r>
            <a:r>
              <a:rPr sz="1600" i="1" spc="-25" dirty="0">
                <a:solidFill>
                  <a:srgbClr val="808080"/>
                </a:solidFill>
                <a:latin typeface="Calibri"/>
                <a:cs typeface="Calibri"/>
              </a:rPr>
              <a:t> </a:t>
            </a:r>
            <a:r>
              <a:rPr sz="1600" i="1" dirty="0">
                <a:solidFill>
                  <a:srgbClr val="808080"/>
                </a:solidFill>
                <a:latin typeface="Calibri"/>
                <a:cs typeface="Calibri"/>
              </a:rPr>
              <a:t>al</a:t>
            </a:r>
            <a:r>
              <a:rPr sz="1600" dirty="0">
                <a:solidFill>
                  <a:srgbClr val="808080"/>
                </a:solidFill>
                <a:latin typeface="Calibri"/>
                <a:cs typeface="Calibri"/>
              </a:rPr>
              <a:t>,</a:t>
            </a:r>
            <a:r>
              <a:rPr sz="1600" spc="-35" dirty="0">
                <a:solidFill>
                  <a:srgbClr val="808080"/>
                </a:solidFill>
                <a:latin typeface="Calibri"/>
                <a:cs typeface="Calibri"/>
              </a:rPr>
              <a:t> </a:t>
            </a:r>
            <a:r>
              <a:rPr sz="1600" dirty="0">
                <a:solidFill>
                  <a:srgbClr val="808080"/>
                </a:solidFill>
                <a:latin typeface="Calibri"/>
                <a:cs typeface="Calibri"/>
              </a:rPr>
              <a:t>Eur</a:t>
            </a:r>
            <a:r>
              <a:rPr sz="1600" spc="-15" dirty="0">
                <a:solidFill>
                  <a:srgbClr val="808080"/>
                </a:solidFill>
                <a:latin typeface="Calibri"/>
                <a:cs typeface="Calibri"/>
              </a:rPr>
              <a:t> </a:t>
            </a:r>
            <a:r>
              <a:rPr sz="1600" dirty="0">
                <a:solidFill>
                  <a:srgbClr val="808080"/>
                </a:solidFill>
                <a:latin typeface="Calibri"/>
                <a:cs typeface="Calibri"/>
              </a:rPr>
              <a:t>Respir</a:t>
            </a:r>
            <a:r>
              <a:rPr sz="1600" spc="-25" dirty="0">
                <a:solidFill>
                  <a:srgbClr val="808080"/>
                </a:solidFill>
                <a:latin typeface="Calibri"/>
                <a:cs typeface="Calibri"/>
              </a:rPr>
              <a:t> </a:t>
            </a:r>
            <a:r>
              <a:rPr sz="1600" dirty="0">
                <a:solidFill>
                  <a:srgbClr val="808080"/>
                </a:solidFill>
                <a:latin typeface="Calibri"/>
                <a:cs typeface="Calibri"/>
              </a:rPr>
              <a:t>J</a:t>
            </a:r>
            <a:r>
              <a:rPr sz="1600" spc="-25" dirty="0">
                <a:solidFill>
                  <a:srgbClr val="808080"/>
                </a:solidFill>
                <a:latin typeface="Calibri"/>
                <a:cs typeface="Calibri"/>
              </a:rPr>
              <a:t> </a:t>
            </a:r>
            <a:r>
              <a:rPr sz="1600" spc="-20" dirty="0">
                <a:solidFill>
                  <a:srgbClr val="808080"/>
                </a:solidFill>
                <a:latin typeface="Calibri"/>
                <a:cs typeface="Calibri"/>
              </a:rPr>
              <a:t>2020</a:t>
            </a:r>
            <a:endParaRPr sz="1600">
              <a:latin typeface="Calibri"/>
              <a:cs typeface="Calibri"/>
            </a:endParaRPr>
          </a:p>
        </p:txBody>
      </p:sp>
    </p:spTree>
    <p:extLst>
      <p:ext uri="{BB962C8B-B14F-4D97-AF65-F5344CB8AC3E}">
        <p14:creationId xmlns:p14="http://schemas.microsoft.com/office/powerpoint/2010/main" val="1057437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6664325" cy="452120"/>
          </a:xfrm>
          <a:prstGeom prst="rect">
            <a:avLst/>
          </a:prstGeom>
        </p:spPr>
        <p:txBody>
          <a:bodyPr vert="horz" wrap="square" lIns="0" tIns="12065" rIns="0" bIns="0" rtlCol="0">
            <a:spAutoFit/>
          </a:bodyPr>
          <a:lstStyle/>
          <a:p>
            <a:pPr marL="12700">
              <a:lnSpc>
                <a:spcPct val="100000"/>
              </a:lnSpc>
              <a:spcBef>
                <a:spcPts val="95"/>
              </a:spcBef>
            </a:pPr>
            <a:r>
              <a:rPr sz="2800" spc="-35" dirty="0">
                <a:solidFill>
                  <a:srgbClr val="E53E31"/>
                </a:solidFill>
                <a:latin typeface="Calibri"/>
                <a:cs typeface="Calibri"/>
              </a:rPr>
              <a:t>COVID-</a:t>
            </a:r>
            <a:r>
              <a:rPr sz="2800" dirty="0">
                <a:solidFill>
                  <a:srgbClr val="E53E31"/>
                </a:solidFill>
                <a:latin typeface="Calibri"/>
                <a:cs typeface="Calibri"/>
              </a:rPr>
              <a:t>19</a:t>
            </a:r>
            <a:r>
              <a:rPr sz="2800" spc="-70" dirty="0">
                <a:solidFill>
                  <a:srgbClr val="E53E31"/>
                </a:solidFill>
                <a:latin typeface="Calibri"/>
                <a:cs typeface="Calibri"/>
              </a:rPr>
              <a:t> </a:t>
            </a:r>
            <a:r>
              <a:rPr sz="2800" spc="-10" dirty="0">
                <a:solidFill>
                  <a:srgbClr val="E53E31"/>
                </a:solidFill>
                <a:latin typeface="Calibri"/>
                <a:cs typeface="Calibri"/>
              </a:rPr>
              <a:t>coagulopathy:</a:t>
            </a:r>
            <a:r>
              <a:rPr sz="2800" spc="-75" dirty="0">
                <a:solidFill>
                  <a:srgbClr val="E53E31"/>
                </a:solidFill>
                <a:latin typeface="Calibri"/>
                <a:cs typeface="Calibri"/>
              </a:rPr>
              <a:t> </a:t>
            </a:r>
            <a:r>
              <a:rPr sz="2800" dirty="0">
                <a:solidFill>
                  <a:srgbClr val="E53E31"/>
                </a:solidFill>
                <a:latin typeface="Calibri"/>
                <a:cs typeface="Calibri"/>
              </a:rPr>
              <a:t>initial</a:t>
            </a:r>
            <a:r>
              <a:rPr sz="2800" spc="-90" dirty="0">
                <a:solidFill>
                  <a:srgbClr val="E53E31"/>
                </a:solidFill>
                <a:latin typeface="Calibri"/>
                <a:cs typeface="Calibri"/>
              </a:rPr>
              <a:t> </a:t>
            </a:r>
            <a:r>
              <a:rPr sz="2800" dirty="0">
                <a:solidFill>
                  <a:srgbClr val="E53E31"/>
                </a:solidFill>
                <a:latin typeface="Calibri"/>
                <a:cs typeface="Calibri"/>
              </a:rPr>
              <a:t>reports</a:t>
            </a:r>
            <a:r>
              <a:rPr sz="2800" spc="-75" dirty="0">
                <a:solidFill>
                  <a:srgbClr val="E53E31"/>
                </a:solidFill>
                <a:latin typeface="Calibri"/>
                <a:cs typeface="Calibri"/>
              </a:rPr>
              <a:t> </a:t>
            </a:r>
            <a:r>
              <a:rPr sz="2800" spc="-10" dirty="0">
                <a:solidFill>
                  <a:srgbClr val="E53E31"/>
                </a:solidFill>
                <a:latin typeface="Calibri"/>
                <a:cs typeface="Calibri"/>
              </a:rPr>
              <a:t>(China)</a:t>
            </a:r>
            <a:endParaRPr sz="2800">
              <a:latin typeface="Calibri"/>
              <a:cs typeface="Calibri"/>
            </a:endParaRPr>
          </a:p>
        </p:txBody>
      </p:sp>
      <p:sp>
        <p:nvSpPr>
          <p:cNvPr id="3" name="object 3"/>
          <p:cNvSpPr txBox="1"/>
          <p:nvPr/>
        </p:nvSpPr>
        <p:spPr>
          <a:xfrm>
            <a:off x="2207926" y="6025329"/>
            <a:ext cx="23653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08080"/>
                </a:solidFill>
                <a:latin typeface="Calibri"/>
                <a:cs typeface="Calibri"/>
              </a:rPr>
              <a:t>Wang</a:t>
            </a:r>
            <a:r>
              <a:rPr sz="1800" spc="-25" dirty="0">
                <a:solidFill>
                  <a:srgbClr val="808080"/>
                </a:solidFill>
                <a:latin typeface="Calibri"/>
                <a:cs typeface="Calibri"/>
              </a:rPr>
              <a:t> </a:t>
            </a:r>
            <a:r>
              <a:rPr sz="1800" dirty="0">
                <a:solidFill>
                  <a:srgbClr val="808080"/>
                </a:solidFill>
                <a:latin typeface="Calibri"/>
                <a:cs typeface="Calibri"/>
              </a:rPr>
              <a:t>D</a:t>
            </a:r>
            <a:r>
              <a:rPr sz="1800" spc="-20" dirty="0">
                <a:solidFill>
                  <a:srgbClr val="808080"/>
                </a:solidFill>
                <a:latin typeface="Calibri"/>
                <a:cs typeface="Calibri"/>
              </a:rPr>
              <a:t> </a:t>
            </a:r>
            <a:r>
              <a:rPr sz="1800" i="1" dirty="0">
                <a:solidFill>
                  <a:srgbClr val="808080"/>
                </a:solidFill>
                <a:latin typeface="Calibri"/>
                <a:cs typeface="Calibri"/>
              </a:rPr>
              <a:t>et</a:t>
            </a:r>
            <a:r>
              <a:rPr sz="1800" i="1" spc="-20" dirty="0">
                <a:solidFill>
                  <a:srgbClr val="808080"/>
                </a:solidFill>
                <a:latin typeface="Calibri"/>
                <a:cs typeface="Calibri"/>
              </a:rPr>
              <a:t> </a:t>
            </a:r>
            <a:r>
              <a:rPr sz="1800" i="1" dirty="0">
                <a:solidFill>
                  <a:srgbClr val="808080"/>
                </a:solidFill>
                <a:latin typeface="Calibri"/>
                <a:cs typeface="Calibri"/>
              </a:rPr>
              <a:t>al</a:t>
            </a:r>
            <a:r>
              <a:rPr sz="1800" dirty="0">
                <a:solidFill>
                  <a:srgbClr val="808080"/>
                </a:solidFill>
                <a:latin typeface="Calibri"/>
                <a:cs typeface="Calibri"/>
              </a:rPr>
              <a:t>,</a:t>
            </a:r>
            <a:r>
              <a:rPr sz="1800" spc="-20" dirty="0">
                <a:solidFill>
                  <a:srgbClr val="808080"/>
                </a:solidFill>
                <a:latin typeface="Calibri"/>
                <a:cs typeface="Calibri"/>
              </a:rPr>
              <a:t> </a:t>
            </a:r>
            <a:r>
              <a:rPr sz="1800" dirty="0">
                <a:solidFill>
                  <a:srgbClr val="808080"/>
                </a:solidFill>
                <a:latin typeface="Calibri"/>
                <a:cs typeface="Calibri"/>
              </a:rPr>
              <a:t>JAMA</a:t>
            </a:r>
            <a:r>
              <a:rPr sz="1800" spc="-25" dirty="0">
                <a:solidFill>
                  <a:srgbClr val="808080"/>
                </a:solidFill>
                <a:latin typeface="Calibri"/>
                <a:cs typeface="Calibri"/>
              </a:rPr>
              <a:t> </a:t>
            </a:r>
            <a:r>
              <a:rPr sz="1800" spc="-20" dirty="0">
                <a:solidFill>
                  <a:srgbClr val="808080"/>
                </a:solidFill>
                <a:latin typeface="Calibri"/>
                <a:cs typeface="Calibri"/>
              </a:rPr>
              <a:t>2020</a:t>
            </a:r>
            <a:endParaRPr sz="1800">
              <a:latin typeface="Calibri"/>
              <a:cs typeface="Calibri"/>
            </a:endParaRPr>
          </a:p>
        </p:txBody>
      </p:sp>
      <p:pic>
        <p:nvPicPr>
          <p:cNvPr id="4" name="object 4"/>
          <p:cNvPicPr/>
          <p:nvPr/>
        </p:nvPicPr>
        <p:blipFill>
          <a:blip r:embed="rId3" cstate="print"/>
          <a:stretch>
            <a:fillRect/>
          </a:stretch>
        </p:blipFill>
        <p:spPr>
          <a:xfrm>
            <a:off x="574548" y="2321052"/>
            <a:ext cx="5521439" cy="3378695"/>
          </a:xfrm>
          <a:prstGeom prst="rect">
            <a:avLst/>
          </a:prstGeom>
        </p:spPr>
      </p:pic>
      <p:pic>
        <p:nvPicPr>
          <p:cNvPr id="5" name="object 5"/>
          <p:cNvPicPr/>
          <p:nvPr/>
        </p:nvPicPr>
        <p:blipFill>
          <a:blip r:embed="rId4" cstate="print"/>
          <a:stretch>
            <a:fillRect/>
          </a:stretch>
        </p:blipFill>
        <p:spPr>
          <a:xfrm>
            <a:off x="6717792" y="2266188"/>
            <a:ext cx="4716767" cy="3433571"/>
          </a:xfrm>
          <a:prstGeom prst="rect">
            <a:avLst/>
          </a:prstGeom>
        </p:spPr>
      </p:pic>
      <p:sp>
        <p:nvSpPr>
          <p:cNvPr id="6" name="object 6"/>
          <p:cNvSpPr txBox="1"/>
          <p:nvPr/>
        </p:nvSpPr>
        <p:spPr>
          <a:xfrm>
            <a:off x="8203569" y="6025329"/>
            <a:ext cx="234823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08080"/>
                </a:solidFill>
                <a:latin typeface="Calibri"/>
                <a:cs typeface="Calibri"/>
              </a:rPr>
              <a:t>Zhou F</a:t>
            </a:r>
            <a:r>
              <a:rPr sz="1800" spc="-10" dirty="0">
                <a:solidFill>
                  <a:srgbClr val="808080"/>
                </a:solidFill>
                <a:latin typeface="Calibri"/>
                <a:cs typeface="Calibri"/>
              </a:rPr>
              <a:t> </a:t>
            </a:r>
            <a:r>
              <a:rPr sz="1800" i="1" dirty="0">
                <a:solidFill>
                  <a:srgbClr val="808080"/>
                </a:solidFill>
                <a:latin typeface="Calibri"/>
                <a:cs typeface="Calibri"/>
              </a:rPr>
              <a:t>et</a:t>
            </a:r>
            <a:r>
              <a:rPr sz="1800" i="1" spc="-20" dirty="0">
                <a:solidFill>
                  <a:srgbClr val="808080"/>
                </a:solidFill>
                <a:latin typeface="Calibri"/>
                <a:cs typeface="Calibri"/>
              </a:rPr>
              <a:t> </a:t>
            </a:r>
            <a:r>
              <a:rPr sz="1800" i="1" dirty="0">
                <a:solidFill>
                  <a:srgbClr val="808080"/>
                </a:solidFill>
                <a:latin typeface="Calibri"/>
                <a:cs typeface="Calibri"/>
              </a:rPr>
              <a:t>al</a:t>
            </a:r>
            <a:r>
              <a:rPr sz="1800" dirty="0">
                <a:solidFill>
                  <a:srgbClr val="808080"/>
                </a:solidFill>
                <a:latin typeface="Calibri"/>
                <a:cs typeface="Calibri"/>
              </a:rPr>
              <a:t>,</a:t>
            </a:r>
            <a:r>
              <a:rPr sz="1800" spc="10" dirty="0">
                <a:solidFill>
                  <a:srgbClr val="808080"/>
                </a:solidFill>
                <a:latin typeface="Calibri"/>
                <a:cs typeface="Calibri"/>
              </a:rPr>
              <a:t> </a:t>
            </a:r>
            <a:r>
              <a:rPr sz="1800" dirty="0">
                <a:solidFill>
                  <a:srgbClr val="808080"/>
                </a:solidFill>
                <a:latin typeface="Calibri"/>
                <a:cs typeface="Calibri"/>
              </a:rPr>
              <a:t>Lancet</a:t>
            </a:r>
            <a:r>
              <a:rPr sz="1800" spc="-5" dirty="0">
                <a:solidFill>
                  <a:srgbClr val="808080"/>
                </a:solidFill>
                <a:latin typeface="Calibri"/>
                <a:cs typeface="Calibri"/>
              </a:rPr>
              <a:t> </a:t>
            </a:r>
            <a:r>
              <a:rPr sz="1800" spc="-20" dirty="0">
                <a:solidFill>
                  <a:srgbClr val="808080"/>
                </a:solidFill>
                <a:latin typeface="Calibri"/>
                <a:cs typeface="Calibri"/>
              </a:rPr>
              <a:t>2020</a:t>
            </a:r>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35" dirty="0"/>
              <a:t>COVID-</a:t>
            </a:r>
            <a:r>
              <a:rPr dirty="0"/>
              <a:t>19</a:t>
            </a:r>
            <a:r>
              <a:rPr spc="-70" dirty="0"/>
              <a:t> </a:t>
            </a:r>
            <a:r>
              <a:rPr spc="-10" dirty="0"/>
              <a:t>coagulopathy:</a:t>
            </a:r>
            <a:r>
              <a:rPr spc="-75" dirty="0"/>
              <a:t> </a:t>
            </a:r>
            <a:r>
              <a:rPr dirty="0"/>
              <a:t>initial</a:t>
            </a:r>
            <a:r>
              <a:rPr spc="-90" dirty="0"/>
              <a:t> </a:t>
            </a:r>
            <a:r>
              <a:rPr dirty="0"/>
              <a:t>reports</a:t>
            </a:r>
            <a:r>
              <a:rPr spc="-75" dirty="0"/>
              <a:t> </a:t>
            </a:r>
            <a:r>
              <a:rPr spc="-10" dirty="0"/>
              <a:t>(China)</a:t>
            </a:r>
          </a:p>
        </p:txBody>
      </p:sp>
      <p:sp>
        <p:nvSpPr>
          <p:cNvPr id="3" name="object 3"/>
          <p:cNvSpPr txBox="1"/>
          <p:nvPr/>
        </p:nvSpPr>
        <p:spPr>
          <a:xfrm>
            <a:off x="1649220" y="6025329"/>
            <a:ext cx="23653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08080"/>
                </a:solidFill>
                <a:latin typeface="Calibri"/>
                <a:cs typeface="Calibri"/>
              </a:rPr>
              <a:t>Wang</a:t>
            </a:r>
            <a:r>
              <a:rPr sz="1800" spc="-25" dirty="0">
                <a:solidFill>
                  <a:srgbClr val="808080"/>
                </a:solidFill>
                <a:latin typeface="Calibri"/>
                <a:cs typeface="Calibri"/>
              </a:rPr>
              <a:t> </a:t>
            </a:r>
            <a:r>
              <a:rPr sz="1800" dirty="0">
                <a:solidFill>
                  <a:srgbClr val="808080"/>
                </a:solidFill>
                <a:latin typeface="Calibri"/>
                <a:cs typeface="Calibri"/>
              </a:rPr>
              <a:t>D</a:t>
            </a:r>
            <a:r>
              <a:rPr sz="1800" spc="-20" dirty="0">
                <a:solidFill>
                  <a:srgbClr val="808080"/>
                </a:solidFill>
                <a:latin typeface="Calibri"/>
                <a:cs typeface="Calibri"/>
              </a:rPr>
              <a:t> </a:t>
            </a:r>
            <a:r>
              <a:rPr sz="1800" i="1" dirty="0">
                <a:solidFill>
                  <a:srgbClr val="808080"/>
                </a:solidFill>
                <a:latin typeface="Calibri"/>
                <a:cs typeface="Calibri"/>
              </a:rPr>
              <a:t>et</a:t>
            </a:r>
            <a:r>
              <a:rPr sz="1800" i="1" spc="-20" dirty="0">
                <a:solidFill>
                  <a:srgbClr val="808080"/>
                </a:solidFill>
                <a:latin typeface="Calibri"/>
                <a:cs typeface="Calibri"/>
              </a:rPr>
              <a:t> </a:t>
            </a:r>
            <a:r>
              <a:rPr sz="1800" i="1" dirty="0">
                <a:solidFill>
                  <a:srgbClr val="808080"/>
                </a:solidFill>
                <a:latin typeface="Calibri"/>
                <a:cs typeface="Calibri"/>
              </a:rPr>
              <a:t>al</a:t>
            </a:r>
            <a:r>
              <a:rPr sz="1800" dirty="0">
                <a:solidFill>
                  <a:srgbClr val="808080"/>
                </a:solidFill>
                <a:latin typeface="Calibri"/>
                <a:cs typeface="Calibri"/>
              </a:rPr>
              <a:t>,</a:t>
            </a:r>
            <a:r>
              <a:rPr sz="1800" spc="-20" dirty="0">
                <a:solidFill>
                  <a:srgbClr val="808080"/>
                </a:solidFill>
                <a:latin typeface="Calibri"/>
                <a:cs typeface="Calibri"/>
              </a:rPr>
              <a:t> </a:t>
            </a:r>
            <a:r>
              <a:rPr sz="1800" dirty="0">
                <a:solidFill>
                  <a:srgbClr val="808080"/>
                </a:solidFill>
                <a:latin typeface="Calibri"/>
                <a:cs typeface="Calibri"/>
              </a:rPr>
              <a:t>JAMA</a:t>
            </a:r>
            <a:r>
              <a:rPr sz="1800" spc="-25" dirty="0">
                <a:solidFill>
                  <a:srgbClr val="808080"/>
                </a:solidFill>
                <a:latin typeface="Calibri"/>
                <a:cs typeface="Calibri"/>
              </a:rPr>
              <a:t> </a:t>
            </a:r>
            <a:r>
              <a:rPr sz="1800" spc="-20" dirty="0">
                <a:solidFill>
                  <a:srgbClr val="808080"/>
                </a:solidFill>
                <a:latin typeface="Calibri"/>
                <a:cs typeface="Calibri"/>
              </a:rPr>
              <a:t>2020</a:t>
            </a:r>
            <a:endParaRPr sz="1800">
              <a:latin typeface="Calibri"/>
              <a:cs typeface="Calibri"/>
            </a:endParaRPr>
          </a:p>
        </p:txBody>
      </p:sp>
      <p:grpSp>
        <p:nvGrpSpPr>
          <p:cNvPr id="4" name="object 4"/>
          <p:cNvGrpSpPr/>
          <p:nvPr/>
        </p:nvGrpSpPr>
        <p:grpSpPr>
          <a:xfrm>
            <a:off x="140207" y="1944624"/>
            <a:ext cx="11338560" cy="3435350"/>
            <a:chOff x="140207" y="1944624"/>
            <a:chExt cx="11338560" cy="3435350"/>
          </a:xfrm>
        </p:grpSpPr>
        <p:pic>
          <p:nvPicPr>
            <p:cNvPr id="5" name="object 5"/>
            <p:cNvPicPr/>
            <p:nvPr/>
          </p:nvPicPr>
          <p:blipFill>
            <a:blip r:embed="rId3" cstate="print"/>
            <a:stretch>
              <a:fillRect/>
            </a:stretch>
          </p:blipFill>
          <p:spPr>
            <a:xfrm>
              <a:off x="140207" y="1972056"/>
              <a:ext cx="5521439" cy="3380231"/>
            </a:xfrm>
            <a:prstGeom prst="rect">
              <a:avLst/>
            </a:prstGeom>
          </p:spPr>
        </p:pic>
        <p:pic>
          <p:nvPicPr>
            <p:cNvPr id="6" name="object 6"/>
            <p:cNvPicPr/>
            <p:nvPr/>
          </p:nvPicPr>
          <p:blipFill>
            <a:blip r:embed="rId4" cstate="print"/>
            <a:stretch>
              <a:fillRect/>
            </a:stretch>
          </p:blipFill>
          <p:spPr>
            <a:xfrm>
              <a:off x="6761988" y="1944624"/>
              <a:ext cx="4716779" cy="3435095"/>
            </a:xfrm>
            <a:prstGeom prst="rect">
              <a:avLst/>
            </a:prstGeom>
          </p:spPr>
        </p:pic>
        <p:pic>
          <p:nvPicPr>
            <p:cNvPr id="7" name="object 7"/>
            <p:cNvPicPr/>
            <p:nvPr/>
          </p:nvPicPr>
          <p:blipFill>
            <a:blip r:embed="rId5" cstate="print"/>
            <a:stretch>
              <a:fillRect/>
            </a:stretch>
          </p:blipFill>
          <p:spPr>
            <a:xfrm>
              <a:off x="2444496" y="3192780"/>
              <a:ext cx="7100315" cy="1021079"/>
            </a:xfrm>
            <a:prstGeom prst="rect">
              <a:avLst/>
            </a:prstGeom>
          </p:spPr>
        </p:pic>
      </p:grpSp>
      <p:sp>
        <p:nvSpPr>
          <p:cNvPr id="8" name="object 8"/>
          <p:cNvSpPr txBox="1"/>
          <p:nvPr/>
        </p:nvSpPr>
        <p:spPr>
          <a:xfrm>
            <a:off x="8203569" y="6025329"/>
            <a:ext cx="234823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08080"/>
                </a:solidFill>
                <a:latin typeface="Calibri"/>
                <a:cs typeface="Calibri"/>
              </a:rPr>
              <a:t>Zhou F</a:t>
            </a:r>
            <a:r>
              <a:rPr sz="1800" spc="-10" dirty="0">
                <a:solidFill>
                  <a:srgbClr val="808080"/>
                </a:solidFill>
                <a:latin typeface="Calibri"/>
                <a:cs typeface="Calibri"/>
              </a:rPr>
              <a:t> </a:t>
            </a:r>
            <a:r>
              <a:rPr sz="1800" i="1" dirty="0">
                <a:solidFill>
                  <a:srgbClr val="808080"/>
                </a:solidFill>
                <a:latin typeface="Calibri"/>
                <a:cs typeface="Calibri"/>
              </a:rPr>
              <a:t>et</a:t>
            </a:r>
            <a:r>
              <a:rPr sz="1800" i="1" spc="-20" dirty="0">
                <a:solidFill>
                  <a:srgbClr val="808080"/>
                </a:solidFill>
                <a:latin typeface="Calibri"/>
                <a:cs typeface="Calibri"/>
              </a:rPr>
              <a:t> </a:t>
            </a:r>
            <a:r>
              <a:rPr sz="1800" i="1" dirty="0">
                <a:solidFill>
                  <a:srgbClr val="808080"/>
                </a:solidFill>
                <a:latin typeface="Calibri"/>
                <a:cs typeface="Calibri"/>
              </a:rPr>
              <a:t>al</a:t>
            </a:r>
            <a:r>
              <a:rPr sz="1800" dirty="0">
                <a:solidFill>
                  <a:srgbClr val="808080"/>
                </a:solidFill>
                <a:latin typeface="Calibri"/>
                <a:cs typeface="Calibri"/>
              </a:rPr>
              <a:t>,</a:t>
            </a:r>
            <a:r>
              <a:rPr sz="1800" spc="10" dirty="0">
                <a:solidFill>
                  <a:srgbClr val="808080"/>
                </a:solidFill>
                <a:latin typeface="Calibri"/>
                <a:cs typeface="Calibri"/>
              </a:rPr>
              <a:t> </a:t>
            </a:r>
            <a:r>
              <a:rPr sz="1800" dirty="0">
                <a:solidFill>
                  <a:srgbClr val="808080"/>
                </a:solidFill>
                <a:latin typeface="Calibri"/>
                <a:cs typeface="Calibri"/>
              </a:rPr>
              <a:t>Lancet</a:t>
            </a:r>
            <a:r>
              <a:rPr sz="1800" spc="-5" dirty="0">
                <a:solidFill>
                  <a:srgbClr val="808080"/>
                </a:solidFill>
                <a:latin typeface="Calibri"/>
                <a:cs typeface="Calibri"/>
              </a:rPr>
              <a:t> </a:t>
            </a:r>
            <a:r>
              <a:rPr sz="1800" spc="-20" dirty="0">
                <a:solidFill>
                  <a:srgbClr val="808080"/>
                </a:solidFill>
                <a:latin typeface="Calibri"/>
                <a:cs typeface="Calibri"/>
              </a:rPr>
              <a:t>2020</a:t>
            </a:r>
            <a:endParaRPr sz="1800">
              <a:latin typeface="Calibri"/>
              <a:cs typeface="Calibri"/>
            </a:endParaRPr>
          </a:p>
        </p:txBody>
      </p:sp>
      <p:sp>
        <p:nvSpPr>
          <p:cNvPr id="9" name="object 9"/>
          <p:cNvSpPr txBox="1"/>
          <p:nvPr/>
        </p:nvSpPr>
        <p:spPr>
          <a:xfrm>
            <a:off x="2470404" y="3218688"/>
            <a:ext cx="6993890" cy="914400"/>
          </a:xfrm>
          <a:prstGeom prst="rect">
            <a:avLst/>
          </a:prstGeom>
          <a:solidFill>
            <a:srgbClr val="E43E31"/>
          </a:solidFill>
        </p:spPr>
        <p:txBody>
          <a:bodyPr vert="horz" wrap="square" lIns="0" tIns="148590" rIns="0" bIns="0" rtlCol="0">
            <a:spAutoFit/>
          </a:bodyPr>
          <a:lstStyle/>
          <a:p>
            <a:pPr marL="887094" indent="-457834">
              <a:lnSpc>
                <a:spcPct val="100000"/>
              </a:lnSpc>
              <a:spcBef>
                <a:spcPts val="1170"/>
              </a:spcBef>
              <a:buFont typeface="Wingdings"/>
              <a:buChar char=""/>
              <a:tabLst>
                <a:tab pos="887730" algn="l"/>
              </a:tabLst>
            </a:pPr>
            <a:r>
              <a:rPr sz="3200" b="1" dirty="0">
                <a:solidFill>
                  <a:srgbClr val="FFFFFF"/>
                </a:solidFill>
                <a:latin typeface="Calibri"/>
                <a:cs typeface="Calibri"/>
              </a:rPr>
              <a:t>Occurrence</a:t>
            </a:r>
            <a:r>
              <a:rPr sz="3200" b="1" spc="-50" dirty="0">
                <a:solidFill>
                  <a:srgbClr val="FFFFFF"/>
                </a:solidFill>
                <a:latin typeface="Calibri"/>
                <a:cs typeface="Calibri"/>
              </a:rPr>
              <a:t> </a:t>
            </a:r>
            <a:r>
              <a:rPr sz="3200" b="1" dirty="0">
                <a:solidFill>
                  <a:srgbClr val="FFFFFF"/>
                </a:solidFill>
                <a:latin typeface="Calibri"/>
                <a:cs typeface="Calibri"/>
              </a:rPr>
              <a:t>of</a:t>
            </a:r>
            <a:r>
              <a:rPr sz="3200" b="1" spc="-10" dirty="0">
                <a:solidFill>
                  <a:srgbClr val="FFFFFF"/>
                </a:solidFill>
                <a:latin typeface="Calibri"/>
                <a:cs typeface="Calibri"/>
              </a:rPr>
              <a:t> </a:t>
            </a:r>
            <a:r>
              <a:rPr sz="3200" b="1" dirty="0">
                <a:solidFill>
                  <a:srgbClr val="FFFFFF"/>
                </a:solidFill>
                <a:latin typeface="Calibri"/>
                <a:cs typeface="Calibri"/>
              </a:rPr>
              <a:t>VTE</a:t>
            </a:r>
            <a:r>
              <a:rPr sz="3200" b="1" spc="-5" dirty="0">
                <a:solidFill>
                  <a:srgbClr val="FFFFFF"/>
                </a:solidFill>
                <a:latin typeface="Calibri"/>
                <a:cs typeface="Calibri"/>
              </a:rPr>
              <a:t> </a:t>
            </a:r>
            <a:r>
              <a:rPr sz="3200" b="1" dirty="0">
                <a:solidFill>
                  <a:srgbClr val="FFFFFF"/>
                </a:solidFill>
                <a:latin typeface="Calibri"/>
                <a:cs typeface="Calibri"/>
              </a:rPr>
              <a:t>not</a:t>
            </a:r>
            <a:r>
              <a:rPr sz="3200" b="1" spc="-15" dirty="0">
                <a:solidFill>
                  <a:srgbClr val="FFFFFF"/>
                </a:solidFill>
                <a:latin typeface="Calibri"/>
                <a:cs typeface="Calibri"/>
              </a:rPr>
              <a:t> </a:t>
            </a:r>
            <a:r>
              <a:rPr sz="3200" b="1" spc="-10" dirty="0">
                <a:solidFill>
                  <a:srgbClr val="FFFFFF"/>
                </a:solidFill>
                <a:latin typeface="Calibri"/>
                <a:cs typeface="Calibri"/>
              </a:rPr>
              <a:t>mentioned</a:t>
            </a:r>
            <a:endParaRPr sz="32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6879590" cy="452120"/>
          </a:xfrm>
          <a:prstGeom prst="rect">
            <a:avLst/>
          </a:prstGeom>
        </p:spPr>
        <p:txBody>
          <a:bodyPr vert="horz" wrap="square" lIns="0" tIns="12065" rIns="0" bIns="0" rtlCol="0">
            <a:spAutoFit/>
          </a:bodyPr>
          <a:lstStyle/>
          <a:p>
            <a:pPr marL="12700">
              <a:lnSpc>
                <a:spcPct val="100000"/>
              </a:lnSpc>
              <a:spcBef>
                <a:spcPts val="95"/>
              </a:spcBef>
            </a:pPr>
            <a:r>
              <a:rPr sz="2800" spc="-35" dirty="0">
                <a:solidFill>
                  <a:srgbClr val="E53E31"/>
                </a:solidFill>
                <a:latin typeface="Calibri"/>
                <a:cs typeface="Calibri"/>
              </a:rPr>
              <a:t>COVID-</a:t>
            </a:r>
            <a:r>
              <a:rPr sz="2800" dirty="0">
                <a:solidFill>
                  <a:srgbClr val="E53E31"/>
                </a:solidFill>
                <a:latin typeface="Calibri"/>
                <a:cs typeface="Calibri"/>
              </a:rPr>
              <a:t>19</a:t>
            </a:r>
            <a:r>
              <a:rPr sz="2800" spc="-70" dirty="0">
                <a:solidFill>
                  <a:srgbClr val="E53E31"/>
                </a:solidFill>
                <a:latin typeface="Calibri"/>
                <a:cs typeface="Calibri"/>
              </a:rPr>
              <a:t> </a:t>
            </a:r>
            <a:r>
              <a:rPr sz="2800" spc="-10" dirty="0">
                <a:solidFill>
                  <a:srgbClr val="E53E31"/>
                </a:solidFill>
                <a:latin typeface="Calibri"/>
                <a:cs typeface="Calibri"/>
              </a:rPr>
              <a:t>coagulopathy:</a:t>
            </a:r>
            <a:r>
              <a:rPr sz="2800" spc="-75" dirty="0">
                <a:solidFill>
                  <a:srgbClr val="E53E31"/>
                </a:solidFill>
                <a:latin typeface="Calibri"/>
                <a:cs typeface="Calibri"/>
              </a:rPr>
              <a:t> </a:t>
            </a:r>
            <a:r>
              <a:rPr sz="2800" dirty="0">
                <a:solidFill>
                  <a:srgbClr val="E53E31"/>
                </a:solidFill>
                <a:latin typeface="Calibri"/>
                <a:cs typeface="Calibri"/>
              </a:rPr>
              <a:t>initial</a:t>
            </a:r>
            <a:r>
              <a:rPr sz="2800" spc="-90" dirty="0">
                <a:solidFill>
                  <a:srgbClr val="E53E31"/>
                </a:solidFill>
                <a:latin typeface="Calibri"/>
                <a:cs typeface="Calibri"/>
              </a:rPr>
              <a:t> </a:t>
            </a:r>
            <a:r>
              <a:rPr sz="2800" dirty="0">
                <a:solidFill>
                  <a:srgbClr val="E53E31"/>
                </a:solidFill>
                <a:latin typeface="Calibri"/>
                <a:cs typeface="Calibri"/>
              </a:rPr>
              <a:t>reports</a:t>
            </a:r>
            <a:r>
              <a:rPr sz="2800" spc="-75" dirty="0">
                <a:solidFill>
                  <a:srgbClr val="E53E31"/>
                </a:solidFill>
                <a:latin typeface="Calibri"/>
                <a:cs typeface="Calibri"/>
              </a:rPr>
              <a:t> </a:t>
            </a:r>
            <a:r>
              <a:rPr sz="2800" spc="-10" dirty="0">
                <a:solidFill>
                  <a:srgbClr val="E53E31"/>
                </a:solidFill>
                <a:latin typeface="Calibri"/>
                <a:cs typeface="Calibri"/>
              </a:rPr>
              <a:t>(Europe)</a:t>
            </a:r>
            <a:endParaRPr sz="2800">
              <a:latin typeface="Calibri"/>
              <a:cs typeface="Calibri"/>
            </a:endParaRPr>
          </a:p>
        </p:txBody>
      </p:sp>
      <p:grpSp>
        <p:nvGrpSpPr>
          <p:cNvPr id="3" name="object 3"/>
          <p:cNvGrpSpPr/>
          <p:nvPr/>
        </p:nvGrpSpPr>
        <p:grpSpPr>
          <a:xfrm>
            <a:off x="6521195" y="2078735"/>
            <a:ext cx="4806950" cy="2403475"/>
            <a:chOff x="6521195" y="2078735"/>
            <a:chExt cx="4806950" cy="2403475"/>
          </a:xfrm>
        </p:grpSpPr>
        <p:pic>
          <p:nvPicPr>
            <p:cNvPr id="4" name="object 4"/>
            <p:cNvPicPr/>
            <p:nvPr/>
          </p:nvPicPr>
          <p:blipFill>
            <a:blip r:embed="rId3" cstate="print"/>
            <a:stretch>
              <a:fillRect/>
            </a:stretch>
          </p:blipFill>
          <p:spPr>
            <a:xfrm>
              <a:off x="6521195" y="2078735"/>
              <a:ext cx="4806695" cy="2403347"/>
            </a:xfrm>
            <a:prstGeom prst="rect">
              <a:avLst/>
            </a:prstGeom>
          </p:spPr>
        </p:pic>
        <p:pic>
          <p:nvPicPr>
            <p:cNvPr id="5" name="object 5"/>
            <p:cNvPicPr/>
            <p:nvPr/>
          </p:nvPicPr>
          <p:blipFill>
            <a:blip r:embed="rId4" cstate="print"/>
            <a:stretch>
              <a:fillRect/>
            </a:stretch>
          </p:blipFill>
          <p:spPr>
            <a:xfrm>
              <a:off x="6557772" y="2115311"/>
              <a:ext cx="4680203" cy="2276855"/>
            </a:xfrm>
            <a:prstGeom prst="rect">
              <a:avLst/>
            </a:prstGeom>
          </p:spPr>
        </p:pic>
        <p:sp>
          <p:nvSpPr>
            <p:cNvPr id="6" name="object 6"/>
            <p:cNvSpPr/>
            <p:nvPr/>
          </p:nvSpPr>
          <p:spPr>
            <a:xfrm>
              <a:off x="6553009" y="2110549"/>
              <a:ext cx="4690110" cy="2286635"/>
            </a:xfrm>
            <a:custGeom>
              <a:avLst/>
              <a:gdLst/>
              <a:ahLst/>
              <a:cxnLst/>
              <a:rect l="l" t="t" r="r" b="b"/>
              <a:pathLst>
                <a:path w="4690109" h="2286635">
                  <a:moveTo>
                    <a:pt x="0" y="0"/>
                  </a:moveTo>
                  <a:lnTo>
                    <a:pt x="4689729" y="0"/>
                  </a:lnTo>
                  <a:lnTo>
                    <a:pt x="4689729" y="2286381"/>
                  </a:lnTo>
                  <a:lnTo>
                    <a:pt x="0" y="2286381"/>
                  </a:lnTo>
                  <a:lnTo>
                    <a:pt x="0" y="0"/>
                  </a:lnTo>
                  <a:close/>
                </a:path>
              </a:pathLst>
            </a:custGeom>
            <a:ln w="9525">
              <a:solidFill>
                <a:srgbClr val="808080"/>
              </a:solidFill>
            </a:ln>
          </p:spPr>
          <p:txBody>
            <a:bodyPr wrap="square" lIns="0" tIns="0" rIns="0" bIns="0" rtlCol="0"/>
            <a:lstStyle/>
            <a:p>
              <a:endParaRPr/>
            </a:p>
          </p:txBody>
        </p:sp>
      </p:grpSp>
      <p:grpSp>
        <p:nvGrpSpPr>
          <p:cNvPr id="7" name="object 7"/>
          <p:cNvGrpSpPr/>
          <p:nvPr/>
        </p:nvGrpSpPr>
        <p:grpSpPr>
          <a:xfrm>
            <a:off x="784859" y="2078736"/>
            <a:ext cx="5672455" cy="2207260"/>
            <a:chOff x="784859" y="2078736"/>
            <a:chExt cx="5672455" cy="2207260"/>
          </a:xfrm>
        </p:grpSpPr>
        <p:pic>
          <p:nvPicPr>
            <p:cNvPr id="8" name="object 8"/>
            <p:cNvPicPr/>
            <p:nvPr/>
          </p:nvPicPr>
          <p:blipFill>
            <a:blip r:embed="rId5" cstate="print"/>
            <a:stretch>
              <a:fillRect/>
            </a:stretch>
          </p:blipFill>
          <p:spPr>
            <a:xfrm>
              <a:off x="784859" y="2078736"/>
              <a:ext cx="5672327" cy="2206751"/>
            </a:xfrm>
            <a:prstGeom prst="rect">
              <a:avLst/>
            </a:prstGeom>
          </p:spPr>
        </p:pic>
        <p:pic>
          <p:nvPicPr>
            <p:cNvPr id="9" name="object 9"/>
            <p:cNvPicPr/>
            <p:nvPr/>
          </p:nvPicPr>
          <p:blipFill>
            <a:blip r:embed="rId6" cstate="print"/>
            <a:stretch>
              <a:fillRect/>
            </a:stretch>
          </p:blipFill>
          <p:spPr>
            <a:xfrm>
              <a:off x="821435" y="2115312"/>
              <a:ext cx="5545823" cy="2080259"/>
            </a:xfrm>
            <a:prstGeom prst="rect">
              <a:avLst/>
            </a:prstGeom>
          </p:spPr>
        </p:pic>
        <p:sp>
          <p:nvSpPr>
            <p:cNvPr id="10" name="object 10"/>
            <p:cNvSpPr/>
            <p:nvPr/>
          </p:nvSpPr>
          <p:spPr>
            <a:xfrm>
              <a:off x="816673" y="2110549"/>
              <a:ext cx="5555615" cy="2089785"/>
            </a:xfrm>
            <a:custGeom>
              <a:avLst/>
              <a:gdLst/>
              <a:ahLst/>
              <a:cxnLst/>
              <a:rect l="l" t="t" r="r" b="b"/>
              <a:pathLst>
                <a:path w="5555615" h="2089785">
                  <a:moveTo>
                    <a:pt x="0" y="0"/>
                  </a:moveTo>
                  <a:lnTo>
                    <a:pt x="5555361" y="0"/>
                  </a:lnTo>
                  <a:lnTo>
                    <a:pt x="5555361" y="2089785"/>
                  </a:lnTo>
                  <a:lnTo>
                    <a:pt x="0" y="2089785"/>
                  </a:lnTo>
                  <a:lnTo>
                    <a:pt x="0" y="0"/>
                  </a:lnTo>
                  <a:close/>
                </a:path>
              </a:pathLst>
            </a:custGeom>
            <a:ln w="9524">
              <a:solidFill>
                <a:srgbClr val="808080"/>
              </a:solidFill>
            </a:ln>
          </p:spPr>
          <p:txBody>
            <a:bodyPr wrap="square" lIns="0" tIns="0" rIns="0" bIns="0" rtlCol="0"/>
            <a:lstStyle/>
            <a:p>
              <a:endParaRPr/>
            </a:p>
          </p:txBody>
        </p:sp>
      </p:grpSp>
      <p:grpSp>
        <p:nvGrpSpPr>
          <p:cNvPr id="11" name="object 11"/>
          <p:cNvGrpSpPr/>
          <p:nvPr/>
        </p:nvGrpSpPr>
        <p:grpSpPr>
          <a:xfrm>
            <a:off x="6550152" y="4568952"/>
            <a:ext cx="4777740" cy="2039620"/>
            <a:chOff x="6550152" y="4568952"/>
            <a:chExt cx="4777740" cy="2039620"/>
          </a:xfrm>
        </p:grpSpPr>
        <p:pic>
          <p:nvPicPr>
            <p:cNvPr id="12" name="object 12"/>
            <p:cNvPicPr/>
            <p:nvPr/>
          </p:nvPicPr>
          <p:blipFill>
            <a:blip r:embed="rId7" cstate="print"/>
            <a:stretch>
              <a:fillRect/>
            </a:stretch>
          </p:blipFill>
          <p:spPr>
            <a:xfrm>
              <a:off x="6550152" y="4568952"/>
              <a:ext cx="4777739" cy="2039111"/>
            </a:xfrm>
            <a:prstGeom prst="rect">
              <a:avLst/>
            </a:prstGeom>
          </p:spPr>
        </p:pic>
        <p:pic>
          <p:nvPicPr>
            <p:cNvPr id="13" name="object 13"/>
            <p:cNvPicPr/>
            <p:nvPr/>
          </p:nvPicPr>
          <p:blipFill>
            <a:blip r:embed="rId8" cstate="print"/>
            <a:stretch>
              <a:fillRect/>
            </a:stretch>
          </p:blipFill>
          <p:spPr>
            <a:xfrm>
              <a:off x="6586728" y="4605528"/>
              <a:ext cx="4651247" cy="1912619"/>
            </a:xfrm>
            <a:prstGeom prst="rect">
              <a:avLst/>
            </a:prstGeom>
          </p:spPr>
        </p:pic>
        <p:sp>
          <p:nvSpPr>
            <p:cNvPr id="14" name="object 14"/>
            <p:cNvSpPr/>
            <p:nvPr/>
          </p:nvSpPr>
          <p:spPr>
            <a:xfrm>
              <a:off x="6581965" y="4600765"/>
              <a:ext cx="4660900" cy="1922145"/>
            </a:xfrm>
            <a:custGeom>
              <a:avLst/>
              <a:gdLst/>
              <a:ahLst/>
              <a:cxnLst/>
              <a:rect l="l" t="t" r="r" b="b"/>
              <a:pathLst>
                <a:path w="4660900" h="1922145">
                  <a:moveTo>
                    <a:pt x="0" y="0"/>
                  </a:moveTo>
                  <a:lnTo>
                    <a:pt x="4660773" y="0"/>
                  </a:lnTo>
                  <a:lnTo>
                    <a:pt x="4660773" y="1922145"/>
                  </a:lnTo>
                  <a:lnTo>
                    <a:pt x="0" y="1922145"/>
                  </a:lnTo>
                  <a:lnTo>
                    <a:pt x="0" y="0"/>
                  </a:lnTo>
                  <a:close/>
                </a:path>
              </a:pathLst>
            </a:custGeom>
            <a:ln w="9525">
              <a:solidFill>
                <a:srgbClr val="808080"/>
              </a:solidFill>
            </a:ln>
          </p:spPr>
          <p:txBody>
            <a:bodyPr wrap="square" lIns="0" tIns="0" rIns="0" bIns="0" rtlCol="0"/>
            <a:lstStyle/>
            <a:p>
              <a:endParaRPr/>
            </a:p>
          </p:txBody>
        </p:sp>
      </p:grpSp>
      <p:grpSp>
        <p:nvGrpSpPr>
          <p:cNvPr id="15" name="object 15"/>
          <p:cNvGrpSpPr/>
          <p:nvPr/>
        </p:nvGrpSpPr>
        <p:grpSpPr>
          <a:xfrm>
            <a:off x="784859" y="4355591"/>
            <a:ext cx="5672455" cy="1798320"/>
            <a:chOff x="784859" y="4355591"/>
            <a:chExt cx="5672455" cy="1798320"/>
          </a:xfrm>
        </p:grpSpPr>
        <p:pic>
          <p:nvPicPr>
            <p:cNvPr id="16" name="object 16"/>
            <p:cNvPicPr/>
            <p:nvPr/>
          </p:nvPicPr>
          <p:blipFill>
            <a:blip r:embed="rId9" cstate="print"/>
            <a:stretch>
              <a:fillRect/>
            </a:stretch>
          </p:blipFill>
          <p:spPr>
            <a:xfrm>
              <a:off x="784859" y="4355591"/>
              <a:ext cx="5672327" cy="1798319"/>
            </a:xfrm>
            <a:prstGeom prst="rect">
              <a:avLst/>
            </a:prstGeom>
          </p:spPr>
        </p:pic>
        <p:pic>
          <p:nvPicPr>
            <p:cNvPr id="17" name="object 17"/>
            <p:cNvPicPr/>
            <p:nvPr/>
          </p:nvPicPr>
          <p:blipFill>
            <a:blip r:embed="rId10" cstate="print"/>
            <a:stretch>
              <a:fillRect/>
            </a:stretch>
          </p:blipFill>
          <p:spPr>
            <a:xfrm>
              <a:off x="821436" y="4392167"/>
              <a:ext cx="5545823" cy="1671815"/>
            </a:xfrm>
            <a:prstGeom prst="rect">
              <a:avLst/>
            </a:prstGeom>
          </p:spPr>
        </p:pic>
        <p:sp>
          <p:nvSpPr>
            <p:cNvPr id="18" name="object 18"/>
            <p:cNvSpPr/>
            <p:nvPr/>
          </p:nvSpPr>
          <p:spPr>
            <a:xfrm>
              <a:off x="816673" y="4387405"/>
              <a:ext cx="5555615" cy="1681480"/>
            </a:xfrm>
            <a:custGeom>
              <a:avLst/>
              <a:gdLst/>
              <a:ahLst/>
              <a:cxnLst/>
              <a:rect l="l" t="t" r="r" b="b"/>
              <a:pathLst>
                <a:path w="5555615" h="1681479">
                  <a:moveTo>
                    <a:pt x="0" y="0"/>
                  </a:moveTo>
                  <a:lnTo>
                    <a:pt x="5555361" y="0"/>
                  </a:lnTo>
                  <a:lnTo>
                    <a:pt x="5555361" y="1681352"/>
                  </a:lnTo>
                  <a:lnTo>
                    <a:pt x="0" y="1681352"/>
                  </a:lnTo>
                  <a:lnTo>
                    <a:pt x="0" y="0"/>
                  </a:lnTo>
                  <a:close/>
                </a:path>
              </a:pathLst>
            </a:custGeom>
            <a:ln w="9525">
              <a:solidFill>
                <a:srgbClr val="808080"/>
              </a:solidFill>
            </a:ln>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35" dirty="0"/>
              <a:t>COVID-</a:t>
            </a:r>
            <a:r>
              <a:rPr dirty="0"/>
              <a:t>19</a:t>
            </a:r>
            <a:r>
              <a:rPr spc="-70" dirty="0"/>
              <a:t> </a:t>
            </a:r>
            <a:r>
              <a:rPr spc="-10" dirty="0"/>
              <a:t>coagulopathy:</a:t>
            </a:r>
            <a:r>
              <a:rPr spc="-75" dirty="0"/>
              <a:t> </a:t>
            </a:r>
            <a:r>
              <a:rPr dirty="0"/>
              <a:t>initial</a:t>
            </a:r>
            <a:r>
              <a:rPr spc="-90" dirty="0"/>
              <a:t> </a:t>
            </a:r>
            <a:r>
              <a:rPr dirty="0"/>
              <a:t>reports</a:t>
            </a:r>
            <a:r>
              <a:rPr spc="-75" dirty="0"/>
              <a:t> </a:t>
            </a:r>
            <a:r>
              <a:rPr spc="-10" dirty="0"/>
              <a:t>(Europe)</a:t>
            </a:r>
          </a:p>
        </p:txBody>
      </p:sp>
      <p:pic>
        <p:nvPicPr>
          <p:cNvPr id="3" name="object 3"/>
          <p:cNvPicPr/>
          <p:nvPr/>
        </p:nvPicPr>
        <p:blipFill>
          <a:blip r:embed="rId3" cstate="print"/>
          <a:stretch>
            <a:fillRect/>
          </a:stretch>
        </p:blipFill>
        <p:spPr>
          <a:xfrm>
            <a:off x="6586728" y="4587240"/>
            <a:ext cx="4698479" cy="1930907"/>
          </a:xfrm>
          <a:prstGeom prst="rect">
            <a:avLst/>
          </a:prstGeom>
        </p:spPr>
      </p:pic>
      <p:pic>
        <p:nvPicPr>
          <p:cNvPr id="4" name="object 4"/>
          <p:cNvPicPr/>
          <p:nvPr/>
        </p:nvPicPr>
        <p:blipFill>
          <a:blip r:embed="rId4" cstate="print"/>
          <a:stretch>
            <a:fillRect/>
          </a:stretch>
        </p:blipFill>
        <p:spPr>
          <a:xfrm>
            <a:off x="850391" y="4422647"/>
            <a:ext cx="5442203" cy="1641347"/>
          </a:xfrm>
          <a:prstGeom prst="rect">
            <a:avLst/>
          </a:prstGeom>
        </p:spPr>
      </p:pic>
      <p:grpSp>
        <p:nvGrpSpPr>
          <p:cNvPr id="5" name="object 5"/>
          <p:cNvGrpSpPr/>
          <p:nvPr/>
        </p:nvGrpSpPr>
        <p:grpSpPr>
          <a:xfrm>
            <a:off x="850391" y="2115311"/>
            <a:ext cx="10381615" cy="2275840"/>
            <a:chOff x="850391" y="2115311"/>
            <a:chExt cx="10381615" cy="2275840"/>
          </a:xfrm>
        </p:grpSpPr>
        <p:pic>
          <p:nvPicPr>
            <p:cNvPr id="6" name="object 6"/>
            <p:cNvPicPr/>
            <p:nvPr/>
          </p:nvPicPr>
          <p:blipFill>
            <a:blip r:embed="rId5" cstate="print"/>
            <a:stretch>
              <a:fillRect/>
            </a:stretch>
          </p:blipFill>
          <p:spPr>
            <a:xfrm>
              <a:off x="6553200" y="2115311"/>
              <a:ext cx="4678679" cy="2275319"/>
            </a:xfrm>
            <a:prstGeom prst="rect">
              <a:avLst/>
            </a:prstGeom>
          </p:spPr>
        </p:pic>
        <p:pic>
          <p:nvPicPr>
            <p:cNvPr id="7" name="object 7"/>
            <p:cNvPicPr/>
            <p:nvPr/>
          </p:nvPicPr>
          <p:blipFill>
            <a:blip r:embed="rId6" cstate="print"/>
            <a:stretch>
              <a:fillRect/>
            </a:stretch>
          </p:blipFill>
          <p:spPr>
            <a:xfrm>
              <a:off x="850391" y="2127503"/>
              <a:ext cx="5513831" cy="2068067"/>
            </a:xfrm>
            <a:prstGeom prst="rect">
              <a:avLst/>
            </a:prstGeom>
          </p:spPr>
        </p:pic>
        <p:pic>
          <p:nvPicPr>
            <p:cNvPr id="8" name="object 8"/>
            <p:cNvPicPr/>
            <p:nvPr/>
          </p:nvPicPr>
          <p:blipFill>
            <a:blip r:embed="rId7" cstate="print"/>
            <a:stretch>
              <a:fillRect/>
            </a:stretch>
          </p:blipFill>
          <p:spPr>
            <a:xfrm>
              <a:off x="2444495" y="3192779"/>
              <a:ext cx="7100315" cy="1021079"/>
            </a:xfrm>
            <a:prstGeom prst="rect">
              <a:avLst/>
            </a:prstGeom>
          </p:spPr>
        </p:pic>
      </p:grpSp>
      <p:sp>
        <p:nvSpPr>
          <p:cNvPr id="9" name="object 9"/>
          <p:cNvSpPr txBox="1"/>
          <p:nvPr/>
        </p:nvSpPr>
        <p:spPr>
          <a:xfrm>
            <a:off x="2470404" y="3218688"/>
            <a:ext cx="6993890" cy="914400"/>
          </a:xfrm>
          <a:prstGeom prst="rect">
            <a:avLst/>
          </a:prstGeom>
          <a:solidFill>
            <a:srgbClr val="E43E31"/>
          </a:solidFill>
        </p:spPr>
        <p:txBody>
          <a:bodyPr vert="horz" wrap="square" lIns="0" tIns="148590" rIns="0" bIns="0" rtlCol="0">
            <a:spAutoFit/>
          </a:bodyPr>
          <a:lstStyle/>
          <a:p>
            <a:pPr marL="887094" indent="-457834">
              <a:lnSpc>
                <a:spcPct val="100000"/>
              </a:lnSpc>
              <a:spcBef>
                <a:spcPts val="1170"/>
              </a:spcBef>
              <a:buFont typeface="Wingdings"/>
              <a:buChar char=""/>
              <a:tabLst>
                <a:tab pos="887730" algn="l"/>
              </a:tabLst>
            </a:pPr>
            <a:r>
              <a:rPr sz="3200" b="1" dirty="0">
                <a:solidFill>
                  <a:srgbClr val="FFFFFF"/>
                </a:solidFill>
                <a:latin typeface="Calibri"/>
                <a:cs typeface="Calibri"/>
              </a:rPr>
              <a:t>Incidence</a:t>
            </a:r>
            <a:r>
              <a:rPr sz="3200" b="1" spc="-25" dirty="0">
                <a:solidFill>
                  <a:srgbClr val="FFFFFF"/>
                </a:solidFill>
                <a:latin typeface="Calibri"/>
                <a:cs typeface="Calibri"/>
              </a:rPr>
              <a:t> </a:t>
            </a:r>
            <a:r>
              <a:rPr sz="3200" b="1" dirty="0">
                <a:solidFill>
                  <a:srgbClr val="FFFFFF"/>
                </a:solidFill>
                <a:latin typeface="Calibri"/>
                <a:cs typeface="Calibri"/>
              </a:rPr>
              <a:t>of</a:t>
            </a:r>
            <a:r>
              <a:rPr sz="3200" b="1" spc="-15" dirty="0">
                <a:solidFill>
                  <a:srgbClr val="FFFFFF"/>
                </a:solidFill>
                <a:latin typeface="Calibri"/>
                <a:cs typeface="Calibri"/>
              </a:rPr>
              <a:t> </a:t>
            </a:r>
            <a:r>
              <a:rPr sz="3200" b="1" dirty="0">
                <a:solidFill>
                  <a:srgbClr val="FFFFFF"/>
                </a:solidFill>
                <a:latin typeface="Calibri"/>
                <a:cs typeface="Calibri"/>
              </a:rPr>
              <a:t>VTE</a:t>
            </a:r>
            <a:r>
              <a:rPr sz="3200" b="1" spc="-15" dirty="0">
                <a:solidFill>
                  <a:srgbClr val="FFFFFF"/>
                </a:solidFill>
                <a:latin typeface="Calibri"/>
                <a:cs typeface="Calibri"/>
              </a:rPr>
              <a:t> </a:t>
            </a:r>
            <a:r>
              <a:rPr sz="3200" b="1" dirty="0">
                <a:solidFill>
                  <a:srgbClr val="FFFFFF"/>
                </a:solidFill>
                <a:latin typeface="Calibri"/>
                <a:cs typeface="Calibri"/>
              </a:rPr>
              <a:t>in</a:t>
            </a:r>
            <a:r>
              <a:rPr sz="3200" b="1" spc="-5" dirty="0">
                <a:solidFill>
                  <a:srgbClr val="FFFFFF"/>
                </a:solidFill>
                <a:latin typeface="Calibri"/>
                <a:cs typeface="Calibri"/>
              </a:rPr>
              <a:t> </a:t>
            </a:r>
            <a:r>
              <a:rPr sz="3200" b="1" dirty="0">
                <a:solidFill>
                  <a:srgbClr val="FFFFFF"/>
                </a:solidFill>
                <a:latin typeface="Calibri"/>
                <a:cs typeface="Calibri"/>
              </a:rPr>
              <a:t>ICU </a:t>
            </a:r>
            <a:r>
              <a:rPr sz="3200" b="1" spc="-10" dirty="0">
                <a:solidFill>
                  <a:srgbClr val="FFFFFF"/>
                </a:solidFill>
                <a:latin typeface="Calibri"/>
                <a:cs typeface="Calibri"/>
              </a:rPr>
              <a:t>17-</a:t>
            </a:r>
            <a:r>
              <a:rPr sz="3200" b="1" spc="-25" dirty="0">
                <a:solidFill>
                  <a:srgbClr val="FFFFFF"/>
                </a:solidFill>
                <a:latin typeface="Calibri"/>
                <a:cs typeface="Calibri"/>
              </a:rPr>
              <a:t>70%</a:t>
            </a:r>
            <a:endParaRPr sz="32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ASH</a:t>
            </a:r>
            <a:r>
              <a:rPr spc="-75" dirty="0"/>
              <a:t> </a:t>
            </a:r>
            <a:r>
              <a:rPr dirty="0"/>
              <a:t>Clinical</a:t>
            </a:r>
            <a:r>
              <a:rPr spc="-85" dirty="0"/>
              <a:t> </a:t>
            </a:r>
            <a:r>
              <a:rPr spc="-10" dirty="0"/>
              <a:t>Practice</a:t>
            </a:r>
            <a:r>
              <a:rPr spc="-95" dirty="0"/>
              <a:t> </a:t>
            </a:r>
            <a:r>
              <a:rPr dirty="0"/>
              <a:t>Guidelines</a:t>
            </a:r>
            <a:r>
              <a:rPr spc="-60" dirty="0"/>
              <a:t> </a:t>
            </a:r>
            <a:r>
              <a:rPr dirty="0"/>
              <a:t>on</a:t>
            </a:r>
            <a:r>
              <a:rPr spc="-85" dirty="0"/>
              <a:t> </a:t>
            </a:r>
            <a:r>
              <a:rPr spc="-25" dirty="0"/>
              <a:t>VTE</a:t>
            </a:r>
          </a:p>
        </p:txBody>
      </p:sp>
      <p:sp>
        <p:nvSpPr>
          <p:cNvPr id="3" name="object 3"/>
          <p:cNvSpPr txBox="1"/>
          <p:nvPr/>
        </p:nvSpPr>
        <p:spPr>
          <a:xfrm>
            <a:off x="406400" y="1877747"/>
            <a:ext cx="7320915" cy="4439285"/>
          </a:xfrm>
          <a:prstGeom prst="rect">
            <a:avLst/>
          </a:prstGeom>
        </p:spPr>
        <p:txBody>
          <a:bodyPr vert="horz" wrap="square" lIns="0" tIns="108585" rIns="0" bIns="0" rtlCol="0">
            <a:spAutoFit/>
          </a:bodyPr>
          <a:lstStyle/>
          <a:p>
            <a:pPr marL="527685" indent="-515620">
              <a:lnSpc>
                <a:spcPct val="100000"/>
              </a:lnSpc>
              <a:spcBef>
                <a:spcPts val="855"/>
              </a:spcBef>
              <a:buAutoNum type="arabicPeriod"/>
              <a:tabLst>
                <a:tab pos="527685" algn="l"/>
                <a:tab pos="528320" algn="l"/>
              </a:tabLst>
            </a:pPr>
            <a:r>
              <a:rPr sz="2000" dirty="0">
                <a:solidFill>
                  <a:srgbClr val="808080"/>
                </a:solidFill>
                <a:latin typeface="Calibri"/>
                <a:cs typeface="Calibri"/>
              </a:rPr>
              <a:t>Prevention</a:t>
            </a:r>
            <a:r>
              <a:rPr sz="2000" spc="-45" dirty="0">
                <a:solidFill>
                  <a:srgbClr val="808080"/>
                </a:solidFill>
                <a:latin typeface="Calibri"/>
                <a:cs typeface="Calibri"/>
              </a:rPr>
              <a:t> </a:t>
            </a:r>
            <a:r>
              <a:rPr sz="2000" dirty="0">
                <a:solidFill>
                  <a:srgbClr val="808080"/>
                </a:solidFill>
                <a:latin typeface="Calibri"/>
                <a:cs typeface="Calibri"/>
              </a:rPr>
              <a:t>of</a:t>
            </a:r>
            <a:r>
              <a:rPr sz="2000" spc="-60" dirty="0">
                <a:solidFill>
                  <a:srgbClr val="808080"/>
                </a:solidFill>
                <a:latin typeface="Calibri"/>
                <a:cs typeface="Calibri"/>
              </a:rPr>
              <a:t> </a:t>
            </a:r>
            <a:r>
              <a:rPr sz="2000" dirty="0">
                <a:solidFill>
                  <a:srgbClr val="808080"/>
                </a:solidFill>
                <a:latin typeface="Calibri"/>
                <a:cs typeface="Calibri"/>
              </a:rPr>
              <a:t>VTE</a:t>
            </a:r>
            <a:r>
              <a:rPr sz="2000" spc="-55" dirty="0">
                <a:solidFill>
                  <a:srgbClr val="808080"/>
                </a:solidFill>
                <a:latin typeface="Calibri"/>
                <a:cs typeface="Calibri"/>
              </a:rPr>
              <a:t> </a:t>
            </a:r>
            <a:r>
              <a:rPr sz="2000" dirty="0">
                <a:solidFill>
                  <a:srgbClr val="808080"/>
                </a:solidFill>
                <a:latin typeface="Calibri"/>
                <a:cs typeface="Calibri"/>
              </a:rPr>
              <a:t>in</a:t>
            </a:r>
            <a:r>
              <a:rPr sz="2000" spc="-50" dirty="0">
                <a:solidFill>
                  <a:srgbClr val="808080"/>
                </a:solidFill>
                <a:latin typeface="Calibri"/>
                <a:cs typeface="Calibri"/>
              </a:rPr>
              <a:t> </a:t>
            </a:r>
            <a:r>
              <a:rPr sz="2000" dirty="0">
                <a:solidFill>
                  <a:srgbClr val="808080"/>
                </a:solidFill>
                <a:latin typeface="Calibri"/>
                <a:cs typeface="Calibri"/>
              </a:rPr>
              <a:t>Surgical</a:t>
            </a:r>
            <a:r>
              <a:rPr sz="2000" spc="-60" dirty="0">
                <a:solidFill>
                  <a:srgbClr val="808080"/>
                </a:solidFill>
                <a:latin typeface="Calibri"/>
                <a:cs typeface="Calibri"/>
              </a:rPr>
              <a:t> </a:t>
            </a:r>
            <a:r>
              <a:rPr sz="2000" dirty="0">
                <a:solidFill>
                  <a:srgbClr val="808080"/>
                </a:solidFill>
                <a:latin typeface="Calibri"/>
                <a:cs typeface="Calibri"/>
              </a:rPr>
              <a:t>Hospitalized</a:t>
            </a:r>
            <a:r>
              <a:rPr sz="2000" spc="-35" dirty="0">
                <a:solidFill>
                  <a:srgbClr val="808080"/>
                </a:solidFill>
                <a:latin typeface="Calibri"/>
                <a:cs typeface="Calibri"/>
              </a:rPr>
              <a:t> </a:t>
            </a:r>
            <a:r>
              <a:rPr sz="2000" spc="-10" dirty="0">
                <a:solidFill>
                  <a:srgbClr val="808080"/>
                </a:solidFill>
                <a:latin typeface="Calibri"/>
                <a:cs typeface="Calibri"/>
              </a:rPr>
              <a:t>Patients</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spc="-10" dirty="0">
                <a:solidFill>
                  <a:srgbClr val="767171"/>
                </a:solidFill>
                <a:latin typeface="Calibri"/>
                <a:cs typeface="Calibri"/>
              </a:rPr>
              <a:t>Prophylaxis</a:t>
            </a:r>
            <a:r>
              <a:rPr sz="2000" spc="-35" dirty="0">
                <a:solidFill>
                  <a:srgbClr val="767171"/>
                </a:solidFill>
                <a:latin typeface="Calibri"/>
                <a:cs typeface="Calibri"/>
              </a:rPr>
              <a:t> </a:t>
            </a:r>
            <a:r>
              <a:rPr sz="2000" dirty="0">
                <a:solidFill>
                  <a:srgbClr val="767171"/>
                </a:solidFill>
                <a:latin typeface="Calibri"/>
                <a:cs typeface="Calibri"/>
              </a:rPr>
              <a:t>in</a:t>
            </a:r>
            <a:r>
              <a:rPr sz="2000" spc="-10" dirty="0">
                <a:solidFill>
                  <a:srgbClr val="767171"/>
                </a:solidFill>
                <a:latin typeface="Calibri"/>
                <a:cs typeface="Calibri"/>
              </a:rPr>
              <a:t> </a:t>
            </a:r>
            <a:r>
              <a:rPr sz="2000" dirty="0">
                <a:solidFill>
                  <a:srgbClr val="767171"/>
                </a:solidFill>
                <a:latin typeface="Calibri"/>
                <a:cs typeface="Calibri"/>
              </a:rPr>
              <a:t>Hospitalized</a:t>
            </a:r>
            <a:r>
              <a:rPr sz="2000" spc="-5" dirty="0">
                <a:solidFill>
                  <a:srgbClr val="767171"/>
                </a:solidFill>
                <a:latin typeface="Calibri"/>
                <a:cs typeface="Calibri"/>
              </a:rPr>
              <a:t> </a:t>
            </a:r>
            <a:r>
              <a:rPr sz="2000" dirty="0">
                <a:solidFill>
                  <a:srgbClr val="767171"/>
                </a:solidFill>
                <a:latin typeface="Calibri"/>
                <a:cs typeface="Calibri"/>
              </a:rPr>
              <a:t>and</a:t>
            </a:r>
            <a:r>
              <a:rPr sz="2000" spc="-25" dirty="0">
                <a:solidFill>
                  <a:srgbClr val="767171"/>
                </a:solidFill>
                <a:latin typeface="Calibri"/>
                <a:cs typeface="Calibri"/>
              </a:rPr>
              <a:t> </a:t>
            </a:r>
            <a:r>
              <a:rPr sz="2000" spc="-10" dirty="0">
                <a:solidFill>
                  <a:srgbClr val="767171"/>
                </a:solidFill>
                <a:latin typeface="Calibri"/>
                <a:cs typeface="Calibri"/>
              </a:rPr>
              <a:t>Non-Hospitalized</a:t>
            </a:r>
            <a:r>
              <a:rPr sz="2000" spc="-20" dirty="0">
                <a:solidFill>
                  <a:srgbClr val="767171"/>
                </a:solidFill>
                <a:latin typeface="Calibri"/>
                <a:cs typeface="Calibri"/>
              </a:rPr>
              <a:t> </a:t>
            </a:r>
            <a:r>
              <a:rPr sz="2000" dirty="0">
                <a:solidFill>
                  <a:srgbClr val="767171"/>
                </a:solidFill>
                <a:latin typeface="Calibri"/>
                <a:cs typeface="Calibri"/>
              </a:rPr>
              <a:t>Medical</a:t>
            </a:r>
            <a:r>
              <a:rPr sz="2000" spc="-15" dirty="0">
                <a:solidFill>
                  <a:srgbClr val="767171"/>
                </a:solidFill>
                <a:latin typeface="Calibri"/>
                <a:cs typeface="Calibri"/>
              </a:rPr>
              <a:t> </a:t>
            </a:r>
            <a:r>
              <a:rPr sz="2000" spc="-10" dirty="0">
                <a:solidFill>
                  <a:srgbClr val="767171"/>
                </a:solidFill>
                <a:latin typeface="Calibri"/>
                <a:cs typeface="Calibri"/>
              </a:rPr>
              <a:t>Patients</a:t>
            </a:r>
            <a:endParaRPr sz="2000" dirty="0">
              <a:latin typeface="Calibri"/>
              <a:cs typeface="Calibri"/>
            </a:endParaRPr>
          </a:p>
          <a:p>
            <a:pPr marL="527685" indent="-515620">
              <a:lnSpc>
                <a:spcPct val="100000"/>
              </a:lnSpc>
              <a:spcBef>
                <a:spcPts val="770"/>
              </a:spcBef>
              <a:buAutoNum type="arabicPeriod"/>
              <a:tabLst>
                <a:tab pos="527685" algn="l"/>
                <a:tab pos="528320" algn="l"/>
              </a:tabLst>
            </a:pPr>
            <a:r>
              <a:rPr sz="2000" spc="-20" dirty="0">
                <a:solidFill>
                  <a:srgbClr val="808080"/>
                </a:solidFill>
                <a:latin typeface="Calibri"/>
                <a:cs typeface="Calibri"/>
              </a:rPr>
              <a:t>Treatment</a:t>
            </a:r>
            <a:r>
              <a:rPr sz="2000" spc="5" dirty="0">
                <a:solidFill>
                  <a:srgbClr val="808080"/>
                </a:solidFill>
                <a:latin typeface="Calibri"/>
                <a:cs typeface="Calibri"/>
              </a:rPr>
              <a:t> </a:t>
            </a:r>
            <a:r>
              <a:rPr sz="2000" dirty="0">
                <a:solidFill>
                  <a:srgbClr val="808080"/>
                </a:solidFill>
                <a:latin typeface="Calibri"/>
                <a:cs typeface="Calibri"/>
              </a:rPr>
              <a:t>of</a:t>
            </a:r>
            <a:r>
              <a:rPr sz="2000" spc="-25" dirty="0">
                <a:solidFill>
                  <a:srgbClr val="808080"/>
                </a:solidFill>
                <a:latin typeface="Calibri"/>
                <a:cs typeface="Calibri"/>
              </a:rPr>
              <a:t> </a:t>
            </a:r>
            <a:r>
              <a:rPr sz="2000" dirty="0">
                <a:solidFill>
                  <a:srgbClr val="808080"/>
                </a:solidFill>
                <a:latin typeface="Calibri"/>
                <a:cs typeface="Calibri"/>
              </a:rPr>
              <a:t>Acute</a:t>
            </a:r>
            <a:r>
              <a:rPr sz="2000" spc="-30" dirty="0">
                <a:solidFill>
                  <a:srgbClr val="808080"/>
                </a:solidFill>
                <a:latin typeface="Calibri"/>
                <a:cs typeface="Calibri"/>
              </a:rPr>
              <a:t> </a:t>
            </a:r>
            <a:r>
              <a:rPr sz="2000" dirty="0">
                <a:solidFill>
                  <a:srgbClr val="808080"/>
                </a:solidFill>
                <a:latin typeface="Calibri"/>
                <a:cs typeface="Calibri"/>
              </a:rPr>
              <a:t>VTE</a:t>
            </a:r>
            <a:r>
              <a:rPr sz="2000" spc="-20" dirty="0">
                <a:solidFill>
                  <a:srgbClr val="808080"/>
                </a:solidFill>
                <a:latin typeface="Calibri"/>
                <a:cs typeface="Calibri"/>
              </a:rPr>
              <a:t> </a:t>
            </a:r>
            <a:r>
              <a:rPr sz="2000" dirty="0">
                <a:solidFill>
                  <a:srgbClr val="808080"/>
                </a:solidFill>
                <a:latin typeface="Calibri"/>
                <a:cs typeface="Calibri"/>
              </a:rPr>
              <a:t>(DVT</a:t>
            </a:r>
            <a:r>
              <a:rPr sz="2000" spc="-30" dirty="0">
                <a:solidFill>
                  <a:srgbClr val="808080"/>
                </a:solidFill>
                <a:latin typeface="Calibri"/>
                <a:cs typeface="Calibri"/>
              </a:rPr>
              <a:t> </a:t>
            </a:r>
            <a:r>
              <a:rPr sz="2000" dirty="0">
                <a:solidFill>
                  <a:srgbClr val="808080"/>
                </a:solidFill>
                <a:latin typeface="Calibri"/>
                <a:cs typeface="Calibri"/>
              </a:rPr>
              <a:t>and</a:t>
            </a:r>
            <a:r>
              <a:rPr sz="2000" spc="-35" dirty="0">
                <a:solidFill>
                  <a:srgbClr val="808080"/>
                </a:solidFill>
                <a:latin typeface="Calibri"/>
                <a:cs typeface="Calibri"/>
              </a:rPr>
              <a:t> </a:t>
            </a:r>
            <a:r>
              <a:rPr sz="2000" spc="-25" dirty="0">
                <a:solidFill>
                  <a:srgbClr val="808080"/>
                </a:solidFill>
                <a:latin typeface="Calibri"/>
                <a:cs typeface="Calibri"/>
              </a:rPr>
              <a:t>PE)</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dirty="0">
                <a:solidFill>
                  <a:srgbClr val="808080"/>
                </a:solidFill>
                <a:latin typeface="Calibri"/>
                <a:cs typeface="Calibri"/>
              </a:rPr>
              <a:t>Optimal</a:t>
            </a:r>
            <a:r>
              <a:rPr sz="2000" spc="-45" dirty="0">
                <a:solidFill>
                  <a:srgbClr val="808080"/>
                </a:solidFill>
                <a:latin typeface="Calibri"/>
                <a:cs typeface="Calibri"/>
              </a:rPr>
              <a:t> </a:t>
            </a:r>
            <a:r>
              <a:rPr sz="2000" dirty="0">
                <a:solidFill>
                  <a:srgbClr val="808080"/>
                </a:solidFill>
                <a:latin typeface="Calibri"/>
                <a:cs typeface="Calibri"/>
              </a:rPr>
              <a:t>Management</a:t>
            </a:r>
            <a:r>
              <a:rPr sz="2000" spc="-50" dirty="0">
                <a:solidFill>
                  <a:srgbClr val="808080"/>
                </a:solidFill>
                <a:latin typeface="Calibri"/>
                <a:cs typeface="Calibri"/>
              </a:rPr>
              <a:t> </a:t>
            </a:r>
            <a:r>
              <a:rPr sz="2000" dirty="0">
                <a:solidFill>
                  <a:srgbClr val="808080"/>
                </a:solidFill>
                <a:latin typeface="Calibri"/>
                <a:cs typeface="Calibri"/>
              </a:rPr>
              <a:t>of</a:t>
            </a:r>
            <a:r>
              <a:rPr sz="2000" spc="-50" dirty="0">
                <a:solidFill>
                  <a:srgbClr val="808080"/>
                </a:solidFill>
                <a:latin typeface="Calibri"/>
                <a:cs typeface="Calibri"/>
              </a:rPr>
              <a:t> </a:t>
            </a:r>
            <a:r>
              <a:rPr sz="2000" dirty="0">
                <a:solidFill>
                  <a:srgbClr val="808080"/>
                </a:solidFill>
                <a:latin typeface="Calibri"/>
                <a:cs typeface="Calibri"/>
              </a:rPr>
              <a:t>Anticoagulation</a:t>
            </a:r>
            <a:r>
              <a:rPr sz="2000" spc="-40" dirty="0">
                <a:solidFill>
                  <a:srgbClr val="808080"/>
                </a:solidFill>
                <a:latin typeface="Calibri"/>
                <a:cs typeface="Calibri"/>
              </a:rPr>
              <a:t> </a:t>
            </a:r>
            <a:r>
              <a:rPr sz="2000" spc="-10" dirty="0">
                <a:solidFill>
                  <a:srgbClr val="808080"/>
                </a:solidFill>
                <a:latin typeface="Calibri"/>
                <a:cs typeface="Calibri"/>
              </a:rPr>
              <a:t>Therapy</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dirty="0">
                <a:solidFill>
                  <a:srgbClr val="808080"/>
                </a:solidFill>
                <a:latin typeface="Calibri"/>
                <a:cs typeface="Calibri"/>
              </a:rPr>
              <a:t>Prevention</a:t>
            </a:r>
            <a:r>
              <a:rPr sz="2000" spc="-35" dirty="0">
                <a:solidFill>
                  <a:srgbClr val="808080"/>
                </a:solidFill>
                <a:latin typeface="Calibri"/>
                <a:cs typeface="Calibri"/>
              </a:rPr>
              <a:t> </a:t>
            </a:r>
            <a:r>
              <a:rPr sz="2000" dirty="0">
                <a:solidFill>
                  <a:srgbClr val="808080"/>
                </a:solidFill>
                <a:latin typeface="Calibri"/>
                <a:cs typeface="Calibri"/>
              </a:rPr>
              <a:t>and</a:t>
            </a:r>
            <a:r>
              <a:rPr sz="2000" spc="-45" dirty="0">
                <a:solidFill>
                  <a:srgbClr val="808080"/>
                </a:solidFill>
                <a:latin typeface="Calibri"/>
                <a:cs typeface="Calibri"/>
              </a:rPr>
              <a:t> </a:t>
            </a:r>
            <a:r>
              <a:rPr sz="2000" spc="-20" dirty="0">
                <a:solidFill>
                  <a:srgbClr val="808080"/>
                </a:solidFill>
                <a:latin typeface="Calibri"/>
                <a:cs typeface="Calibri"/>
              </a:rPr>
              <a:t>Treatment</a:t>
            </a:r>
            <a:r>
              <a:rPr sz="2000" spc="-25" dirty="0">
                <a:solidFill>
                  <a:srgbClr val="808080"/>
                </a:solidFill>
                <a:latin typeface="Calibri"/>
                <a:cs typeface="Calibri"/>
              </a:rPr>
              <a:t> </a:t>
            </a:r>
            <a:r>
              <a:rPr sz="2000" dirty="0">
                <a:solidFill>
                  <a:srgbClr val="808080"/>
                </a:solidFill>
                <a:latin typeface="Calibri"/>
                <a:cs typeface="Calibri"/>
              </a:rPr>
              <a:t>of</a:t>
            </a:r>
            <a:r>
              <a:rPr sz="2000" spc="-45" dirty="0">
                <a:solidFill>
                  <a:srgbClr val="808080"/>
                </a:solidFill>
                <a:latin typeface="Calibri"/>
                <a:cs typeface="Calibri"/>
              </a:rPr>
              <a:t> </a:t>
            </a:r>
            <a:r>
              <a:rPr sz="2000" dirty="0">
                <a:solidFill>
                  <a:srgbClr val="808080"/>
                </a:solidFill>
                <a:latin typeface="Calibri"/>
                <a:cs typeface="Calibri"/>
              </a:rPr>
              <a:t>VTE</a:t>
            </a:r>
            <a:r>
              <a:rPr sz="2000" spc="-40" dirty="0">
                <a:solidFill>
                  <a:srgbClr val="808080"/>
                </a:solidFill>
                <a:latin typeface="Calibri"/>
                <a:cs typeface="Calibri"/>
              </a:rPr>
              <a:t> </a:t>
            </a:r>
            <a:r>
              <a:rPr sz="2000" dirty="0">
                <a:solidFill>
                  <a:srgbClr val="808080"/>
                </a:solidFill>
                <a:latin typeface="Calibri"/>
                <a:cs typeface="Calibri"/>
              </a:rPr>
              <a:t>in</a:t>
            </a:r>
            <a:r>
              <a:rPr sz="2000" spc="-35" dirty="0">
                <a:solidFill>
                  <a:srgbClr val="808080"/>
                </a:solidFill>
                <a:latin typeface="Calibri"/>
                <a:cs typeface="Calibri"/>
              </a:rPr>
              <a:t> </a:t>
            </a:r>
            <a:r>
              <a:rPr sz="2000" dirty="0">
                <a:solidFill>
                  <a:srgbClr val="808080"/>
                </a:solidFill>
                <a:latin typeface="Calibri"/>
                <a:cs typeface="Calibri"/>
              </a:rPr>
              <a:t>Patients</a:t>
            </a:r>
            <a:r>
              <a:rPr sz="2000" spc="-5" dirty="0">
                <a:solidFill>
                  <a:srgbClr val="808080"/>
                </a:solidFill>
                <a:latin typeface="Calibri"/>
                <a:cs typeface="Calibri"/>
              </a:rPr>
              <a:t> </a:t>
            </a:r>
            <a:r>
              <a:rPr sz="2000" dirty="0">
                <a:solidFill>
                  <a:srgbClr val="808080"/>
                </a:solidFill>
                <a:latin typeface="Calibri"/>
                <a:cs typeface="Calibri"/>
              </a:rPr>
              <a:t>with</a:t>
            </a:r>
            <a:r>
              <a:rPr sz="2000" spc="-40" dirty="0">
                <a:solidFill>
                  <a:srgbClr val="808080"/>
                </a:solidFill>
                <a:latin typeface="Calibri"/>
                <a:cs typeface="Calibri"/>
              </a:rPr>
              <a:t> </a:t>
            </a:r>
            <a:r>
              <a:rPr sz="2000" spc="-10" dirty="0">
                <a:solidFill>
                  <a:srgbClr val="808080"/>
                </a:solidFill>
                <a:latin typeface="Calibri"/>
                <a:cs typeface="Calibri"/>
              </a:rPr>
              <a:t>Cancer</a:t>
            </a:r>
            <a:endParaRPr sz="2000" dirty="0">
              <a:latin typeface="Calibri"/>
              <a:cs typeface="Calibri"/>
            </a:endParaRPr>
          </a:p>
          <a:p>
            <a:pPr marL="527685" indent="-515620">
              <a:lnSpc>
                <a:spcPct val="100000"/>
              </a:lnSpc>
              <a:spcBef>
                <a:spcPts val="770"/>
              </a:spcBef>
              <a:buAutoNum type="arabicPeriod"/>
              <a:tabLst>
                <a:tab pos="527685" algn="l"/>
                <a:tab pos="528320" algn="l"/>
              </a:tabLst>
            </a:pPr>
            <a:r>
              <a:rPr sz="2000" spc="-10" dirty="0">
                <a:solidFill>
                  <a:srgbClr val="808080"/>
                </a:solidFill>
                <a:latin typeface="Calibri"/>
                <a:cs typeface="Calibri"/>
              </a:rPr>
              <a:t>Heparin-</a:t>
            </a:r>
            <a:r>
              <a:rPr sz="2000" dirty="0">
                <a:solidFill>
                  <a:srgbClr val="808080"/>
                </a:solidFill>
                <a:latin typeface="Calibri"/>
                <a:cs typeface="Calibri"/>
              </a:rPr>
              <a:t>Induced</a:t>
            </a:r>
            <a:r>
              <a:rPr sz="2000" spc="-55" dirty="0">
                <a:solidFill>
                  <a:srgbClr val="808080"/>
                </a:solidFill>
                <a:latin typeface="Calibri"/>
                <a:cs typeface="Calibri"/>
              </a:rPr>
              <a:t> </a:t>
            </a:r>
            <a:r>
              <a:rPr sz="2000" dirty="0">
                <a:solidFill>
                  <a:srgbClr val="808080"/>
                </a:solidFill>
                <a:latin typeface="Calibri"/>
                <a:cs typeface="Calibri"/>
              </a:rPr>
              <a:t>Thrombocytopenia</a:t>
            </a:r>
            <a:r>
              <a:rPr sz="2000" spc="-40" dirty="0">
                <a:solidFill>
                  <a:srgbClr val="808080"/>
                </a:solidFill>
                <a:latin typeface="Calibri"/>
                <a:cs typeface="Calibri"/>
              </a:rPr>
              <a:t> </a:t>
            </a:r>
            <a:r>
              <a:rPr sz="2000" spc="-10" dirty="0">
                <a:solidFill>
                  <a:srgbClr val="808080"/>
                </a:solidFill>
                <a:latin typeface="Calibri"/>
                <a:cs typeface="Calibri"/>
              </a:rPr>
              <a:t>(HIT)</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spc="-10" dirty="0">
                <a:solidFill>
                  <a:srgbClr val="808080"/>
                </a:solidFill>
                <a:latin typeface="Calibri"/>
                <a:cs typeface="Calibri"/>
              </a:rPr>
              <a:t>Thrombophilia</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dirty="0">
                <a:solidFill>
                  <a:srgbClr val="808080"/>
                </a:solidFill>
                <a:latin typeface="Calibri"/>
                <a:cs typeface="Calibri"/>
              </a:rPr>
              <a:t>Pediatric</a:t>
            </a:r>
            <a:r>
              <a:rPr sz="2000" spc="-55" dirty="0">
                <a:solidFill>
                  <a:srgbClr val="808080"/>
                </a:solidFill>
                <a:latin typeface="Calibri"/>
                <a:cs typeface="Calibri"/>
              </a:rPr>
              <a:t> </a:t>
            </a:r>
            <a:r>
              <a:rPr sz="2000" spc="-25" dirty="0">
                <a:solidFill>
                  <a:srgbClr val="808080"/>
                </a:solidFill>
                <a:latin typeface="Calibri"/>
                <a:cs typeface="Calibri"/>
              </a:rPr>
              <a:t>VTE</a:t>
            </a:r>
            <a:endParaRPr sz="2000" dirty="0">
              <a:latin typeface="Calibri"/>
              <a:cs typeface="Calibri"/>
            </a:endParaRPr>
          </a:p>
          <a:p>
            <a:pPr marL="527685" indent="-515620">
              <a:lnSpc>
                <a:spcPct val="100000"/>
              </a:lnSpc>
              <a:spcBef>
                <a:spcPts val="770"/>
              </a:spcBef>
              <a:buAutoNum type="arabicPeriod"/>
              <a:tabLst>
                <a:tab pos="527685" algn="l"/>
                <a:tab pos="528320" algn="l"/>
              </a:tabLst>
            </a:pPr>
            <a:r>
              <a:rPr sz="2000" dirty="0">
                <a:solidFill>
                  <a:srgbClr val="808080"/>
                </a:solidFill>
                <a:latin typeface="Calibri"/>
                <a:cs typeface="Calibri"/>
              </a:rPr>
              <a:t>VTE</a:t>
            </a:r>
            <a:r>
              <a:rPr sz="2000" spc="-30" dirty="0">
                <a:solidFill>
                  <a:srgbClr val="808080"/>
                </a:solidFill>
                <a:latin typeface="Calibri"/>
                <a:cs typeface="Calibri"/>
              </a:rPr>
              <a:t> </a:t>
            </a:r>
            <a:r>
              <a:rPr sz="2000" dirty="0">
                <a:solidFill>
                  <a:srgbClr val="808080"/>
                </a:solidFill>
                <a:latin typeface="Calibri"/>
                <a:cs typeface="Calibri"/>
              </a:rPr>
              <a:t>in</a:t>
            </a:r>
            <a:r>
              <a:rPr sz="2000" spc="-30" dirty="0">
                <a:solidFill>
                  <a:srgbClr val="808080"/>
                </a:solidFill>
                <a:latin typeface="Calibri"/>
                <a:cs typeface="Calibri"/>
              </a:rPr>
              <a:t> </a:t>
            </a:r>
            <a:r>
              <a:rPr sz="2000" dirty="0">
                <a:solidFill>
                  <a:srgbClr val="808080"/>
                </a:solidFill>
                <a:latin typeface="Calibri"/>
                <a:cs typeface="Calibri"/>
              </a:rPr>
              <a:t>the</a:t>
            </a:r>
            <a:r>
              <a:rPr sz="2000" spc="-25" dirty="0">
                <a:solidFill>
                  <a:srgbClr val="808080"/>
                </a:solidFill>
                <a:latin typeface="Calibri"/>
                <a:cs typeface="Calibri"/>
              </a:rPr>
              <a:t> </a:t>
            </a:r>
            <a:r>
              <a:rPr sz="2000" dirty="0">
                <a:solidFill>
                  <a:srgbClr val="808080"/>
                </a:solidFill>
                <a:latin typeface="Calibri"/>
                <a:cs typeface="Calibri"/>
              </a:rPr>
              <a:t>Context</a:t>
            </a:r>
            <a:r>
              <a:rPr sz="2000" spc="-25" dirty="0">
                <a:solidFill>
                  <a:srgbClr val="808080"/>
                </a:solidFill>
                <a:latin typeface="Calibri"/>
                <a:cs typeface="Calibri"/>
              </a:rPr>
              <a:t> </a:t>
            </a:r>
            <a:r>
              <a:rPr sz="2000" dirty="0">
                <a:solidFill>
                  <a:srgbClr val="808080"/>
                </a:solidFill>
                <a:latin typeface="Calibri"/>
                <a:cs typeface="Calibri"/>
              </a:rPr>
              <a:t>of</a:t>
            </a:r>
            <a:r>
              <a:rPr sz="2000" spc="-30" dirty="0">
                <a:solidFill>
                  <a:srgbClr val="808080"/>
                </a:solidFill>
                <a:latin typeface="Calibri"/>
                <a:cs typeface="Calibri"/>
              </a:rPr>
              <a:t> </a:t>
            </a:r>
            <a:r>
              <a:rPr sz="2000" spc="-10" dirty="0">
                <a:solidFill>
                  <a:srgbClr val="808080"/>
                </a:solidFill>
                <a:latin typeface="Calibri"/>
                <a:cs typeface="Calibri"/>
              </a:rPr>
              <a:t>Pregnancy</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dirty="0">
                <a:solidFill>
                  <a:srgbClr val="808080"/>
                </a:solidFill>
                <a:latin typeface="Calibri"/>
                <a:cs typeface="Calibri"/>
              </a:rPr>
              <a:t>Diagnosis</a:t>
            </a:r>
            <a:r>
              <a:rPr sz="2000" spc="-30" dirty="0">
                <a:solidFill>
                  <a:srgbClr val="808080"/>
                </a:solidFill>
                <a:latin typeface="Calibri"/>
                <a:cs typeface="Calibri"/>
              </a:rPr>
              <a:t> </a:t>
            </a:r>
            <a:r>
              <a:rPr sz="2000" dirty="0">
                <a:solidFill>
                  <a:srgbClr val="808080"/>
                </a:solidFill>
                <a:latin typeface="Calibri"/>
                <a:cs typeface="Calibri"/>
              </a:rPr>
              <a:t>of</a:t>
            </a:r>
            <a:r>
              <a:rPr sz="2000" spc="-25" dirty="0">
                <a:solidFill>
                  <a:srgbClr val="808080"/>
                </a:solidFill>
                <a:latin typeface="Calibri"/>
                <a:cs typeface="Calibri"/>
              </a:rPr>
              <a:t> VTE</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b="1" dirty="0">
                <a:latin typeface="Calibri"/>
                <a:cs typeface="Calibri"/>
              </a:rPr>
              <a:t>Use of </a:t>
            </a:r>
            <a:r>
              <a:rPr sz="2000" b="1" spc="-10" dirty="0">
                <a:latin typeface="Calibri"/>
                <a:cs typeface="Calibri"/>
              </a:rPr>
              <a:t>Anticoagulation</a:t>
            </a:r>
            <a:r>
              <a:rPr sz="2000" b="1" spc="-15" dirty="0">
                <a:latin typeface="Calibri"/>
                <a:cs typeface="Calibri"/>
              </a:rPr>
              <a:t> </a:t>
            </a:r>
            <a:r>
              <a:rPr sz="2000" b="1" dirty="0">
                <a:latin typeface="Calibri"/>
                <a:cs typeface="Calibri"/>
              </a:rPr>
              <a:t>in</a:t>
            </a:r>
            <a:r>
              <a:rPr sz="2000" b="1" spc="-5" dirty="0">
                <a:latin typeface="Calibri"/>
                <a:cs typeface="Calibri"/>
              </a:rPr>
              <a:t> </a:t>
            </a:r>
            <a:r>
              <a:rPr sz="2000" b="1" spc="-10" dirty="0">
                <a:latin typeface="Calibri"/>
                <a:cs typeface="Calibri"/>
              </a:rPr>
              <a:t>Patients </a:t>
            </a:r>
            <a:r>
              <a:rPr sz="2000" b="1" dirty="0">
                <a:latin typeface="Calibri"/>
                <a:cs typeface="Calibri"/>
              </a:rPr>
              <a:t>with</a:t>
            </a:r>
            <a:r>
              <a:rPr sz="2000" b="1" spc="-5" dirty="0">
                <a:latin typeface="Calibri"/>
                <a:cs typeface="Calibri"/>
              </a:rPr>
              <a:t> </a:t>
            </a:r>
            <a:r>
              <a:rPr sz="2000" b="1" spc="-20" dirty="0">
                <a:latin typeface="Calibri"/>
                <a:cs typeface="Calibri"/>
              </a:rPr>
              <a:t>COVID-</a:t>
            </a:r>
            <a:r>
              <a:rPr sz="2000" b="1" spc="-25" dirty="0">
                <a:latin typeface="Calibri"/>
                <a:cs typeface="Calibri"/>
              </a:rPr>
              <a:t>19</a:t>
            </a:r>
            <a:endParaRPr sz="200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35" dirty="0"/>
              <a:t>COVID-</a:t>
            </a:r>
            <a:r>
              <a:rPr dirty="0"/>
              <a:t>19:</a:t>
            </a:r>
            <a:r>
              <a:rPr spc="-15" dirty="0"/>
              <a:t> </a:t>
            </a:r>
            <a:r>
              <a:rPr dirty="0"/>
              <a:t>incidence</a:t>
            </a:r>
            <a:r>
              <a:rPr spc="-30" dirty="0"/>
              <a:t> </a:t>
            </a:r>
            <a:r>
              <a:rPr dirty="0"/>
              <a:t>of</a:t>
            </a:r>
            <a:r>
              <a:rPr spc="-50" dirty="0"/>
              <a:t> </a:t>
            </a:r>
            <a:r>
              <a:rPr spc="-25" dirty="0"/>
              <a:t>VTE</a:t>
            </a:r>
          </a:p>
        </p:txBody>
      </p:sp>
      <p:pic>
        <p:nvPicPr>
          <p:cNvPr id="3" name="object 3"/>
          <p:cNvPicPr/>
          <p:nvPr/>
        </p:nvPicPr>
        <p:blipFill>
          <a:blip r:embed="rId3" cstate="print"/>
          <a:stretch>
            <a:fillRect/>
          </a:stretch>
        </p:blipFill>
        <p:spPr>
          <a:xfrm>
            <a:off x="5257800" y="381000"/>
            <a:ext cx="5843013" cy="6146291"/>
          </a:xfrm>
          <a:prstGeom prst="rect">
            <a:avLst/>
          </a:prstGeom>
        </p:spPr>
      </p:pic>
      <p:sp>
        <p:nvSpPr>
          <p:cNvPr id="4" name="object 4"/>
          <p:cNvSpPr txBox="1"/>
          <p:nvPr/>
        </p:nvSpPr>
        <p:spPr>
          <a:xfrm>
            <a:off x="1078680" y="3081642"/>
            <a:ext cx="3828415" cy="513715"/>
          </a:xfrm>
          <a:prstGeom prst="rect">
            <a:avLst/>
          </a:prstGeom>
        </p:spPr>
        <p:txBody>
          <a:bodyPr vert="horz" wrap="square" lIns="0" tIns="13335" rIns="0" bIns="0" rtlCol="0">
            <a:spAutoFit/>
          </a:bodyPr>
          <a:lstStyle/>
          <a:p>
            <a:pPr marL="469900" indent="-457200">
              <a:lnSpc>
                <a:spcPct val="100000"/>
              </a:lnSpc>
              <a:spcBef>
                <a:spcPts val="105"/>
              </a:spcBef>
              <a:buFont typeface="Wingdings"/>
              <a:buChar char=""/>
              <a:tabLst>
                <a:tab pos="469900" algn="l"/>
              </a:tabLst>
            </a:pPr>
            <a:r>
              <a:rPr sz="3200" b="1" dirty="0">
                <a:solidFill>
                  <a:srgbClr val="735173"/>
                </a:solidFill>
                <a:latin typeface="Calibri"/>
                <a:cs typeface="Calibri"/>
              </a:rPr>
              <a:t>9.5% (95%CI</a:t>
            </a:r>
            <a:r>
              <a:rPr sz="3200" b="1" spc="5" dirty="0">
                <a:solidFill>
                  <a:srgbClr val="735173"/>
                </a:solidFill>
                <a:latin typeface="Calibri"/>
                <a:cs typeface="Calibri"/>
              </a:rPr>
              <a:t> </a:t>
            </a:r>
            <a:r>
              <a:rPr sz="3200" b="1" spc="-10" dirty="0">
                <a:solidFill>
                  <a:srgbClr val="735173"/>
                </a:solidFill>
                <a:latin typeface="Calibri"/>
                <a:cs typeface="Calibri"/>
              </a:rPr>
              <a:t>7.5-</a:t>
            </a:r>
            <a:r>
              <a:rPr sz="3200" b="1" spc="-25" dirty="0">
                <a:solidFill>
                  <a:srgbClr val="735173"/>
                </a:solidFill>
                <a:latin typeface="Calibri"/>
                <a:cs typeface="Calibri"/>
              </a:rPr>
              <a:t>12)</a:t>
            </a:r>
            <a:endParaRPr sz="3200">
              <a:latin typeface="Calibri"/>
              <a:cs typeface="Calibri"/>
            </a:endParaRPr>
          </a:p>
        </p:txBody>
      </p:sp>
      <p:sp>
        <p:nvSpPr>
          <p:cNvPr id="5" name="object 5"/>
          <p:cNvSpPr txBox="1"/>
          <p:nvPr/>
        </p:nvSpPr>
        <p:spPr>
          <a:xfrm>
            <a:off x="1078680" y="4947141"/>
            <a:ext cx="3612515" cy="513715"/>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900" algn="l"/>
              </a:tabLst>
            </a:pPr>
            <a:r>
              <a:rPr sz="3200" b="1" dirty="0">
                <a:solidFill>
                  <a:srgbClr val="735173"/>
                </a:solidFill>
                <a:latin typeface="Calibri"/>
                <a:cs typeface="Calibri"/>
              </a:rPr>
              <a:t>40% (95%CI</a:t>
            </a:r>
            <a:r>
              <a:rPr sz="3200" b="1" spc="10" dirty="0">
                <a:solidFill>
                  <a:srgbClr val="735173"/>
                </a:solidFill>
                <a:latin typeface="Calibri"/>
                <a:cs typeface="Calibri"/>
              </a:rPr>
              <a:t> </a:t>
            </a:r>
            <a:r>
              <a:rPr sz="3200" b="1" spc="-10" dirty="0">
                <a:solidFill>
                  <a:srgbClr val="735173"/>
                </a:solidFill>
                <a:latin typeface="Calibri"/>
                <a:cs typeface="Calibri"/>
              </a:rPr>
              <a:t>27-</a:t>
            </a:r>
            <a:r>
              <a:rPr sz="3200" b="1" spc="-25" dirty="0">
                <a:solidFill>
                  <a:srgbClr val="735173"/>
                </a:solidFill>
                <a:latin typeface="Calibri"/>
                <a:cs typeface="Calibri"/>
              </a:rPr>
              <a:t>54)</a:t>
            </a:r>
            <a:endParaRPr sz="3200">
              <a:latin typeface="Calibri"/>
              <a:cs typeface="Calibri"/>
            </a:endParaRPr>
          </a:p>
        </p:txBody>
      </p:sp>
      <p:sp>
        <p:nvSpPr>
          <p:cNvPr id="6" name="object 6"/>
          <p:cNvSpPr txBox="1"/>
          <p:nvPr/>
        </p:nvSpPr>
        <p:spPr>
          <a:xfrm>
            <a:off x="271495" y="6176462"/>
            <a:ext cx="22707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08080"/>
                </a:solidFill>
                <a:latin typeface="Calibri"/>
                <a:cs typeface="Calibri"/>
              </a:rPr>
              <a:t>Nopp</a:t>
            </a:r>
            <a:r>
              <a:rPr sz="1800" spc="-5" dirty="0">
                <a:solidFill>
                  <a:srgbClr val="808080"/>
                </a:solidFill>
                <a:latin typeface="Calibri"/>
                <a:cs typeface="Calibri"/>
              </a:rPr>
              <a:t> </a:t>
            </a:r>
            <a:r>
              <a:rPr sz="1800" dirty="0">
                <a:solidFill>
                  <a:srgbClr val="808080"/>
                </a:solidFill>
                <a:latin typeface="Calibri"/>
                <a:cs typeface="Calibri"/>
              </a:rPr>
              <a:t>S</a:t>
            </a:r>
            <a:r>
              <a:rPr sz="1800" spc="-10" dirty="0">
                <a:solidFill>
                  <a:srgbClr val="808080"/>
                </a:solidFill>
                <a:latin typeface="Calibri"/>
                <a:cs typeface="Calibri"/>
              </a:rPr>
              <a:t> </a:t>
            </a:r>
            <a:r>
              <a:rPr sz="1800" i="1" dirty="0">
                <a:solidFill>
                  <a:srgbClr val="808080"/>
                </a:solidFill>
                <a:latin typeface="Calibri"/>
                <a:cs typeface="Calibri"/>
              </a:rPr>
              <a:t>et</a:t>
            </a:r>
            <a:r>
              <a:rPr sz="1800" i="1" spc="-20" dirty="0">
                <a:solidFill>
                  <a:srgbClr val="808080"/>
                </a:solidFill>
                <a:latin typeface="Calibri"/>
                <a:cs typeface="Calibri"/>
              </a:rPr>
              <a:t> </a:t>
            </a:r>
            <a:r>
              <a:rPr sz="1800" i="1" dirty="0">
                <a:solidFill>
                  <a:srgbClr val="808080"/>
                </a:solidFill>
                <a:latin typeface="Calibri"/>
                <a:cs typeface="Calibri"/>
              </a:rPr>
              <a:t>al</a:t>
            </a:r>
            <a:r>
              <a:rPr sz="1800" dirty="0">
                <a:solidFill>
                  <a:srgbClr val="808080"/>
                </a:solidFill>
                <a:latin typeface="Calibri"/>
                <a:cs typeface="Calibri"/>
              </a:rPr>
              <a:t>,</a:t>
            </a:r>
            <a:r>
              <a:rPr sz="1800" spc="10" dirty="0">
                <a:solidFill>
                  <a:srgbClr val="808080"/>
                </a:solidFill>
                <a:latin typeface="Calibri"/>
                <a:cs typeface="Calibri"/>
              </a:rPr>
              <a:t> </a:t>
            </a:r>
            <a:r>
              <a:rPr sz="1800" dirty="0">
                <a:solidFill>
                  <a:srgbClr val="808080"/>
                </a:solidFill>
                <a:latin typeface="Calibri"/>
                <a:cs typeface="Calibri"/>
              </a:rPr>
              <a:t>RPTH</a:t>
            </a:r>
            <a:r>
              <a:rPr sz="1800" spc="-5" dirty="0">
                <a:solidFill>
                  <a:srgbClr val="808080"/>
                </a:solidFill>
                <a:latin typeface="Calibri"/>
                <a:cs typeface="Calibri"/>
              </a:rPr>
              <a:t> </a:t>
            </a:r>
            <a:r>
              <a:rPr sz="1800" spc="-20" dirty="0">
                <a:solidFill>
                  <a:srgbClr val="808080"/>
                </a:solidFill>
                <a:latin typeface="Calibri"/>
                <a:cs typeface="Calibri"/>
              </a:rPr>
              <a:t>2020</a:t>
            </a:r>
            <a:endParaRPr sz="1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148E-2D7D-4B79-B142-68C37A715D27}"/>
              </a:ext>
            </a:extLst>
          </p:cNvPr>
          <p:cNvSpPr>
            <a:spLocks noGrp="1"/>
          </p:cNvSpPr>
          <p:nvPr>
            <p:ph type="title"/>
          </p:nvPr>
        </p:nvSpPr>
        <p:spPr>
          <a:xfrm>
            <a:off x="287338" y="1295400"/>
            <a:ext cx="11113092" cy="354345"/>
          </a:xfrm>
        </p:spPr>
        <p:txBody>
          <a:bodyPr>
            <a:normAutofit fontScale="90000"/>
          </a:bodyPr>
          <a:lstStyle/>
          <a:p>
            <a:r>
              <a:rPr lang="en-CA" dirty="0"/>
              <a:t>Precise rates of VTE were (are?) uncertain</a:t>
            </a:r>
          </a:p>
        </p:txBody>
      </p:sp>
      <p:sp>
        <p:nvSpPr>
          <p:cNvPr id="4" name="TextBox 3">
            <a:extLst>
              <a:ext uri="{FF2B5EF4-FFF2-40B4-BE49-F238E27FC236}">
                <a16:creationId xmlns:a16="http://schemas.microsoft.com/office/drawing/2014/main" id="{E119535F-1346-4EFD-80D1-2D1370741866}"/>
              </a:ext>
            </a:extLst>
          </p:cNvPr>
          <p:cNvSpPr txBox="1"/>
          <p:nvPr/>
        </p:nvSpPr>
        <p:spPr>
          <a:xfrm>
            <a:off x="0" y="6365285"/>
            <a:ext cx="12110936" cy="246494"/>
          </a:xfrm>
          <a:prstGeom prst="rect">
            <a:avLst/>
          </a:prstGeom>
          <a:noFill/>
        </p:spPr>
        <p:txBody>
          <a:bodyPr wrap="square" lIns="61231" tIns="30615" rIns="61231" bIns="30615" rtlCol="0">
            <a:spAutoFit/>
          </a:bodyPr>
          <a:lstStyle/>
          <a:p>
            <a:pPr algn="ctr"/>
            <a:r>
              <a:rPr lang="en-US" sz="1200" i="1" dirty="0">
                <a:solidFill>
                  <a:schemeClr val="tx1">
                    <a:lumMod val="50000"/>
                    <a:lumOff val="50000"/>
                  </a:schemeClr>
                </a:solidFill>
                <a:latin typeface="Tenorite" panose="00000500000000000000" pitchFamily="2" charset="0"/>
                <a:cs typeface="Segoe UI" panose="020B0502040204020203" pitchFamily="34" charset="0"/>
              </a:rPr>
              <a:t>Blood Adv</a:t>
            </a:r>
            <a:r>
              <a:rPr lang="en-US" sz="1200" dirty="0">
                <a:solidFill>
                  <a:schemeClr val="tx1">
                    <a:lumMod val="50000"/>
                    <a:lumOff val="50000"/>
                  </a:schemeClr>
                </a:solidFill>
                <a:latin typeface="Tenorite" panose="00000500000000000000" pitchFamily="2" charset="0"/>
                <a:cs typeface="Segoe UI" panose="020B0502040204020203" pitchFamily="34" charset="0"/>
              </a:rPr>
              <a:t> (2018) 2 (22): 3198–3225. </a:t>
            </a:r>
            <a:r>
              <a:rPr lang="en-CA" sz="1200" dirty="0" err="1">
                <a:solidFill>
                  <a:schemeClr val="tx1">
                    <a:lumMod val="50000"/>
                    <a:lumOff val="50000"/>
                  </a:schemeClr>
                </a:solidFill>
                <a:latin typeface="Tenorite" panose="00000500000000000000" pitchFamily="2" charset="0"/>
                <a:cs typeface="Segoe UI" panose="020B0502040204020203" pitchFamily="34" charset="0"/>
              </a:rPr>
              <a:t>Middeldorp</a:t>
            </a:r>
            <a:r>
              <a:rPr lang="en-CA" sz="1200" dirty="0">
                <a:solidFill>
                  <a:schemeClr val="tx1">
                    <a:lumMod val="50000"/>
                    <a:lumOff val="50000"/>
                  </a:schemeClr>
                </a:solidFill>
                <a:latin typeface="Tenorite" panose="00000500000000000000" pitchFamily="2" charset="0"/>
                <a:cs typeface="Segoe UI" panose="020B0502040204020203" pitchFamily="34" charset="0"/>
              </a:rPr>
              <a:t> et al, J </a:t>
            </a:r>
            <a:r>
              <a:rPr lang="en-CA" sz="1200" dirty="0" err="1">
                <a:solidFill>
                  <a:schemeClr val="tx1">
                    <a:lumMod val="50000"/>
                    <a:lumOff val="50000"/>
                  </a:schemeClr>
                </a:solidFill>
                <a:latin typeface="Tenorite" panose="00000500000000000000" pitchFamily="2" charset="0"/>
                <a:cs typeface="Segoe UI" panose="020B0502040204020203" pitchFamily="34" charset="0"/>
              </a:rPr>
              <a:t>Thromb</a:t>
            </a:r>
            <a:r>
              <a:rPr lang="en-CA" sz="1200" dirty="0">
                <a:solidFill>
                  <a:schemeClr val="tx1">
                    <a:lumMod val="50000"/>
                    <a:lumOff val="50000"/>
                  </a:schemeClr>
                </a:solidFill>
                <a:latin typeface="Tenorite" panose="00000500000000000000" pitchFamily="2" charset="0"/>
                <a:cs typeface="Segoe UI" panose="020B0502040204020203" pitchFamily="34" charset="0"/>
              </a:rPr>
              <a:t> </a:t>
            </a:r>
            <a:r>
              <a:rPr lang="en-CA" sz="1200" dirty="0" err="1">
                <a:solidFill>
                  <a:schemeClr val="tx1">
                    <a:lumMod val="50000"/>
                    <a:lumOff val="50000"/>
                  </a:schemeClr>
                </a:solidFill>
                <a:latin typeface="Tenorite" panose="00000500000000000000" pitchFamily="2" charset="0"/>
                <a:cs typeface="Segoe UI" panose="020B0502040204020203" pitchFamily="34" charset="0"/>
              </a:rPr>
              <a:t>Haemost</a:t>
            </a:r>
            <a:r>
              <a:rPr lang="en-CA" sz="1200" dirty="0">
                <a:solidFill>
                  <a:schemeClr val="tx1">
                    <a:lumMod val="50000"/>
                    <a:lumOff val="50000"/>
                  </a:schemeClr>
                </a:solidFill>
                <a:latin typeface="Tenorite" panose="00000500000000000000" pitchFamily="2" charset="0"/>
                <a:cs typeface="Segoe UI" panose="020B0502040204020203" pitchFamily="34" charset="0"/>
              </a:rPr>
              <a:t> 2020. </a:t>
            </a:r>
            <a:r>
              <a:rPr lang="en-CA" sz="1200" dirty="0" err="1">
                <a:solidFill>
                  <a:schemeClr val="tx1">
                    <a:lumMod val="50000"/>
                    <a:lumOff val="50000"/>
                  </a:schemeClr>
                </a:solidFill>
                <a:latin typeface="Tenorite" panose="00000500000000000000" pitchFamily="2" charset="0"/>
                <a:cs typeface="Segoe UI" panose="020B0502040204020203" pitchFamily="34" charset="0"/>
              </a:rPr>
              <a:t>Schunemann</a:t>
            </a:r>
            <a:r>
              <a:rPr lang="en-CA" sz="1200" dirty="0">
                <a:solidFill>
                  <a:schemeClr val="tx1">
                    <a:lumMod val="50000"/>
                    <a:lumOff val="50000"/>
                  </a:schemeClr>
                </a:solidFill>
                <a:latin typeface="Tenorite" panose="00000500000000000000" pitchFamily="2" charset="0"/>
                <a:cs typeface="Segoe UI" panose="020B0502040204020203" pitchFamily="34" charset="0"/>
              </a:rPr>
              <a:t> et al., Blood Adv 2018;2:3198-225.  Cook et al, N </a:t>
            </a:r>
            <a:r>
              <a:rPr lang="en-CA" sz="1200" dirty="0" err="1">
                <a:solidFill>
                  <a:schemeClr val="tx1">
                    <a:lumMod val="50000"/>
                    <a:lumOff val="50000"/>
                  </a:schemeClr>
                </a:solidFill>
                <a:latin typeface="Tenorite" panose="00000500000000000000" pitchFamily="2" charset="0"/>
                <a:cs typeface="Segoe UI" panose="020B0502040204020203" pitchFamily="34" charset="0"/>
              </a:rPr>
              <a:t>Engl</a:t>
            </a:r>
            <a:r>
              <a:rPr lang="en-CA" sz="1200" dirty="0">
                <a:solidFill>
                  <a:schemeClr val="tx1">
                    <a:lumMod val="50000"/>
                    <a:lumOff val="50000"/>
                  </a:schemeClr>
                </a:solidFill>
                <a:latin typeface="Tenorite" panose="00000500000000000000" pitchFamily="2" charset="0"/>
                <a:cs typeface="Segoe UI" panose="020B0502040204020203" pitchFamily="34" charset="0"/>
              </a:rPr>
              <a:t> J Med 2011;364:1305-14.</a:t>
            </a:r>
          </a:p>
        </p:txBody>
      </p:sp>
      <p:graphicFrame>
        <p:nvGraphicFramePr>
          <p:cNvPr id="3" name="Diagram 2">
            <a:extLst>
              <a:ext uri="{FF2B5EF4-FFF2-40B4-BE49-F238E27FC236}">
                <a16:creationId xmlns:a16="http://schemas.microsoft.com/office/drawing/2014/main" id="{F23D33A8-CA98-4776-9679-244244DB14B5}"/>
              </a:ext>
            </a:extLst>
          </p:cNvPr>
          <p:cNvGraphicFramePr/>
          <p:nvPr>
            <p:extLst>
              <p:ext uri="{D42A27DB-BD31-4B8C-83A1-F6EECF244321}">
                <p14:modId xmlns:p14="http://schemas.microsoft.com/office/powerpoint/2010/main" val="525392893"/>
              </p:ext>
            </p:extLst>
          </p:nvPr>
        </p:nvGraphicFramePr>
        <p:xfrm>
          <a:off x="6934200" y="2277060"/>
          <a:ext cx="3581400" cy="3303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594216324"/>
              </p:ext>
            </p:extLst>
          </p:nvPr>
        </p:nvGraphicFramePr>
        <p:xfrm>
          <a:off x="838200" y="2062057"/>
          <a:ext cx="7787273" cy="38523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34889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C5B374-E9DC-23EB-60D5-E6BF144D7EA6}"/>
              </a:ext>
            </a:extLst>
          </p:cNvPr>
          <p:cNvSpPr/>
          <p:nvPr/>
        </p:nvSpPr>
        <p:spPr>
          <a:xfrm>
            <a:off x="1969377" y="5520077"/>
            <a:ext cx="8419072" cy="461665"/>
          </a:xfrm>
          <a:prstGeom prst="rect">
            <a:avLst/>
          </a:prstGeom>
          <a:solidFill>
            <a:srgbClr val="C8C3D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86114" y="1183575"/>
            <a:ext cx="11619772" cy="627736"/>
          </a:xfrm>
        </p:spPr>
        <p:txBody>
          <a:bodyPr vert="horz" wrap="square" lIns="0" tIns="12065" rIns="0" bIns="0" rtlCol="0">
            <a:spAutoFit/>
          </a:bodyPr>
          <a:lstStyle/>
          <a:p>
            <a:r>
              <a:rPr lang="en-US" dirty="0"/>
              <a:t>Uncertainty of evidence = ongoing challenge</a:t>
            </a:r>
          </a:p>
        </p:txBody>
      </p:sp>
      <p:sp>
        <p:nvSpPr>
          <p:cNvPr id="10" name="Rectangle 9">
            <a:extLst>
              <a:ext uri="{FF2B5EF4-FFF2-40B4-BE49-F238E27FC236}">
                <a16:creationId xmlns:a16="http://schemas.microsoft.com/office/drawing/2014/main" id="{E4ACE46E-A466-4F11-835B-CE3A71AD40F9}"/>
              </a:ext>
            </a:extLst>
          </p:cNvPr>
          <p:cNvSpPr/>
          <p:nvPr/>
        </p:nvSpPr>
        <p:spPr>
          <a:xfrm>
            <a:off x="6261826" y="2925816"/>
            <a:ext cx="4126623" cy="2440000"/>
          </a:xfrm>
          <a:prstGeom prst="rect">
            <a:avLst/>
          </a:prstGeom>
          <a:solidFill>
            <a:srgbClr val="BDE0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Segoe UI" panose="020B0502040204020203" pitchFamily="34" charset="0"/>
              <a:cs typeface="Segoe UI" panose="020B0502040204020203" pitchFamily="34" charset="0"/>
            </a:endParaRPr>
          </a:p>
        </p:txBody>
      </p:sp>
      <p:sp>
        <p:nvSpPr>
          <p:cNvPr id="4" name="object 4"/>
          <p:cNvSpPr txBox="1"/>
          <p:nvPr/>
        </p:nvSpPr>
        <p:spPr>
          <a:xfrm>
            <a:off x="1969377" y="3067110"/>
            <a:ext cx="4126623" cy="2298706"/>
          </a:xfrm>
          <a:prstGeom prst="rect">
            <a:avLst/>
          </a:prstGeom>
          <a:solidFill>
            <a:srgbClr val="CAD7AF">
              <a:alpha val="90194"/>
            </a:srgbClr>
          </a:solidFill>
          <a:ln>
            <a:noFill/>
          </a:ln>
        </p:spPr>
        <p:txBody>
          <a:bodyPr vert="horz" wrap="square" lIns="0" tIns="84455" rIns="0" bIns="0" rtlCol="0">
            <a:noAutofit/>
          </a:bodyPr>
          <a:lstStyle/>
          <a:p>
            <a:pPr marL="267970" marR="885190" indent="-172720">
              <a:lnSpc>
                <a:spcPct val="99700"/>
              </a:lnSpc>
              <a:spcBef>
                <a:spcPts val="665"/>
              </a:spcBef>
              <a:buChar char="•"/>
              <a:tabLst>
                <a:tab pos="268605" algn="l"/>
              </a:tabLst>
            </a:pPr>
            <a:r>
              <a:rPr lang="en-CA" sz="1600" dirty="0">
                <a:solidFill>
                  <a:schemeClr val="tx1">
                    <a:lumMod val="50000"/>
                    <a:lumOff val="50000"/>
                  </a:schemeClr>
                </a:solidFill>
                <a:latin typeface="Calibri" panose="020F0502020204030204" pitchFamily="34" charset="0"/>
                <a:cs typeface="Calibri" panose="020F0502020204030204" pitchFamily="34" charset="0"/>
              </a:rPr>
              <a:t>Large number of studies (many low quality, few trials)</a:t>
            </a:r>
          </a:p>
          <a:p>
            <a:pPr marL="267970" marR="885190" indent="-172720">
              <a:lnSpc>
                <a:spcPct val="99700"/>
              </a:lnSpc>
              <a:spcBef>
                <a:spcPts val="665"/>
              </a:spcBef>
              <a:buChar char="•"/>
              <a:tabLst>
                <a:tab pos="268605" algn="l"/>
              </a:tabLst>
            </a:pPr>
            <a:r>
              <a:rPr sz="1600" dirty="0">
                <a:solidFill>
                  <a:schemeClr val="tx1">
                    <a:lumMod val="50000"/>
                    <a:lumOff val="50000"/>
                  </a:schemeClr>
                </a:solidFill>
                <a:latin typeface="Calibri" panose="020F0502020204030204" pitchFamily="34" charset="0"/>
                <a:cs typeface="Calibri" panose="020F0502020204030204" pitchFamily="34" charset="0"/>
              </a:rPr>
              <a:t>Lack</a:t>
            </a:r>
            <a:r>
              <a:rPr sz="1600" spc="-25"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of</a:t>
            </a:r>
            <a:r>
              <a:rPr sz="1600" spc="-30"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definitions</a:t>
            </a:r>
            <a:r>
              <a:rPr sz="1600" spc="-10" dirty="0">
                <a:solidFill>
                  <a:schemeClr val="tx1">
                    <a:lumMod val="50000"/>
                    <a:lumOff val="50000"/>
                  </a:schemeClr>
                </a:solidFill>
                <a:latin typeface="Calibri" panose="020F0502020204030204" pitchFamily="34" charset="0"/>
                <a:cs typeface="Calibri" panose="020F0502020204030204" pitchFamily="34" charset="0"/>
              </a:rPr>
              <a:t> and/or </a:t>
            </a:r>
            <a:r>
              <a:rPr sz="1600" dirty="0">
                <a:solidFill>
                  <a:schemeClr val="tx1">
                    <a:lumMod val="50000"/>
                    <a:lumOff val="50000"/>
                  </a:schemeClr>
                </a:solidFill>
                <a:latin typeface="Calibri" panose="020F0502020204030204" pitchFamily="34" charset="0"/>
                <a:cs typeface="Calibri" panose="020F0502020204030204" pitchFamily="34" charset="0"/>
              </a:rPr>
              <a:t>descriptions</a:t>
            </a:r>
            <a:r>
              <a:rPr sz="1600" spc="-25"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of</a:t>
            </a:r>
            <a:r>
              <a:rPr sz="1600" spc="-40" dirty="0">
                <a:solidFill>
                  <a:schemeClr val="tx1">
                    <a:lumMod val="50000"/>
                    <a:lumOff val="50000"/>
                  </a:schemeClr>
                </a:solidFill>
                <a:latin typeface="Calibri" panose="020F0502020204030204" pitchFamily="34" charset="0"/>
                <a:cs typeface="Calibri" panose="020F0502020204030204" pitchFamily="34" charset="0"/>
              </a:rPr>
              <a:t> </a:t>
            </a:r>
            <a:r>
              <a:rPr sz="1600" spc="-10" dirty="0">
                <a:solidFill>
                  <a:schemeClr val="tx1">
                    <a:lumMod val="50000"/>
                    <a:lumOff val="50000"/>
                  </a:schemeClr>
                </a:solidFill>
                <a:latin typeface="Calibri" panose="020F0502020204030204" pitchFamily="34" charset="0"/>
                <a:cs typeface="Calibri" panose="020F0502020204030204" pitchFamily="34" charset="0"/>
              </a:rPr>
              <a:t>outcome</a:t>
            </a:r>
            <a:r>
              <a:rPr lang="en-CA" sz="1600" spc="-10" dirty="0">
                <a:solidFill>
                  <a:schemeClr val="tx1">
                    <a:lumMod val="50000"/>
                    <a:lumOff val="50000"/>
                  </a:schemeClr>
                </a:solidFill>
                <a:latin typeface="Calibri" panose="020F0502020204030204" pitchFamily="34" charset="0"/>
                <a:cs typeface="Calibri" panose="020F0502020204030204" pitchFamily="34" charset="0"/>
              </a:rPr>
              <a:t>s and </a:t>
            </a:r>
            <a:r>
              <a:rPr sz="1600" spc="-10" dirty="0">
                <a:solidFill>
                  <a:schemeClr val="tx1">
                    <a:lumMod val="50000"/>
                    <a:lumOff val="50000"/>
                  </a:schemeClr>
                </a:solidFill>
                <a:latin typeface="Calibri" panose="020F0502020204030204" pitchFamily="34" charset="0"/>
                <a:cs typeface="Calibri" panose="020F0502020204030204" pitchFamily="34" charset="0"/>
              </a:rPr>
              <a:t> measurement</a:t>
            </a:r>
            <a:endParaRPr sz="1600" dirty="0">
              <a:solidFill>
                <a:schemeClr val="tx1">
                  <a:lumMod val="50000"/>
                  <a:lumOff val="50000"/>
                </a:schemeClr>
              </a:solidFill>
              <a:latin typeface="Calibri" panose="020F0502020204030204" pitchFamily="34" charset="0"/>
              <a:cs typeface="Calibri" panose="020F0502020204030204" pitchFamily="34" charset="0"/>
            </a:endParaRPr>
          </a:p>
          <a:p>
            <a:pPr marL="267970" indent="-172720">
              <a:lnSpc>
                <a:spcPct val="100000"/>
              </a:lnSpc>
              <a:spcBef>
                <a:spcPts val="360"/>
              </a:spcBef>
              <a:buChar char="•"/>
              <a:tabLst>
                <a:tab pos="268605" algn="l"/>
              </a:tabLst>
            </a:pPr>
            <a:r>
              <a:rPr sz="1600" dirty="0">
                <a:solidFill>
                  <a:schemeClr val="tx1">
                    <a:lumMod val="50000"/>
                    <a:lumOff val="50000"/>
                  </a:schemeClr>
                </a:solidFill>
                <a:latin typeface="Calibri" panose="020F0502020204030204" pitchFamily="34" charset="0"/>
                <a:cs typeface="Calibri" panose="020F0502020204030204" pitchFamily="34" charset="0"/>
              </a:rPr>
              <a:t>Incomplete/missing </a:t>
            </a:r>
            <a:r>
              <a:rPr sz="1600" spc="-10" dirty="0">
                <a:solidFill>
                  <a:schemeClr val="tx1">
                    <a:lumMod val="50000"/>
                    <a:lumOff val="50000"/>
                  </a:schemeClr>
                </a:solidFill>
                <a:latin typeface="Calibri" panose="020F0502020204030204" pitchFamily="34" charset="0"/>
                <a:cs typeface="Calibri" panose="020F0502020204030204" pitchFamily="34" charset="0"/>
              </a:rPr>
              <a:t>follow-</a:t>
            </a:r>
            <a:r>
              <a:rPr sz="1600" spc="-25" dirty="0">
                <a:solidFill>
                  <a:schemeClr val="tx1">
                    <a:lumMod val="50000"/>
                    <a:lumOff val="50000"/>
                  </a:schemeClr>
                </a:solidFill>
                <a:latin typeface="Calibri" panose="020F0502020204030204" pitchFamily="34" charset="0"/>
                <a:cs typeface="Calibri" panose="020F0502020204030204" pitchFamily="34" charset="0"/>
              </a:rPr>
              <a:t>up</a:t>
            </a:r>
            <a:endParaRPr sz="1600" dirty="0">
              <a:solidFill>
                <a:schemeClr val="tx1">
                  <a:lumMod val="50000"/>
                  <a:lumOff val="50000"/>
                </a:schemeClr>
              </a:solidFill>
              <a:latin typeface="Calibri" panose="020F0502020204030204" pitchFamily="34" charset="0"/>
              <a:cs typeface="Calibri" panose="020F0502020204030204" pitchFamily="34" charset="0"/>
            </a:endParaRPr>
          </a:p>
          <a:p>
            <a:pPr marL="267970" marR="196215" indent="-172720">
              <a:lnSpc>
                <a:spcPct val="100000"/>
              </a:lnSpc>
              <a:spcBef>
                <a:spcPts val="350"/>
              </a:spcBef>
              <a:buChar char="•"/>
              <a:tabLst>
                <a:tab pos="268605" algn="l"/>
              </a:tabLst>
            </a:pPr>
            <a:r>
              <a:rPr lang="en-CA" sz="1600" spc="-25" dirty="0">
                <a:solidFill>
                  <a:schemeClr val="tx1">
                    <a:lumMod val="50000"/>
                    <a:lumOff val="50000"/>
                  </a:schemeClr>
                </a:solidFill>
                <a:latin typeface="Calibri" panose="020F0502020204030204" pitchFamily="34" charset="0"/>
                <a:cs typeface="Calibri" panose="020F0502020204030204" pitchFamily="34" charset="0"/>
              </a:rPr>
              <a:t>Uncertain baseline risk in 2024</a:t>
            </a:r>
          </a:p>
          <a:p>
            <a:pPr marL="267970" marR="196215" indent="-172720">
              <a:lnSpc>
                <a:spcPct val="100000"/>
              </a:lnSpc>
              <a:spcBef>
                <a:spcPts val="350"/>
              </a:spcBef>
              <a:buChar char="•"/>
              <a:tabLst>
                <a:tab pos="268605" algn="l"/>
              </a:tabLst>
            </a:pPr>
            <a:r>
              <a:rPr lang="en-CA" sz="1600" spc="-25" dirty="0">
                <a:solidFill>
                  <a:schemeClr val="tx1">
                    <a:lumMod val="50000"/>
                    <a:lumOff val="50000"/>
                  </a:schemeClr>
                </a:solidFill>
                <a:latin typeface="Calibri" panose="020F0502020204030204" pitchFamily="34" charset="0"/>
                <a:cs typeface="Calibri" panose="020F0502020204030204" pitchFamily="34" charset="0"/>
              </a:rPr>
              <a:t>Disparities across populations</a:t>
            </a:r>
          </a:p>
        </p:txBody>
      </p:sp>
      <p:sp>
        <p:nvSpPr>
          <p:cNvPr id="6" name="object 6"/>
          <p:cNvSpPr txBox="1"/>
          <p:nvPr/>
        </p:nvSpPr>
        <p:spPr>
          <a:xfrm>
            <a:off x="6272707" y="3076635"/>
            <a:ext cx="4115742" cy="1962076"/>
          </a:xfrm>
          <a:prstGeom prst="rect">
            <a:avLst/>
          </a:prstGeom>
          <a:noFill/>
          <a:ln>
            <a:noFill/>
          </a:ln>
        </p:spPr>
        <p:txBody>
          <a:bodyPr vert="horz" wrap="square" lIns="0" tIns="83820" rIns="0" bIns="0" rtlCol="0">
            <a:noAutofit/>
          </a:bodyPr>
          <a:lstStyle/>
          <a:p>
            <a:pPr marL="267335" marR="263525" indent="-172720">
              <a:lnSpc>
                <a:spcPct val="100000"/>
              </a:lnSpc>
              <a:spcBef>
                <a:spcPts val="660"/>
              </a:spcBef>
              <a:buChar char="•"/>
              <a:tabLst>
                <a:tab pos="267970" algn="l"/>
              </a:tabLst>
            </a:pPr>
            <a:r>
              <a:rPr sz="1600" dirty="0">
                <a:solidFill>
                  <a:schemeClr val="tx1">
                    <a:lumMod val="50000"/>
                    <a:lumOff val="50000"/>
                  </a:schemeClr>
                </a:solidFill>
                <a:latin typeface="Calibri" panose="020F0502020204030204" pitchFamily="34" charset="0"/>
                <a:cs typeface="Calibri" panose="020F0502020204030204" pitchFamily="34" charset="0"/>
              </a:rPr>
              <a:t>Confounding</a:t>
            </a:r>
            <a:r>
              <a:rPr sz="1600" spc="-25"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with</a:t>
            </a:r>
            <a:r>
              <a:rPr sz="1600" spc="-5"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use</a:t>
            </a:r>
            <a:r>
              <a:rPr sz="1600" spc="-20"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of</a:t>
            </a:r>
            <a:r>
              <a:rPr sz="1600" spc="-15" dirty="0">
                <a:solidFill>
                  <a:schemeClr val="tx1">
                    <a:lumMod val="50000"/>
                    <a:lumOff val="50000"/>
                  </a:schemeClr>
                </a:solidFill>
                <a:latin typeface="Calibri" panose="020F0502020204030204" pitchFamily="34" charset="0"/>
                <a:cs typeface="Calibri" panose="020F0502020204030204" pitchFamily="34" charset="0"/>
              </a:rPr>
              <a:t> </a:t>
            </a:r>
            <a:r>
              <a:rPr lang="en-CA" sz="1600" spc="-10" dirty="0">
                <a:solidFill>
                  <a:schemeClr val="tx1">
                    <a:lumMod val="50000"/>
                    <a:lumOff val="50000"/>
                  </a:schemeClr>
                </a:solidFill>
                <a:latin typeface="Calibri" panose="020F0502020204030204" pitchFamily="34" charset="0"/>
                <a:cs typeface="Calibri" panose="020F0502020204030204" pitchFamily="34" charset="0"/>
              </a:rPr>
              <a:t>different</a:t>
            </a:r>
            <a:r>
              <a:rPr sz="1600" spc="-10"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intensities</a:t>
            </a:r>
            <a:r>
              <a:rPr sz="1600" spc="-20"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in</a:t>
            </a:r>
            <a:r>
              <a:rPr sz="1600" spc="-40"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selected</a:t>
            </a:r>
            <a:r>
              <a:rPr sz="1600" spc="-15" dirty="0">
                <a:solidFill>
                  <a:schemeClr val="tx1">
                    <a:lumMod val="50000"/>
                    <a:lumOff val="50000"/>
                  </a:schemeClr>
                </a:solidFill>
                <a:latin typeface="Calibri" panose="020F0502020204030204" pitchFamily="34" charset="0"/>
                <a:cs typeface="Calibri" panose="020F0502020204030204" pitchFamily="34" charset="0"/>
              </a:rPr>
              <a:t> </a:t>
            </a:r>
            <a:r>
              <a:rPr sz="1600" spc="-10" dirty="0">
                <a:solidFill>
                  <a:schemeClr val="tx1">
                    <a:lumMod val="50000"/>
                    <a:lumOff val="50000"/>
                  </a:schemeClr>
                </a:solidFill>
                <a:latin typeface="Calibri" panose="020F0502020204030204" pitchFamily="34" charset="0"/>
                <a:cs typeface="Calibri" panose="020F0502020204030204" pitchFamily="34" charset="0"/>
              </a:rPr>
              <a:t>patients</a:t>
            </a:r>
            <a:endParaRPr sz="1600" dirty="0">
              <a:solidFill>
                <a:schemeClr val="tx1">
                  <a:lumMod val="50000"/>
                  <a:lumOff val="50000"/>
                </a:schemeClr>
              </a:solidFill>
              <a:latin typeface="Calibri" panose="020F0502020204030204" pitchFamily="34" charset="0"/>
              <a:cs typeface="Calibri" panose="020F0502020204030204" pitchFamily="34" charset="0"/>
            </a:endParaRPr>
          </a:p>
          <a:p>
            <a:pPr marL="267335" marR="995680" indent="-172720">
              <a:lnSpc>
                <a:spcPct val="99700"/>
              </a:lnSpc>
              <a:spcBef>
                <a:spcPts val="355"/>
              </a:spcBef>
              <a:buChar char="•"/>
              <a:tabLst>
                <a:tab pos="267970" algn="l"/>
              </a:tabLst>
            </a:pPr>
            <a:r>
              <a:rPr sz="1600" dirty="0">
                <a:solidFill>
                  <a:schemeClr val="tx1">
                    <a:lumMod val="50000"/>
                    <a:lumOff val="50000"/>
                  </a:schemeClr>
                </a:solidFill>
                <a:latin typeface="Calibri" panose="020F0502020204030204" pitchFamily="34" charset="0"/>
                <a:cs typeface="Calibri" panose="020F0502020204030204" pitchFamily="34" charset="0"/>
              </a:rPr>
              <a:t>Lack</a:t>
            </a:r>
            <a:r>
              <a:rPr sz="1600" spc="-25"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of</a:t>
            </a:r>
            <a:r>
              <a:rPr sz="1600" spc="-30"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details</a:t>
            </a:r>
            <a:r>
              <a:rPr sz="1600" spc="-10" dirty="0">
                <a:solidFill>
                  <a:schemeClr val="tx1">
                    <a:lumMod val="50000"/>
                    <a:lumOff val="50000"/>
                  </a:schemeClr>
                </a:solidFill>
                <a:latin typeface="Calibri" panose="020F0502020204030204" pitchFamily="34" charset="0"/>
                <a:cs typeface="Calibri" panose="020F0502020204030204" pitchFamily="34" charset="0"/>
              </a:rPr>
              <a:t> regarding</a:t>
            </a:r>
            <a:r>
              <a:rPr lang="en-CA" sz="1600" spc="-10" dirty="0">
                <a:solidFill>
                  <a:schemeClr val="tx1">
                    <a:lumMod val="50000"/>
                    <a:lumOff val="50000"/>
                  </a:schemeClr>
                </a:solidFill>
                <a:latin typeface="Calibri" panose="020F0502020204030204" pitchFamily="34" charset="0"/>
                <a:cs typeface="Calibri" panose="020F0502020204030204" pitchFamily="34" charset="0"/>
              </a:rPr>
              <a:t> </a:t>
            </a:r>
            <a:r>
              <a:rPr sz="1600" spc="-10" dirty="0">
                <a:solidFill>
                  <a:schemeClr val="tx1">
                    <a:lumMod val="50000"/>
                    <a:lumOff val="50000"/>
                  </a:schemeClr>
                </a:solidFill>
                <a:latin typeface="Calibri" panose="020F0502020204030204" pitchFamily="34" charset="0"/>
                <a:cs typeface="Calibri" panose="020F0502020204030204" pitchFamily="34" charset="0"/>
              </a:rPr>
              <a:t>anticoagulant intensities</a:t>
            </a:r>
            <a:endParaRPr lang="en-CA" sz="1600" spc="-10" dirty="0">
              <a:solidFill>
                <a:schemeClr val="tx1">
                  <a:lumMod val="50000"/>
                  <a:lumOff val="50000"/>
                </a:schemeClr>
              </a:solidFill>
              <a:latin typeface="Calibri" panose="020F0502020204030204" pitchFamily="34" charset="0"/>
              <a:cs typeface="Calibri" panose="020F0502020204030204" pitchFamily="34" charset="0"/>
            </a:endParaRPr>
          </a:p>
          <a:p>
            <a:pPr marL="267335" marR="995680" indent="-172720">
              <a:lnSpc>
                <a:spcPct val="99700"/>
              </a:lnSpc>
              <a:spcBef>
                <a:spcPts val="355"/>
              </a:spcBef>
              <a:buChar char="•"/>
              <a:tabLst>
                <a:tab pos="267970" algn="l"/>
              </a:tabLst>
            </a:pPr>
            <a:r>
              <a:rPr lang="en-CA" sz="1600" spc="-10" dirty="0">
                <a:solidFill>
                  <a:schemeClr val="tx1">
                    <a:lumMod val="50000"/>
                    <a:lumOff val="50000"/>
                  </a:schemeClr>
                </a:solidFill>
                <a:latin typeface="Calibri" panose="020F0502020204030204" pitchFamily="34" charset="0"/>
                <a:cs typeface="Calibri" panose="020F0502020204030204" pitchFamily="34" charset="0"/>
              </a:rPr>
              <a:t>Pragmatic open-label trial design (co-interventions)</a:t>
            </a:r>
          </a:p>
          <a:p>
            <a:pPr marL="267335" marR="995680" indent="-172720">
              <a:lnSpc>
                <a:spcPct val="99700"/>
              </a:lnSpc>
              <a:spcBef>
                <a:spcPts val="355"/>
              </a:spcBef>
              <a:buChar char="•"/>
              <a:tabLst>
                <a:tab pos="267970" algn="l"/>
              </a:tabLst>
            </a:pPr>
            <a:r>
              <a:rPr lang="en-CA" sz="1600" spc="-10" dirty="0">
                <a:solidFill>
                  <a:schemeClr val="tx1">
                    <a:lumMod val="50000"/>
                    <a:lumOff val="50000"/>
                  </a:schemeClr>
                </a:solidFill>
                <a:latin typeface="Calibri" panose="020F0502020204030204" pitchFamily="34" charset="0"/>
                <a:cs typeface="Calibri" panose="020F0502020204030204" pitchFamily="34" charset="0"/>
              </a:rPr>
              <a:t>Uncertain benefit/harm in 2024</a:t>
            </a:r>
          </a:p>
        </p:txBody>
      </p:sp>
      <p:sp>
        <p:nvSpPr>
          <p:cNvPr id="8" name="TextBox 7">
            <a:extLst>
              <a:ext uri="{FF2B5EF4-FFF2-40B4-BE49-F238E27FC236}">
                <a16:creationId xmlns:a16="http://schemas.microsoft.com/office/drawing/2014/main" id="{112896D3-A06A-4F73-B27E-318EE6A611C6}"/>
              </a:ext>
            </a:extLst>
          </p:cNvPr>
          <p:cNvSpPr txBox="1"/>
          <p:nvPr/>
        </p:nvSpPr>
        <p:spPr>
          <a:xfrm>
            <a:off x="1969377" y="2667000"/>
            <a:ext cx="4126623" cy="400110"/>
          </a:xfrm>
          <a:prstGeom prst="rect">
            <a:avLst/>
          </a:prstGeom>
          <a:solidFill>
            <a:srgbClr val="A6B08E"/>
          </a:solidFill>
        </p:spPr>
        <p:txBody>
          <a:bodyPr wrap="square" rtlCol="0">
            <a:spAutoFit/>
          </a:bodyPr>
          <a:lstStyle/>
          <a:p>
            <a:pPr algn="ctr"/>
            <a:r>
              <a:rPr lang="en-US" sz="2000" dirty="0">
                <a:solidFill>
                  <a:schemeClr val="bg1"/>
                </a:solidFill>
                <a:latin typeface="Calibri" panose="020F0502020204030204" pitchFamily="34" charset="0"/>
                <a:cs typeface="Calibri" panose="020F0502020204030204" pitchFamily="34" charset="0"/>
              </a:rPr>
              <a:t>Baseline risk studies</a:t>
            </a:r>
          </a:p>
        </p:txBody>
      </p:sp>
      <p:sp>
        <p:nvSpPr>
          <p:cNvPr id="9" name="TextBox 8">
            <a:extLst>
              <a:ext uri="{FF2B5EF4-FFF2-40B4-BE49-F238E27FC236}">
                <a16:creationId xmlns:a16="http://schemas.microsoft.com/office/drawing/2014/main" id="{7E3C3E7B-C680-4EA1-917F-BA9B263A08DB}"/>
              </a:ext>
            </a:extLst>
          </p:cNvPr>
          <p:cNvSpPr txBox="1"/>
          <p:nvPr/>
        </p:nvSpPr>
        <p:spPr>
          <a:xfrm>
            <a:off x="6261826" y="2660604"/>
            <a:ext cx="4126623" cy="400110"/>
          </a:xfrm>
          <a:prstGeom prst="rect">
            <a:avLst/>
          </a:prstGeom>
          <a:solidFill>
            <a:srgbClr val="88A1A4"/>
          </a:solidFill>
        </p:spPr>
        <p:txBody>
          <a:bodyPr wrap="square" rtlCol="0">
            <a:spAutoFit/>
          </a:bodyPr>
          <a:lstStyle/>
          <a:p>
            <a:pPr algn="ctr"/>
            <a:r>
              <a:rPr lang="en-US" sz="2000" dirty="0">
                <a:solidFill>
                  <a:schemeClr val="bg1"/>
                </a:solidFill>
                <a:latin typeface="Calibri" panose="020F0502020204030204" pitchFamily="34" charset="0"/>
                <a:cs typeface="Calibri" panose="020F0502020204030204" pitchFamily="34" charset="0"/>
              </a:rPr>
              <a:t>Effect of anticoagulation</a:t>
            </a:r>
          </a:p>
        </p:txBody>
      </p:sp>
      <p:sp>
        <p:nvSpPr>
          <p:cNvPr id="3" name="TextBox 2">
            <a:extLst>
              <a:ext uri="{FF2B5EF4-FFF2-40B4-BE49-F238E27FC236}">
                <a16:creationId xmlns:a16="http://schemas.microsoft.com/office/drawing/2014/main" id="{2DC32976-DE90-081B-59C2-F3BBD6F5396F}"/>
              </a:ext>
            </a:extLst>
          </p:cNvPr>
          <p:cNvSpPr txBox="1"/>
          <p:nvPr/>
        </p:nvSpPr>
        <p:spPr>
          <a:xfrm>
            <a:off x="412922" y="1998628"/>
            <a:ext cx="11505156" cy="461665"/>
          </a:xfrm>
          <a:prstGeom prst="rect">
            <a:avLst/>
          </a:prstGeom>
          <a:noFill/>
        </p:spPr>
        <p:txBody>
          <a:bodyPr wrap="square">
            <a:spAutoFit/>
          </a:bodyPr>
          <a:lstStyle/>
          <a:p>
            <a:pPr algn="ctr"/>
            <a:r>
              <a:rPr lang="en-CA" sz="2400" dirty="0">
                <a:solidFill>
                  <a:schemeClr val="tx1">
                    <a:lumMod val="50000"/>
                    <a:lumOff val="50000"/>
                  </a:schemeClr>
                </a:solidFill>
                <a:latin typeface="Segoe UI" panose="020B0502040204020203" pitchFamily="34" charset="0"/>
                <a:cs typeface="Segoe UI" panose="020B0502040204020203" pitchFamily="34" charset="0"/>
              </a:rPr>
              <a:t>Evolving evidence over time highlights rationale for “living guideline”</a:t>
            </a:r>
          </a:p>
        </p:txBody>
      </p:sp>
      <p:sp>
        <p:nvSpPr>
          <p:cNvPr id="7" name="TextBox 6">
            <a:extLst>
              <a:ext uri="{FF2B5EF4-FFF2-40B4-BE49-F238E27FC236}">
                <a16:creationId xmlns:a16="http://schemas.microsoft.com/office/drawing/2014/main" id="{338EEFB3-8A2C-831A-7B5E-505EDB282C3D}"/>
              </a:ext>
            </a:extLst>
          </p:cNvPr>
          <p:cNvSpPr txBox="1"/>
          <p:nvPr/>
        </p:nvSpPr>
        <p:spPr>
          <a:xfrm>
            <a:off x="1969376" y="5548650"/>
            <a:ext cx="8419073" cy="400110"/>
          </a:xfrm>
          <a:prstGeom prst="rect">
            <a:avLst/>
          </a:prstGeom>
          <a:noFill/>
        </p:spPr>
        <p:txBody>
          <a:bodyPr wrap="square">
            <a:spAutoFit/>
          </a:bodyPr>
          <a:lstStyle/>
          <a:p>
            <a:pPr algn="ctr"/>
            <a:r>
              <a:rPr lang="en-US" sz="2000" b="0" i="0" dirty="0">
                <a:solidFill>
                  <a:schemeClr val="tx1">
                    <a:lumMod val="50000"/>
                    <a:lumOff val="50000"/>
                  </a:schemeClr>
                </a:solidFill>
                <a:effectLst/>
                <a:latin typeface="Segoe UI" panose="020B0502040204020203" pitchFamily="34" charset="0"/>
                <a:cs typeface="Segoe UI" panose="020B0502040204020203" pitchFamily="34" charset="0"/>
              </a:rPr>
              <a:t>Individualized assessment of thrombosis and bleeding</a:t>
            </a:r>
            <a:endParaRPr lang="en-CA" sz="2000" dirty="0">
              <a:solidFill>
                <a:schemeClr val="tx1">
                  <a:lumMod val="50000"/>
                  <a:lumOff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33040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400" y="1262339"/>
            <a:ext cx="6186805" cy="452120"/>
          </a:xfrm>
          <a:prstGeom prst="rect">
            <a:avLst/>
          </a:prstGeom>
        </p:spPr>
        <p:txBody>
          <a:bodyPr vert="horz" wrap="square" lIns="0" tIns="12065" rIns="0" bIns="0" rtlCol="0">
            <a:spAutoFit/>
          </a:bodyPr>
          <a:lstStyle/>
          <a:p>
            <a:pPr marL="12700">
              <a:lnSpc>
                <a:spcPct val="100000"/>
              </a:lnSpc>
              <a:spcBef>
                <a:spcPts val="95"/>
              </a:spcBef>
            </a:pPr>
            <a:r>
              <a:rPr spc="-10" dirty="0"/>
              <a:t>Beneficial</a:t>
            </a:r>
            <a:r>
              <a:rPr spc="-90" dirty="0"/>
              <a:t> </a:t>
            </a:r>
            <a:r>
              <a:rPr spc="-25" dirty="0"/>
              <a:t>non-</a:t>
            </a:r>
            <a:r>
              <a:rPr spc="-10" dirty="0"/>
              <a:t>anticoagulant</a:t>
            </a:r>
            <a:r>
              <a:rPr spc="-50" dirty="0"/>
              <a:t> </a:t>
            </a:r>
            <a:r>
              <a:rPr spc="-10" dirty="0"/>
              <a:t>mechanisms?</a:t>
            </a:r>
          </a:p>
        </p:txBody>
      </p:sp>
      <p:pic>
        <p:nvPicPr>
          <p:cNvPr id="3" name="object 3"/>
          <p:cNvPicPr/>
          <p:nvPr/>
        </p:nvPicPr>
        <p:blipFill>
          <a:blip r:embed="rId3" cstate="print">
            <a:alphaModFix amt="60000"/>
          </a:blip>
          <a:stretch>
            <a:fillRect/>
          </a:stretch>
        </p:blipFill>
        <p:spPr>
          <a:xfrm>
            <a:off x="2158720" y="2750819"/>
            <a:ext cx="1350616" cy="1351787"/>
          </a:xfrm>
          <a:prstGeom prst="rect">
            <a:avLst/>
          </a:prstGeom>
        </p:spPr>
      </p:pic>
      <p:pic>
        <p:nvPicPr>
          <p:cNvPr id="4" name="object 4"/>
          <p:cNvPicPr/>
          <p:nvPr/>
        </p:nvPicPr>
        <p:blipFill>
          <a:blip r:embed="rId4" cstate="print">
            <a:alphaModFix amt="60000"/>
          </a:blip>
          <a:stretch>
            <a:fillRect/>
          </a:stretch>
        </p:blipFill>
        <p:spPr>
          <a:xfrm>
            <a:off x="5181600" y="2438400"/>
            <a:ext cx="1664206" cy="1664206"/>
          </a:xfrm>
          <a:prstGeom prst="rect">
            <a:avLst/>
          </a:prstGeom>
        </p:spPr>
      </p:pic>
      <p:pic>
        <p:nvPicPr>
          <p:cNvPr id="5" name="object 5"/>
          <p:cNvPicPr/>
          <p:nvPr/>
        </p:nvPicPr>
        <p:blipFill>
          <a:blip r:embed="rId5" cstate="print">
            <a:alphaModFix amt="60000"/>
            <a:extLst>
              <a:ext uri="{BEBA8EAE-BF5A-486C-A8C5-ECC9F3942E4B}">
                <a14:imgProps xmlns:a14="http://schemas.microsoft.com/office/drawing/2010/main">
                  <a14:imgLayer r:embed="rId6">
                    <a14:imgEffect>
                      <a14:saturation sat="111000"/>
                    </a14:imgEffect>
                  </a14:imgLayer>
                </a14:imgProps>
              </a:ext>
            </a:extLst>
          </a:blip>
          <a:stretch>
            <a:fillRect/>
          </a:stretch>
        </p:blipFill>
        <p:spPr>
          <a:xfrm>
            <a:off x="8832316" y="2174748"/>
            <a:ext cx="1627632" cy="2058124"/>
          </a:xfrm>
          <a:prstGeom prst="rect">
            <a:avLst/>
          </a:prstGeom>
        </p:spPr>
      </p:pic>
      <p:sp>
        <p:nvSpPr>
          <p:cNvPr id="6" name="object 6"/>
          <p:cNvSpPr txBox="1"/>
          <p:nvPr/>
        </p:nvSpPr>
        <p:spPr>
          <a:xfrm>
            <a:off x="1704747" y="4400576"/>
            <a:ext cx="2445385" cy="1836400"/>
          </a:xfrm>
          <a:prstGeom prst="rect">
            <a:avLst/>
          </a:prstGeom>
        </p:spPr>
        <p:txBody>
          <a:bodyPr vert="horz" wrap="square" lIns="0" tIns="0" rIns="0" bIns="0" rtlCol="0">
            <a:noAutofit/>
          </a:bodyPr>
          <a:lstStyle/>
          <a:p>
            <a:pPr marL="464820" marR="5080" indent="-452755">
              <a:lnSpc>
                <a:spcPct val="100000"/>
              </a:lnSpc>
              <a:spcBef>
                <a:spcPts val="1220"/>
              </a:spcBef>
            </a:pPr>
            <a:r>
              <a:rPr sz="2400" b="1" dirty="0">
                <a:solidFill>
                  <a:srgbClr val="E53E31"/>
                </a:solidFill>
                <a:latin typeface="Calibri"/>
                <a:cs typeface="Calibri"/>
              </a:rPr>
              <a:t>Reduces</a:t>
            </a:r>
            <a:r>
              <a:rPr sz="2400" b="1" spc="-25" dirty="0">
                <a:solidFill>
                  <a:srgbClr val="E53E31"/>
                </a:solidFill>
                <a:latin typeface="Calibri"/>
                <a:cs typeface="Calibri"/>
              </a:rPr>
              <a:t> </a:t>
            </a:r>
            <a:r>
              <a:rPr sz="2400" b="1" dirty="0">
                <a:solidFill>
                  <a:srgbClr val="E53E31"/>
                </a:solidFill>
                <a:latin typeface="Calibri"/>
                <a:cs typeface="Calibri"/>
              </a:rPr>
              <a:t>viral</a:t>
            </a:r>
            <a:r>
              <a:rPr sz="2400" b="1" spc="-15" dirty="0">
                <a:solidFill>
                  <a:srgbClr val="E53E31"/>
                </a:solidFill>
                <a:latin typeface="Calibri"/>
                <a:cs typeface="Calibri"/>
              </a:rPr>
              <a:t> </a:t>
            </a:r>
            <a:r>
              <a:rPr sz="2400" b="1" spc="-20" dirty="0">
                <a:solidFill>
                  <a:srgbClr val="E53E31"/>
                </a:solidFill>
                <a:latin typeface="Calibri"/>
                <a:cs typeface="Calibri"/>
              </a:rPr>
              <a:t>entry </a:t>
            </a:r>
            <a:r>
              <a:rPr sz="2400" b="1" dirty="0">
                <a:solidFill>
                  <a:srgbClr val="E53E31"/>
                </a:solidFill>
                <a:latin typeface="Calibri"/>
                <a:cs typeface="Calibri"/>
              </a:rPr>
              <a:t>to</a:t>
            </a:r>
            <a:r>
              <a:rPr sz="2400" b="1" spc="-15" dirty="0">
                <a:solidFill>
                  <a:srgbClr val="E53E31"/>
                </a:solidFill>
                <a:latin typeface="Calibri"/>
                <a:cs typeface="Calibri"/>
              </a:rPr>
              <a:t> </a:t>
            </a:r>
            <a:r>
              <a:rPr sz="2400" b="1" dirty="0">
                <a:solidFill>
                  <a:srgbClr val="E53E31"/>
                </a:solidFill>
                <a:latin typeface="Calibri"/>
                <a:cs typeface="Calibri"/>
              </a:rPr>
              <a:t>host</a:t>
            </a:r>
            <a:r>
              <a:rPr sz="2400" b="1" spc="-10" dirty="0">
                <a:solidFill>
                  <a:srgbClr val="E53E31"/>
                </a:solidFill>
                <a:latin typeface="Calibri"/>
                <a:cs typeface="Calibri"/>
              </a:rPr>
              <a:t> </a:t>
            </a:r>
            <a:r>
              <a:rPr sz="2400" b="1" spc="-20" dirty="0">
                <a:solidFill>
                  <a:srgbClr val="E53E31"/>
                </a:solidFill>
                <a:latin typeface="Calibri"/>
                <a:cs typeface="Calibri"/>
              </a:rPr>
              <a:t>cells</a:t>
            </a:r>
            <a:endParaRPr sz="2400" dirty="0">
              <a:solidFill>
                <a:srgbClr val="E53E31"/>
              </a:solidFill>
              <a:latin typeface="Calibri"/>
              <a:cs typeface="Calibri"/>
            </a:endParaRPr>
          </a:p>
        </p:txBody>
      </p:sp>
      <p:sp>
        <p:nvSpPr>
          <p:cNvPr id="7" name="object 7"/>
          <p:cNvSpPr txBox="1"/>
          <p:nvPr/>
        </p:nvSpPr>
        <p:spPr>
          <a:xfrm>
            <a:off x="5181600" y="4400576"/>
            <a:ext cx="1651000" cy="756920"/>
          </a:xfrm>
          <a:prstGeom prst="rect">
            <a:avLst/>
          </a:prstGeom>
        </p:spPr>
        <p:txBody>
          <a:bodyPr vert="horz" wrap="square" lIns="0" tIns="12700" rIns="0" bIns="0" rtlCol="0">
            <a:spAutoFit/>
          </a:bodyPr>
          <a:lstStyle/>
          <a:p>
            <a:pPr marL="186055" marR="5080" indent="-173990">
              <a:lnSpc>
                <a:spcPct val="100000"/>
              </a:lnSpc>
              <a:spcBef>
                <a:spcPts val="100"/>
              </a:spcBef>
            </a:pPr>
            <a:r>
              <a:rPr sz="2400" b="1" dirty="0">
                <a:solidFill>
                  <a:srgbClr val="E53E31"/>
                </a:solidFill>
                <a:latin typeface="Calibri"/>
                <a:cs typeface="Calibri"/>
              </a:rPr>
              <a:t>Reduces</a:t>
            </a:r>
            <a:r>
              <a:rPr sz="2400" b="1" spc="-25" dirty="0">
                <a:solidFill>
                  <a:srgbClr val="E53E31"/>
                </a:solidFill>
                <a:latin typeface="Calibri"/>
                <a:cs typeface="Calibri"/>
              </a:rPr>
              <a:t> NET </a:t>
            </a:r>
            <a:r>
              <a:rPr sz="2400" b="1" spc="-10" dirty="0">
                <a:solidFill>
                  <a:srgbClr val="E53E31"/>
                </a:solidFill>
                <a:latin typeface="Calibri"/>
                <a:cs typeface="Calibri"/>
              </a:rPr>
              <a:t>formation</a:t>
            </a:r>
            <a:endParaRPr sz="2400" dirty="0">
              <a:solidFill>
                <a:srgbClr val="E53E31"/>
              </a:solidFill>
              <a:latin typeface="Calibri"/>
              <a:cs typeface="Calibri"/>
            </a:endParaRPr>
          </a:p>
        </p:txBody>
      </p:sp>
      <p:sp>
        <p:nvSpPr>
          <p:cNvPr id="8" name="object 8"/>
          <p:cNvSpPr txBox="1"/>
          <p:nvPr/>
        </p:nvSpPr>
        <p:spPr>
          <a:xfrm>
            <a:off x="8923325" y="4400576"/>
            <a:ext cx="1504950" cy="756920"/>
          </a:xfrm>
          <a:prstGeom prst="rect">
            <a:avLst/>
          </a:prstGeom>
        </p:spPr>
        <p:txBody>
          <a:bodyPr vert="horz" wrap="square" lIns="0" tIns="12700" rIns="0" bIns="0" rtlCol="0">
            <a:spAutoFit/>
          </a:bodyPr>
          <a:lstStyle/>
          <a:p>
            <a:pPr marL="12700" marR="5080" indent="266700">
              <a:lnSpc>
                <a:spcPct val="100000"/>
              </a:lnSpc>
              <a:spcBef>
                <a:spcPts val="100"/>
              </a:spcBef>
            </a:pPr>
            <a:r>
              <a:rPr sz="2400" b="1" spc="-10" dirty="0">
                <a:solidFill>
                  <a:srgbClr val="E53E31"/>
                </a:solidFill>
                <a:latin typeface="Calibri"/>
                <a:cs typeface="Calibri"/>
              </a:rPr>
              <a:t>Inhibits heparanase</a:t>
            </a:r>
            <a:endParaRPr sz="2400" dirty="0">
              <a:solidFill>
                <a:srgbClr val="E53E31"/>
              </a:solidFill>
              <a:latin typeface="Calibri"/>
              <a:cs typeface="Calibri"/>
            </a:endParaRPr>
          </a:p>
        </p:txBody>
      </p:sp>
      <p:sp>
        <p:nvSpPr>
          <p:cNvPr id="10" name="TextBox 9">
            <a:extLst>
              <a:ext uri="{FF2B5EF4-FFF2-40B4-BE49-F238E27FC236}">
                <a16:creationId xmlns:a16="http://schemas.microsoft.com/office/drawing/2014/main" id="{7965BCD6-2D5E-88FE-BF74-3300DC7578B2}"/>
              </a:ext>
            </a:extLst>
          </p:cNvPr>
          <p:cNvSpPr txBox="1"/>
          <p:nvPr/>
        </p:nvSpPr>
        <p:spPr>
          <a:xfrm>
            <a:off x="1567458" y="2652544"/>
            <a:ext cx="1627632" cy="1569660"/>
          </a:xfrm>
          <a:prstGeom prst="rect">
            <a:avLst/>
          </a:prstGeom>
          <a:noFill/>
        </p:spPr>
        <p:txBody>
          <a:bodyPr wrap="square">
            <a:spAutoFit/>
          </a:bodyPr>
          <a:lstStyle/>
          <a:p>
            <a:pPr marL="754380">
              <a:lnSpc>
                <a:spcPct val="100000"/>
              </a:lnSpc>
              <a:spcBef>
                <a:spcPts val="8560"/>
              </a:spcBef>
            </a:pPr>
            <a:r>
              <a:rPr lang="en-US" sz="9600" spc="-5" dirty="0">
                <a:solidFill>
                  <a:srgbClr val="E53E31"/>
                </a:solidFill>
                <a:latin typeface="Arial"/>
                <a:cs typeface="Arial"/>
              </a:rPr>
              <a:t>X</a:t>
            </a:r>
            <a:endParaRPr lang="en-US" sz="9600" dirty="0">
              <a:solidFill>
                <a:srgbClr val="E53E31"/>
              </a:solidFill>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6212840"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E53E31"/>
                </a:solidFill>
                <a:latin typeface="Calibri"/>
                <a:cs typeface="Calibri"/>
              </a:rPr>
              <a:t>Intensive</a:t>
            </a:r>
            <a:r>
              <a:rPr sz="2800" spc="-110" dirty="0">
                <a:solidFill>
                  <a:srgbClr val="E53E31"/>
                </a:solidFill>
                <a:latin typeface="Calibri"/>
                <a:cs typeface="Calibri"/>
              </a:rPr>
              <a:t> </a:t>
            </a:r>
            <a:r>
              <a:rPr sz="2800" spc="-10" dirty="0">
                <a:solidFill>
                  <a:srgbClr val="E53E31"/>
                </a:solidFill>
                <a:latin typeface="Calibri"/>
                <a:cs typeface="Calibri"/>
              </a:rPr>
              <a:t>anticoagulant</a:t>
            </a:r>
            <a:r>
              <a:rPr sz="2800" spc="-120" dirty="0">
                <a:solidFill>
                  <a:srgbClr val="E53E31"/>
                </a:solidFill>
                <a:latin typeface="Calibri"/>
                <a:cs typeface="Calibri"/>
              </a:rPr>
              <a:t> </a:t>
            </a:r>
            <a:r>
              <a:rPr sz="2800" spc="-10" dirty="0">
                <a:solidFill>
                  <a:srgbClr val="E53E31"/>
                </a:solidFill>
                <a:latin typeface="Calibri"/>
                <a:cs typeface="Calibri"/>
              </a:rPr>
              <a:t>therapy</a:t>
            </a:r>
            <a:r>
              <a:rPr sz="2800" spc="-105" dirty="0">
                <a:solidFill>
                  <a:srgbClr val="E53E31"/>
                </a:solidFill>
                <a:latin typeface="Calibri"/>
                <a:cs typeface="Calibri"/>
              </a:rPr>
              <a:t> </a:t>
            </a:r>
            <a:r>
              <a:rPr sz="2800" spc="-10" dirty="0">
                <a:solidFill>
                  <a:srgbClr val="E53E31"/>
                </a:solidFill>
                <a:latin typeface="Calibri"/>
                <a:cs typeface="Calibri"/>
              </a:rPr>
              <a:t>beneficial?</a:t>
            </a:r>
            <a:endParaRPr sz="2800">
              <a:latin typeface="Calibri"/>
              <a:cs typeface="Calibri"/>
            </a:endParaRPr>
          </a:p>
        </p:txBody>
      </p:sp>
      <p:grpSp>
        <p:nvGrpSpPr>
          <p:cNvPr id="12" name="Group 11">
            <a:extLst>
              <a:ext uri="{FF2B5EF4-FFF2-40B4-BE49-F238E27FC236}">
                <a16:creationId xmlns:a16="http://schemas.microsoft.com/office/drawing/2014/main" id="{8DC4F825-6D27-13AD-DF64-20ACA37C7EEA}"/>
              </a:ext>
            </a:extLst>
          </p:cNvPr>
          <p:cNvGrpSpPr/>
          <p:nvPr/>
        </p:nvGrpSpPr>
        <p:grpSpPr>
          <a:xfrm>
            <a:off x="2209800" y="2508446"/>
            <a:ext cx="7833958" cy="2520754"/>
            <a:chOff x="2209800" y="2508446"/>
            <a:chExt cx="7833958" cy="2520754"/>
          </a:xfrm>
        </p:grpSpPr>
        <p:sp>
          <p:nvSpPr>
            <p:cNvPr id="7" name="Rectangle 6">
              <a:extLst>
                <a:ext uri="{FF2B5EF4-FFF2-40B4-BE49-F238E27FC236}">
                  <a16:creationId xmlns:a16="http://schemas.microsoft.com/office/drawing/2014/main" id="{C5C3FFE7-5972-87E1-566D-62B4FDF53144}"/>
                </a:ext>
              </a:extLst>
            </p:cNvPr>
            <p:cNvSpPr/>
            <p:nvPr/>
          </p:nvSpPr>
          <p:spPr>
            <a:xfrm>
              <a:off x="2209800" y="2971800"/>
              <a:ext cx="3751055" cy="2057400"/>
            </a:xfrm>
            <a:prstGeom prst="rect">
              <a:avLst/>
            </a:prstGeom>
            <a:solidFill>
              <a:srgbClr val="CAD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p:nvPr/>
          </p:nvSpPr>
          <p:spPr>
            <a:xfrm>
              <a:off x="2531855" y="3564593"/>
              <a:ext cx="3124200" cy="1090042"/>
            </a:xfrm>
            <a:prstGeom prst="rect">
              <a:avLst/>
            </a:prstGeom>
          </p:spPr>
          <p:txBody>
            <a:bodyPr vert="horz" wrap="square" lIns="0" tIns="88900" rIns="0" bIns="0" rtlCol="0">
              <a:spAutoFit/>
            </a:bodyPr>
            <a:lstStyle/>
            <a:p>
              <a:pPr marL="195580" indent="-100584">
                <a:lnSpc>
                  <a:spcPct val="100000"/>
                </a:lnSpc>
                <a:spcBef>
                  <a:spcPts val="700"/>
                </a:spcBef>
                <a:buFont typeface="Arial"/>
                <a:buChar char="•"/>
                <a:tabLst>
                  <a:tab pos="469265" algn="l"/>
                  <a:tab pos="469900" algn="l"/>
                </a:tabLst>
              </a:pPr>
              <a:r>
                <a:rPr sz="2000" dirty="0">
                  <a:solidFill>
                    <a:srgbClr val="808080"/>
                  </a:solidFill>
                  <a:latin typeface="Calibri"/>
                  <a:cs typeface="Calibri"/>
                </a:rPr>
                <a:t>High</a:t>
              </a:r>
              <a:r>
                <a:rPr sz="2000" spc="-70" dirty="0">
                  <a:solidFill>
                    <a:srgbClr val="808080"/>
                  </a:solidFill>
                  <a:latin typeface="Calibri"/>
                  <a:cs typeface="Calibri"/>
                </a:rPr>
                <a:t> </a:t>
              </a:r>
              <a:r>
                <a:rPr sz="2000" dirty="0">
                  <a:solidFill>
                    <a:srgbClr val="808080"/>
                  </a:solidFill>
                  <a:latin typeface="Calibri"/>
                  <a:cs typeface="Calibri"/>
                </a:rPr>
                <a:t>incidence</a:t>
              </a:r>
              <a:r>
                <a:rPr sz="2000" spc="-45" dirty="0">
                  <a:solidFill>
                    <a:srgbClr val="808080"/>
                  </a:solidFill>
                  <a:latin typeface="Calibri"/>
                  <a:cs typeface="Calibri"/>
                </a:rPr>
                <a:t> </a:t>
              </a:r>
              <a:r>
                <a:rPr sz="2000" dirty="0">
                  <a:solidFill>
                    <a:srgbClr val="808080"/>
                  </a:solidFill>
                  <a:latin typeface="Calibri"/>
                  <a:cs typeface="Calibri"/>
                </a:rPr>
                <a:t>of</a:t>
              </a:r>
              <a:r>
                <a:rPr sz="2000" spc="-70" dirty="0">
                  <a:solidFill>
                    <a:srgbClr val="808080"/>
                  </a:solidFill>
                  <a:latin typeface="Calibri"/>
                  <a:cs typeface="Calibri"/>
                </a:rPr>
                <a:t> </a:t>
              </a:r>
              <a:r>
                <a:rPr sz="2000" spc="-25" dirty="0">
                  <a:solidFill>
                    <a:srgbClr val="808080"/>
                  </a:solidFill>
                  <a:latin typeface="Calibri"/>
                  <a:cs typeface="Calibri"/>
                </a:rPr>
                <a:t>VTE</a:t>
              </a:r>
              <a:endParaRPr sz="2000" dirty="0">
                <a:latin typeface="Calibri"/>
                <a:cs typeface="Calibri"/>
              </a:endParaRPr>
            </a:p>
            <a:p>
              <a:pPr marL="195580" marR="5080" indent="-100584">
                <a:lnSpc>
                  <a:spcPct val="100000"/>
                </a:lnSpc>
                <a:spcBef>
                  <a:spcPts val="600"/>
                </a:spcBef>
                <a:buFont typeface="Arial"/>
                <a:buChar char="•"/>
                <a:tabLst>
                  <a:tab pos="469265" algn="l"/>
                  <a:tab pos="469900" algn="l"/>
                </a:tabLst>
              </a:pPr>
              <a:r>
                <a:rPr sz="2000" dirty="0">
                  <a:solidFill>
                    <a:srgbClr val="808080"/>
                  </a:solidFill>
                  <a:latin typeface="Calibri"/>
                  <a:cs typeface="Calibri"/>
                </a:rPr>
                <a:t>Beneficial</a:t>
              </a:r>
              <a:r>
                <a:rPr sz="2000" spc="-110" dirty="0">
                  <a:solidFill>
                    <a:srgbClr val="808080"/>
                  </a:solidFill>
                  <a:latin typeface="Calibri"/>
                  <a:cs typeface="Calibri"/>
                </a:rPr>
                <a:t> </a:t>
              </a:r>
              <a:r>
                <a:rPr sz="2000" spc="-25" dirty="0">
                  <a:solidFill>
                    <a:srgbClr val="808080"/>
                  </a:solidFill>
                  <a:latin typeface="Calibri"/>
                  <a:cs typeface="Calibri"/>
                </a:rPr>
                <a:t>non-</a:t>
              </a:r>
              <a:r>
                <a:rPr sz="2000" spc="-10" dirty="0">
                  <a:solidFill>
                    <a:srgbClr val="808080"/>
                  </a:solidFill>
                  <a:latin typeface="Calibri"/>
                  <a:cs typeface="Calibri"/>
                </a:rPr>
                <a:t>anticoagulant </a:t>
              </a:r>
              <a:r>
                <a:rPr sz="2000" dirty="0">
                  <a:solidFill>
                    <a:srgbClr val="808080"/>
                  </a:solidFill>
                  <a:latin typeface="Calibri"/>
                  <a:cs typeface="Calibri"/>
                </a:rPr>
                <a:t>mechanisms</a:t>
              </a:r>
              <a:r>
                <a:rPr sz="2000" spc="-140" dirty="0">
                  <a:solidFill>
                    <a:srgbClr val="808080"/>
                  </a:solidFill>
                  <a:latin typeface="Calibri"/>
                  <a:cs typeface="Calibri"/>
                </a:rPr>
                <a:t> </a:t>
              </a:r>
              <a:r>
                <a:rPr sz="2000" spc="-25" dirty="0">
                  <a:solidFill>
                    <a:srgbClr val="808080"/>
                  </a:solidFill>
                  <a:latin typeface="Calibri"/>
                  <a:cs typeface="Calibri"/>
                </a:rPr>
                <a:t>(?)</a:t>
              </a:r>
              <a:endParaRPr sz="2000" dirty="0">
                <a:latin typeface="Calibri"/>
                <a:cs typeface="Calibri"/>
              </a:endParaRPr>
            </a:p>
          </p:txBody>
        </p:sp>
        <p:sp>
          <p:nvSpPr>
            <p:cNvPr id="8" name="Oval 7">
              <a:extLst>
                <a:ext uri="{FF2B5EF4-FFF2-40B4-BE49-F238E27FC236}">
                  <a16:creationId xmlns:a16="http://schemas.microsoft.com/office/drawing/2014/main" id="{14BE7EB5-FBF7-4CFF-29CD-DE8FB89F38E3}"/>
                </a:ext>
              </a:extLst>
            </p:cNvPr>
            <p:cNvSpPr/>
            <p:nvPr/>
          </p:nvSpPr>
          <p:spPr>
            <a:xfrm>
              <a:off x="3683886" y="2508446"/>
              <a:ext cx="926706" cy="926706"/>
            </a:xfrm>
            <a:prstGeom prst="ellipse">
              <a:avLst/>
            </a:prstGeom>
            <a:solidFill>
              <a:srgbClr val="A6B08E"/>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ctr"/>
              <a:r>
                <a:rPr lang="en-US" sz="8000" b="1" dirty="0"/>
                <a:t>+</a:t>
              </a:r>
            </a:p>
          </p:txBody>
        </p:sp>
        <p:sp>
          <p:nvSpPr>
            <p:cNvPr id="9" name="Rectangle 8">
              <a:extLst>
                <a:ext uri="{FF2B5EF4-FFF2-40B4-BE49-F238E27FC236}">
                  <a16:creationId xmlns:a16="http://schemas.microsoft.com/office/drawing/2014/main" id="{43AAA7AB-10A9-6C73-F80C-F55D1D16667C}"/>
                </a:ext>
              </a:extLst>
            </p:cNvPr>
            <p:cNvSpPr/>
            <p:nvPr/>
          </p:nvSpPr>
          <p:spPr>
            <a:xfrm>
              <a:off x="6292703" y="2971800"/>
              <a:ext cx="3751055" cy="2057400"/>
            </a:xfrm>
            <a:prstGeom prst="rect">
              <a:avLst/>
            </a:prstGeom>
            <a:solidFill>
              <a:srgbClr val="E53E31">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5C9BCD2-269C-4F20-F7CF-07F492660F22}"/>
                </a:ext>
              </a:extLst>
            </p:cNvPr>
            <p:cNvSpPr/>
            <p:nvPr/>
          </p:nvSpPr>
          <p:spPr>
            <a:xfrm>
              <a:off x="7766789" y="2508446"/>
              <a:ext cx="926706" cy="926706"/>
            </a:xfrm>
            <a:prstGeom prst="ellipse">
              <a:avLst/>
            </a:prstGeom>
            <a:solidFill>
              <a:srgbClr val="E53E3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182880" rtlCol="0" anchor="ctr"/>
            <a:lstStyle/>
            <a:p>
              <a:pPr algn="ctr"/>
              <a:r>
                <a:rPr lang="en-US" sz="8000" b="1" dirty="0"/>
                <a:t>-</a:t>
              </a:r>
            </a:p>
          </p:txBody>
        </p:sp>
        <p:sp>
          <p:nvSpPr>
            <p:cNvPr id="11" name="object 5">
              <a:extLst>
                <a:ext uri="{FF2B5EF4-FFF2-40B4-BE49-F238E27FC236}">
                  <a16:creationId xmlns:a16="http://schemas.microsoft.com/office/drawing/2014/main" id="{31D02D0A-654A-FB01-31E1-5152F8334493}"/>
                </a:ext>
              </a:extLst>
            </p:cNvPr>
            <p:cNvSpPr txBox="1"/>
            <p:nvPr/>
          </p:nvSpPr>
          <p:spPr>
            <a:xfrm>
              <a:off x="6586403" y="3564593"/>
              <a:ext cx="3124200" cy="1192634"/>
            </a:xfrm>
            <a:prstGeom prst="rect">
              <a:avLst/>
            </a:prstGeom>
          </p:spPr>
          <p:txBody>
            <a:bodyPr vert="horz" wrap="square" lIns="0" tIns="88900" rIns="0" bIns="0" rtlCol="0">
              <a:spAutoFit/>
            </a:bodyPr>
            <a:lstStyle/>
            <a:p>
              <a:pPr marL="195580" indent="-100584">
                <a:lnSpc>
                  <a:spcPct val="100000"/>
                </a:lnSpc>
                <a:spcBef>
                  <a:spcPts val="700"/>
                </a:spcBef>
                <a:buFont typeface="Arial"/>
                <a:buChar char="•"/>
                <a:tabLst>
                  <a:tab pos="469265" algn="l"/>
                  <a:tab pos="469900" algn="l"/>
                </a:tabLst>
              </a:pPr>
              <a:r>
                <a:rPr lang="en-US" sz="2000" dirty="0" err="1">
                  <a:solidFill>
                    <a:srgbClr val="808080"/>
                  </a:solidFill>
                  <a:latin typeface="Calibri"/>
                  <a:cs typeface="Calibri"/>
                </a:rPr>
                <a:t>Immunothrombosis</a:t>
              </a:r>
              <a:endParaRPr lang="en-US" sz="2000" dirty="0">
                <a:solidFill>
                  <a:srgbClr val="808080"/>
                </a:solidFill>
                <a:latin typeface="Calibri"/>
                <a:cs typeface="Calibri"/>
              </a:endParaRPr>
            </a:p>
            <a:p>
              <a:pPr marL="195580" indent="-100584">
                <a:lnSpc>
                  <a:spcPct val="100000"/>
                </a:lnSpc>
                <a:spcBef>
                  <a:spcPts val="700"/>
                </a:spcBef>
                <a:buFont typeface="Arial"/>
                <a:buChar char="•"/>
                <a:tabLst>
                  <a:tab pos="469265" algn="l"/>
                  <a:tab pos="469900" algn="l"/>
                </a:tabLst>
              </a:pPr>
              <a:r>
                <a:rPr lang="en-US" sz="2000" dirty="0">
                  <a:solidFill>
                    <a:srgbClr val="808080"/>
                  </a:solidFill>
                  <a:latin typeface="Calibri"/>
                  <a:cs typeface="Calibri"/>
                </a:rPr>
                <a:t>Overdiagnosis of VTE (?)</a:t>
              </a:r>
            </a:p>
            <a:p>
              <a:pPr marL="195580" indent="-100584">
                <a:lnSpc>
                  <a:spcPct val="100000"/>
                </a:lnSpc>
                <a:spcBef>
                  <a:spcPts val="700"/>
                </a:spcBef>
                <a:buFont typeface="Arial"/>
                <a:buChar char="•"/>
                <a:tabLst>
                  <a:tab pos="469265" algn="l"/>
                  <a:tab pos="469900" algn="l"/>
                </a:tabLst>
              </a:pPr>
              <a:endParaRPr lang="en-US" sz="2000" dirty="0">
                <a:solidFill>
                  <a:srgbClr val="808080"/>
                </a:solidFill>
                <a:latin typeface="Calibri"/>
                <a:cs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2752090"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Case</a:t>
            </a:r>
            <a:r>
              <a:rPr sz="2800" spc="-65" dirty="0">
                <a:solidFill>
                  <a:srgbClr val="E53E31"/>
                </a:solidFill>
                <a:latin typeface="Calibri"/>
                <a:cs typeface="Calibri"/>
              </a:rPr>
              <a:t> </a:t>
            </a:r>
            <a:r>
              <a:rPr sz="2800" spc="-10" dirty="0">
                <a:solidFill>
                  <a:srgbClr val="E53E31"/>
                </a:solidFill>
                <a:latin typeface="Calibri"/>
                <a:cs typeface="Calibri"/>
              </a:rPr>
              <a:t>Presentations</a:t>
            </a:r>
            <a:endParaRPr sz="2800">
              <a:latin typeface="Calibri"/>
              <a:cs typeface="Calibri"/>
            </a:endParaRPr>
          </a:p>
        </p:txBody>
      </p:sp>
      <p:pic>
        <p:nvPicPr>
          <p:cNvPr id="3" name="object 3"/>
          <p:cNvPicPr/>
          <p:nvPr/>
        </p:nvPicPr>
        <p:blipFill>
          <a:blip r:embed="rId4" cstate="print"/>
          <a:stretch>
            <a:fillRect/>
          </a:stretch>
        </p:blipFill>
        <p:spPr>
          <a:xfrm>
            <a:off x="946097" y="4572000"/>
            <a:ext cx="2369807" cy="1669409"/>
          </a:xfrm>
          <a:prstGeom prst="rect">
            <a:avLst/>
          </a:prstGeom>
        </p:spPr>
      </p:pic>
      <p:pic>
        <p:nvPicPr>
          <p:cNvPr id="4" name="object 4"/>
          <p:cNvPicPr/>
          <p:nvPr/>
        </p:nvPicPr>
        <p:blipFill>
          <a:blip r:embed="rId5" cstate="print"/>
          <a:stretch>
            <a:fillRect/>
          </a:stretch>
        </p:blipFill>
        <p:spPr>
          <a:xfrm>
            <a:off x="4775164" y="4572000"/>
            <a:ext cx="2369807" cy="1666376"/>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1964182365"/>
              </p:ext>
            </p:extLst>
          </p:nvPr>
        </p:nvGraphicFramePr>
        <p:xfrm>
          <a:off x="413327" y="1764231"/>
          <a:ext cx="7359073" cy="2917823"/>
        </p:xfrm>
        <a:graphic>
          <a:graphicData uri="http://schemas.openxmlformats.org/drawingml/2006/table">
            <a:tbl>
              <a:tblPr firstRow="1" bandRow="1">
                <a:tableStyleId>{2D5ABB26-0587-4C30-8999-92F81FD0307C}</a:tableStyleId>
              </a:tblPr>
              <a:tblGrid>
                <a:gridCol w="3510898">
                  <a:extLst>
                    <a:ext uri="{9D8B030D-6E8A-4147-A177-3AD203B41FA5}">
                      <a16:colId xmlns:a16="http://schemas.microsoft.com/office/drawing/2014/main" val="20000"/>
                    </a:ext>
                  </a:extLst>
                </a:gridCol>
                <a:gridCol w="275175">
                  <a:extLst>
                    <a:ext uri="{9D8B030D-6E8A-4147-A177-3AD203B41FA5}">
                      <a16:colId xmlns:a16="http://schemas.microsoft.com/office/drawing/2014/main" val="20001"/>
                    </a:ext>
                  </a:extLst>
                </a:gridCol>
                <a:gridCol w="3573000">
                  <a:extLst>
                    <a:ext uri="{9D8B030D-6E8A-4147-A177-3AD203B41FA5}">
                      <a16:colId xmlns:a16="http://schemas.microsoft.com/office/drawing/2014/main" val="20002"/>
                    </a:ext>
                  </a:extLst>
                </a:gridCol>
              </a:tblGrid>
              <a:tr h="202565">
                <a:tc>
                  <a:txBody>
                    <a:bodyPr/>
                    <a:lstStyle/>
                    <a:p>
                      <a:pPr>
                        <a:lnSpc>
                          <a:spcPct val="100000"/>
                        </a:lnSpc>
                      </a:pPr>
                      <a:endParaRPr sz="1200">
                        <a:latin typeface="Times New Roman"/>
                        <a:cs typeface="Times New Roman"/>
                      </a:endParaRPr>
                    </a:p>
                  </a:txBody>
                  <a:tcPr marL="0" marR="0" marT="0" marB="0"/>
                </a:tc>
                <a:tc rowSpan="8">
                  <a:txBody>
                    <a:bodyPr/>
                    <a:lstStyle/>
                    <a:p>
                      <a:pPr>
                        <a:lnSpc>
                          <a:spcPct val="100000"/>
                        </a:lnSpc>
                      </a:pPr>
                      <a:endParaRPr sz="1600" dirty="0">
                        <a:latin typeface="Times New Roman"/>
                        <a:cs typeface="Times New Roman"/>
                      </a:endParaRPr>
                    </a:p>
                  </a:txBody>
                  <a:tcPr marL="0" marR="0" marT="0" marB="0">
                    <a:solidFill>
                      <a:srgbClr val="FFFFFF"/>
                    </a:solidFill>
                  </a:tcPr>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0"/>
                  </a:ext>
                </a:extLst>
              </a:tr>
              <a:tr h="336550">
                <a:tc>
                  <a:txBody>
                    <a:bodyPr/>
                    <a:lstStyle/>
                    <a:p>
                      <a:pPr marL="198120" algn="ctr">
                        <a:lnSpc>
                          <a:spcPct val="100000"/>
                        </a:lnSpc>
                        <a:spcBef>
                          <a:spcPts val="265"/>
                        </a:spcBef>
                      </a:pPr>
                      <a:r>
                        <a:rPr sz="1600" b="1" spc="-10" dirty="0">
                          <a:solidFill>
                            <a:srgbClr val="FFFFFF"/>
                          </a:solidFill>
                          <a:latin typeface="Calibri"/>
                          <a:cs typeface="Calibri"/>
                        </a:rPr>
                        <a:t>Patient</a:t>
                      </a:r>
                      <a:r>
                        <a:rPr sz="1600" b="1" spc="-65" dirty="0">
                          <a:solidFill>
                            <a:srgbClr val="FFFFFF"/>
                          </a:solidFill>
                          <a:latin typeface="Calibri"/>
                          <a:cs typeface="Calibri"/>
                        </a:rPr>
                        <a:t> </a:t>
                      </a:r>
                      <a:r>
                        <a:rPr sz="1600" b="1" spc="-50" dirty="0">
                          <a:solidFill>
                            <a:srgbClr val="FFFFFF"/>
                          </a:solidFill>
                          <a:latin typeface="Calibri"/>
                          <a:cs typeface="Calibri"/>
                        </a:rPr>
                        <a:t>T</a:t>
                      </a:r>
                      <a:endParaRPr sz="1600">
                        <a:latin typeface="Calibri"/>
                        <a:cs typeface="Calibri"/>
                      </a:endParaRPr>
                    </a:p>
                  </a:txBody>
                  <a:tcPr marL="0" marR="0" marT="33655" marB="0">
                    <a:solidFill>
                      <a:srgbClr val="E43E31"/>
                    </a:solidFill>
                  </a:tcPr>
                </a:tc>
                <a:tc vMerge="1">
                  <a:txBody>
                    <a:bodyPr/>
                    <a:lstStyle/>
                    <a:p>
                      <a:endParaRPr/>
                    </a:p>
                  </a:txBody>
                  <a:tcPr marL="0" marR="0" marT="0" marB="0">
                    <a:solidFill>
                      <a:srgbClr val="FFFFFF"/>
                    </a:solidFill>
                  </a:tcPr>
                </a:tc>
                <a:tc>
                  <a:txBody>
                    <a:bodyPr/>
                    <a:lstStyle/>
                    <a:p>
                      <a:pPr marR="118110" algn="ctr">
                        <a:lnSpc>
                          <a:spcPct val="100000"/>
                        </a:lnSpc>
                        <a:spcBef>
                          <a:spcPts val="265"/>
                        </a:spcBef>
                      </a:pPr>
                      <a:r>
                        <a:rPr sz="1600" b="1" spc="-10" dirty="0">
                          <a:solidFill>
                            <a:srgbClr val="FFFFFF"/>
                          </a:solidFill>
                          <a:latin typeface="Calibri"/>
                          <a:cs typeface="Calibri"/>
                        </a:rPr>
                        <a:t>Patient</a:t>
                      </a:r>
                      <a:r>
                        <a:rPr sz="1600" b="1" spc="-65" dirty="0">
                          <a:solidFill>
                            <a:srgbClr val="FFFFFF"/>
                          </a:solidFill>
                          <a:latin typeface="Calibri"/>
                          <a:cs typeface="Calibri"/>
                        </a:rPr>
                        <a:t> </a:t>
                      </a:r>
                      <a:r>
                        <a:rPr sz="1600" b="1" spc="-50" dirty="0">
                          <a:solidFill>
                            <a:srgbClr val="FFFFFF"/>
                          </a:solidFill>
                          <a:latin typeface="Calibri"/>
                          <a:cs typeface="Calibri"/>
                        </a:rPr>
                        <a:t>K</a:t>
                      </a:r>
                      <a:endParaRPr sz="1600" dirty="0">
                        <a:latin typeface="Calibri"/>
                        <a:cs typeface="Calibri"/>
                      </a:endParaRPr>
                    </a:p>
                  </a:txBody>
                  <a:tcPr marL="0" marR="0" marT="33655" marB="0">
                    <a:solidFill>
                      <a:srgbClr val="E43E31"/>
                    </a:solidFill>
                  </a:tcPr>
                </a:tc>
                <a:extLst>
                  <a:ext uri="{0D108BD9-81ED-4DB2-BD59-A6C34878D82A}">
                    <a16:rowId xmlns:a16="http://schemas.microsoft.com/office/drawing/2014/main" val="10001"/>
                  </a:ext>
                </a:extLst>
              </a:tr>
              <a:tr h="335280">
                <a:tc>
                  <a:txBody>
                    <a:bodyPr/>
                    <a:lstStyle/>
                    <a:p>
                      <a:pPr marL="196850" algn="ctr">
                        <a:lnSpc>
                          <a:spcPct val="100000"/>
                        </a:lnSpc>
                        <a:spcBef>
                          <a:spcPts val="270"/>
                        </a:spcBef>
                      </a:pPr>
                      <a:r>
                        <a:rPr sz="1600" dirty="0">
                          <a:solidFill>
                            <a:srgbClr val="808080"/>
                          </a:solidFill>
                          <a:latin typeface="Microsoft YaHei"/>
                          <a:cs typeface="Microsoft YaHei"/>
                        </a:rPr>
                        <a:t>♂</a:t>
                      </a:r>
                      <a:r>
                        <a:rPr sz="1600" dirty="0">
                          <a:solidFill>
                            <a:srgbClr val="808080"/>
                          </a:solidFill>
                          <a:latin typeface="Calibri"/>
                          <a:cs typeface="Calibri"/>
                        </a:rPr>
                        <a:t>,</a:t>
                      </a:r>
                      <a:r>
                        <a:rPr sz="1600" spc="-30" dirty="0">
                          <a:solidFill>
                            <a:srgbClr val="808080"/>
                          </a:solidFill>
                          <a:latin typeface="Calibri"/>
                          <a:cs typeface="Calibri"/>
                        </a:rPr>
                        <a:t> </a:t>
                      </a:r>
                      <a:r>
                        <a:rPr sz="1600" dirty="0">
                          <a:solidFill>
                            <a:srgbClr val="808080"/>
                          </a:solidFill>
                          <a:latin typeface="Calibri"/>
                          <a:cs typeface="Calibri"/>
                        </a:rPr>
                        <a:t>Chinese,</a:t>
                      </a:r>
                      <a:r>
                        <a:rPr sz="1600" spc="-40" dirty="0">
                          <a:solidFill>
                            <a:srgbClr val="808080"/>
                          </a:solidFill>
                          <a:latin typeface="Calibri"/>
                          <a:cs typeface="Calibri"/>
                        </a:rPr>
                        <a:t> </a:t>
                      </a:r>
                      <a:r>
                        <a:rPr sz="1600" dirty="0">
                          <a:solidFill>
                            <a:srgbClr val="808080"/>
                          </a:solidFill>
                          <a:latin typeface="Calibri"/>
                          <a:cs typeface="Calibri"/>
                        </a:rPr>
                        <a:t>73</a:t>
                      </a:r>
                      <a:r>
                        <a:rPr sz="1600" spc="-20" dirty="0">
                          <a:solidFill>
                            <a:srgbClr val="808080"/>
                          </a:solidFill>
                          <a:latin typeface="Calibri"/>
                          <a:cs typeface="Calibri"/>
                        </a:rPr>
                        <a:t> years</a:t>
                      </a:r>
                      <a:endParaRPr sz="1600">
                        <a:latin typeface="Calibri"/>
                        <a:cs typeface="Calibri"/>
                      </a:endParaRPr>
                    </a:p>
                  </a:txBody>
                  <a:tcPr marL="0" marR="0" marT="34290" marB="0">
                    <a:lnB w="12700">
                      <a:solidFill>
                        <a:srgbClr val="C0C0C0"/>
                      </a:solidFill>
                      <a:prstDash val="solid"/>
                    </a:lnB>
                    <a:solidFill>
                      <a:srgbClr val="F2F2F2"/>
                    </a:solidFill>
                  </a:tcPr>
                </a:tc>
                <a:tc vMerge="1">
                  <a:txBody>
                    <a:bodyPr/>
                    <a:lstStyle/>
                    <a:p>
                      <a:endParaRPr/>
                    </a:p>
                  </a:txBody>
                  <a:tcPr marL="0" marR="0" marT="0" marB="0">
                    <a:solidFill>
                      <a:srgbClr val="FFFFFF"/>
                    </a:solidFill>
                  </a:tcPr>
                </a:tc>
                <a:tc>
                  <a:txBody>
                    <a:bodyPr/>
                    <a:lstStyle/>
                    <a:p>
                      <a:pPr marR="117475" algn="ctr">
                        <a:lnSpc>
                          <a:spcPct val="100000"/>
                        </a:lnSpc>
                        <a:spcBef>
                          <a:spcPts val="270"/>
                        </a:spcBef>
                      </a:pPr>
                      <a:r>
                        <a:rPr sz="1600" dirty="0">
                          <a:solidFill>
                            <a:srgbClr val="808080"/>
                          </a:solidFill>
                          <a:latin typeface="Microsoft YaHei"/>
                          <a:cs typeface="Microsoft YaHei"/>
                        </a:rPr>
                        <a:t>♂</a:t>
                      </a:r>
                      <a:r>
                        <a:rPr sz="1600" dirty="0">
                          <a:solidFill>
                            <a:srgbClr val="808080"/>
                          </a:solidFill>
                          <a:latin typeface="Calibri"/>
                          <a:cs typeface="Calibri"/>
                        </a:rPr>
                        <a:t>,</a:t>
                      </a:r>
                      <a:r>
                        <a:rPr sz="1600" spc="-5" dirty="0">
                          <a:solidFill>
                            <a:srgbClr val="808080"/>
                          </a:solidFill>
                          <a:latin typeface="Calibri"/>
                          <a:cs typeface="Calibri"/>
                        </a:rPr>
                        <a:t> </a:t>
                      </a:r>
                      <a:r>
                        <a:rPr lang="en-US" sz="1600" spc="-10" dirty="0">
                          <a:solidFill>
                            <a:srgbClr val="808080"/>
                          </a:solidFill>
                          <a:latin typeface="Calibri"/>
                          <a:cs typeface="Calibri"/>
                        </a:rPr>
                        <a:t>White</a:t>
                      </a:r>
                      <a:r>
                        <a:rPr sz="1600" spc="-10" dirty="0">
                          <a:solidFill>
                            <a:srgbClr val="808080"/>
                          </a:solidFill>
                          <a:latin typeface="Calibri"/>
                          <a:cs typeface="Calibri"/>
                        </a:rPr>
                        <a:t>,</a:t>
                      </a:r>
                      <a:r>
                        <a:rPr sz="1600" spc="-40" dirty="0">
                          <a:solidFill>
                            <a:srgbClr val="808080"/>
                          </a:solidFill>
                          <a:latin typeface="Calibri"/>
                          <a:cs typeface="Calibri"/>
                        </a:rPr>
                        <a:t> </a:t>
                      </a:r>
                      <a:r>
                        <a:rPr sz="1600" dirty="0">
                          <a:solidFill>
                            <a:srgbClr val="808080"/>
                          </a:solidFill>
                          <a:latin typeface="Calibri"/>
                          <a:cs typeface="Calibri"/>
                        </a:rPr>
                        <a:t>52</a:t>
                      </a:r>
                      <a:r>
                        <a:rPr sz="1600" spc="-5" dirty="0">
                          <a:solidFill>
                            <a:srgbClr val="808080"/>
                          </a:solidFill>
                          <a:latin typeface="Calibri"/>
                          <a:cs typeface="Calibri"/>
                        </a:rPr>
                        <a:t> </a:t>
                      </a:r>
                      <a:r>
                        <a:rPr sz="1600" spc="-20" dirty="0">
                          <a:solidFill>
                            <a:srgbClr val="808080"/>
                          </a:solidFill>
                          <a:latin typeface="Calibri"/>
                          <a:cs typeface="Calibri"/>
                        </a:rPr>
                        <a:t>years</a:t>
                      </a:r>
                      <a:endParaRPr sz="1600" dirty="0">
                        <a:latin typeface="Calibri"/>
                        <a:cs typeface="Calibri"/>
                      </a:endParaRPr>
                    </a:p>
                  </a:txBody>
                  <a:tcPr marL="0" marR="0" marT="34290" marB="0">
                    <a:lnB w="12700">
                      <a:solidFill>
                        <a:srgbClr val="C0C0C0"/>
                      </a:solidFill>
                      <a:prstDash val="solid"/>
                    </a:lnB>
                    <a:solidFill>
                      <a:srgbClr val="F2F2F2"/>
                    </a:solidFill>
                  </a:tcPr>
                </a:tc>
                <a:extLst>
                  <a:ext uri="{0D108BD9-81ED-4DB2-BD59-A6C34878D82A}">
                    <a16:rowId xmlns:a16="http://schemas.microsoft.com/office/drawing/2014/main" val="10002"/>
                  </a:ext>
                </a:extLst>
              </a:tr>
              <a:tr h="334645">
                <a:tc>
                  <a:txBody>
                    <a:bodyPr/>
                    <a:lstStyle/>
                    <a:p>
                      <a:pPr marL="200025" algn="ctr">
                        <a:lnSpc>
                          <a:spcPct val="100000"/>
                        </a:lnSpc>
                        <a:spcBef>
                          <a:spcPts val="260"/>
                        </a:spcBef>
                      </a:pPr>
                      <a:r>
                        <a:rPr sz="1600" dirty="0">
                          <a:solidFill>
                            <a:srgbClr val="808080"/>
                          </a:solidFill>
                          <a:latin typeface="Calibri"/>
                          <a:cs typeface="Calibri"/>
                        </a:rPr>
                        <a:t>BMI</a:t>
                      </a:r>
                      <a:r>
                        <a:rPr sz="1600" spc="-25" dirty="0">
                          <a:solidFill>
                            <a:srgbClr val="808080"/>
                          </a:solidFill>
                          <a:latin typeface="Calibri"/>
                          <a:cs typeface="Calibri"/>
                        </a:rPr>
                        <a:t> </a:t>
                      </a:r>
                      <a:r>
                        <a:rPr sz="1600" dirty="0">
                          <a:solidFill>
                            <a:srgbClr val="808080"/>
                          </a:solidFill>
                          <a:latin typeface="Calibri"/>
                          <a:cs typeface="Calibri"/>
                        </a:rPr>
                        <a:t>34</a:t>
                      </a:r>
                      <a:r>
                        <a:rPr sz="1600" spc="-5" dirty="0">
                          <a:solidFill>
                            <a:srgbClr val="808080"/>
                          </a:solidFill>
                          <a:latin typeface="Calibri"/>
                          <a:cs typeface="Calibri"/>
                        </a:rPr>
                        <a:t> </a:t>
                      </a:r>
                      <a:r>
                        <a:rPr sz="1600" dirty="0">
                          <a:solidFill>
                            <a:srgbClr val="808080"/>
                          </a:solidFill>
                          <a:latin typeface="Calibri"/>
                          <a:cs typeface="Calibri"/>
                        </a:rPr>
                        <a:t>kg/m</a:t>
                      </a:r>
                      <a:r>
                        <a:rPr sz="1575" baseline="26455" dirty="0">
                          <a:solidFill>
                            <a:srgbClr val="808080"/>
                          </a:solidFill>
                          <a:latin typeface="Calibri"/>
                          <a:cs typeface="Calibri"/>
                        </a:rPr>
                        <a:t>2</a:t>
                      </a:r>
                      <a:r>
                        <a:rPr sz="1600" dirty="0">
                          <a:solidFill>
                            <a:srgbClr val="808080"/>
                          </a:solidFill>
                          <a:latin typeface="Calibri"/>
                          <a:cs typeface="Calibri"/>
                        </a:rPr>
                        <a:t>,</a:t>
                      </a:r>
                      <a:r>
                        <a:rPr sz="1600" spc="-25" dirty="0">
                          <a:solidFill>
                            <a:srgbClr val="808080"/>
                          </a:solidFill>
                          <a:latin typeface="Calibri"/>
                          <a:cs typeface="Calibri"/>
                        </a:rPr>
                        <a:t> </a:t>
                      </a:r>
                      <a:r>
                        <a:rPr sz="1600" dirty="0">
                          <a:solidFill>
                            <a:srgbClr val="808080"/>
                          </a:solidFill>
                          <a:latin typeface="Calibri"/>
                          <a:cs typeface="Calibri"/>
                        </a:rPr>
                        <a:t>DM,</a:t>
                      </a:r>
                      <a:r>
                        <a:rPr sz="1600" spc="-25" dirty="0">
                          <a:solidFill>
                            <a:srgbClr val="808080"/>
                          </a:solidFill>
                          <a:latin typeface="Calibri"/>
                          <a:cs typeface="Calibri"/>
                        </a:rPr>
                        <a:t> </a:t>
                      </a:r>
                      <a:r>
                        <a:rPr sz="1600" spc="-10" dirty="0">
                          <a:solidFill>
                            <a:srgbClr val="808080"/>
                          </a:solidFill>
                          <a:latin typeface="Calibri"/>
                          <a:cs typeface="Calibri"/>
                        </a:rPr>
                        <a:t>hypertension</a:t>
                      </a:r>
                      <a:endParaRPr sz="1600">
                        <a:latin typeface="Calibri"/>
                        <a:cs typeface="Calibri"/>
                      </a:endParaRPr>
                    </a:p>
                  </a:txBody>
                  <a:tcPr marL="0" marR="0" marT="33020" marB="0">
                    <a:lnT w="12700">
                      <a:solidFill>
                        <a:srgbClr val="C0C0C0"/>
                      </a:solidFill>
                      <a:prstDash val="solid"/>
                    </a:lnT>
                    <a:lnB w="12700">
                      <a:solidFill>
                        <a:srgbClr val="C0C0C0"/>
                      </a:solidFill>
                      <a:prstDash val="solid"/>
                    </a:lnB>
                    <a:solidFill>
                      <a:srgbClr val="F2F2F2"/>
                    </a:solidFill>
                  </a:tcPr>
                </a:tc>
                <a:tc vMerge="1">
                  <a:txBody>
                    <a:bodyPr/>
                    <a:lstStyle/>
                    <a:p>
                      <a:endParaRPr/>
                    </a:p>
                  </a:txBody>
                  <a:tcPr marL="0" marR="0" marT="0" marB="0">
                    <a:solidFill>
                      <a:srgbClr val="FFFFFF"/>
                    </a:solidFill>
                  </a:tcPr>
                </a:tc>
                <a:tc>
                  <a:txBody>
                    <a:bodyPr/>
                    <a:lstStyle/>
                    <a:p>
                      <a:pPr marR="120014" algn="ctr">
                        <a:lnSpc>
                          <a:spcPct val="100000"/>
                        </a:lnSpc>
                        <a:spcBef>
                          <a:spcPts val="259"/>
                        </a:spcBef>
                      </a:pPr>
                      <a:r>
                        <a:rPr sz="1600" dirty="0">
                          <a:solidFill>
                            <a:srgbClr val="808080"/>
                          </a:solidFill>
                          <a:latin typeface="Calibri"/>
                          <a:cs typeface="Calibri"/>
                        </a:rPr>
                        <a:t>BMI</a:t>
                      </a:r>
                      <a:r>
                        <a:rPr sz="1600" spc="-20" dirty="0">
                          <a:solidFill>
                            <a:srgbClr val="808080"/>
                          </a:solidFill>
                          <a:latin typeface="Calibri"/>
                          <a:cs typeface="Calibri"/>
                        </a:rPr>
                        <a:t> </a:t>
                      </a:r>
                      <a:r>
                        <a:rPr sz="1600" dirty="0">
                          <a:solidFill>
                            <a:srgbClr val="808080"/>
                          </a:solidFill>
                          <a:latin typeface="Calibri"/>
                          <a:cs typeface="Calibri"/>
                        </a:rPr>
                        <a:t>23</a:t>
                      </a:r>
                      <a:r>
                        <a:rPr sz="1600" spc="-5" dirty="0">
                          <a:solidFill>
                            <a:srgbClr val="808080"/>
                          </a:solidFill>
                          <a:latin typeface="Calibri"/>
                          <a:cs typeface="Calibri"/>
                        </a:rPr>
                        <a:t> </a:t>
                      </a:r>
                      <a:r>
                        <a:rPr sz="1600" dirty="0">
                          <a:solidFill>
                            <a:srgbClr val="808080"/>
                          </a:solidFill>
                          <a:latin typeface="Calibri"/>
                          <a:cs typeface="Calibri"/>
                        </a:rPr>
                        <a:t>kg/m</a:t>
                      </a:r>
                      <a:r>
                        <a:rPr sz="1575" baseline="26455" dirty="0">
                          <a:solidFill>
                            <a:srgbClr val="808080"/>
                          </a:solidFill>
                          <a:latin typeface="Calibri"/>
                          <a:cs typeface="Calibri"/>
                        </a:rPr>
                        <a:t>2</a:t>
                      </a:r>
                      <a:r>
                        <a:rPr sz="1600" dirty="0">
                          <a:solidFill>
                            <a:srgbClr val="808080"/>
                          </a:solidFill>
                          <a:latin typeface="Calibri"/>
                          <a:cs typeface="Calibri"/>
                        </a:rPr>
                        <a:t>,</a:t>
                      </a:r>
                      <a:r>
                        <a:rPr sz="1600" spc="-25" dirty="0">
                          <a:solidFill>
                            <a:srgbClr val="808080"/>
                          </a:solidFill>
                          <a:latin typeface="Calibri"/>
                          <a:cs typeface="Calibri"/>
                        </a:rPr>
                        <a:t> </a:t>
                      </a:r>
                      <a:r>
                        <a:rPr sz="1600" spc="-10" dirty="0">
                          <a:solidFill>
                            <a:srgbClr val="808080"/>
                          </a:solidFill>
                          <a:latin typeface="Calibri"/>
                          <a:cs typeface="Calibri"/>
                        </a:rPr>
                        <a:t>Asthma</a:t>
                      </a:r>
                      <a:endParaRPr sz="1600" dirty="0">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3"/>
                  </a:ext>
                </a:extLst>
              </a:tr>
              <a:tr h="335280">
                <a:tc>
                  <a:txBody>
                    <a:bodyPr/>
                    <a:lstStyle/>
                    <a:p>
                      <a:pPr marL="198755" algn="ctr">
                        <a:lnSpc>
                          <a:spcPct val="100000"/>
                        </a:lnSpc>
                        <a:spcBef>
                          <a:spcPts val="259"/>
                        </a:spcBef>
                      </a:pPr>
                      <a:r>
                        <a:rPr sz="1600" spc="-25" dirty="0">
                          <a:solidFill>
                            <a:srgbClr val="808080"/>
                          </a:solidFill>
                          <a:latin typeface="Calibri"/>
                          <a:cs typeface="Calibri"/>
                        </a:rPr>
                        <a:t>COVID-</a:t>
                      </a:r>
                      <a:r>
                        <a:rPr sz="1600" dirty="0">
                          <a:solidFill>
                            <a:srgbClr val="808080"/>
                          </a:solidFill>
                          <a:latin typeface="Calibri"/>
                          <a:cs typeface="Calibri"/>
                        </a:rPr>
                        <a:t>19</a:t>
                      </a:r>
                      <a:r>
                        <a:rPr sz="1600" spc="5" dirty="0">
                          <a:solidFill>
                            <a:srgbClr val="808080"/>
                          </a:solidFill>
                          <a:latin typeface="Calibri"/>
                          <a:cs typeface="Calibri"/>
                        </a:rPr>
                        <a:t> </a:t>
                      </a:r>
                      <a:r>
                        <a:rPr sz="1600" dirty="0">
                          <a:solidFill>
                            <a:srgbClr val="808080"/>
                          </a:solidFill>
                          <a:latin typeface="Calibri"/>
                          <a:cs typeface="Calibri"/>
                        </a:rPr>
                        <a:t>day</a:t>
                      </a:r>
                      <a:r>
                        <a:rPr sz="1600" spc="-10" dirty="0">
                          <a:solidFill>
                            <a:srgbClr val="808080"/>
                          </a:solidFill>
                          <a:latin typeface="Calibri"/>
                          <a:cs typeface="Calibri"/>
                        </a:rPr>
                        <a:t> </a:t>
                      </a:r>
                      <a:r>
                        <a:rPr sz="1600" spc="-25" dirty="0">
                          <a:solidFill>
                            <a:srgbClr val="808080"/>
                          </a:solidFill>
                          <a:latin typeface="Calibri"/>
                          <a:cs typeface="Calibri"/>
                        </a:rPr>
                        <a:t>10</a:t>
                      </a:r>
                      <a:endParaRPr sz="1600">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tc vMerge="1">
                  <a:txBody>
                    <a:bodyPr/>
                    <a:lstStyle/>
                    <a:p>
                      <a:endParaRPr/>
                    </a:p>
                  </a:txBody>
                  <a:tcPr marL="0" marR="0" marT="0" marB="0">
                    <a:solidFill>
                      <a:srgbClr val="FFFFFF"/>
                    </a:solidFill>
                  </a:tcPr>
                </a:tc>
                <a:tc>
                  <a:txBody>
                    <a:bodyPr/>
                    <a:lstStyle/>
                    <a:p>
                      <a:pPr marR="116839" algn="ctr">
                        <a:lnSpc>
                          <a:spcPct val="100000"/>
                        </a:lnSpc>
                        <a:spcBef>
                          <a:spcPts val="259"/>
                        </a:spcBef>
                      </a:pPr>
                      <a:r>
                        <a:rPr sz="1600" spc="-25" dirty="0">
                          <a:solidFill>
                            <a:srgbClr val="808080"/>
                          </a:solidFill>
                          <a:latin typeface="Calibri"/>
                          <a:cs typeface="Calibri"/>
                        </a:rPr>
                        <a:t>COVID-</a:t>
                      </a:r>
                      <a:r>
                        <a:rPr sz="1600" dirty="0">
                          <a:solidFill>
                            <a:srgbClr val="808080"/>
                          </a:solidFill>
                          <a:latin typeface="Calibri"/>
                          <a:cs typeface="Calibri"/>
                        </a:rPr>
                        <a:t>19</a:t>
                      </a:r>
                      <a:r>
                        <a:rPr sz="1600" spc="5" dirty="0">
                          <a:solidFill>
                            <a:srgbClr val="808080"/>
                          </a:solidFill>
                          <a:latin typeface="Calibri"/>
                          <a:cs typeface="Calibri"/>
                        </a:rPr>
                        <a:t> </a:t>
                      </a:r>
                      <a:r>
                        <a:rPr sz="1600" dirty="0">
                          <a:solidFill>
                            <a:srgbClr val="808080"/>
                          </a:solidFill>
                          <a:latin typeface="Calibri"/>
                          <a:cs typeface="Calibri"/>
                        </a:rPr>
                        <a:t>day</a:t>
                      </a:r>
                      <a:r>
                        <a:rPr sz="1600" spc="-10" dirty="0">
                          <a:solidFill>
                            <a:srgbClr val="808080"/>
                          </a:solidFill>
                          <a:latin typeface="Calibri"/>
                          <a:cs typeface="Calibri"/>
                        </a:rPr>
                        <a:t> </a:t>
                      </a:r>
                      <a:r>
                        <a:rPr sz="1600" spc="-50" dirty="0">
                          <a:solidFill>
                            <a:srgbClr val="808080"/>
                          </a:solidFill>
                          <a:latin typeface="Calibri"/>
                          <a:cs typeface="Calibri"/>
                        </a:rPr>
                        <a:t>6</a:t>
                      </a:r>
                      <a:endParaRPr sz="1600" dirty="0">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4"/>
                  </a:ext>
                </a:extLst>
              </a:tr>
              <a:tr h="335280">
                <a:tc>
                  <a:txBody>
                    <a:bodyPr/>
                    <a:lstStyle/>
                    <a:p>
                      <a:pPr marL="198755" algn="ctr">
                        <a:lnSpc>
                          <a:spcPct val="100000"/>
                        </a:lnSpc>
                        <a:spcBef>
                          <a:spcPts val="259"/>
                        </a:spcBef>
                      </a:pPr>
                      <a:r>
                        <a:rPr sz="1600" dirty="0">
                          <a:solidFill>
                            <a:srgbClr val="808080"/>
                          </a:solidFill>
                          <a:latin typeface="Calibri"/>
                          <a:cs typeface="Calibri"/>
                        </a:rPr>
                        <a:t>High</a:t>
                      </a:r>
                      <a:r>
                        <a:rPr sz="1600" spc="-65" dirty="0">
                          <a:solidFill>
                            <a:srgbClr val="808080"/>
                          </a:solidFill>
                          <a:latin typeface="Calibri"/>
                          <a:cs typeface="Calibri"/>
                        </a:rPr>
                        <a:t> </a:t>
                      </a:r>
                      <a:r>
                        <a:rPr sz="1600" spc="-30" dirty="0">
                          <a:solidFill>
                            <a:srgbClr val="808080"/>
                          </a:solidFill>
                          <a:latin typeface="Calibri"/>
                          <a:cs typeface="Calibri"/>
                        </a:rPr>
                        <a:t>fever, </a:t>
                      </a:r>
                      <a:r>
                        <a:rPr sz="1600" dirty="0">
                          <a:solidFill>
                            <a:srgbClr val="808080"/>
                          </a:solidFill>
                          <a:latin typeface="Calibri"/>
                          <a:cs typeface="Calibri"/>
                        </a:rPr>
                        <a:t>dyspneic</a:t>
                      </a:r>
                      <a:r>
                        <a:rPr sz="1600" spc="-55" dirty="0">
                          <a:solidFill>
                            <a:srgbClr val="808080"/>
                          </a:solidFill>
                          <a:latin typeface="Calibri"/>
                          <a:cs typeface="Calibri"/>
                        </a:rPr>
                        <a:t> </a:t>
                      </a:r>
                      <a:r>
                        <a:rPr sz="1600" dirty="0">
                          <a:solidFill>
                            <a:srgbClr val="808080"/>
                          </a:solidFill>
                          <a:latin typeface="Calibri"/>
                          <a:cs typeface="Calibri"/>
                        </a:rPr>
                        <a:t>at</a:t>
                      </a:r>
                      <a:r>
                        <a:rPr sz="1600" spc="-60" dirty="0">
                          <a:solidFill>
                            <a:srgbClr val="808080"/>
                          </a:solidFill>
                          <a:latin typeface="Calibri"/>
                          <a:cs typeface="Calibri"/>
                        </a:rPr>
                        <a:t> </a:t>
                      </a:r>
                      <a:r>
                        <a:rPr sz="1600" spc="-20" dirty="0">
                          <a:solidFill>
                            <a:srgbClr val="808080"/>
                          </a:solidFill>
                          <a:latin typeface="Calibri"/>
                          <a:cs typeface="Calibri"/>
                        </a:rPr>
                        <a:t>rest</a:t>
                      </a:r>
                      <a:endParaRPr sz="1600">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tc vMerge="1">
                  <a:txBody>
                    <a:bodyPr/>
                    <a:lstStyle/>
                    <a:p>
                      <a:endParaRPr/>
                    </a:p>
                  </a:txBody>
                  <a:tcPr marL="0" marR="0" marT="0" marB="0">
                    <a:solidFill>
                      <a:srgbClr val="FFFFFF"/>
                    </a:solidFill>
                  </a:tcPr>
                </a:tc>
                <a:tc>
                  <a:txBody>
                    <a:bodyPr/>
                    <a:lstStyle/>
                    <a:p>
                      <a:pPr marR="119380" algn="ctr">
                        <a:lnSpc>
                          <a:spcPct val="100000"/>
                        </a:lnSpc>
                        <a:spcBef>
                          <a:spcPts val="259"/>
                        </a:spcBef>
                      </a:pPr>
                      <a:r>
                        <a:rPr sz="1600" dirty="0">
                          <a:solidFill>
                            <a:srgbClr val="808080"/>
                          </a:solidFill>
                          <a:latin typeface="Calibri"/>
                          <a:cs typeface="Calibri"/>
                        </a:rPr>
                        <a:t>Anosmia,</a:t>
                      </a:r>
                      <a:r>
                        <a:rPr sz="1600" spc="-65" dirty="0">
                          <a:solidFill>
                            <a:srgbClr val="808080"/>
                          </a:solidFill>
                          <a:latin typeface="Calibri"/>
                          <a:cs typeface="Calibri"/>
                        </a:rPr>
                        <a:t> </a:t>
                      </a:r>
                      <a:r>
                        <a:rPr sz="1600" dirty="0">
                          <a:solidFill>
                            <a:srgbClr val="808080"/>
                          </a:solidFill>
                          <a:latin typeface="Calibri"/>
                          <a:cs typeface="Calibri"/>
                        </a:rPr>
                        <a:t>shortness</a:t>
                      </a:r>
                      <a:r>
                        <a:rPr sz="1600" spc="-30" dirty="0">
                          <a:solidFill>
                            <a:srgbClr val="808080"/>
                          </a:solidFill>
                          <a:latin typeface="Calibri"/>
                          <a:cs typeface="Calibri"/>
                        </a:rPr>
                        <a:t> </a:t>
                      </a:r>
                      <a:r>
                        <a:rPr sz="1600" dirty="0">
                          <a:solidFill>
                            <a:srgbClr val="808080"/>
                          </a:solidFill>
                          <a:latin typeface="Calibri"/>
                          <a:cs typeface="Calibri"/>
                        </a:rPr>
                        <a:t>of</a:t>
                      </a:r>
                      <a:r>
                        <a:rPr sz="1600" spc="-55" dirty="0">
                          <a:solidFill>
                            <a:srgbClr val="808080"/>
                          </a:solidFill>
                          <a:latin typeface="Calibri"/>
                          <a:cs typeface="Calibri"/>
                        </a:rPr>
                        <a:t> </a:t>
                      </a:r>
                      <a:r>
                        <a:rPr sz="1600" dirty="0">
                          <a:solidFill>
                            <a:srgbClr val="808080"/>
                          </a:solidFill>
                          <a:latin typeface="Calibri"/>
                          <a:cs typeface="Calibri"/>
                        </a:rPr>
                        <a:t>breath</a:t>
                      </a:r>
                      <a:r>
                        <a:rPr sz="1600" spc="-45" dirty="0">
                          <a:solidFill>
                            <a:srgbClr val="808080"/>
                          </a:solidFill>
                          <a:latin typeface="Calibri"/>
                          <a:cs typeface="Calibri"/>
                        </a:rPr>
                        <a:t> </a:t>
                      </a:r>
                      <a:r>
                        <a:rPr sz="1600" dirty="0">
                          <a:solidFill>
                            <a:srgbClr val="808080"/>
                          </a:solidFill>
                          <a:latin typeface="Calibri"/>
                          <a:cs typeface="Calibri"/>
                        </a:rPr>
                        <a:t>with</a:t>
                      </a:r>
                      <a:r>
                        <a:rPr sz="1600" spc="-60" dirty="0">
                          <a:solidFill>
                            <a:srgbClr val="808080"/>
                          </a:solidFill>
                          <a:latin typeface="Calibri"/>
                          <a:cs typeface="Calibri"/>
                        </a:rPr>
                        <a:t> </a:t>
                      </a:r>
                      <a:r>
                        <a:rPr sz="1600" spc="-10" dirty="0">
                          <a:solidFill>
                            <a:srgbClr val="808080"/>
                          </a:solidFill>
                          <a:latin typeface="Calibri"/>
                          <a:cs typeface="Calibri"/>
                        </a:rPr>
                        <a:t>exercise</a:t>
                      </a:r>
                      <a:endParaRPr sz="1600" dirty="0">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5"/>
                  </a:ext>
                </a:extLst>
              </a:tr>
              <a:tr h="335280">
                <a:tc>
                  <a:txBody>
                    <a:bodyPr/>
                    <a:lstStyle/>
                    <a:p>
                      <a:pPr marL="201930" algn="ctr">
                        <a:lnSpc>
                          <a:spcPct val="100000"/>
                        </a:lnSpc>
                        <a:spcBef>
                          <a:spcPts val="259"/>
                        </a:spcBef>
                      </a:pPr>
                      <a:r>
                        <a:rPr sz="1600" dirty="0">
                          <a:solidFill>
                            <a:srgbClr val="808080"/>
                          </a:solidFill>
                          <a:latin typeface="Calibri"/>
                          <a:cs typeface="Calibri"/>
                        </a:rPr>
                        <a:t>HR</a:t>
                      </a:r>
                      <a:r>
                        <a:rPr sz="1600" spc="-35" dirty="0">
                          <a:solidFill>
                            <a:srgbClr val="808080"/>
                          </a:solidFill>
                          <a:latin typeface="Calibri"/>
                          <a:cs typeface="Calibri"/>
                        </a:rPr>
                        <a:t> </a:t>
                      </a:r>
                      <a:r>
                        <a:rPr sz="1600" dirty="0">
                          <a:solidFill>
                            <a:srgbClr val="808080"/>
                          </a:solidFill>
                          <a:latin typeface="Calibri"/>
                          <a:cs typeface="Calibri"/>
                        </a:rPr>
                        <a:t>123/min,</a:t>
                      </a:r>
                      <a:r>
                        <a:rPr sz="1600" spc="-20" dirty="0">
                          <a:solidFill>
                            <a:srgbClr val="808080"/>
                          </a:solidFill>
                          <a:latin typeface="Calibri"/>
                          <a:cs typeface="Calibri"/>
                        </a:rPr>
                        <a:t> </a:t>
                      </a:r>
                      <a:r>
                        <a:rPr sz="1600" dirty="0">
                          <a:solidFill>
                            <a:srgbClr val="808080"/>
                          </a:solidFill>
                          <a:latin typeface="Calibri"/>
                          <a:cs typeface="Calibri"/>
                        </a:rPr>
                        <a:t>RR</a:t>
                      </a:r>
                      <a:r>
                        <a:rPr sz="1600" spc="-20" dirty="0">
                          <a:solidFill>
                            <a:srgbClr val="808080"/>
                          </a:solidFill>
                          <a:latin typeface="Calibri"/>
                          <a:cs typeface="Calibri"/>
                        </a:rPr>
                        <a:t> </a:t>
                      </a:r>
                      <a:r>
                        <a:rPr sz="1600" dirty="0">
                          <a:solidFill>
                            <a:srgbClr val="808080"/>
                          </a:solidFill>
                          <a:latin typeface="Calibri"/>
                          <a:cs typeface="Calibri"/>
                        </a:rPr>
                        <a:t>42/min,</a:t>
                      </a:r>
                      <a:r>
                        <a:rPr sz="1600" spc="-20" dirty="0">
                          <a:solidFill>
                            <a:srgbClr val="808080"/>
                          </a:solidFill>
                          <a:latin typeface="Calibri"/>
                          <a:cs typeface="Calibri"/>
                        </a:rPr>
                        <a:t> </a:t>
                      </a:r>
                      <a:r>
                        <a:rPr sz="1600" dirty="0">
                          <a:solidFill>
                            <a:srgbClr val="808080"/>
                          </a:solidFill>
                          <a:latin typeface="Calibri"/>
                          <a:cs typeface="Calibri"/>
                        </a:rPr>
                        <a:t>Sat</a:t>
                      </a:r>
                      <a:r>
                        <a:rPr sz="1600" spc="-50" dirty="0">
                          <a:solidFill>
                            <a:srgbClr val="808080"/>
                          </a:solidFill>
                          <a:latin typeface="Calibri"/>
                          <a:cs typeface="Calibri"/>
                        </a:rPr>
                        <a:t> </a:t>
                      </a:r>
                      <a:r>
                        <a:rPr sz="1600" dirty="0">
                          <a:solidFill>
                            <a:srgbClr val="808080"/>
                          </a:solidFill>
                          <a:latin typeface="Calibri"/>
                          <a:cs typeface="Calibri"/>
                        </a:rPr>
                        <a:t>83%</a:t>
                      </a:r>
                      <a:r>
                        <a:rPr sz="1600" spc="-10" dirty="0">
                          <a:solidFill>
                            <a:srgbClr val="808080"/>
                          </a:solidFill>
                          <a:latin typeface="Calibri"/>
                          <a:cs typeface="Calibri"/>
                        </a:rPr>
                        <a:t> </a:t>
                      </a:r>
                      <a:r>
                        <a:rPr sz="1600" dirty="0">
                          <a:solidFill>
                            <a:srgbClr val="808080"/>
                          </a:solidFill>
                          <a:latin typeface="Calibri"/>
                          <a:cs typeface="Calibri"/>
                        </a:rPr>
                        <a:t>at</a:t>
                      </a:r>
                      <a:r>
                        <a:rPr sz="1600" spc="-50" dirty="0">
                          <a:solidFill>
                            <a:srgbClr val="808080"/>
                          </a:solidFill>
                          <a:latin typeface="Calibri"/>
                          <a:cs typeface="Calibri"/>
                        </a:rPr>
                        <a:t> </a:t>
                      </a:r>
                      <a:r>
                        <a:rPr sz="1600" dirty="0">
                          <a:solidFill>
                            <a:srgbClr val="808080"/>
                          </a:solidFill>
                          <a:latin typeface="Calibri"/>
                          <a:cs typeface="Calibri"/>
                        </a:rPr>
                        <a:t>15L</a:t>
                      </a:r>
                      <a:r>
                        <a:rPr sz="1600" spc="-20" dirty="0">
                          <a:solidFill>
                            <a:srgbClr val="808080"/>
                          </a:solidFill>
                          <a:latin typeface="Calibri"/>
                          <a:cs typeface="Calibri"/>
                        </a:rPr>
                        <a:t> </a:t>
                      </a:r>
                      <a:r>
                        <a:rPr sz="1600" spc="-25" dirty="0">
                          <a:solidFill>
                            <a:srgbClr val="808080"/>
                          </a:solidFill>
                          <a:latin typeface="Calibri"/>
                          <a:cs typeface="Calibri"/>
                        </a:rPr>
                        <a:t>O2</a:t>
                      </a:r>
                      <a:endParaRPr sz="1600">
                        <a:latin typeface="Calibri"/>
                        <a:cs typeface="Calibri"/>
                      </a:endParaRPr>
                    </a:p>
                  </a:txBody>
                  <a:tcPr marL="0" marR="0" marT="33019" marB="0">
                    <a:lnT w="12700">
                      <a:solidFill>
                        <a:srgbClr val="C0C0C0"/>
                      </a:solidFill>
                      <a:prstDash val="solid"/>
                    </a:lnT>
                    <a:solidFill>
                      <a:srgbClr val="F2F2F2"/>
                    </a:solidFill>
                  </a:tcPr>
                </a:tc>
                <a:tc vMerge="1">
                  <a:txBody>
                    <a:bodyPr/>
                    <a:lstStyle/>
                    <a:p>
                      <a:endParaRPr/>
                    </a:p>
                  </a:txBody>
                  <a:tcPr marL="0" marR="0" marT="0" marB="0">
                    <a:solidFill>
                      <a:srgbClr val="FFFFFF"/>
                    </a:solidFill>
                  </a:tcPr>
                </a:tc>
                <a:tc>
                  <a:txBody>
                    <a:bodyPr/>
                    <a:lstStyle/>
                    <a:p>
                      <a:pPr marR="116839" algn="ctr">
                        <a:lnSpc>
                          <a:spcPct val="100000"/>
                        </a:lnSpc>
                        <a:spcBef>
                          <a:spcPts val="259"/>
                        </a:spcBef>
                      </a:pPr>
                      <a:r>
                        <a:rPr sz="1600" dirty="0">
                          <a:solidFill>
                            <a:srgbClr val="808080"/>
                          </a:solidFill>
                          <a:latin typeface="Calibri"/>
                          <a:cs typeface="Calibri"/>
                        </a:rPr>
                        <a:t>HR</a:t>
                      </a:r>
                      <a:r>
                        <a:rPr sz="1600" spc="-40" dirty="0">
                          <a:solidFill>
                            <a:srgbClr val="808080"/>
                          </a:solidFill>
                          <a:latin typeface="Calibri"/>
                          <a:cs typeface="Calibri"/>
                        </a:rPr>
                        <a:t> </a:t>
                      </a:r>
                      <a:r>
                        <a:rPr sz="1600" dirty="0">
                          <a:solidFill>
                            <a:srgbClr val="808080"/>
                          </a:solidFill>
                          <a:latin typeface="Calibri"/>
                          <a:cs typeface="Calibri"/>
                        </a:rPr>
                        <a:t>95/min,</a:t>
                      </a:r>
                      <a:r>
                        <a:rPr sz="1600" spc="-25" dirty="0">
                          <a:solidFill>
                            <a:srgbClr val="808080"/>
                          </a:solidFill>
                          <a:latin typeface="Calibri"/>
                          <a:cs typeface="Calibri"/>
                        </a:rPr>
                        <a:t> </a:t>
                      </a:r>
                      <a:r>
                        <a:rPr sz="1600" dirty="0">
                          <a:solidFill>
                            <a:srgbClr val="808080"/>
                          </a:solidFill>
                          <a:latin typeface="Calibri"/>
                          <a:cs typeface="Calibri"/>
                        </a:rPr>
                        <a:t>RR</a:t>
                      </a:r>
                      <a:r>
                        <a:rPr sz="1600" spc="-25" dirty="0">
                          <a:solidFill>
                            <a:srgbClr val="808080"/>
                          </a:solidFill>
                          <a:latin typeface="Calibri"/>
                          <a:cs typeface="Calibri"/>
                        </a:rPr>
                        <a:t> </a:t>
                      </a:r>
                      <a:r>
                        <a:rPr sz="1600" dirty="0">
                          <a:solidFill>
                            <a:srgbClr val="808080"/>
                          </a:solidFill>
                          <a:latin typeface="Calibri"/>
                          <a:cs typeface="Calibri"/>
                        </a:rPr>
                        <a:t>20/min,</a:t>
                      </a:r>
                      <a:r>
                        <a:rPr sz="1600" spc="-40" dirty="0">
                          <a:solidFill>
                            <a:srgbClr val="808080"/>
                          </a:solidFill>
                          <a:latin typeface="Calibri"/>
                          <a:cs typeface="Calibri"/>
                        </a:rPr>
                        <a:t> </a:t>
                      </a:r>
                      <a:r>
                        <a:rPr sz="1600" dirty="0">
                          <a:solidFill>
                            <a:srgbClr val="808080"/>
                          </a:solidFill>
                          <a:latin typeface="Calibri"/>
                          <a:cs typeface="Calibri"/>
                        </a:rPr>
                        <a:t>sat</a:t>
                      </a:r>
                      <a:r>
                        <a:rPr sz="1600" spc="-50" dirty="0">
                          <a:solidFill>
                            <a:srgbClr val="808080"/>
                          </a:solidFill>
                          <a:latin typeface="Calibri"/>
                          <a:cs typeface="Calibri"/>
                        </a:rPr>
                        <a:t> </a:t>
                      </a:r>
                      <a:r>
                        <a:rPr sz="1600" dirty="0">
                          <a:solidFill>
                            <a:srgbClr val="808080"/>
                          </a:solidFill>
                          <a:latin typeface="Calibri"/>
                          <a:cs typeface="Calibri"/>
                        </a:rPr>
                        <a:t>90%</a:t>
                      </a:r>
                      <a:r>
                        <a:rPr sz="1600" spc="-15" dirty="0">
                          <a:solidFill>
                            <a:srgbClr val="808080"/>
                          </a:solidFill>
                          <a:latin typeface="Calibri"/>
                          <a:cs typeface="Calibri"/>
                        </a:rPr>
                        <a:t> </a:t>
                      </a:r>
                      <a:r>
                        <a:rPr sz="1600" dirty="0">
                          <a:solidFill>
                            <a:srgbClr val="808080"/>
                          </a:solidFill>
                          <a:latin typeface="Calibri"/>
                          <a:cs typeface="Calibri"/>
                        </a:rPr>
                        <a:t>at</a:t>
                      </a:r>
                      <a:r>
                        <a:rPr sz="1600" spc="-50" dirty="0">
                          <a:solidFill>
                            <a:srgbClr val="808080"/>
                          </a:solidFill>
                          <a:latin typeface="Calibri"/>
                          <a:cs typeface="Calibri"/>
                        </a:rPr>
                        <a:t> </a:t>
                      </a:r>
                      <a:r>
                        <a:rPr sz="1600" dirty="0">
                          <a:solidFill>
                            <a:srgbClr val="808080"/>
                          </a:solidFill>
                          <a:latin typeface="Calibri"/>
                          <a:cs typeface="Calibri"/>
                        </a:rPr>
                        <a:t>room</a:t>
                      </a:r>
                      <a:r>
                        <a:rPr sz="1600" spc="-15" dirty="0">
                          <a:solidFill>
                            <a:srgbClr val="808080"/>
                          </a:solidFill>
                          <a:latin typeface="Calibri"/>
                          <a:cs typeface="Calibri"/>
                        </a:rPr>
                        <a:t> </a:t>
                      </a:r>
                      <a:r>
                        <a:rPr sz="1600" spc="-25" dirty="0">
                          <a:solidFill>
                            <a:srgbClr val="808080"/>
                          </a:solidFill>
                          <a:latin typeface="Calibri"/>
                          <a:cs typeface="Calibri"/>
                        </a:rPr>
                        <a:t>air</a:t>
                      </a:r>
                      <a:endParaRPr sz="1600" dirty="0">
                        <a:latin typeface="Calibri"/>
                        <a:cs typeface="Calibri"/>
                      </a:endParaRPr>
                    </a:p>
                  </a:txBody>
                  <a:tcPr marL="0" marR="0" marT="33019" marB="0">
                    <a:lnT w="12700">
                      <a:solidFill>
                        <a:srgbClr val="C0C0C0"/>
                      </a:solidFill>
                      <a:prstDash val="solid"/>
                    </a:lnT>
                    <a:solidFill>
                      <a:srgbClr val="F2F2F2"/>
                    </a:solidFill>
                  </a:tcPr>
                </a:tc>
                <a:extLst>
                  <a:ext uri="{0D108BD9-81ED-4DB2-BD59-A6C34878D82A}">
                    <a16:rowId xmlns:a16="http://schemas.microsoft.com/office/drawing/2014/main" val="10006"/>
                  </a:ext>
                </a:extLst>
              </a:tr>
              <a:tr h="332105">
                <a:tc>
                  <a:txBody>
                    <a:bodyPr/>
                    <a:lstStyle/>
                    <a:p>
                      <a:pPr>
                        <a:lnSpc>
                          <a:spcPct val="100000"/>
                        </a:lnSpc>
                      </a:pPr>
                      <a:endParaRPr sz="1600">
                        <a:latin typeface="Times New Roman"/>
                        <a:cs typeface="Times New Roman"/>
                      </a:endParaRPr>
                    </a:p>
                  </a:txBody>
                  <a:tcPr marL="0" marR="0" marT="0" marB="0"/>
                </a:tc>
                <a:tc vMerge="1">
                  <a:txBody>
                    <a:bodyPr/>
                    <a:lstStyle/>
                    <a:p>
                      <a:endParaRPr/>
                    </a:p>
                  </a:txBody>
                  <a:tcPr marL="0" marR="0" marT="0" marB="0">
                    <a:solidFill>
                      <a:srgbClr val="FFFFFF"/>
                    </a:solidFill>
                  </a:tcPr>
                </a:tc>
                <a:tc>
                  <a:txBody>
                    <a:bodyPr/>
                    <a:lstStyle/>
                    <a:p>
                      <a:pPr>
                        <a:lnSpc>
                          <a:spcPct val="100000"/>
                        </a:lnSpc>
                      </a:pPr>
                      <a:endParaRPr sz="1600" dirty="0">
                        <a:latin typeface="Times New Roman"/>
                        <a:cs typeface="Times New Roman"/>
                      </a:endParaRPr>
                    </a:p>
                  </a:txBody>
                  <a:tcPr marL="0" marR="0" marT="0" marB="0"/>
                </a:tc>
                <a:extLst>
                  <a:ext uri="{0D108BD9-81ED-4DB2-BD59-A6C34878D82A}">
                    <a16:rowId xmlns:a16="http://schemas.microsoft.com/office/drawing/2014/main" val="10007"/>
                  </a:ext>
                </a:extLst>
              </a:tr>
            </a:tbl>
          </a:graphicData>
        </a:graphic>
      </p:graphicFrame>
      <p:graphicFrame>
        <p:nvGraphicFramePr>
          <p:cNvPr id="9" name="Table 8">
            <a:extLst>
              <a:ext uri="{FF2B5EF4-FFF2-40B4-BE49-F238E27FC236}">
                <a16:creationId xmlns:a16="http://schemas.microsoft.com/office/drawing/2014/main" id="{A80113F8-7F35-025C-D932-27E8D27EC68A}"/>
              </a:ext>
            </a:extLst>
          </p:cNvPr>
          <p:cNvGraphicFramePr>
            <a:graphicFrameLocks noGrp="1"/>
          </p:cNvGraphicFramePr>
          <p:nvPr>
            <p:extLst>
              <p:ext uri="{D42A27DB-BD31-4B8C-83A1-F6EECF244321}">
                <p14:modId xmlns:p14="http://schemas.microsoft.com/office/powerpoint/2010/main" val="2958157683"/>
              </p:ext>
            </p:extLst>
          </p:nvPr>
        </p:nvGraphicFramePr>
        <p:xfrm>
          <a:off x="8077200" y="1981200"/>
          <a:ext cx="3701473" cy="2362200"/>
        </p:xfrm>
        <a:graphic>
          <a:graphicData uri="http://schemas.openxmlformats.org/drawingml/2006/table">
            <a:tbl>
              <a:tblPr firstRow="1" bandRow="1">
                <a:tableStyleId>{2D5ABB26-0587-4C30-8999-92F81FD0307C}</a:tableStyleId>
              </a:tblPr>
              <a:tblGrid>
                <a:gridCol w="3701473">
                  <a:extLst>
                    <a:ext uri="{9D8B030D-6E8A-4147-A177-3AD203B41FA5}">
                      <a16:colId xmlns:a16="http://schemas.microsoft.com/office/drawing/2014/main" val="3541401514"/>
                    </a:ext>
                  </a:extLst>
                </a:gridCol>
              </a:tblGrid>
              <a:tr h="357374">
                <a:tc>
                  <a:txBody>
                    <a:bodyPr/>
                    <a:lstStyle/>
                    <a:p>
                      <a:pPr marR="118110" algn="ctr">
                        <a:lnSpc>
                          <a:spcPct val="100000"/>
                        </a:lnSpc>
                        <a:spcBef>
                          <a:spcPts val="265"/>
                        </a:spcBef>
                      </a:pPr>
                      <a:r>
                        <a:rPr sz="1600" b="1" spc="-10" dirty="0">
                          <a:solidFill>
                            <a:srgbClr val="FFFFFF"/>
                          </a:solidFill>
                          <a:latin typeface="Calibri"/>
                          <a:cs typeface="Calibri"/>
                        </a:rPr>
                        <a:t>Patient</a:t>
                      </a:r>
                      <a:r>
                        <a:rPr sz="1600" b="1" spc="-65" dirty="0">
                          <a:solidFill>
                            <a:srgbClr val="FFFFFF"/>
                          </a:solidFill>
                          <a:latin typeface="Calibri"/>
                          <a:cs typeface="Calibri"/>
                        </a:rPr>
                        <a:t> </a:t>
                      </a:r>
                      <a:r>
                        <a:rPr lang="en-US" sz="1600" b="1" spc="-50" dirty="0">
                          <a:solidFill>
                            <a:srgbClr val="FFFFFF"/>
                          </a:solidFill>
                          <a:latin typeface="Calibri"/>
                          <a:cs typeface="Calibri"/>
                        </a:rPr>
                        <a:t>X</a:t>
                      </a:r>
                      <a:endParaRPr sz="1600" dirty="0">
                        <a:latin typeface="Calibri"/>
                        <a:cs typeface="Calibri"/>
                      </a:endParaRPr>
                    </a:p>
                  </a:txBody>
                  <a:tcPr marL="0" marR="0" marT="33655" marB="0">
                    <a:solidFill>
                      <a:srgbClr val="E43E31"/>
                    </a:solidFill>
                  </a:tcPr>
                </a:tc>
                <a:extLst>
                  <a:ext uri="{0D108BD9-81ED-4DB2-BD59-A6C34878D82A}">
                    <a16:rowId xmlns:a16="http://schemas.microsoft.com/office/drawing/2014/main" val="224600485"/>
                  </a:ext>
                </a:extLst>
              </a:tr>
              <a:tr h="369170">
                <a:tc>
                  <a:txBody>
                    <a:bodyPr/>
                    <a:lstStyle/>
                    <a:p>
                      <a:pPr marR="117475" algn="ctr">
                        <a:lnSpc>
                          <a:spcPct val="100000"/>
                        </a:lnSpc>
                        <a:spcBef>
                          <a:spcPts val="270"/>
                        </a:spcBef>
                      </a:pPr>
                      <a:r>
                        <a:rPr lang="en-US" sz="1600" dirty="0">
                          <a:solidFill>
                            <a:schemeClr val="tx1">
                              <a:lumMod val="50000"/>
                              <a:lumOff val="50000"/>
                            </a:schemeClr>
                          </a:solidFill>
                          <a:latin typeface="Microsoft YaHei" panose="020B0503020204020204" pitchFamily="34" charset="-122"/>
                          <a:ea typeface="Microsoft YaHei" panose="020B0503020204020204" pitchFamily="34" charset="-122"/>
                          <a:cs typeface="Calibri"/>
                        </a:rPr>
                        <a:t>♀, </a:t>
                      </a:r>
                      <a:r>
                        <a:rPr lang="en-US" sz="1600" dirty="0">
                          <a:solidFill>
                            <a:schemeClr val="tx1">
                              <a:lumMod val="50000"/>
                              <a:lumOff val="50000"/>
                            </a:schemeClr>
                          </a:solidFill>
                          <a:latin typeface="+mj-lt"/>
                          <a:ea typeface="Microsoft YaHei" panose="020B0503020204020204" pitchFamily="34" charset="-122"/>
                          <a:cs typeface="Calibri"/>
                        </a:rPr>
                        <a:t>Black, 68 years</a:t>
                      </a:r>
                      <a:endParaRPr sz="1600" dirty="0">
                        <a:solidFill>
                          <a:schemeClr val="tx1">
                            <a:lumMod val="50000"/>
                            <a:lumOff val="50000"/>
                          </a:schemeClr>
                        </a:solidFill>
                        <a:latin typeface="Calibri"/>
                        <a:cs typeface="Calibri"/>
                      </a:endParaRPr>
                    </a:p>
                  </a:txBody>
                  <a:tcPr marL="0" marR="0" marT="34290" marB="0">
                    <a:lnB w="12700">
                      <a:solidFill>
                        <a:srgbClr val="C0C0C0"/>
                      </a:solidFill>
                      <a:prstDash val="solid"/>
                    </a:lnB>
                    <a:solidFill>
                      <a:srgbClr val="F2F2F2"/>
                    </a:solidFill>
                  </a:tcPr>
                </a:tc>
                <a:extLst>
                  <a:ext uri="{0D108BD9-81ED-4DB2-BD59-A6C34878D82A}">
                    <a16:rowId xmlns:a16="http://schemas.microsoft.com/office/drawing/2014/main" val="689360202"/>
                  </a:ext>
                </a:extLst>
              </a:tr>
              <a:tr h="368470">
                <a:tc>
                  <a:txBody>
                    <a:bodyPr/>
                    <a:lstStyle/>
                    <a:p>
                      <a:pPr marR="120014" algn="ctr">
                        <a:lnSpc>
                          <a:spcPct val="100000"/>
                        </a:lnSpc>
                        <a:spcBef>
                          <a:spcPts val="259"/>
                        </a:spcBef>
                      </a:pPr>
                      <a:r>
                        <a:rPr lang="en-US" sz="1600" dirty="0">
                          <a:solidFill>
                            <a:schemeClr val="tx1">
                              <a:lumMod val="50000"/>
                              <a:lumOff val="50000"/>
                            </a:schemeClr>
                          </a:solidFill>
                          <a:latin typeface="Calibri"/>
                          <a:cs typeface="Calibri"/>
                        </a:rPr>
                        <a:t>BMI 31 kg/m</a:t>
                      </a:r>
                      <a:r>
                        <a:rPr lang="en-US" sz="1600" baseline="30000" dirty="0">
                          <a:solidFill>
                            <a:schemeClr val="tx1">
                              <a:lumMod val="50000"/>
                              <a:lumOff val="50000"/>
                            </a:schemeClr>
                          </a:solidFill>
                          <a:latin typeface="Calibri"/>
                          <a:cs typeface="Calibri"/>
                        </a:rPr>
                        <a:t>2</a:t>
                      </a:r>
                      <a:r>
                        <a:rPr lang="en-US" sz="1600" baseline="0" dirty="0">
                          <a:solidFill>
                            <a:schemeClr val="tx1">
                              <a:lumMod val="50000"/>
                              <a:lumOff val="50000"/>
                            </a:schemeClr>
                          </a:solidFill>
                          <a:latin typeface="Calibri"/>
                          <a:cs typeface="Calibri"/>
                        </a:rPr>
                        <a:t>, rheumatoid arthritis</a:t>
                      </a:r>
                      <a:endParaRPr sz="1600" baseline="30000" dirty="0">
                        <a:solidFill>
                          <a:schemeClr val="tx1">
                            <a:lumMod val="50000"/>
                            <a:lumOff val="50000"/>
                          </a:schemeClr>
                        </a:solidFill>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577345539"/>
                  </a:ext>
                </a:extLst>
              </a:tr>
              <a:tr h="369170">
                <a:tc>
                  <a:txBody>
                    <a:bodyPr/>
                    <a:lstStyle/>
                    <a:p>
                      <a:pPr marR="116839" algn="ctr">
                        <a:lnSpc>
                          <a:spcPct val="100000"/>
                        </a:lnSpc>
                        <a:spcBef>
                          <a:spcPts val="259"/>
                        </a:spcBef>
                      </a:pPr>
                      <a:r>
                        <a:rPr lang="en-US" sz="1600" dirty="0">
                          <a:solidFill>
                            <a:schemeClr val="tx1">
                              <a:lumMod val="50000"/>
                              <a:lumOff val="50000"/>
                            </a:schemeClr>
                          </a:solidFill>
                          <a:latin typeface="Calibri"/>
                          <a:cs typeface="Calibri"/>
                        </a:rPr>
                        <a:t>COVID-19 day 10</a:t>
                      </a:r>
                      <a:endParaRPr sz="1600" dirty="0">
                        <a:solidFill>
                          <a:schemeClr val="tx1">
                            <a:lumMod val="50000"/>
                            <a:lumOff val="50000"/>
                          </a:schemeClr>
                        </a:solidFill>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538830417"/>
                  </a:ext>
                </a:extLst>
              </a:tr>
              <a:tr h="528846">
                <a:tc>
                  <a:txBody>
                    <a:bodyPr/>
                    <a:lstStyle/>
                    <a:p>
                      <a:pPr marL="0" marR="119380" lvl="0" indent="0" algn="ctr" defTabSz="914400" eaLnBrk="1" fontAlgn="auto" latinLnBrk="0" hangingPunct="1">
                        <a:lnSpc>
                          <a:spcPct val="100000"/>
                        </a:lnSpc>
                        <a:spcBef>
                          <a:spcPts val="259"/>
                        </a:spcBef>
                        <a:spcAft>
                          <a:spcPts val="0"/>
                        </a:spcAft>
                        <a:buClrTx/>
                        <a:buSzTx/>
                        <a:buFontTx/>
                        <a:buNone/>
                        <a:tabLst/>
                        <a:defRPr/>
                      </a:pPr>
                      <a:r>
                        <a:rPr lang="en-US" sz="1600" dirty="0">
                          <a:solidFill>
                            <a:schemeClr val="tx1">
                              <a:lumMod val="50000"/>
                              <a:lumOff val="50000"/>
                            </a:schemeClr>
                          </a:solidFill>
                          <a:latin typeface="+mn-lt"/>
                          <a:cs typeface="Calibri"/>
                        </a:rPr>
                        <a:t>Hospitalized x 6 days, supplemental oxygen by nasal cannula, remdesivir</a:t>
                      </a: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55915901"/>
                  </a:ext>
                </a:extLst>
              </a:tr>
              <a:tr h="369170">
                <a:tc>
                  <a:txBody>
                    <a:bodyPr/>
                    <a:lstStyle/>
                    <a:p>
                      <a:pPr marR="116839" algn="ctr">
                        <a:lnSpc>
                          <a:spcPct val="100000"/>
                        </a:lnSpc>
                        <a:spcBef>
                          <a:spcPts val="259"/>
                        </a:spcBef>
                      </a:pPr>
                      <a:r>
                        <a:rPr lang="en-US" sz="1600" dirty="0">
                          <a:solidFill>
                            <a:schemeClr val="tx1">
                              <a:lumMod val="50000"/>
                              <a:lumOff val="50000"/>
                            </a:schemeClr>
                          </a:solidFill>
                          <a:latin typeface="Calibri"/>
                          <a:cs typeface="Calibri"/>
                        </a:rPr>
                        <a:t>Off oxygen, mobilizing well</a:t>
                      </a:r>
                      <a:endParaRPr sz="1600" dirty="0">
                        <a:solidFill>
                          <a:schemeClr val="tx1">
                            <a:lumMod val="50000"/>
                            <a:lumOff val="50000"/>
                          </a:schemeClr>
                        </a:solidFill>
                        <a:latin typeface="Calibri"/>
                        <a:cs typeface="Calibri"/>
                      </a:endParaRPr>
                    </a:p>
                  </a:txBody>
                  <a:tcPr marL="0" marR="0" marT="33019" marB="0">
                    <a:lnT w="12700">
                      <a:solidFill>
                        <a:srgbClr val="C0C0C0"/>
                      </a:solidFill>
                      <a:prstDash val="solid"/>
                    </a:lnT>
                    <a:solidFill>
                      <a:srgbClr val="F2F2F2"/>
                    </a:solidFill>
                  </a:tcPr>
                </a:tc>
                <a:extLst>
                  <a:ext uri="{0D108BD9-81ED-4DB2-BD59-A6C34878D82A}">
                    <a16:rowId xmlns:a16="http://schemas.microsoft.com/office/drawing/2014/main" val="1210624559"/>
                  </a:ext>
                </a:extLst>
              </a:tr>
            </a:tbl>
          </a:graphicData>
        </a:graphic>
      </p:graphicFrame>
      <p:pic>
        <p:nvPicPr>
          <p:cNvPr id="6" name="Picture 3">
            <a:extLst>
              <a:ext uri="{FF2B5EF4-FFF2-40B4-BE49-F238E27FC236}">
                <a16:creationId xmlns:a16="http://schemas.microsoft.com/office/drawing/2014/main" id="{2BD01B59-C4D5-3196-EF35-784941D3CC3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280"/>
          <a:stretch/>
        </p:blipFill>
        <p:spPr bwMode="auto">
          <a:xfrm>
            <a:off x="8839201" y="4572000"/>
            <a:ext cx="1905000" cy="18250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Million</a:t>
            </a:r>
            <a:r>
              <a:rPr spc="-90" dirty="0"/>
              <a:t> </a:t>
            </a:r>
            <a:r>
              <a:rPr dirty="0"/>
              <a:t>Dollar</a:t>
            </a:r>
            <a:r>
              <a:rPr spc="-100" dirty="0"/>
              <a:t> </a:t>
            </a:r>
            <a:r>
              <a:rPr spc="-10" dirty="0"/>
              <a:t>Question</a:t>
            </a:r>
          </a:p>
        </p:txBody>
      </p:sp>
      <p:sp>
        <p:nvSpPr>
          <p:cNvPr id="3" name="object 3"/>
          <p:cNvSpPr txBox="1"/>
          <p:nvPr/>
        </p:nvSpPr>
        <p:spPr>
          <a:xfrm>
            <a:off x="3392422" y="2674620"/>
            <a:ext cx="5599177" cy="1774845"/>
          </a:xfrm>
          <a:prstGeom prst="rect">
            <a:avLst/>
          </a:prstGeom>
          <a:solidFill>
            <a:srgbClr val="FFD9B0"/>
          </a:solidFill>
        </p:spPr>
        <p:txBody>
          <a:bodyPr vert="horz" wrap="square" lIns="91440" tIns="203200" rIns="91440" bIns="91440" rtlCol="0">
            <a:spAutoFit/>
          </a:bodyPr>
          <a:lstStyle/>
          <a:p>
            <a:pPr marR="215265" algn="ctr">
              <a:lnSpc>
                <a:spcPct val="100000"/>
              </a:lnSpc>
              <a:spcBef>
                <a:spcPts val="1600"/>
              </a:spcBef>
            </a:pPr>
            <a:r>
              <a:rPr sz="3200" dirty="0">
                <a:solidFill>
                  <a:srgbClr val="808080"/>
                </a:solidFill>
                <a:latin typeface="Calibri"/>
                <a:cs typeface="Calibri"/>
              </a:rPr>
              <a:t>What</a:t>
            </a:r>
            <a:r>
              <a:rPr sz="3200" spc="-30" dirty="0">
                <a:solidFill>
                  <a:srgbClr val="808080"/>
                </a:solidFill>
                <a:latin typeface="Calibri"/>
                <a:cs typeface="Calibri"/>
              </a:rPr>
              <a:t> </a:t>
            </a:r>
            <a:r>
              <a:rPr sz="3200" dirty="0">
                <a:solidFill>
                  <a:srgbClr val="808080"/>
                </a:solidFill>
                <a:latin typeface="Calibri"/>
                <a:cs typeface="Calibri"/>
              </a:rPr>
              <a:t>would</a:t>
            </a:r>
            <a:r>
              <a:rPr sz="3200" spc="-20" dirty="0">
                <a:solidFill>
                  <a:srgbClr val="808080"/>
                </a:solidFill>
                <a:latin typeface="Calibri"/>
                <a:cs typeface="Calibri"/>
              </a:rPr>
              <a:t> </a:t>
            </a:r>
            <a:r>
              <a:rPr sz="3200" dirty="0">
                <a:solidFill>
                  <a:srgbClr val="808080"/>
                </a:solidFill>
                <a:latin typeface="Calibri"/>
                <a:cs typeface="Calibri"/>
              </a:rPr>
              <a:t>be</a:t>
            </a:r>
            <a:r>
              <a:rPr sz="3200" spc="-25" dirty="0">
                <a:solidFill>
                  <a:srgbClr val="808080"/>
                </a:solidFill>
                <a:latin typeface="Calibri"/>
                <a:cs typeface="Calibri"/>
              </a:rPr>
              <a:t> </a:t>
            </a:r>
            <a:r>
              <a:rPr sz="3200" dirty="0">
                <a:solidFill>
                  <a:srgbClr val="808080"/>
                </a:solidFill>
                <a:latin typeface="Calibri"/>
                <a:cs typeface="Calibri"/>
              </a:rPr>
              <a:t>the</a:t>
            </a:r>
            <a:r>
              <a:rPr sz="3200" spc="-15" dirty="0">
                <a:solidFill>
                  <a:srgbClr val="808080"/>
                </a:solidFill>
                <a:latin typeface="Calibri"/>
                <a:cs typeface="Calibri"/>
              </a:rPr>
              <a:t> </a:t>
            </a:r>
            <a:r>
              <a:rPr sz="3200" spc="-10" dirty="0">
                <a:solidFill>
                  <a:srgbClr val="808080"/>
                </a:solidFill>
                <a:latin typeface="Calibri"/>
                <a:cs typeface="Calibri"/>
              </a:rPr>
              <a:t>optimal </a:t>
            </a:r>
            <a:r>
              <a:rPr sz="3200" dirty="0">
                <a:solidFill>
                  <a:srgbClr val="808080"/>
                </a:solidFill>
                <a:latin typeface="Calibri"/>
                <a:cs typeface="Calibri"/>
              </a:rPr>
              <a:t>anticoagulant</a:t>
            </a:r>
            <a:r>
              <a:rPr sz="3200" spc="-85" dirty="0">
                <a:solidFill>
                  <a:srgbClr val="808080"/>
                </a:solidFill>
                <a:latin typeface="Calibri"/>
                <a:cs typeface="Calibri"/>
              </a:rPr>
              <a:t> </a:t>
            </a:r>
            <a:r>
              <a:rPr sz="3200" spc="-10" dirty="0">
                <a:solidFill>
                  <a:srgbClr val="808080"/>
                </a:solidFill>
                <a:latin typeface="Calibri"/>
                <a:cs typeface="Calibri"/>
              </a:rPr>
              <a:t>strategy</a:t>
            </a:r>
            <a:r>
              <a:rPr sz="3200" spc="-110" dirty="0">
                <a:solidFill>
                  <a:srgbClr val="808080"/>
                </a:solidFill>
                <a:latin typeface="Calibri"/>
                <a:cs typeface="Calibri"/>
              </a:rPr>
              <a:t> </a:t>
            </a:r>
            <a:r>
              <a:rPr sz="3200" spc="-25" dirty="0">
                <a:solidFill>
                  <a:srgbClr val="808080"/>
                </a:solidFill>
                <a:latin typeface="Calibri"/>
                <a:cs typeface="Calibri"/>
              </a:rPr>
              <a:t>in </a:t>
            </a:r>
            <a:r>
              <a:rPr sz="3200" dirty="0">
                <a:solidFill>
                  <a:srgbClr val="808080"/>
                </a:solidFill>
                <a:latin typeface="Calibri"/>
                <a:cs typeface="Calibri"/>
              </a:rPr>
              <a:t>these</a:t>
            </a:r>
            <a:r>
              <a:rPr sz="3200" spc="-20" dirty="0">
                <a:solidFill>
                  <a:srgbClr val="808080"/>
                </a:solidFill>
                <a:latin typeface="Calibri"/>
                <a:cs typeface="Calibri"/>
              </a:rPr>
              <a:t> </a:t>
            </a:r>
            <a:r>
              <a:rPr lang="en-US" sz="3200" dirty="0">
                <a:solidFill>
                  <a:srgbClr val="808080"/>
                </a:solidFill>
                <a:latin typeface="Calibri"/>
                <a:cs typeface="Calibri"/>
              </a:rPr>
              <a:t>3</a:t>
            </a:r>
            <a:r>
              <a:rPr sz="3200" spc="-10" dirty="0">
                <a:solidFill>
                  <a:srgbClr val="808080"/>
                </a:solidFill>
                <a:latin typeface="Calibri"/>
                <a:cs typeface="Calibri"/>
              </a:rPr>
              <a:t> patients?</a:t>
            </a:r>
            <a:endParaRPr sz="32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5751830"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Case</a:t>
            </a:r>
            <a:r>
              <a:rPr sz="2800" spc="-70" dirty="0">
                <a:solidFill>
                  <a:srgbClr val="E53E31"/>
                </a:solidFill>
                <a:latin typeface="Calibri"/>
                <a:cs typeface="Calibri"/>
              </a:rPr>
              <a:t> </a:t>
            </a:r>
            <a:r>
              <a:rPr sz="2800" dirty="0">
                <a:solidFill>
                  <a:srgbClr val="E53E31"/>
                </a:solidFill>
                <a:latin typeface="Calibri"/>
                <a:cs typeface="Calibri"/>
              </a:rPr>
              <a:t>1:</a:t>
            </a:r>
            <a:r>
              <a:rPr sz="2800" spc="-55" dirty="0">
                <a:solidFill>
                  <a:srgbClr val="E53E31"/>
                </a:solidFill>
                <a:latin typeface="Calibri"/>
                <a:cs typeface="Calibri"/>
              </a:rPr>
              <a:t> </a:t>
            </a:r>
            <a:r>
              <a:rPr sz="2800" spc="-35" dirty="0">
                <a:solidFill>
                  <a:srgbClr val="E53E31"/>
                </a:solidFill>
                <a:latin typeface="Calibri"/>
                <a:cs typeface="Calibri"/>
              </a:rPr>
              <a:t>COVID-</a:t>
            </a:r>
            <a:r>
              <a:rPr sz="2800" dirty="0">
                <a:solidFill>
                  <a:srgbClr val="E53E31"/>
                </a:solidFill>
                <a:latin typeface="Calibri"/>
                <a:cs typeface="Calibri"/>
              </a:rPr>
              <a:t>19</a:t>
            </a:r>
            <a:r>
              <a:rPr sz="2800" spc="-35" dirty="0">
                <a:solidFill>
                  <a:srgbClr val="E53E31"/>
                </a:solidFill>
                <a:latin typeface="Calibri"/>
                <a:cs typeface="Calibri"/>
              </a:rPr>
              <a:t> </a:t>
            </a:r>
            <a:r>
              <a:rPr sz="2800" spc="-10" dirty="0">
                <a:solidFill>
                  <a:srgbClr val="E53E31"/>
                </a:solidFill>
                <a:latin typeface="Calibri"/>
                <a:cs typeface="Calibri"/>
              </a:rPr>
              <a:t>Related</a:t>
            </a:r>
            <a:r>
              <a:rPr sz="2800" spc="-70" dirty="0">
                <a:solidFill>
                  <a:srgbClr val="E53E31"/>
                </a:solidFill>
                <a:latin typeface="Calibri"/>
                <a:cs typeface="Calibri"/>
              </a:rPr>
              <a:t> </a:t>
            </a:r>
            <a:r>
              <a:rPr sz="2800" dirty="0">
                <a:solidFill>
                  <a:srgbClr val="E53E31"/>
                </a:solidFill>
                <a:latin typeface="Calibri"/>
                <a:cs typeface="Calibri"/>
              </a:rPr>
              <a:t>Critical</a:t>
            </a:r>
            <a:r>
              <a:rPr sz="2800" spc="-75" dirty="0">
                <a:solidFill>
                  <a:srgbClr val="E53E31"/>
                </a:solidFill>
                <a:latin typeface="Calibri"/>
                <a:cs typeface="Calibri"/>
              </a:rPr>
              <a:t> </a:t>
            </a:r>
            <a:r>
              <a:rPr sz="2800" spc="-10" dirty="0">
                <a:solidFill>
                  <a:srgbClr val="E53E31"/>
                </a:solidFill>
                <a:latin typeface="Calibri"/>
                <a:cs typeface="Calibri"/>
              </a:rPr>
              <a:t>Illness</a:t>
            </a:r>
            <a:endParaRPr sz="2800">
              <a:latin typeface="Calibri"/>
              <a:cs typeface="Calibri"/>
            </a:endParaRPr>
          </a:p>
        </p:txBody>
      </p:sp>
      <p:graphicFrame>
        <p:nvGraphicFramePr>
          <p:cNvPr id="3" name="object 3"/>
          <p:cNvGraphicFramePr>
            <a:graphicFrameLocks noGrp="1"/>
          </p:cNvGraphicFramePr>
          <p:nvPr/>
        </p:nvGraphicFramePr>
        <p:xfrm>
          <a:off x="933958" y="2836387"/>
          <a:ext cx="4792980" cy="2145030"/>
        </p:xfrm>
        <a:graphic>
          <a:graphicData uri="http://schemas.openxmlformats.org/drawingml/2006/table">
            <a:tbl>
              <a:tblPr firstRow="1" bandRow="1">
                <a:tableStyleId>{2D5ABB26-0587-4C30-8999-92F81FD0307C}</a:tableStyleId>
              </a:tblPr>
              <a:tblGrid>
                <a:gridCol w="4792980">
                  <a:extLst>
                    <a:ext uri="{9D8B030D-6E8A-4147-A177-3AD203B41FA5}">
                      <a16:colId xmlns:a16="http://schemas.microsoft.com/office/drawing/2014/main" val="20000"/>
                    </a:ext>
                  </a:extLst>
                </a:gridCol>
              </a:tblGrid>
              <a:tr h="347345">
                <a:tc>
                  <a:txBody>
                    <a:bodyPr/>
                    <a:lstStyle/>
                    <a:p>
                      <a:pPr algn="ctr">
                        <a:lnSpc>
                          <a:spcPct val="100000"/>
                        </a:lnSpc>
                        <a:spcBef>
                          <a:spcPts val="365"/>
                        </a:spcBef>
                      </a:pPr>
                      <a:r>
                        <a:rPr sz="1600" b="1" dirty="0">
                          <a:solidFill>
                            <a:srgbClr val="FFFFFF"/>
                          </a:solidFill>
                          <a:latin typeface="Segoe UI"/>
                          <a:cs typeface="Segoe UI"/>
                        </a:rPr>
                        <a:t>Patient</a:t>
                      </a:r>
                      <a:r>
                        <a:rPr sz="1600" b="1" spc="-105" dirty="0">
                          <a:solidFill>
                            <a:srgbClr val="FFFFFF"/>
                          </a:solidFill>
                          <a:latin typeface="Segoe UI"/>
                          <a:cs typeface="Segoe UI"/>
                        </a:rPr>
                        <a:t> </a:t>
                      </a:r>
                      <a:r>
                        <a:rPr sz="1600" b="1" spc="-50" dirty="0">
                          <a:solidFill>
                            <a:srgbClr val="FFFFFF"/>
                          </a:solidFill>
                          <a:latin typeface="Segoe UI"/>
                          <a:cs typeface="Segoe UI"/>
                        </a:rPr>
                        <a:t>T</a:t>
                      </a:r>
                      <a:endParaRPr sz="1600">
                        <a:latin typeface="Segoe UI"/>
                        <a:cs typeface="Segoe UI"/>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extLst>
                  <a:ext uri="{0D108BD9-81ED-4DB2-BD59-A6C34878D82A}">
                    <a16:rowId xmlns:a16="http://schemas.microsoft.com/office/drawing/2014/main" val="10000"/>
                  </a:ext>
                </a:extLst>
              </a:tr>
              <a:tr h="335280">
                <a:tc>
                  <a:txBody>
                    <a:bodyPr/>
                    <a:lstStyle/>
                    <a:p>
                      <a:pPr algn="ctr">
                        <a:lnSpc>
                          <a:spcPct val="100000"/>
                        </a:lnSpc>
                        <a:spcBef>
                          <a:spcPts val="305"/>
                        </a:spcBef>
                      </a:pPr>
                      <a:r>
                        <a:rPr sz="1600" dirty="0">
                          <a:solidFill>
                            <a:srgbClr val="808080"/>
                          </a:solidFill>
                          <a:latin typeface="Microsoft YaHei"/>
                          <a:cs typeface="Microsoft YaHei"/>
                        </a:rPr>
                        <a:t>♂</a:t>
                      </a:r>
                      <a:r>
                        <a:rPr sz="1600" dirty="0">
                          <a:solidFill>
                            <a:srgbClr val="808080"/>
                          </a:solidFill>
                          <a:latin typeface="Segoe UI"/>
                          <a:cs typeface="Segoe UI"/>
                        </a:rPr>
                        <a:t>,</a:t>
                      </a:r>
                      <a:r>
                        <a:rPr sz="1600" spc="-35" dirty="0">
                          <a:solidFill>
                            <a:srgbClr val="808080"/>
                          </a:solidFill>
                          <a:latin typeface="Segoe UI"/>
                          <a:cs typeface="Segoe UI"/>
                        </a:rPr>
                        <a:t> </a:t>
                      </a:r>
                      <a:r>
                        <a:rPr sz="1600" dirty="0">
                          <a:solidFill>
                            <a:srgbClr val="808080"/>
                          </a:solidFill>
                          <a:latin typeface="Segoe UI"/>
                          <a:cs typeface="Segoe UI"/>
                        </a:rPr>
                        <a:t>Chinese,</a:t>
                      </a:r>
                      <a:r>
                        <a:rPr sz="1600" spc="-30" dirty="0">
                          <a:solidFill>
                            <a:srgbClr val="808080"/>
                          </a:solidFill>
                          <a:latin typeface="Segoe UI"/>
                          <a:cs typeface="Segoe UI"/>
                        </a:rPr>
                        <a:t> </a:t>
                      </a:r>
                      <a:r>
                        <a:rPr sz="1600" dirty="0">
                          <a:solidFill>
                            <a:srgbClr val="808080"/>
                          </a:solidFill>
                          <a:latin typeface="Segoe UI"/>
                          <a:cs typeface="Segoe UI"/>
                        </a:rPr>
                        <a:t>73</a:t>
                      </a:r>
                      <a:r>
                        <a:rPr sz="1600" spc="-45" dirty="0">
                          <a:solidFill>
                            <a:srgbClr val="808080"/>
                          </a:solidFill>
                          <a:latin typeface="Segoe UI"/>
                          <a:cs typeface="Segoe UI"/>
                        </a:rPr>
                        <a:t> </a:t>
                      </a:r>
                      <a:r>
                        <a:rPr sz="1600" spc="-10" dirty="0">
                          <a:solidFill>
                            <a:srgbClr val="808080"/>
                          </a:solidFill>
                          <a:latin typeface="Segoe UI"/>
                          <a:cs typeface="Segoe UI"/>
                        </a:rPr>
                        <a:t>years</a:t>
                      </a:r>
                      <a:endParaRPr sz="1600">
                        <a:latin typeface="Segoe UI"/>
                        <a:cs typeface="Segoe UI"/>
                      </a:endParaRPr>
                    </a:p>
                  </a:txBody>
                  <a:tcPr marL="0" marR="0" marT="38735" marB="0">
                    <a:lnB w="12700">
                      <a:solidFill>
                        <a:srgbClr val="C0C0C0"/>
                      </a:solidFill>
                      <a:prstDash val="solid"/>
                    </a:lnB>
                    <a:solidFill>
                      <a:srgbClr val="F2F2F2"/>
                    </a:solidFill>
                  </a:tcPr>
                </a:tc>
                <a:extLst>
                  <a:ext uri="{0D108BD9-81ED-4DB2-BD59-A6C34878D82A}">
                    <a16:rowId xmlns:a16="http://schemas.microsoft.com/office/drawing/2014/main" val="10001"/>
                  </a:ext>
                </a:extLst>
              </a:tr>
              <a:tr h="335280">
                <a:tc>
                  <a:txBody>
                    <a:bodyPr/>
                    <a:lstStyle/>
                    <a:p>
                      <a:pPr algn="ctr">
                        <a:lnSpc>
                          <a:spcPct val="100000"/>
                        </a:lnSpc>
                        <a:spcBef>
                          <a:spcPts val="320"/>
                        </a:spcBef>
                      </a:pPr>
                      <a:r>
                        <a:rPr sz="1600" dirty="0">
                          <a:solidFill>
                            <a:srgbClr val="808080"/>
                          </a:solidFill>
                          <a:latin typeface="Segoe UI"/>
                          <a:cs typeface="Segoe UI"/>
                        </a:rPr>
                        <a:t>BMI</a:t>
                      </a:r>
                      <a:r>
                        <a:rPr sz="1600" spc="-40" dirty="0">
                          <a:solidFill>
                            <a:srgbClr val="808080"/>
                          </a:solidFill>
                          <a:latin typeface="Segoe UI"/>
                          <a:cs typeface="Segoe UI"/>
                        </a:rPr>
                        <a:t> </a:t>
                      </a:r>
                      <a:r>
                        <a:rPr sz="1600" dirty="0">
                          <a:solidFill>
                            <a:srgbClr val="808080"/>
                          </a:solidFill>
                          <a:latin typeface="Segoe UI"/>
                          <a:cs typeface="Segoe UI"/>
                        </a:rPr>
                        <a:t>34</a:t>
                      </a:r>
                      <a:r>
                        <a:rPr sz="1600" spc="-45" dirty="0">
                          <a:solidFill>
                            <a:srgbClr val="808080"/>
                          </a:solidFill>
                          <a:latin typeface="Segoe UI"/>
                          <a:cs typeface="Segoe UI"/>
                        </a:rPr>
                        <a:t> </a:t>
                      </a:r>
                      <a:r>
                        <a:rPr sz="1600" dirty="0">
                          <a:solidFill>
                            <a:srgbClr val="808080"/>
                          </a:solidFill>
                          <a:latin typeface="Segoe UI"/>
                          <a:cs typeface="Segoe UI"/>
                        </a:rPr>
                        <a:t>kg/m</a:t>
                      </a:r>
                      <a:r>
                        <a:rPr sz="1575" baseline="26455" dirty="0">
                          <a:solidFill>
                            <a:srgbClr val="808080"/>
                          </a:solidFill>
                          <a:latin typeface="Segoe UI"/>
                          <a:cs typeface="Segoe UI"/>
                        </a:rPr>
                        <a:t>2</a:t>
                      </a:r>
                      <a:r>
                        <a:rPr sz="1600" dirty="0">
                          <a:solidFill>
                            <a:srgbClr val="808080"/>
                          </a:solidFill>
                          <a:latin typeface="Segoe UI"/>
                          <a:cs typeface="Segoe UI"/>
                        </a:rPr>
                        <a:t>,</a:t>
                      </a:r>
                      <a:r>
                        <a:rPr sz="1600" spc="-40" dirty="0">
                          <a:solidFill>
                            <a:srgbClr val="808080"/>
                          </a:solidFill>
                          <a:latin typeface="Segoe UI"/>
                          <a:cs typeface="Segoe UI"/>
                        </a:rPr>
                        <a:t> </a:t>
                      </a:r>
                      <a:r>
                        <a:rPr sz="1600" dirty="0">
                          <a:solidFill>
                            <a:srgbClr val="808080"/>
                          </a:solidFill>
                          <a:latin typeface="Segoe UI"/>
                          <a:cs typeface="Segoe UI"/>
                        </a:rPr>
                        <a:t>DM,</a:t>
                      </a:r>
                      <a:r>
                        <a:rPr sz="1600" spc="-30" dirty="0">
                          <a:solidFill>
                            <a:srgbClr val="808080"/>
                          </a:solidFill>
                          <a:latin typeface="Segoe UI"/>
                          <a:cs typeface="Segoe UI"/>
                        </a:rPr>
                        <a:t> </a:t>
                      </a:r>
                      <a:r>
                        <a:rPr sz="1600" spc="-10" dirty="0">
                          <a:solidFill>
                            <a:srgbClr val="808080"/>
                          </a:solidFill>
                          <a:latin typeface="Segoe UI"/>
                          <a:cs typeface="Segoe UI"/>
                        </a:rPr>
                        <a:t>hypertension</a:t>
                      </a:r>
                      <a:endParaRPr sz="1600">
                        <a:latin typeface="Segoe UI"/>
                        <a:cs typeface="Segoe UI"/>
                      </a:endParaRPr>
                    </a:p>
                  </a:txBody>
                  <a:tcPr marL="0" marR="0" marT="4064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2"/>
                  </a:ext>
                </a:extLst>
              </a:tr>
              <a:tr h="335280">
                <a:tc>
                  <a:txBody>
                    <a:bodyPr/>
                    <a:lstStyle/>
                    <a:p>
                      <a:pPr algn="ctr">
                        <a:lnSpc>
                          <a:spcPct val="100000"/>
                        </a:lnSpc>
                        <a:spcBef>
                          <a:spcPts val="320"/>
                        </a:spcBef>
                      </a:pPr>
                      <a:r>
                        <a:rPr sz="1600" spc="-25" dirty="0">
                          <a:solidFill>
                            <a:srgbClr val="808080"/>
                          </a:solidFill>
                          <a:latin typeface="Segoe UI"/>
                          <a:cs typeface="Segoe UI"/>
                        </a:rPr>
                        <a:t>COVID-</a:t>
                      </a:r>
                      <a:r>
                        <a:rPr sz="1600" dirty="0">
                          <a:solidFill>
                            <a:srgbClr val="808080"/>
                          </a:solidFill>
                          <a:latin typeface="Segoe UI"/>
                          <a:cs typeface="Segoe UI"/>
                        </a:rPr>
                        <a:t>19</a:t>
                      </a:r>
                      <a:r>
                        <a:rPr sz="1600" spc="25" dirty="0">
                          <a:solidFill>
                            <a:srgbClr val="808080"/>
                          </a:solidFill>
                          <a:latin typeface="Segoe UI"/>
                          <a:cs typeface="Segoe UI"/>
                        </a:rPr>
                        <a:t> </a:t>
                      </a:r>
                      <a:r>
                        <a:rPr sz="1600" dirty="0">
                          <a:solidFill>
                            <a:srgbClr val="808080"/>
                          </a:solidFill>
                          <a:latin typeface="Segoe UI"/>
                          <a:cs typeface="Segoe UI"/>
                        </a:rPr>
                        <a:t>day </a:t>
                      </a:r>
                      <a:r>
                        <a:rPr sz="1600" spc="-25" dirty="0">
                          <a:solidFill>
                            <a:srgbClr val="808080"/>
                          </a:solidFill>
                          <a:latin typeface="Segoe UI"/>
                          <a:cs typeface="Segoe UI"/>
                        </a:rPr>
                        <a:t>10</a:t>
                      </a:r>
                      <a:endParaRPr sz="1600">
                        <a:latin typeface="Segoe UI"/>
                        <a:cs typeface="Segoe UI"/>
                      </a:endParaRPr>
                    </a:p>
                  </a:txBody>
                  <a:tcPr marL="0" marR="0" marT="4064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3"/>
                  </a:ext>
                </a:extLst>
              </a:tr>
              <a:tr h="334645">
                <a:tc>
                  <a:txBody>
                    <a:bodyPr/>
                    <a:lstStyle/>
                    <a:p>
                      <a:pPr algn="ctr">
                        <a:lnSpc>
                          <a:spcPct val="100000"/>
                        </a:lnSpc>
                        <a:spcBef>
                          <a:spcPts val="320"/>
                        </a:spcBef>
                      </a:pPr>
                      <a:r>
                        <a:rPr sz="1600" dirty="0">
                          <a:solidFill>
                            <a:srgbClr val="808080"/>
                          </a:solidFill>
                          <a:latin typeface="Segoe UI"/>
                          <a:cs typeface="Segoe UI"/>
                        </a:rPr>
                        <a:t>High</a:t>
                      </a:r>
                      <a:r>
                        <a:rPr sz="1600" spc="-45" dirty="0">
                          <a:solidFill>
                            <a:srgbClr val="808080"/>
                          </a:solidFill>
                          <a:latin typeface="Segoe UI"/>
                          <a:cs typeface="Segoe UI"/>
                        </a:rPr>
                        <a:t> </a:t>
                      </a:r>
                      <a:r>
                        <a:rPr sz="1600" spc="-20" dirty="0">
                          <a:solidFill>
                            <a:srgbClr val="808080"/>
                          </a:solidFill>
                          <a:latin typeface="Segoe UI"/>
                          <a:cs typeface="Segoe UI"/>
                        </a:rPr>
                        <a:t>fever,</a:t>
                      </a:r>
                      <a:r>
                        <a:rPr sz="1600" spc="-50" dirty="0">
                          <a:solidFill>
                            <a:srgbClr val="808080"/>
                          </a:solidFill>
                          <a:latin typeface="Segoe UI"/>
                          <a:cs typeface="Segoe UI"/>
                        </a:rPr>
                        <a:t> </a:t>
                      </a:r>
                      <a:r>
                        <a:rPr sz="1600" dirty="0">
                          <a:solidFill>
                            <a:srgbClr val="808080"/>
                          </a:solidFill>
                          <a:latin typeface="Segoe UI"/>
                          <a:cs typeface="Segoe UI"/>
                        </a:rPr>
                        <a:t>dyspneic</a:t>
                      </a:r>
                      <a:r>
                        <a:rPr sz="1600" spc="-40" dirty="0">
                          <a:solidFill>
                            <a:srgbClr val="808080"/>
                          </a:solidFill>
                          <a:latin typeface="Segoe UI"/>
                          <a:cs typeface="Segoe UI"/>
                        </a:rPr>
                        <a:t> </a:t>
                      </a:r>
                      <a:r>
                        <a:rPr sz="1600" dirty="0">
                          <a:solidFill>
                            <a:srgbClr val="808080"/>
                          </a:solidFill>
                          <a:latin typeface="Segoe UI"/>
                          <a:cs typeface="Segoe UI"/>
                        </a:rPr>
                        <a:t>at</a:t>
                      </a:r>
                      <a:r>
                        <a:rPr sz="1600" spc="-60" dirty="0">
                          <a:solidFill>
                            <a:srgbClr val="808080"/>
                          </a:solidFill>
                          <a:latin typeface="Segoe UI"/>
                          <a:cs typeface="Segoe UI"/>
                        </a:rPr>
                        <a:t> </a:t>
                      </a:r>
                      <a:r>
                        <a:rPr sz="1600" spc="-20" dirty="0">
                          <a:solidFill>
                            <a:srgbClr val="808080"/>
                          </a:solidFill>
                          <a:latin typeface="Segoe UI"/>
                          <a:cs typeface="Segoe UI"/>
                        </a:rPr>
                        <a:t>rest</a:t>
                      </a:r>
                      <a:endParaRPr sz="1600">
                        <a:latin typeface="Segoe UI"/>
                        <a:cs typeface="Segoe UI"/>
                      </a:endParaRPr>
                    </a:p>
                  </a:txBody>
                  <a:tcPr marL="0" marR="0" marT="4064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4"/>
                  </a:ext>
                </a:extLst>
              </a:tr>
              <a:tr h="457200">
                <a:tc>
                  <a:txBody>
                    <a:bodyPr/>
                    <a:lstStyle/>
                    <a:p>
                      <a:pPr algn="ctr">
                        <a:lnSpc>
                          <a:spcPct val="100000"/>
                        </a:lnSpc>
                        <a:spcBef>
                          <a:spcPts val="800"/>
                        </a:spcBef>
                      </a:pPr>
                      <a:r>
                        <a:rPr sz="1600" dirty="0">
                          <a:solidFill>
                            <a:srgbClr val="808080"/>
                          </a:solidFill>
                          <a:latin typeface="Segoe UI"/>
                          <a:cs typeface="Segoe UI"/>
                        </a:rPr>
                        <a:t>HR</a:t>
                      </a:r>
                      <a:r>
                        <a:rPr sz="1600" spc="-25" dirty="0">
                          <a:solidFill>
                            <a:srgbClr val="808080"/>
                          </a:solidFill>
                          <a:latin typeface="Segoe UI"/>
                          <a:cs typeface="Segoe UI"/>
                        </a:rPr>
                        <a:t> </a:t>
                      </a:r>
                      <a:r>
                        <a:rPr sz="1600" dirty="0">
                          <a:solidFill>
                            <a:srgbClr val="808080"/>
                          </a:solidFill>
                          <a:latin typeface="Segoe UI"/>
                          <a:cs typeface="Segoe UI"/>
                        </a:rPr>
                        <a:t>123/min,</a:t>
                      </a:r>
                      <a:r>
                        <a:rPr sz="1600" spc="-30" dirty="0">
                          <a:solidFill>
                            <a:srgbClr val="808080"/>
                          </a:solidFill>
                          <a:latin typeface="Segoe UI"/>
                          <a:cs typeface="Segoe UI"/>
                        </a:rPr>
                        <a:t> </a:t>
                      </a:r>
                      <a:r>
                        <a:rPr sz="1600" dirty="0">
                          <a:solidFill>
                            <a:srgbClr val="808080"/>
                          </a:solidFill>
                          <a:latin typeface="Segoe UI"/>
                          <a:cs typeface="Segoe UI"/>
                        </a:rPr>
                        <a:t>RR</a:t>
                      </a:r>
                      <a:r>
                        <a:rPr sz="1600" spc="-20" dirty="0">
                          <a:solidFill>
                            <a:srgbClr val="808080"/>
                          </a:solidFill>
                          <a:latin typeface="Segoe UI"/>
                          <a:cs typeface="Segoe UI"/>
                        </a:rPr>
                        <a:t> </a:t>
                      </a:r>
                      <a:r>
                        <a:rPr sz="1600" dirty="0">
                          <a:solidFill>
                            <a:srgbClr val="808080"/>
                          </a:solidFill>
                          <a:latin typeface="Segoe UI"/>
                          <a:cs typeface="Segoe UI"/>
                        </a:rPr>
                        <a:t>42/min,</a:t>
                      </a:r>
                      <a:r>
                        <a:rPr sz="1600" spc="-40" dirty="0">
                          <a:solidFill>
                            <a:srgbClr val="808080"/>
                          </a:solidFill>
                          <a:latin typeface="Segoe UI"/>
                          <a:cs typeface="Segoe UI"/>
                        </a:rPr>
                        <a:t> </a:t>
                      </a:r>
                      <a:r>
                        <a:rPr sz="1600" dirty="0">
                          <a:solidFill>
                            <a:srgbClr val="808080"/>
                          </a:solidFill>
                          <a:latin typeface="Segoe UI"/>
                          <a:cs typeface="Segoe UI"/>
                        </a:rPr>
                        <a:t>Sat</a:t>
                      </a:r>
                      <a:r>
                        <a:rPr sz="1600" spc="-40" dirty="0">
                          <a:solidFill>
                            <a:srgbClr val="808080"/>
                          </a:solidFill>
                          <a:latin typeface="Segoe UI"/>
                          <a:cs typeface="Segoe UI"/>
                        </a:rPr>
                        <a:t> </a:t>
                      </a:r>
                      <a:r>
                        <a:rPr sz="1600" dirty="0">
                          <a:solidFill>
                            <a:srgbClr val="808080"/>
                          </a:solidFill>
                          <a:latin typeface="Segoe UI"/>
                          <a:cs typeface="Segoe UI"/>
                        </a:rPr>
                        <a:t>83%</a:t>
                      </a:r>
                      <a:r>
                        <a:rPr sz="1600" spc="-35" dirty="0">
                          <a:solidFill>
                            <a:srgbClr val="808080"/>
                          </a:solidFill>
                          <a:latin typeface="Segoe UI"/>
                          <a:cs typeface="Segoe UI"/>
                        </a:rPr>
                        <a:t> </a:t>
                      </a:r>
                      <a:r>
                        <a:rPr sz="1600" dirty="0">
                          <a:solidFill>
                            <a:srgbClr val="808080"/>
                          </a:solidFill>
                          <a:latin typeface="Segoe UI"/>
                          <a:cs typeface="Segoe UI"/>
                        </a:rPr>
                        <a:t>at</a:t>
                      </a:r>
                      <a:r>
                        <a:rPr sz="1600" spc="-40" dirty="0">
                          <a:solidFill>
                            <a:srgbClr val="808080"/>
                          </a:solidFill>
                          <a:latin typeface="Segoe UI"/>
                          <a:cs typeface="Segoe UI"/>
                        </a:rPr>
                        <a:t> </a:t>
                      </a:r>
                      <a:r>
                        <a:rPr sz="1600" dirty="0">
                          <a:solidFill>
                            <a:srgbClr val="808080"/>
                          </a:solidFill>
                          <a:latin typeface="Segoe UI"/>
                          <a:cs typeface="Segoe UI"/>
                        </a:rPr>
                        <a:t>15L</a:t>
                      </a:r>
                      <a:r>
                        <a:rPr sz="1600" spc="-40" dirty="0">
                          <a:solidFill>
                            <a:srgbClr val="808080"/>
                          </a:solidFill>
                          <a:latin typeface="Segoe UI"/>
                          <a:cs typeface="Segoe UI"/>
                        </a:rPr>
                        <a:t> </a:t>
                      </a:r>
                      <a:r>
                        <a:rPr sz="1600" spc="-25" dirty="0">
                          <a:solidFill>
                            <a:srgbClr val="808080"/>
                          </a:solidFill>
                          <a:latin typeface="Segoe UI"/>
                          <a:cs typeface="Segoe UI"/>
                        </a:rPr>
                        <a:t>O2</a:t>
                      </a:r>
                      <a:endParaRPr sz="1600">
                        <a:latin typeface="Segoe UI"/>
                        <a:cs typeface="Segoe UI"/>
                      </a:endParaRPr>
                    </a:p>
                  </a:txBody>
                  <a:tcPr marL="0" marR="0" marT="101600" marB="0">
                    <a:lnT w="12700">
                      <a:solidFill>
                        <a:srgbClr val="C0C0C0"/>
                      </a:solidFill>
                      <a:prstDash val="solid"/>
                    </a:lnT>
                    <a:solidFill>
                      <a:srgbClr val="F2F2F2"/>
                    </a:solidFill>
                  </a:tcPr>
                </a:tc>
                <a:extLst>
                  <a:ext uri="{0D108BD9-81ED-4DB2-BD59-A6C34878D82A}">
                    <a16:rowId xmlns:a16="http://schemas.microsoft.com/office/drawing/2014/main" val="10005"/>
                  </a:ext>
                </a:extLst>
              </a:tr>
            </a:tbl>
          </a:graphicData>
        </a:graphic>
      </p:graphicFrame>
      <p:pic>
        <p:nvPicPr>
          <p:cNvPr id="7" name="object 4">
            <a:extLst>
              <a:ext uri="{FF2B5EF4-FFF2-40B4-BE49-F238E27FC236}">
                <a16:creationId xmlns:a16="http://schemas.microsoft.com/office/drawing/2014/main" id="{F97EF89E-8C61-D2B4-FFAA-7C2337260AB1}"/>
              </a:ext>
            </a:extLst>
          </p:cNvPr>
          <p:cNvPicPr/>
          <p:nvPr/>
        </p:nvPicPr>
        <p:blipFill>
          <a:blip r:embed="rId3" cstate="print"/>
          <a:stretch>
            <a:fillRect/>
          </a:stretch>
        </p:blipFill>
        <p:spPr>
          <a:xfrm>
            <a:off x="6172200" y="2161032"/>
            <a:ext cx="5356085" cy="365439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a:t>Question</a:t>
            </a:r>
            <a:r>
              <a:rPr lang="en-US" spc="-135"/>
              <a:t> </a:t>
            </a:r>
            <a:r>
              <a:rPr lang="en-US" spc="-25"/>
              <a:t>#1</a:t>
            </a:r>
            <a:endParaRPr lang="en-US" spc="-25" dirty="0"/>
          </a:p>
        </p:txBody>
      </p:sp>
      <p:sp>
        <p:nvSpPr>
          <p:cNvPr id="3" name="object 3"/>
          <p:cNvSpPr txBox="1"/>
          <p:nvPr/>
        </p:nvSpPr>
        <p:spPr>
          <a:xfrm>
            <a:off x="406400" y="1958403"/>
            <a:ext cx="9881870" cy="1397048"/>
          </a:xfrm>
          <a:prstGeom prst="rect">
            <a:avLst/>
          </a:prstGeom>
        </p:spPr>
        <p:txBody>
          <a:bodyPr vert="horz" wrap="square" lIns="0" tIns="52069" rIns="0" bIns="0" rtlCol="0">
            <a:spAutoFit/>
          </a:bodyPr>
          <a:lstStyle/>
          <a:p>
            <a:pPr marL="12700" marR="5080">
              <a:lnSpc>
                <a:spcPct val="90700"/>
              </a:lnSpc>
              <a:spcBef>
                <a:spcPts val="409"/>
              </a:spcBef>
            </a:pPr>
            <a:r>
              <a:rPr sz="2400" dirty="0">
                <a:solidFill>
                  <a:srgbClr val="808080"/>
                </a:solidFill>
                <a:latin typeface="Calibri"/>
                <a:cs typeface="Calibri"/>
              </a:rPr>
              <a:t>Should</a:t>
            </a:r>
            <a:r>
              <a:rPr sz="2400" spc="-40" dirty="0">
                <a:solidFill>
                  <a:srgbClr val="808080"/>
                </a:solidFill>
                <a:latin typeface="Calibri"/>
                <a:cs typeface="Calibri"/>
              </a:rPr>
              <a:t> </a:t>
            </a:r>
            <a:r>
              <a:rPr sz="2400" dirty="0">
                <a:solidFill>
                  <a:srgbClr val="808080"/>
                </a:solidFill>
                <a:latin typeface="Calibri"/>
                <a:cs typeface="Calibri"/>
              </a:rPr>
              <a:t>DOACs,</a:t>
            </a:r>
            <a:r>
              <a:rPr sz="2400" spc="-40" dirty="0">
                <a:solidFill>
                  <a:srgbClr val="808080"/>
                </a:solidFill>
                <a:latin typeface="Calibri"/>
                <a:cs typeface="Calibri"/>
              </a:rPr>
              <a:t> </a:t>
            </a:r>
            <a:r>
              <a:rPr sz="2400" dirty="0">
                <a:solidFill>
                  <a:srgbClr val="808080"/>
                </a:solidFill>
                <a:latin typeface="Calibri"/>
                <a:cs typeface="Calibri"/>
              </a:rPr>
              <a:t>LMWH,</a:t>
            </a:r>
            <a:r>
              <a:rPr sz="2400" spc="-35" dirty="0">
                <a:solidFill>
                  <a:srgbClr val="808080"/>
                </a:solidFill>
                <a:latin typeface="Calibri"/>
                <a:cs typeface="Calibri"/>
              </a:rPr>
              <a:t> </a:t>
            </a:r>
            <a:r>
              <a:rPr sz="2400" dirty="0">
                <a:solidFill>
                  <a:srgbClr val="808080"/>
                </a:solidFill>
                <a:latin typeface="Calibri"/>
                <a:cs typeface="Calibri"/>
              </a:rPr>
              <a:t>UFH,</a:t>
            </a:r>
            <a:r>
              <a:rPr sz="2400" spc="-30" dirty="0">
                <a:solidFill>
                  <a:srgbClr val="808080"/>
                </a:solidFill>
                <a:latin typeface="Calibri"/>
                <a:cs typeface="Calibri"/>
              </a:rPr>
              <a:t> </a:t>
            </a:r>
            <a:r>
              <a:rPr sz="2400" dirty="0">
                <a:solidFill>
                  <a:srgbClr val="808080"/>
                </a:solidFill>
                <a:latin typeface="Calibri"/>
                <a:cs typeface="Calibri"/>
              </a:rPr>
              <a:t>fondaparinux,</a:t>
            </a:r>
            <a:r>
              <a:rPr sz="2400" spc="-40" dirty="0">
                <a:solidFill>
                  <a:srgbClr val="808080"/>
                </a:solidFill>
                <a:latin typeface="Calibri"/>
                <a:cs typeface="Calibri"/>
              </a:rPr>
              <a:t> </a:t>
            </a:r>
            <a:r>
              <a:rPr sz="2400" spc="-10" dirty="0">
                <a:solidFill>
                  <a:srgbClr val="808080"/>
                </a:solidFill>
                <a:latin typeface="Calibri"/>
                <a:cs typeface="Calibri"/>
              </a:rPr>
              <a:t>argatroban,</a:t>
            </a:r>
            <a:r>
              <a:rPr sz="2400" spc="-45" dirty="0">
                <a:solidFill>
                  <a:srgbClr val="808080"/>
                </a:solidFill>
                <a:latin typeface="Calibri"/>
                <a:cs typeface="Calibri"/>
              </a:rPr>
              <a:t> </a:t>
            </a:r>
            <a:r>
              <a:rPr sz="2400" dirty="0">
                <a:solidFill>
                  <a:srgbClr val="808080"/>
                </a:solidFill>
                <a:latin typeface="Calibri"/>
                <a:cs typeface="Calibri"/>
              </a:rPr>
              <a:t>or</a:t>
            </a:r>
            <a:r>
              <a:rPr sz="2400" spc="-30" dirty="0">
                <a:solidFill>
                  <a:srgbClr val="808080"/>
                </a:solidFill>
                <a:latin typeface="Calibri"/>
                <a:cs typeface="Calibri"/>
              </a:rPr>
              <a:t> </a:t>
            </a:r>
            <a:r>
              <a:rPr sz="2400" dirty="0">
                <a:solidFill>
                  <a:srgbClr val="808080"/>
                </a:solidFill>
                <a:latin typeface="Calibri"/>
                <a:cs typeface="Calibri"/>
              </a:rPr>
              <a:t>bivalirudin</a:t>
            </a:r>
            <a:r>
              <a:rPr sz="2400" spc="-45" dirty="0">
                <a:solidFill>
                  <a:srgbClr val="808080"/>
                </a:solidFill>
                <a:latin typeface="Calibri"/>
                <a:cs typeface="Calibri"/>
              </a:rPr>
              <a:t> </a:t>
            </a:r>
            <a:r>
              <a:rPr sz="2400" spc="-25" dirty="0">
                <a:solidFill>
                  <a:srgbClr val="808080"/>
                </a:solidFill>
                <a:latin typeface="Calibri"/>
                <a:cs typeface="Calibri"/>
              </a:rPr>
              <a:t>at </a:t>
            </a:r>
            <a:r>
              <a:rPr sz="2400" spc="-10" dirty="0">
                <a:solidFill>
                  <a:srgbClr val="808080"/>
                </a:solidFill>
                <a:latin typeface="Calibri"/>
                <a:cs typeface="Calibri"/>
              </a:rPr>
              <a:t>intermediate-</a:t>
            </a:r>
            <a:r>
              <a:rPr sz="2400" spc="-45" dirty="0">
                <a:solidFill>
                  <a:srgbClr val="808080"/>
                </a:solidFill>
                <a:latin typeface="Calibri"/>
                <a:cs typeface="Calibri"/>
              </a:rPr>
              <a:t> </a:t>
            </a:r>
            <a:r>
              <a:rPr sz="2400" dirty="0">
                <a:solidFill>
                  <a:srgbClr val="808080"/>
                </a:solidFill>
                <a:latin typeface="Calibri"/>
                <a:cs typeface="Calibri"/>
              </a:rPr>
              <a:t>or</a:t>
            </a:r>
            <a:r>
              <a:rPr sz="2400" spc="-20" dirty="0">
                <a:solidFill>
                  <a:srgbClr val="808080"/>
                </a:solidFill>
                <a:latin typeface="Calibri"/>
                <a:cs typeface="Calibri"/>
              </a:rPr>
              <a:t> </a:t>
            </a:r>
            <a:r>
              <a:rPr sz="2400" spc="-10" dirty="0">
                <a:solidFill>
                  <a:srgbClr val="808080"/>
                </a:solidFill>
                <a:latin typeface="Calibri"/>
                <a:cs typeface="Calibri"/>
              </a:rPr>
              <a:t>therapeutic-</a:t>
            </a:r>
            <a:r>
              <a:rPr sz="2400" dirty="0">
                <a:solidFill>
                  <a:srgbClr val="808080"/>
                </a:solidFill>
                <a:latin typeface="Calibri"/>
                <a:cs typeface="Calibri"/>
              </a:rPr>
              <a:t>intensity</a:t>
            </a:r>
            <a:r>
              <a:rPr sz="2400" spc="-40" dirty="0">
                <a:solidFill>
                  <a:srgbClr val="808080"/>
                </a:solidFill>
                <a:latin typeface="Calibri"/>
                <a:cs typeface="Calibri"/>
              </a:rPr>
              <a:t> </a:t>
            </a:r>
            <a:r>
              <a:rPr sz="2400" dirty="0">
                <a:solidFill>
                  <a:srgbClr val="808080"/>
                </a:solidFill>
                <a:latin typeface="Calibri"/>
                <a:cs typeface="Calibri"/>
              </a:rPr>
              <a:t>vs.</a:t>
            </a:r>
            <a:r>
              <a:rPr sz="2400" spc="-40" dirty="0">
                <a:solidFill>
                  <a:srgbClr val="808080"/>
                </a:solidFill>
                <a:latin typeface="Calibri"/>
                <a:cs typeface="Calibri"/>
              </a:rPr>
              <a:t> </a:t>
            </a:r>
            <a:r>
              <a:rPr sz="2400" spc="-10" dirty="0">
                <a:solidFill>
                  <a:srgbClr val="808080"/>
                </a:solidFill>
                <a:latin typeface="Calibri"/>
                <a:cs typeface="Calibri"/>
              </a:rPr>
              <a:t>prophylactic-</a:t>
            </a:r>
            <a:r>
              <a:rPr sz="2400" dirty="0">
                <a:solidFill>
                  <a:srgbClr val="808080"/>
                </a:solidFill>
                <a:latin typeface="Calibri"/>
                <a:cs typeface="Calibri"/>
              </a:rPr>
              <a:t>intensity</a:t>
            </a:r>
            <a:r>
              <a:rPr sz="2400" spc="-30" dirty="0">
                <a:solidFill>
                  <a:srgbClr val="808080"/>
                </a:solidFill>
                <a:latin typeface="Calibri"/>
                <a:cs typeface="Calibri"/>
              </a:rPr>
              <a:t> </a:t>
            </a:r>
            <a:r>
              <a:rPr sz="2400" dirty="0">
                <a:solidFill>
                  <a:srgbClr val="808080"/>
                </a:solidFill>
                <a:latin typeface="Calibri"/>
                <a:cs typeface="Calibri"/>
              </a:rPr>
              <a:t>be</a:t>
            </a:r>
            <a:r>
              <a:rPr sz="2400" spc="-35" dirty="0">
                <a:solidFill>
                  <a:srgbClr val="808080"/>
                </a:solidFill>
                <a:latin typeface="Calibri"/>
                <a:cs typeface="Calibri"/>
              </a:rPr>
              <a:t> </a:t>
            </a:r>
            <a:r>
              <a:rPr sz="2400" spc="-20" dirty="0">
                <a:solidFill>
                  <a:srgbClr val="808080"/>
                </a:solidFill>
                <a:latin typeface="Calibri"/>
                <a:cs typeface="Calibri"/>
              </a:rPr>
              <a:t>used </a:t>
            </a:r>
            <a:r>
              <a:rPr sz="2400" dirty="0">
                <a:solidFill>
                  <a:srgbClr val="808080"/>
                </a:solidFill>
                <a:latin typeface="Calibri"/>
                <a:cs typeface="Calibri"/>
              </a:rPr>
              <a:t>for</a:t>
            </a:r>
            <a:r>
              <a:rPr sz="2400" spc="-25" dirty="0">
                <a:solidFill>
                  <a:srgbClr val="808080"/>
                </a:solidFill>
                <a:latin typeface="Calibri"/>
                <a:cs typeface="Calibri"/>
              </a:rPr>
              <a:t> </a:t>
            </a:r>
            <a:r>
              <a:rPr sz="2400" dirty="0">
                <a:solidFill>
                  <a:srgbClr val="808080"/>
                </a:solidFill>
                <a:latin typeface="Calibri"/>
                <a:cs typeface="Calibri"/>
              </a:rPr>
              <a:t>patients</a:t>
            </a:r>
            <a:r>
              <a:rPr sz="2400" spc="-40" dirty="0">
                <a:solidFill>
                  <a:srgbClr val="808080"/>
                </a:solidFill>
                <a:latin typeface="Calibri"/>
                <a:cs typeface="Calibri"/>
              </a:rPr>
              <a:t> </a:t>
            </a:r>
            <a:r>
              <a:rPr sz="2400" dirty="0">
                <a:solidFill>
                  <a:srgbClr val="808080"/>
                </a:solidFill>
                <a:latin typeface="Calibri"/>
                <a:cs typeface="Calibri"/>
              </a:rPr>
              <a:t>with</a:t>
            </a:r>
            <a:r>
              <a:rPr sz="2400" spc="-25" dirty="0">
                <a:solidFill>
                  <a:srgbClr val="808080"/>
                </a:solidFill>
                <a:latin typeface="Calibri"/>
                <a:cs typeface="Calibri"/>
              </a:rPr>
              <a:t> </a:t>
            </a:r>
            <a:r>
              <a:rPr sz="2400" spc="-20" dirty="0">
                <a:solidFill>
                  <a:srgbClr val="808080"/>
                </a:solidFill>
                <a:latin typeface="Calibri"/>
                <a:cs typeface="Calibri"/>
              </a:rPr>
              <a:t>COVID-</a:t>
            </a:r>
            <a:r>
              <a:rPr sz="2400" dirty="0">
                <a:solidFill>
                  <a:srgbClr val="808080"/>
                </a:solidFill>
                <a:latin typeface="Calibri"/>
                <a:cs typeface="Calibri"/>
              </a:rPr>
              <a:t>19</a:t>
            </a:r>
            <a:r>
              <a:rPr sz="2400" spc="-20" dirty="0">
                <a:solidFill>
                  <a:srgbClr val="808080"/>
                </a:solidFill>
                <a:latin typeface="Calibri"/>
                <a:cs typeface="Calibri"/>
              </a:rPr>
              <a:t> </a:t>
            </a:r>
            <a:r>
              <a:rPr sz="2400" dirty="0">
                <a:solidFill>
                  <a:srgbClr val="808080"/>
                </a:solidFill>
                <a:latin typeface="Calibri"/>
                <a:cs typeface="Calibri"/>
              </a:rPr>
              <a:t>related</a:t>
            </a:r>
            <a:r>
              <a:rPr sz="2400" spc="-30" dirty="0">
                <a:solidFill>
                  <a:srgbClr val="808080"/>
                </a:solidFill>
                <a:latin typeface="Calibri"/>
                <a:cs typeface="Calibri"/>
              </a:rPr>
              <a:t> </a:t>
            </a:r>
            <a:r>
              <a:rPr sz="2400" dirty="0">
                <a:solidFill>
                  <a:srgbClr val="808080"/>
                </a:solidFill>
                <a:latin typeface="Calibri"/>
                <a:cs typeface="Calibri"/>
              </a:rPr>
              <a:t>critical</a:t>
            </a:r>
            <a:r>
              <a:rPr sz="2400" spc="-30" dirty="0">
                <a:solidFill>
                  <a:srgbClr val="808080"/>
                </a:solidFill>
                <a:latin typeface="Calibri"/>
                <a:cs typeface="Calibri"/>
              </a:rPr>
              <a:t> </a:t>
            </a:r>
            <a:r>
              <a:rPr sz="2400" dirty="0">
                <a:solidFill>
                  <a:srgbClr val="808080"/>
                </a:solidFill>
                <a:latin typeface="Calibri"/>
                <a:cs typeface="Calibri"/>
              </a:rPr>
              <a:t>illness</a:t>
            </a:r>
            <a:r>
              <a:rPr sz="2400" spc="-35" dirty="0">
                <a:solidFill>
                  <a:srgbClr val="808080"/>
                </a:solidFill>
                <a:latin typeface="Calibri"/>
                <a:cs typeface="Calibri"/>
              </a:rPr>
              <a:t> </a:t>
            </a:r>
            <a:r>
              <a:rPr sz="2400" dirty="0">
                <a:solidFill>
                  <a:srgbClr val="808080"/>
                </a:solidFill>
                <a:latin typeface="Calibri"/>
                <a:cs typeface="Calibri"/>
              </a:rPr>
              <a:t>who</a:t>
            </a:r>
            <a:r>
              <a:rPr sz="2400" spc="-20" dirty="0">
                <a:solidFill>
                  <a:srgbClr val="808080"/>
                </a:solidFill>
                <a:latin typeface="Calibri"/>
                <a:cs typeface="Calibri"/>
              </a:rPr>
              <a:t> </a:t>
            </a:r>
            <a:r>
              <a:rPr sz="2400" dirty="0">
                <a:solidFill>
                  <a:srgbClr val="808080"/>
                </a:solidFill>
                <a:latin typeface="Calibri"/>
                <a:cs typeface="Calibri"/>
              </a:rPr>
              <a:t>do</a:t>
            </a:r>
            <a:r>
              <a:rPr sz="2400" spc="-35" dirty="0">
                <a:solidFill>
                  <a:srgbClr val="808080"/>
                </a:solidFill>
                <a:latin typeface="Calibri"/>
                <a:cs typeface="Calibri"/>
              </a:rPr>
              <a:t> </a:t>
            </a:r>
            <a:r>
              <a:rPr sz="2400" dirty="0">
                <a:solidFill>
                  <a:srgbClr val="808080"/>
                </a:solidFill>
                <a:latin typeface="Calibri"/>
                <a:cs typeface="Calibri"/>
              </a:rPr>
              <a:t>not</a:t>
            </a:r>
            <a:r>
              <a:rPr sz="2400" spc="-20" dirty="0">
                <a:solidFill>
                  <a:srgbClr val="808080"/>
                </a:solidFill>
                <a:latin typeface="Calibri"/>
                <a:cs typeface="Calibri"/>
              </a:rPr>
              <a:t> have </a:t>
            </a:r>
            <a:r>
              <a:rPr sz="2400" dirty="0">
                <a:solidFill>
                  <a:srgbClr val="808080"/>
                </a:solidFill>
                <a:latin typeface="Calibri"/>
                <a:cs typeface="Calibri"/>
              </a:rPr>
              <a:t>suspected</a:t>
            </a:r>
            <a:r>
              <a:rPr sz="2400" spc="-60" dirty="0">
                <a:solidFill>
                  <a:srgbClr val="808080"/>
                </a:solidFill>
                <a:latin typeface="Calibri"/>
                <a:cs typeface="Calibri"/>
              </a:rPr>
              <a:t> </a:t>
            </a:r>
            <a:r>
              <a:rPr sz="2400" dirty="0">
                <a:solidFill>
                  <a:srgbClr val="808080"/>
                </a:solidFill>
                <a:latin typeface="Calibri"/>
                <a:cs typeface="Calibri"/>
              </a:rPr>
              <a:t>or</a:t>
            </a:r>
            <a:r>
              <a:rPr sz="2400" spc="-35" dirty="0">
                <a:solidFill>
                  <a:srgbClr val="808080"/>
                </a:solidFill>
                <a:latin typeface="Calibri"/>
                <a:cs typeface="Calibri"/>
              </a:rPr>
              <a:t> </a:t>
            </a:r>
            <a:r>
              <a:rPr sz="2400" dirty="0">
                <a:solidFill>
                  <a:srgbClr val="808080"/>
                </a:solidFill>
                <a:latin typeface="Calibri"/>
                <a:cs typeface="Calibri"/>
              </a:rPr>
              <a:t>confirmed</a:t>
            </a:r>
            <a:r>
              <a:rPr sz="2400" spc="-30" dirty="0">
                <a:solidFill>
                  <a:srgbClr val="808080"/>
                </a:solidFill>
                <a:latin typeface="Calibri"/>
                <a:cs typeface="Calibri"/>
              </a:rPr>
              <a:t> </a:t>
            </a:r>
            <a:r>
              <a:rPr sz="2400" spc="-20" dirty="0">
                <a:solidFill>
                  <a:srgbClr val="808080"/>
                </a:solidFill>
                <a:latin typeface="Calibri"/>
                <a:cs typeface="Calibri"/>
              </a:rPr>
              <a:t>VTE?</a:t>
            </a:r>
            <a:endParaRPr sz="2400"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71484"/>
            <a:ext cx="10922635" cy="3747821"/>
          </a:xfrm>
          <a:prstGeom prst="rect">
            <a:avLst/>
          </a:prstGeom>
        </p:spPr>
        <p:txBody>
          <a:bodyPr vert="horz" wrap="square" lIns="0" tIns="53975" rIns="0" bIns="0" rtlCol="0">
            <a:spAutoFit/>
          </a:bodyPr>
          <a:lstStyle/>
          <a:p>
            <a:pPr marL="12700" marR="5080">
              <a:lnSpc>
                <a:spcPts val="2590"/>
              </a:lnSpc>
              <a:spcBef>
                <a:spcPts val="425"/>
              </a:spcBef>
            </a:pPr>
            <a:r>
              <a:rPr sz="2400" b="1" dirty="0">
                <a:solidFill>
                  <a:srgbClr val="808080"/>
                </a:solidFill>
                <a:latin typeface="Calibri"/>
                <a:cs typeface="Calibri"/>
              </a:rPr>
              <a:t>Which</a:t>
            </a:r>
            <a:r>
              <a:rPr sz="2400" b="1" spc="-30" dirty="0">
                <a:solidFill>
                  <a:srgbClr val="808080"/>
                </a:solidFill>
                <a:latin typeface="Calibri"/>
                <a:cs typeface="Calibri"/>
              </a:rPr>
              <a:t> </a:t>
            </a:r>
            <a:r>
              <a:rPr sz="2400" b="1" dirty="0">
                <a:solidFill>
                  <a:srgbClr val="808080"/>
                </a:solidFill>
                <a:latin typeface="Calibri"/>
                <a:cs typeface="Calibri"/>
              </a:rPr>
              <a:t>ONE</a:t>
            </a:r>
            <a:r>
              <a:rPr sz="2400" b="1" spc="-25" dirty="0">
                <a:solidFill>
                  <a:srgbClr val="808080"/>
                </a:solidFill>
                <a:latin typeface="Calibri"/>
                <a:cs typeface="Calibri"/>
              </a:rPr>
              <a:t> </a:t>
            </a:r>
            <a:r>
              <a:rPr sz="2400" b="1" dirty="0">
                <a:solidFill>
                  <a:srgbClr val="808080"/>
                </a:solidFill>
                <a:latin typeface="Calibri"/>
                <a:cs typeface="Calibri"/>
              </a:rPr>
              <a:t>of</a:t>
            </a:r>
            <a:r>
              <a:rPr sz="2400" b="1" spc="-25" dirty="0">
                <a:solidFill>
                  <a:srgbClr val="808080"/>
                </a:solidFill>
                <a:latin typeface="Calibri"/>
                <a:cs typeface="Calibri"/>
              </a:rPr>
              <a:t> </a:t>
            </a:r>
            <a:r>
              <a:rPr sz="2400" b="1" dirty="0">
                <a:solidFill>
                  <a:srgbClr val="808080"/>
                </a:solidFill>
                <a:latin typeface="Calibri"/>
                <a:cs typeface="Calibri"/>
              </a:rPr>
              <a:t>the</a:t>
            </a:r>
            <a:r>
              <a:rPr sz="2400" b="1" spc="-10" dirty="0">
                <a:solidFill>
                  <a:srgbClr val="808080"/>
                </a:solidFill>
                <a:latin typeface="Calibri"/>
                <a:cs typeface="Calibri"/>
              </a:rPr>
              <a:t> </a:t>
            </a:r>
            <a:r>
              <a:rPr sz="2400" b="1" dirty="0">
                <a:solidFill>
                  <a:srgbClr val="808080"/>
                </a:solidFill>
                <a:latin typeface="Calibri"/>
                <a:cs typeface="Calibri"/>
              </a:rPr>
              <a:t>following</a:t>
            </a:r>
            <a:r>
              <a:rPr sz="2400" b="1" spc="-40" dirty="0">
                <a:solidFill>
                  <a:srgbClr val="808080"/>
                </a:solidFill>
                <a:latin typeface="Calibri"/>
                <a:cs typeface="Calibri"/>
              </a:rPr>
              <a:t> </a:t>
            </a:r>
            <a:r>
              <a:rPr sz="2400" b="1" dirty="0">
                <a:solidFill>
                  <a:srgbClr val="808080"/>
                </a:solidFill>
                <a:latin typeface="Calibri"/>
                <a:cs typeface="Calibri"/>
              </a:rPr>
              <a:t>options</a:t>
            </a:r>
            <a:r>
              <a:rPr sz="2400" b="1" spc="-20" dirty="0">
                <a:solidFill>
                  <a:srgbClr val="808080"/>
                </a:solidFill>
                <a:latin typeface="Calibri"/>
                <a:cs typeface="Calibri"/>
              </a:rPr>
              <a:t> </a:t>
            </a:r>
            <a:r>
              <a:rPr sz="2400" b="1" dirty="0">
                <a:solidFill>
                  <a:srgbClr val="808080"/>
                </a:solidFill>
                <a:latin typeface="Calibri"/>
                <a:cs typeface="Calibri"/>
              </a:rPr>
              <a:t>would</a:t>
            </a:r>
            <a:r>
              <a:rPr sz="2400" b="1" spc="-25" dirty="0">
                <a:solidFill>
                  <a:srgbClr val="808080"/>
                </a:solidFill>
                <a:latin typeface="Calibri"/>
                <a:cs typeface="Calibri"/>
              </a:rPr>
              <a:t> </a:t>
            </a:r>
            <a:r>
              <a:rPr sz="2400" b="1" dirty="0">
                <a:solidFill>
                  <a:srgbClr val="808080"/>
                </a:solidFill>
                <a:latin typeface="Calibri"/>
                <a:cs typeface="Calibri"/>
              </a:rPr>
              <a:t>you</a:t>
            </a:r>
            <a:r>
              <a:rPr sz="2400" b="1" spc="-35" dirty="0">
                <a:solidFill>
                  <a:srgbClr val="808080"/>
                </a:solidFill>
                <a:latin typeface="Calibri"/>
                <a:cs typeface="Calibri"/>
              </a:rPr>
              <a:t> </a:t>
            </a:r>
            <a:r>
              <a:rPr sz="2400" b="1" dirty="0">
                <a:solidFill>
                  <a:srgbClr val="808080"/>
                </a:solidFill>
                <a:latin typeface="Calibri"/>
                <a:cs typeface="Calibri"/>
              </a:rPr>
              <a:t>suggest</a:t>
            </a:r>
            <a:r>
              <a:rPr sz="2400" b="1" spc="-30" dirty="0">
                <a:solidFill>
                  <a:srgbClr val="808080"/>
                </a:solidFill>
                <a:latin typeface="Calibri"/>
                <a:cs typeface="Calibri"/>
              </a:rPr>
              <a:t> </a:t>
            </a:r>
            <a:r>
              <a:rPr sz="2400" b="1" dirty="0">
                <a:solidFill>
                  <a:srgbClr val="808080"/>
                </a:solidFill>
                <a:latin typeface="Calibri"/>
                <a:cs typeface="Calibri"/>
              </a:rPr>
              <a:t>for</a:t>
            </a:r>
            <a:r>
              <a:rPr sz="2400" b="1" spc="-20" dirty="0">
                <a:solidFill>
                  <a:srgbClr val="808080"/>
                </a:solidFill>
                <a:latin typeface="Calibri"/>
                <a:cs typeface="Calibri"/>
              </a:rPr>
              <a:t> </a:t>
            </a:r>
            <a:r>
              <a:rPr sz="2400" b="1" spc="-10" dirty="0">
                <a:solidFill>
                  <a:srgbClr val="808080"/>
                </a:solidFill>
                <a:latin typeface="Calibri"/>
                <a:cs typeface="Calibri"/>
              </a:rPr>
              <a:t>thromboprophylaxis</a:t>
            </a:r>
            <a:r>
              <a:rPr sz="2400" b="1" spc="-40" dirty="0">
                <a:solidFill>
                  <a:srgbClr val="808080"/>
                </a:solidFill>
                <a:latin typeface="Calibri"/>
                <a:cs typeface="Calibri"/>
              </a:rPr>
              <a:t> </a:t>
            </a:r>
            <a:r>
              <a:rPr sz="2400" b="1" dirty="0">
                <a:solidFill>
                  <a:srgbClr val="808080"/>
                </a:solidFill>
                <a:latin typeface="Calibri"/>
                <a:cs typeface="Calibri"/>
              </a:rPr>
              <a:t>in</a:t>
            </a:r>
            <a:r>
              <a:rPr sz="2400" b="1" spc="-25" dirty="0">
                <a:solidFill>
                  <a:srgbClr val="808080"/>
                </a:solidFill>
                <a:latin typeface="Calibri"/>
                <a:cs typeface="Calibri"/>
              </a:rPr>
              <a:t> </a:t>
            </a:r>
            <a:r>
              <a:rPr sz="2400" b="1" spc="-50" dirty="0">
                <a:solidFill>
                  <a:srgbClr val="808080"/>
                </a:solidFill>
                <a:latin typeface="Calibri"/>
                <a:cs typeface="Calibri"/>
              </a:rPr>
              <a:t>a </a:t>
            </a:r>
            <a:r>
              <a:rPr sz="2400" b="1" dirty="0">
                <a:solidFill>
                  <a:srgbClr val="808080"/>
                </a:solidFill>
                <a:latin typeface="Calibri"/>
                <a:cs typeface="Calibri"/>
              </a:rPr>
              <a:t>hospitalized</a:t>
            </a:r>
            <a:r>
              <a:rPr sz="2400" b="1" spc="-55" dirty="0">
                <a:solidFill>
                  <a:srgbClr val="808080"/>
                </a:solidFill>
                <a:latin typeface="Calibri"/>
                <a:cs typeface="Calibri"/>
              </a:rPr>
              <a:t> </a:t>
            </a:r>
            <a:r>
              <a:rPr sz="2400" b="1" dirty="0">
                <a:solidFill>
                  <a:srgbClr val="808080"/>
                </a:solidFill>
                <a:latin typeface="Calibri"/>
                <a:cs typeface="Calibri"/>
              </a:rPr>
              <a:t>patient</a:t>
            </a:r>
            <a:r>
              <a:rPr sz="2400" b="1" spc="-5" dirty="0">
                <a:solidFill>
                  <a:srgbClr val="808080"/>
                </a:solidFill>
                <a:latin typeface="Calibri"/>
                <a:cs typeface="Calibri"/>
              </a:rPr>
              <a:t> </a:t>
            </a:r>
            <a:r>
              <a:rPr sz="2400" b="1" dirty="0">
                <a:solidFill>
                  <a:srgbClr val="808080"/>
                </a:solidFill>
                <a:latin typeface="Calibri"/>
                <a:cs typeface="Calibri"/>
              </a:rPr>
              <a:t>with</a:t>
            </a:r>
            <a:r>
              <a:rPr sz="2400" b="1" spc="-45" dirty="0">
                <a:solidFill>
                  <a:srgbClr val="808080"/>
                </a:solidFill>
                <a:latin typeface="Calibri"/>
                <a:cs typeface="Calibri"/>
              </a:rPr>
              <a:t> </a:t>
            </a:r>
            <a:r>
              <a:rPr sz="2400" b="1" spc="-20" dirty="0">
                <a:solidFill>
                  <a:srgbClr val="808080"/>
                </a:solidFill>
                <a:latin typeface="Calibri"/>
                <a:cs typeface="Calibri"/>
              </a:rPr>
              <a:t>COVID-</a:t>
            </a:r>
            <a:r>
              <a:rPr sz="2400" b="1" dirty="0">
                <a:solidFill>
                  <a:srgbClr val="808080"/>
                </a:solidFill>
                <a:latin typeface="Calibri"/>
                <a:cs typeface="Calibri"/>
              </a:rPr>
              <a:t>19</a:t>
            </a:r>
            <a:r>
              <a:rPr sz="2400" b="1" spc="-30" dirty="0">
                <a:solidFill>
                  <a:srgbClr val="808080"/>
                </a:solidFill>
                <a:latin typeface="Calibri"/>
                <a:cs typeface="Calibri"/>
              </a:rPr>
              <a:t> </a:t>
            </a:r>
            <a:r>
              <a:rPr sz="2400" b="1" dirty="0">
                <a:solidFill>
                  <a:srgbClr val="808080"/>
                </a:solidFill>
                <a:latin typeface="Calibri"/>
                <a:cs typeface="Calibri"/>
              </a:rPr>
              <a:t>related</a:t>
            </a:r>
            <a:r>
              <a:rPr sz="2400" b="1" spc="-45" dirty="0">
                <a:solidFill>
                  <a:srgbClr val="808080"/>
                </a:solidFill>
                <a:latin typeface="Calibri"/>
                <a:cs typeface="Calibri"/>
              </a:rPr>
              <a:t> </a:t>
            </a:r>
            <a:r>
              <a:rPr sz="2400" b="1" dirty="0">
                <a:solidFill>
                  <a:srgbClr val="808080"/>
                </a:solidFill>
                <a:latin typeface="Calibri"/>
                <a:cs typeface="Calibri"/>
              </a:rPr>
              <a:t>critical</a:t>
            </a:r>
            <a:r>
              <a:rPr sz="2400" b="1" spc="-50" dirty="0">
                <a:solidFill>
                  <a:srgbClr val="808080"/>
                </a:solidFill>
                <a:latin typeface="Calibri"/>
                <a:cs typeface="Calibri"/>
              </a:rPr>
              <a:t> </a:t>
            </a:r>
            <a:r>
              <a:rPr sz="2400" b="1" dirty="0">
                <a:solidFill>
                  <a:srgbClr val="808080"/>
                </a:solidFill>
                <a:latin typeface="Calibri"/>
                <a:cs typeface="Calibri"/>
              </a:rPr>
              <a:t>illness</a:t>
            </a:r>
            <a:r>
              <a:rPr sz="2400" b="1" spc="-25" dirty="0">
                <a:solidFill>
                  <a:srgbClr val="808080"/>
                </a:solidFill>
                <a:latin typeface="Calibri"/>
                <a:cs typeface="Calibri"/>
              </a:rPr>
              <a:t> </a:t>
            </a:r>
            <a:r>
              <a:rPr sz="2400" dirty="0">
                <a:solidFill>
                  <a:srgbClr val="808080"/>
                </a:solidFill>
                <a:latin typeface="Calibri"/>
                <a:cs typeface="Calibri"/>
              </a:rPr>
              <a:t>who</a:t>
            </a:r>
            <a:r>
              <a:rPr sz="2400" spc="-45" dirty="0">
                <a:solidFill>
                  <a:srgbClr val="808080"/>
                </a:solidFill>
                <a:latin typeface="Calibri"/>
                <a:cs typeface="Calibri"/>
              </a:rPr>
              <a:t> </a:t>
            </a:r>
            <a:r>
              <a:rPr sz="2400" dirty="0">
                <a:solidFill>
                  <a:srgbClr val="808080"/>
                </a:solidFill>
                <a:latin typeface="Calibri"/>
                <a:cs typeface="Calibri"/>
              </a:rPr>
              <a:t>does</a:t>
            </a:r>
            <a:r>
              <a:rPr sz="2400" spc="-45" dirty="0">
                <a:solidFill>
                  <a:srgbClr val="808080"/>
                </a:solidFill>
                <a:latin typeface="Calibri"/>
                <a:cs typeface="Calibri"/>
              </a:rPr>
              <a:t> </a:t>
            </a:r>
            <a:r>
              <a:rPr sz="2400" dirty="0">
                <a:solidFill>
                  <a:srgbClr val="808080"/>
                </a:solidFill>
                <a:latin typeface="Calibri"/>
                <a:cs typeface="Calibri"/>
              </a:rPr>
              <a:t>not</a:t>
            </a:r>
            <a:r>
              <a:rPr sz="2400" spc="-40" dirty="0">
                <a:solidFill>
                  <a:srgbClr val="808080"/>
                </a:solidFill>
                <a:latin typeface="Calibri"/>
                <a:cs typeface="Calibri"/>
              </a:rPr>
              <a:t> </a:t>
            </a:r>
            <a:r>
              <a:rPr sz="2400" dirty="0">
                <a:solidFill>
                  <a:srgbClr val="808080"/>
                </a:solidFill>
                <a:latin typeface="Calibri"/>
                <a:cs typeface="Calibri"/>
              </a:rPr>
              <a:t>have</a:t>
            </a:r>
            <a:r>
              <a:rPr sz="2400" spc="-30" dirty="0">
                <a:solidFill>
                  <a:srgbClr val="808080"/>
                </a:solidFill>
                <a:latin typeface="Calibri"/>
                <a:cs typeface="Calibri"/>
              </a:rPr>
              <a:t> </a:t>
            </a:r>
            <a:r>
              <a:rPr sz="2400" spc="-10" dirty="0">
                <a:solidFill>
                  <a:srgbClr val="808080"/>
                </a:solidFill>
                <a:latin typeface="Calibri"/>
                <a:cs typeface="Calibri"/>
              </a:rPr>
              <a:t>suspected </a:t>
            </a:r>
            <a:r>
              <a:rPr sz="2400" dirty="0">
                <a:solidFill>
                  <a:srgbClr val="808080"/>
                </a:solidFill>
                <a:latin typeface="Calibri"/>
                <a:cs typeface="Calibri"/>
              </a:rPr>
              <a:t>or</a:t>
            </a:r>
            <a:r>
              <a:rPr sz="2400" spc="-45" dirty="0">
                <a:solidFill>
                  <a:srgbClr val="808080"/>
                </a:solidFill>
                <a:latin typeface="Calibri"/>
                <a:cs typeface="Calibri"/>
              </a:rPr>
              <a:t> </a:t>
            </a:r>
            <a:r>
              <a:rPr sz="2400" dirty="0">
                <a:solidFill>
                  <a:srgbClr val="808080"/>
                </a:solidFill>
                <a:latin typeface="Calibri"/>
                <a:cs typeface="Calibri"/>
              </a:rPr>
              <a:t>confirmed</a:t>
            </a:r>
            <a:r>
              <a:rPr sz="2400" spc="-45" dirty="0">
                <a:solidFill>
                  <a:srgbClr val="808080"/>
                </a:solidFill>
                <a:latin typeface="Calibri"/>
                <a:cs typeface="Calibri"/>
              </a:rPr>
              <a:t> </a:t>
            </a:r>
            <a:r>
              <a:rPr sz="2400" spc="-20" dirty="0">
                <a:solidFill>
                  <a:srgbClr val="808080"/>
                </a:solidFill>
                <a:latin typeface="Calibri"/>
                <a:cs typeface="Calibri"/>
              </a:rPr>
              <a:t>VTE</a:t>
            </a:r>
            <a:r>
              <a:rPr sz="2400" b="1" spc="-20" dirty="0">
                <a:solidFill>
                  <a:srgbClr val="808080"/>
                </a:solidFill>
                <a:latin typeface="Calibri"/>
                <a:cs typeface="Calibri"/>
              </a:rPr>
              <a:t>?</a:t>
            </a:r>
            <a:endParaRPr sz="2400" dirty="0">
              <a:latin typeface="Calibri"/>
              <a:cs typeface="Calibri"/>
            </a:endParaRPr>
          </a:p>
          <a:p>
            <a:pPr>
              <a:lnSpc>
                <a:spcPct val="100000"/>
              </a:lnSpc>
            </a:pPr>
            <a:endParaRPr sz="3500" dirty="0">
              <a:latin typeface="Calibri"/>
              <a:cs typeface="Calibri"/>
            </a:endParaRPr>
          </a:p>
          <a:p>
            <a:pPr marL="469900" indent="-457200">
              <a:lnSpc>
                <a:spcPct val="100000"/>
              </a:lnSpc>
              <a:spcBef>
                <a:spcPts val="600"/>
              </a:spcBef>
              <a:buFont typeface="+mj-lt"/>
              <a:buAutoNum type="alphaUcPeriod"/>
              <a:tabLst>
                <a:tab pos="527685" algn="l"/>
              </a:tabLst>
            </a:pPr>
            <a:r>
              <a:rPr sz="2400" dirty="0">
                <a:solidFill>
                  <a:srgbClr val="808080"/>
                </a:solidFill>
                <a:latin typeface="Calibri"/>
                <a:cs typeface="Calibri"/>
              </a:rPr>
              <a:t>Intermediate-</a:t>
            </a:r>
            <a:r>
              <a:rPr sz="2400" spc="-65" dirty="0">
                <a:solidFill>
                  <a:srgbClr val="808080"/>
                </a:solidFill>
                <a:latin typeface="Calibri"/>
                <a:cs typeface="Calibri"/>
              </a:rPr>
              <a:t> </a:t>
            </a:r>
            <a:r>
              <a:rPr sz="2400" dirty="0">
                <a:solidFill>
                  <a:srgbClr val="808080"/>
                </a:solidFill>
                <a:latin typeface="Calibri"/>
                <a:cs typeface="Calibri"/>
              </a:rPr>
              <a:t>or</a:t>
            </a:r>
            <a:r>
              <a:rPr sz="2400" spc="-30" dirty="0">
                <a:solidFill>
                  <a:srgbClr val="808080"/>
                </a:solidFill>
                <a:latin typeface="Calibri"/>
                <a:cs typeface="Calibri"/>
              </a:rPr>
              <a:t> </a:t>
            </a:r>
            <a:r>
              <a:rPr sz="2400" spc="-10" dirty="0">
                <a:solidFill>
                  <a:srgbClr val="808080"/>
                </a:solidFill>
                <a:latin typeface="Calibri"/>
                <a:cs typeface="Calibri"/>
              </a:rPr>
              <a:t>therapeutic-</a:t>
            </a:r>
            <a:r>
              <a:rPr sz="2400" dirty="0">
                <a:solidFill>
                  <a:srgbClr val="808080"/>
                </a:solidFill>
                <a:latin typeface="Calibri"/>
                <a:cs typeface="Calibri"/>
              </a:rPr>
              <a:t>intensity</a:t>
            </a:r>
            <a:r>
              <a:rPr sz="2400" spc="-55" dirty="0">
                <a:solidFill>
                  <a:srgbClr val="808080"/>
                </a:solidFill>
                <a:latin typeface="Calibri"/>
                <a:cs typeface="Calibri"/>
              </a:rPr>
              <a:t> </a:t>
            </a:r>
            <a:r>
              <a:rPr sz="2400" spc="-10" dirty="0">
                <a:solidFill>
                  <a:srgbClr val="808080"/>
                </a:solidFill>
                <a:latin typeface="Calibri"/>
                <a:cs typeface="Calibri"/>
              </a:rPr>
              <a:t>anticoagulation</a:t>
            </a:r>
            <a:endParaRPr lang="en-US" sz="2400" spc="-10" dirty="0">
              <a:solidFill>
                <a:srgbClr val="808080"/>
              </a:solidFill>
              <a:latin typeface="Calibri"/>
              <a:cs typeface="Calibri"/>
            </a:endParaRPr>
          </a:p>
          <a:p>
            <a:pPr marL="469900" indent="-457200">
              <a:lnSpc>
                <a:spcPct val="100000"/>
              </a:lnSpc>
              <a:spcBef>
                <a:spcPts val="600"/>
              </a:spcBef>
              <a:buFont typeface="+mj-lt"/>
              <a:buAutoNum type="alphaUcPeriod"/>
              <a:tabLst>
                <a:tab pos="527685" algn="l"/>
              </a:tabLst>
            </a:pPr>
            <a:r>
              <a:rPr lang="en-US" sz="2400" dirty="0">
                <a:solidFill>
                  <a:schemeClr val="tx1">
                    <a:lumMod val="50000"/>
                    <a:lumOff val="50000"/>
                  </a:schemeClr>
                </a:solidFill>
                <a:latin typeface="Calibri"/>
                <a:cs typeface="Calibri"/>
              </a:rPr>
              <a:t>Prophylactic-intensity anticoagulation</a:t>
            </a:r>
          </a:p>
          <a:p>
            <a:pPr marL="469265" indent="-457200">
              <a:lnSpc>
                <a:spcPct val="100000"/>
              </a:lnSpc>
              <a:spcBef>
                <a:spcPts val="600"/>
              </a:spcBef>
              <a:buFont typeface="+mj-lt"/>
              <a:buAutoNum type="alphaUcPeriod"/>
              <a:tabLst>
                <a:tab pos="527685" algn="l"/>
                <a:tab pos="528320" algn="l"/>
              </a:tabLst>
            </a:pPr>
            <a:r>
              <a:rPr lang="en-US" sz="2400" dirty="0">
                <a:solidFill>
                  <a:srgbClr val="808080"/>
                </a:solidFill>
                <a:latin typeface="Calibri"/>
                <a:cs typeface="Calibri"/>
              </a:rPr>
              <a:t>Graduated</a:t>
            </a:r>
            <a:r>
              <a:rPr lang="en-US" sz="2400" spc="-125" dirty="0">
                <a:solidFill>
                  <a:srgbClr val="808080"/>
                </a:solidFill>
                <a:latin typeface="Calibri"/>
                <a:cs typeface="Calibri"/>
              </a:rPr>
              <a:t> </a:t>
            </a:r>
            <a:r>
              <a:rPr lang="en-US" sz="2400" dirty="0">
                <a:solidFill>
                  <a:srgbClr val="808080"/>
                </a:solidFill>
                <a:latin typeface="Calibri"/>
                <a:cs typeface="Calibri"/>
              </a:rPr>
              <a:t>compression</a:t>
            </a:r>
            <a:r>
              <a:rPr lang="en-US" sz="2400" spc="-100" dirty="0">
                <a:solidFill>
                  <a:srgbClr val="808080"/>
                </a:solidFill>
                <a:latin typeface="Calibri"/>
                <a:cs typeface="Calibri"/>
              </a:rPr>
              <a:t> </a:t>
            </a:r>
            <a:r>
              <a:rPr lang="en-US" sz="2400" spc="-10" dirty="0">
                <a:solidFill>
                  <a:srgbClr val="808080"/>
                </a:solidFill>
                <a:latin typeface="Calibri"/>
                <a:cs typeface="Calibri"/>
              </a:rPr>
              <a:t>stockings</a:t>
            </a:r>
            <a:endParaRPr lang="en-US" sz="2400" dirty="0">
              <a:latin typeface="Calibri"/>
              <a:cs typeface="Calibri"/>
            </a:endParaRPr>
          </a:p>
          <a:p>
            <a:pPr marL="469265" indent="-457200">
              <a:lnSpc>
                <a:spcPct val="100000"/>
              </a:lnSpc>
              <a:spcBef>
                <a:spcPts val="600"/>
              </a:spcBef>
              <a:buFont typeface="+mj-lt"/>
              <a:buAutoNum type="alphaUcPeriod"/>
              <a:tabLst>
                <a:tab pos="527685" algn="l"/>
                <a:tab pos="528320" algn="l"/>
              </a:tabLst>
            </a:pPr>
            <a:r>
              <a:rPr lang="en-US" sz="2400" dirty="0">
                <a:solidFill>
                  <a:srgbClr val="808080"/>
                </a:solidFill>
                <a:latin typeface="Calibri"/>
                <a:cs typeface="Calibri"/>
              </a:rPr>
              <a:t>No</a:t>
            </a:r>
            <a:r>
              <a:rPr lang="en-US" sz="2400" spc="-60" dirty="0">
                <a:solidFill>
                  <a:srgbClr val="808080"/>
                </a:solidFill>
                <a:latin typeface="Calibri"/>
                <a:cs typeface="Calibri"/>
              </a:rPr>
              <a:t> </a:t>
            </a:r>
            <a:r>
              <a:rPr lang="en-US" sz="2400" dirty="0">
                <a:solidFill>
                  <a:srgbClr val="808080"/>
                </a:solidFill>
                <a:latin typeface="Calibri"/>
                <a:cs typeface="Calibri"/>
              </a:rPr>
              <a:t>prophylaxis</a:t>
            </a:r>
            <a:r>
              <a:rPr lang="en-US" sz="2400" spc="-55" dirty="0">
                <a:solidFill>
                  <a:srgbClr val="808080"/>
                </a:solidFill>
                <a:latin typeface="Calibri"/>
                <a:cs typeface="Calibri"/>
              </a:rPr>
              <a:t> </a:t>
            </a:r>
            <a:r>
              <a:rPr lang="en-US" sz="2400" dirty="0">
                <a:solidFill>
                  <a:srgbClr val="808080"/>
                </a:solidFill>
                <a:latin typeface="Calibri"/>
                <a:cs typeface="Calibri"/>
              </a:rPr>
              <a:t>because</a:t>
            </a:r>
            <a:r>
              <a:rPr lang="en-US" sz="2400" spc="-50" dirty="0">
                <a:solidFill>
                  <a:srgbClr val="808080"/>
                </a:solidFill>
                <a:latin typeface="Calibri"/>
                <a:cs typeface="Calibri"/>
              </a:rPr>
              <a:t> </a:t>
            </a:r>
            <a:r>
              <a:rPr lang="en-US" sz="2400" dirty="0">
                <a:solidFill>
                  <a:srgbClr val="808080"/>
                </a:solidFill>
                <a:latin typeface="Calibri"/>
                <a:cs typeface="Calibri"/>
              </a:rPr>
              <a:t>patient</a:t>
            </a:r>
            <a:r>
              <a:rPr lang="en-US" sz="2400" spc="-45" dirty="0">
                <a:solidFill>
                  <a:srgbClr val="808080"/>
                </a:solidFill>
                <a:latin typeface="Calibri"/>
                <a:cs typeface="Calibri"/>
              </a:rPr>
              <a:t> </a:t>
            </a:r>
            <a:r>
              <a:rPr lang="en-US" sz="2400" dirty="0">
                <a:solidFill>
                  <a:srgbClr val="808080"/>
                </a:solidFill>
                <a:latin typeface="Calibri"/>
                <a:cs typeface="Calibri"/>
              </a:rPr>
              <a:t>is</a:t>
            </a:r>
            <a:r>
              <a:rPr lang="en-US" sz="2400" spc="-50" dirty="0">
                <a:solidFill>
                  <a:srgbClr val="808080"/>
                </a:solidFill>
                <a:latin typeface="Calibri"/>
                <a:cs typeface="Calibri"/>
              </a:rPr>
              <a:t> </a:t>
            </a:r>
            <a:r>
              <a:rPr lang="en-US" sz="2400" dirty="0">
                <a:solidFill>
                  <a:srgbClr val="808080"/>
                </a:solidFill>
                <a:latin typeface="Calibri"/>
                <a:cs typeface="Calibri"/>
              </a:rPr>
              <a:t>at</a:t>
            </a:r>
            <a:r>
              <a:rPr lang="en-US" sz="2400" spc="-55" dirty="0">
                <a:solidFill>
                  <a:srgbClr val="808080"/>
                </a:solidFill>
                <a:latin typeface="Calibri"/>
                <a:cs typeface="Calibri"/>
              </a:rPr>
              <a:t> </a:t>
            </a:r>
            <a:r>
              <a:rPr lang="en-US" sz="2400" dirty="0">
                <a:solidFill>
                  <a:srgbClr val="808080"/>
                </a:solidFill>
                <a:latin typeface="Calibri"/>
                <a:cs typeface="Calibri"/>
              </a:rPr>
              <a:t>low</a:t>
            </a:r>
            <a:r>
              <a:rPr lang="en-US" sz="2400" spc="-45" dirty="0">
                <a:solidFill>
                  <a:srgbClr val="808080"/>
                </a:solidFill>
                <a:latin typeface="Calibri"/>
                <a:cs typeface="Calibri"/>
              </a:rPr>
              <a:t> </a:t>
            </a:r>
            <a:r>
              <a:rPr lang="en-US" sz="2400" dirty="0">
                <a:solidFill>
                  <a:srgbClr val="808080"/>
                </a:solidFill>
                <a:latin typeface="Calibri"/>
                <a:cs typeface="Calibri"/>
              </a:rPr>
              <a:t>thrombosis</a:t>
            </a:r>
            <a:r>
              <a:rPr lang="en-US" sz="2400" spc="-55" dirty="0">
                <a:solidFill>
                  <a:srgbClr val="808080"/>
                </a:solidFill>
                <a:latin typeface="Calibri"/>
                <a:cs typeface="Calibri"/>
              </a:rPr>
              <a:t> </a:t>
            </a:r>
            <a:r>
              <a:rPr lang="en-US" sz="2400" spc="-20" dirty="0">
                <a:solidFill>
                  <a:srgbClr val="808080"/>
                </a:solidFill>
                <a:latin typeface="Calibri"/>
                <a:cs typeface="Calibri"/>
              </a:rPr>
              <a:t>risk</a:t>
            </a:r>
            <a:endParaRPr lang="en-US" sz="2400" dirty="0">
              <a:latin typeface="Calibri"/>
              <a:cs typeface="Calibri"/>
            </a:endParaRPr>
          </a:p>
          <a:p>
            <a:pPr marL="12700">
              <a:lnSpc>
                <a:spcPct val="100000"/>
              </a:lnSpc>
              <a:spcBef>
                <a:spcPts val="5"/>
              </a:spcBef>
              <a:tabLst>
                <a:tab pos="527685" algn="l"/>
              </a:tabLst>
            </a:pPr>
            <a:endParaRPr lang="en-US" sz="24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96301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634555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How</a:t>
            </a:r>
            <a:r>
              <a:rPr sz="2800" spc="-80" dirty="0">
                <a:solidFill>
                  <a:srgbClr val="E53E31"/>
                </a:solidFill>
                <a:latin typeface="Calibri"/>
                <a:cs typeface="Calibri"/>
              </a:rPr>
              <a:t> </a:t>
            </a:r>
            <a:r>
              <a:rPr sz="2800" dirty="0">
                <a:solidFill>
                  <a:srgbClr val="E53E31"/>
                </a:solidFill>
                <a:latin typeface="Calibri"/>
                <a:cs typeface="Calibri"/>
              </a:rPr>
              <a:t>were</a:t>
            </a:r>
            <a:r>
              <a:rPr sz="2800" spc="-100" dirty="0">
                <a:solidFill>
                  <a:srgbClr val="E53E31"/>
                </a:solidFill>
                <a:latin typeface="Calibri"/>
                <a:cs typeface="Calibri"/>
              </a:rPr>
              <a:t> </a:t>
            </a:r>
            <a:r>
              <a:rPr sz="2800" dirty="0">
                <a:solidFill>
                  <a:srgbClr val="E53E31"/>
                </a:solidFill>
                <a:latin typeface="Calibri"/>
                <a:cs typeface="Calibri"/>
              </a:rPr>
              <a:t>these</a:t>
            </a:r>
            <a:r>
              <a:rPr sz="2800" spc="-80" dirty="0">
                <a:solidFill>
                  <a:srgbClr val="E53E31"/>
                </a:solidFill>
                <a:latin typeface="Calibri"/>
                <a:cs typeface="Calibri"/>
              </a:rPr>
              <a:t> </a:t>
            </a:r>
            <a:r>
              <a:rPr sz="2800" dirty="0">
                <a:solidFill>
                  <a:srgbClr val="E53E31"/>
                </a:solidFill>
                <a:latin typeface="Calibri"/>
                <a:cs typeface="Calibri"/>
              </a:rPr>
              <a:t>ASH</a:t>
            </a:r>
            <a:r>
              <a:rPr sz="2800" spc="-75" dirty="0">
                <a:solidFill>
                  <a:srgbClr val="E53E31"/>
                </a:solidFill>
                <a:latin typeface="Calibri"/>
                <a:cs typeface="Calibri"/>
              </a:rPr>
              <a:t> </a:t>
            </a:r>
            <a:r>
              <a:rPr sz="2800" dirty="0">
                <a:solidFill>
                  <a:srgbClr val="E53E31"/>
                </a:solidFill>
                <a:latin typeface="Calibri"/>
                <a:cs typeface="Calibri"/>
              </a:rPr>
              <a:t>guidelines</a:t>
            </a:r>
            <a:r>
              <a:rPr sz="2800" spc="-70" dirty="0">
                <a:solidFill>
                  <a:srgbClr val="E53E31"/>
                </a:solidFill>
                <a:latin typeface="Calibri"/>
                <a:cs typeface="Calibri"/>
              </a:rPr>
              <a:t> </a:t>
            </a:r>
            <a:r>
              <a:rPr sz="2800" spc="-10" dirty="0">
                <a:solidFill>
                  <a:srgbClr val="E53E31"/>
                </a:solidFill>
                <a:latin typeface="Calibri"/>
                <a:cs typeface="Calibri"/>
              </a:rPr>
              <a:t>developed?</a:t>
            </a:r>
            <a:endParaRPr sz="2800" dirty="0">
              <a:latin typeface="Calibri"/>
              <a:cs typeface="Calibri"/>
            </a:endParaRPr>
          </a:p>
        </p:txBody>
      </p:sp>
      <p:sp>
        <p:nvSpPr>
          <p:cNvPr id="3" name="object 3"/>
          <p:cNvSpPr txBox="1"/>
          <p:nvPr/>
        </p:nvSpPr>
        <p:spPr>
          <a:xfrm>
            <a:off x="940308" y="2232660"/>
            <a:ext cx="2459990" cy="3657600"/>
          </a:xfrm>
          <a:prstGeom prst="rect">
            <a:avLst/>
          </a:prstGeom>
          <a:solidFill>
            <a:srgbClr val="BEE0E4"/>
          </a:solidFill>
        </p:spPr>
        <p:txBody>
          <a:bodyPr vert="horz" wrap="square" lIns="0" tIns="43180" rIns="0" bIns="0" rtlCol="0">
            <a:spAutoFit/>
          </a:bodyPr>
          <a:lstStyle/>
          <a:p>
            <a:pPr marL="90805" algn="just">
              <a:lnSpc>
                <a:spcPts val="1735"/>
              </a:lnSpc>
              <a:spcBef>
                <a:spcPts val="340"/>
              </a:spcBef>
            </a:pPr>
            <a:r>
              <a:rPr sz="1450" b="1" spc="-10" dirty="0">
                <a:solidFill>
                  <a:srgbClr val="E53E31"/>
                </a:solidFill>
                <a:latin typeface="Arial"/>
                <a:cs typeface="Arial"/>
              </a:rPr>
              <a:t>PANEL</a:t>
            </a:r>
            <a:r>
              <a:rPr sz="1450" b="1" spc="-70" dirty="0">
                <a:solidFill>
                  <a:srgbClr val="E53E31"/>
                </a:solidFill>
                <a:latin typeface="Arial"/>
                <a:cs typeface="Arial"/>
              </a:rPr>
              <a:t> </a:t>
            </a:r>
            <a:r>
              <a:rPr sz="1450" b="1" spc="-10" dirty="0">
                <a:solidFill>
                  <a:srgbClr val="E53E31"/>
                </a:solidFill>
                <a:latin typeface="Arial"/>
                <a:cs typeface="Arial"/>
              </a:rPr>
              <a:t>FORMATION</a:t>
            </a:r>
            <a:endParaRPr sz="1450" dirty="0">
              <a:latin typeface="Arial"/>
              <a:cs typeface="Arial"/>
            </a:endParaRPr>
          </a:p>
          <a:p>
            <a:pPr marL="90805" marR="464184" algn="just">
              <a:lnSpc>
                <a:spcPts val="1920"/>
              </a:lnSpc>
              <a:spcBef>
                <a:spcPts val="65"/>
              </a:spcBef>
            </a:pPr>
            <a:r>
              <a:rPr sz="1600" dirty="0">
                <a:solidFill>
                  <a:srgbClr val="808080"/>
                </a:solidFill>
                <a:latin typeface="Arial"/>
                <a:cs typeface="Arial"/>
              </a:rPr>
              <a:t>Each</a:t>
            </a:r>
            <a:r>
              <a:rPr sz="1600" spc="-20" dirty="0">
                <a:solidFill>
                  <a:srgbClr val="808080"/>
                </a:solidFill>
                <a:latin typeface="Arial"/>
                <a:cs typeface="Arial"/>
              </a:rPr>
              <a:t> </a:t>
            </a:r>
            <a:r>
              <a:rPr sz="1600" spc="-10" dirty="0">
                <a:solidFill>
                  <a:srgbClr val="808080"/>
                </a:solidFill>
                <a:latin typeface="Arial"/>
                <a:cs typeface="Arial"/>
              </a:rPr>
              <a:t>guideline</a:t>
            </a:r>
            <a:r>
              <a:rPr sz="1600" spc="-50" dirty="0">
                <a:solidFill>
                  <a:srgbClr val="808080"/>
                </a:solidFill>
                <a:latin typeface="Arial"/>
                <a:cs typeface="Arial"/>
              </a:rPr>
              <a:t> </a:t>
            </a:r>
            <a:r>
              <a:rPr sz="1600" spc="-10" dirty="0">
                <a:solidFill>
                  <a:srgbClr val="808080"/>
                </a:solidFill>
                <a:latin typeface="Arial"/>
                <a:cs typeface="Arial"/>
              </a:rPr>
              <a:t>panel </a:t>
            </a:r>
            <a:r>
              <a:rPr sz="1600" dirty="0">
                <a:solidFill>
                  <a:srgbClr val="808080"/>
                </a:solidFill>
                <a:latin typeface="Arial"/>
                <a:cs typeface="Arial"/>
              </a:rPr>
              <a:t>was</a:t>
            </a:r>
            <a:r>
              <a:rPr sz="1600" spc="-40" dirty="0">
                <a:solidFill>
                  <a:srgbClr val="808080"/>
                </a:solidFill>
                <a:latin typeface="Arial"/>
                <a:cs typeface="Arial"/>
              </a:rPr>
              <a:t> </a:t>
            </a:r>
            <a:r>
              <a:rPr sz="1600" dirty="0">
                <a:solidFill>
                  <a:srgbClr val="808080"/>
                </a:solidFill>
                <a:latin typeface="Arial"/>
                <a:cs typeface="Arial"/>
              </a:rPr>
              <a:t>formed</a:t>
            </a:r>
            <a:r>
              <a:rPr sz="1600" spc="-35" dirty="0">
                <a:solidFill>
                  <a:srgbClr val="808080"/>
                </a:solidFill>
                <a:latin typeface="Arial"/>
                <a:cs typeface="Arial"/>
              </a:rPr>
              <a:t> </a:t>
            </a:r>
            <a:r>
              <a:rPr sz="1600" spc="-10" dirty="0">
                <a:solidFill>
                  <a:srgbClr val="808080"/>
                </a:solidFill>
                <a:latin typeface="Arial"/>
                <a:cs typeface="Arial"/>
              </a:rPr>
              <a:t>following </a:t>
            </a:r>
            <a:r>
              <a:rPr sz="1600" dirty="0">
                <a:solidFill>
                  <a:srgbClr val="808080"/>
                </a:solidFill>
                <a:latin typeface="Arial"/>
                <a:cs typeface="Arial"/>
              </a:rPr>
              <a:t>these</a:t>
            </a:r>
            <a:r>
              <a:rPr sz="1600" spc="-25" dirty="0">
                <a:solidFill>
                  <a:srgbClr val="808080"/>
                </a:solidFill>
                <a:latin typeface="Arial"/>
                <a:cs typeface="Arial"/>
              </a:rPr>
              <a:t> </a:t>
            </a:r>
            <a:r>
              <a:rPr sz="1600" dirty="0">
                <a:solidFill>
                  <a:srgbClr val="808080"/>
                </a:solidFill>
                <a:latin typeface="Arial"/>
                <a:cs typeface="Arial"/>
              </a:rPr>
              <a:t>key</a:t>
            </a:r>
            <a:r>
              <a:rPr sz="1600" spc="-35" dirty="0">
                <a:solidFill>
                  <a:srgbClr val="808080"/>
                </a:solidFill>
                <a:latin typeface="Arial"/>
                <a:cs typeface="Arial"/>
              </a:rPr>
              <a:t> </a:t>
            </a:r>
            <a:r>
              <a:rPr sz="1600" spc="-10" dirty="0">
                <a:solidFill>
                  <a:srgbClr val="808080"/>
                </a:solidFill>
                <a:latin typeface="Arial"/>
                <a:cs typeface="Arial"/>
              </a:rPr>
              <a:t>criteria:</a:t>
            </a:r>
            <a:endParaRPr sz="1600" dirty="0">
              <a:latin typeface="Arial"/>
              <a:cs typeface="Arial"/>
            </a:endParaRPr>
          </a:p>
          <a:p>
            <a:pPr marL="200660" marR="390525" indent="-109855" algn="just">
              <a:lnSpc>
                <a:spcPts val="1920"/>
              </a:lnSpc>
              <a:buChar char="•"/>
              <a:tabLst>
                <a:tab pos="201295" algn="l"/>
              </a:tabLst>
            </a:pPr>
            <a:r>
              <a:rPr sz="1600" dirty="0">
                <a:solidFill>
                  <a:srgbClr val="808080"/>
                </a:solidFill>
                <a:latin typeface="Arial"/>
                <a:cs typeface="Arial"/>
              </a:rPr>
              <a:t>Balance</a:t>
            </a:r>
            <a:r>
              <a:rPr sz="1600" spc="-55" dirty="0">
                <a:solidFill>
                  <a:srgbClr val="808080"/>
                </a:solidFill>
                <a:latin typeface="Arial"/>
                <a:cs typeface="Arial"/>
              </a:rPr>
              <a:t> </a:t>
            </a:r>
            <a:r>
              <a:rPr sz="1600" dirty="0">
                <a:solidFill>
                  <a:srgbClr val="808080"/>
                </a:solidFill>
                <a:latin typeface="Arial"/>
                <a:cs typeface="Arial"/>
              </a:rPr>
              <a:t>of</a:t>
            </a:r>
            <a:r>
              <a:rPr sz="1600" spc="-35" dirty="0">
                <a:solidFill>
                  <a:srgbClr val="808080"/>
                </a:solidFill>
                <a:latin typeface="Arial"/>
                <a:cs typeface="Arial"/>
              </a:rPr>
              <a:t> </a:t>
            </a:r>
            <a:r>
              <a:rPr sz="1600" spc="-10" dirty="0">
                <a:solidFill>
                  <a:srgbClr val="808080"/>
                </a:solidFill>
                <a:latin typeface="Arial"/>
                <a:cs typeface="Arial"/>
              </a:rPr>
              <a:t>expertise </a:t>
            </a:r>
            <a:r>
              <a:rPr sz="1600" dirty="0">
                <a:solidFill>
                  <a:srgbClr val="808080"/>
                </a:solidFill>
                <a:latin typeface="Arial"/>
                <a:cs typeface="Arial"/>
              </a:rPr>
              <a:t>(including</a:t>
            </a:r>
            <a:r>
              <a:rPr sz="1600" spc="-105" dirty="0">
                <a:solidFill>
                  <a:srgbClr val="808080"/>
                </a:solidFill>
                <a:latin typeface="Arial"/>
                <a:cs typeface="Arial"/>
              </a:rPr>
              <a:t> </a:t>
            </a:r>
            <a:r>
              <a:rPr sz="1600" spc="-10" dirty="0">
                <a:solidFill>
                  <a:srgbClr val="808080"/>
                </a:solidFill>
                <a:latin typeface="Arial"/>
                <a:cs typeface="Arial"/>
              </a:rPr>
              <a:t>disciplines </a:t>
            </a:r>
            <a:r>
              <a:rPr sz="1600" dirty="0">
                <a:solidFill>
                  <a:srgbClr val="808080"/>
                </a:solidFill>
                <a:latin typeface="Arial"/>
                <a:cs typeface="Arial"/>
              </a:rPr>
              <a:t>beyond</a:t>
            </a:r>
            <a:r>
              <a:rPr sz="1600" spc="-75" dirty="0">
                <a:solidFill>
                  <a:srgbClr val="808080"/>
                </a:solidFill>
                <a:latin typeface="Arial"/>
                <a:cs typeface="Arial"/>
              </a:rPr>
              <a:t> </a:t>
            </a:r>
            <a:r>
              <a:rPr sz="1600" spc="-10" dirty="0">
                <a:solidFill>
                  <a:srgbClr val="808080"/>
                </a:solidFill>
                <a:latin typeface="Arial"/>
                <a:cs typeface="Arial"/>
              </a:rPr>
              <a:t>hematology, </a:t>
            </a:r>
            <a:r>
              <a:rPr sz="1600" dirty="0">
                <a:solidFill>
                  <a:srgbClr val="808080"/>
                </a:solidFill>
                <a:latin typeface="Arial"/>
                <a:cs typeface="Arial"/>
              </a:rPr>
              <a:t>and</a:t>
            </a:r>
            <a:r>
              <a:rPr sz="1600" spc="-45" dirty="0">
                <a:solidFill>
                  <a:srgbClr val="808080"/>
                </a:solidFill>
                <a:latin typeface="Arial"/>
                <a:cs typeface="Arial"/>
              </a:rPr>
              <a:t> </a:t>
            </a:r>
            <a:r>
              <a:rPr sz="1600" spc="-10" dirty="0">
                <a:solidFill>
                  <a:srgbClr val="808080"/>
                </a:solidFill>
                <a:latin typeface="Arial"/>
                <a:cs typeface="Arial"/>
              </a:rPr>
              <a:t>patients)</a:t>
            </a:r>
            <a:endParaRPr sz="1600" dirty="0">
              <a:latin typeface="Arial"/>
              <a:cs typeface="Arial"/>
            </a:endParaRPr>
          </a:p>
          <a:p>
            <a:pPr marL="200660" marR="421640" indent="-109855">
              <a:lnSpc>
                <a:spcPts val="1920"/>
              </a:lnSpc>
              <a:buChar char="•"/>
              <a:tabLst>
                <a:tab pos="201295" algn="l"/>
              </a:tabLst>
            </a:pPr>
            <a:r>
              <a:rPr sz="1600" dirty="0">
                <a:solidFill>
                  <a:srgbClr val="808080"/>
                </a:solidFill>
                <a:latin typeface="Arial"/>
                <a:cs typeface="Arial"/>
              </a:rPr>
              <a:t>Close</a:t>
            </a:r>
            <a:r>
              <a:rPr sz="1600" spc="-80" dirty="0">
                <a:solidFill>
                  <a:srgbClr val="808080"/>
                </a:solidFill>
                <a:latin typeface="Arial"/>
                <a:cs typeface="Arial"/>
              </a:rPr>
              <a:t> </a:t>
            </a:r>
            <a:r>
              <a:rPr sz="1600" dirty="0">
                <a:solidFill>
                  <a:srgbClr val="808080"/>
                </a:solidFill>
                <a:latin typeface="Arial"/>
                <a:cs typeface="Arial"/>
              </a:rPr>
              <a:t>attention</a:t>
            </a:r>
            <a:r>
              <a:rPr sz="1600" spc="-55" dirty="0">
                <a:solidFill>
                  <a:srgbClr val="808080"/>
                </a:solidFill>
                <a:latin typeface="Arial"/>
                <a:cs typeface="Arial"/>
              </a:rPr>
              <a:t> </a:t>
            </a:r>
            <a:r>
              <a:rPr sz="1600" spc="-25" dirty="0">
                <a:solidFill>
                  <a:srgbClr val="808080"/>
                </a:solidFill>
                <a:latin typeface="Arial"/>
                <a:cs typeface="Arial"/>
              </a:rPr>
              <a:t>to </a:t>
            </a:r>
            <a:r>
              <a:rPr sz="1600" spc="-10" dirty="0">
                <a:solidFill>
                  <a:srgbClr val="808080"/>
                </a:solidFill>
                <a:latin typeface="Arial"/>
                <a:cs typeface="Arial"/>
              </a:rPr>
              <a:t>minimization</a:t>
            </a:r>
            <a:r>
              <a:rPr sz="1600" spc="5" dirty="0">
                <a:solidFill>
                  <a:srgbClr val="808080"/>
                </a:solidFill>
                <a:latin typeface="Arial"/>
                <a:cs typeface="Arial"/>
              </a:rPr>
              <a:t> </a:t>
            </a:r>
            <a:r>
              <a:rPr sz="1600" spc="-25" dirty="0">
                <a:solidFill>
                  <a:srgbClr val="808080"/>
                </a:solidFill>
                <a:latin typeface="Arial"/>
                <a:cs typeface="Arial"/>
              </a:rPr>
              <a:t>and </a:t>
            </a:r>
            <a:r>
              <a:rPr sz="1600" dirty="0">
                <a:solidFill>
                  <a:srgbClr val="808080"/>
                </a:solidFill>
                <a:latin typeface="Arial"/>
                <a:cs typeface="Arial"/>
              </a:rPr>
              <a:t>management</a:t>
            </a:r>
            <a:r>
              <a:rPr sz="1600" spc="-55" dirty="0">
                <a:solidFill>
                  <a:srgbClr val="808080"/>
                </a:solidFill>
                <a:latin typeface="Arial"/>
                <a:cs typeface="Arial"/>
              </a:rPr>
              <a:t> </a:t>
            </a:r>
            <a:r>
              <a:rPr sz="1600" dirty="0">
                <a:solidFill>
                  <a:srgbClr val="808080"/>
                </a:solidFill>
                <a:latin typeface="Arial"/>
                <a:cs typeface="Arial"/>
              </a:rPr>
              <a:t>of</a:t>
            </a:r>
            <a:r>
              <a:rPr sz="1600" spc="-65" dirty="0">
                <a:solidFill>
                  <a:srgbClr val="808080"/>
                </a:solidFill>
                <a:latin typeface="Arial"/>
                <a:cs typeface="Arial"/>
              </a:rPr>
              <a:t> </a:t>
            </a:r>
            <a:r>
              <a:rPr sz="1600" spc="-25" dirty="0">
                <a:solidFill>
                  <a:srgbClr val="808080"/>
                </a:solidFill>
                <a:latin typeface="Arial"/>
                <a:cs typeface="Arial"/>
              </a:rPr>
              <a:t>COI</a:t>
            </a:r>
            <a:endParaRPr sz="1600" dirty="0">
              <a:latin typeface="Arial"/>
              <a:cs typeface="Arial"/>
            </a:endParaRPr>
          </a:p>
        </p:txBody>
      </p:sp>
      <p:sp>
        <p:nvSpPr>
          <p:cNvPr id="4" name="object 4"/>
          <p:cNvSpPr txBox="1"/>
          <p:nvPr/>
        </p:nvSpPr>
        <p:spPr>
          <a:xfrm>
            <a:off x="3499103" y="2240279"/>
            <a:ext cx="2459990" cy="1554480"/>
          </a:xfrm>
          <a:prstGeom prst="rect">
            <a:avLst/>
          </a:prstGeom>
          <a:solidFill>
            <a:srgbClr val="FED9B0"/>
          </a:solidFill>
        </p:spPr>
        <p:txBody>
          <a:bodyPr vert="horz" wrap="square" lIns="0" tIns="41910" rIns="0" bIns="0" rtlCol="0">
            <a:spAutoFit/>
          </a:bodyPr>
          <a:lstStyle/>
          <a:p>
            <a:pPr marL="90805">
              <a:lnSpc>
                <a:spcPct val="100000"/>
              </a:lnSpc>
              <a:spcBef>
                <a:spcPts val="330"/>
              </a:spcBef>
            </a:pPr>
            <a:r>
              <a:rPr sz="1450" b="1" dirty="0">
                <a:solidFill>
                  <a:srgbClr val="E53E31"/>
                </a:solidFill>
                <a:latin typeface="Arial"/>
                <a:cs typeface="Arial"/>
              </a:rPr>
              <a:t>CLINICAL</a:t>
            </a:r>
            <a:r>
              <a:rPr sz="1450" b="1" spc="15" dirty="0">
                <a:solidFill>
                  <a:srgbClr val="E53E31"/>
                </a:solidFill>
                <a:latin typeface="Arial"/>
                <a:cs typeface="Arial"/>
              </a:rPr>
              <a:t> </a:t>
            </a:r>
            <a:r>
              <a:rPr sz="1450" b="1" spc="-10" dirty="0">
                <a:solidFill>
                  <a:srgbClr val="E53E31"/>
                </a:solidFill>
                <a:latin typeface="Arial"/>
                <a:cs typeface="Arial"/>
              </a:rPr>
              <a:t>QUESTIONS</a:t>
            </a:r>
            <a:endParaRPr sz="1450" dirty="0">
              <a:latin typeface="Arial"/>
              <a:cs typeface="Arial"/>
            </a:endParaRPr>
          </a:p>
          <a:p>
            <a:pPr marL="90805" marR="139065" indent="-635">
              <a:lnSpc>
                <a:spcPct val="100000"/>
              </a:lnSpc>
              <a:spcBef>
                <a:spcPts val="5"/>
              </a:spcBef>
            </a:pPr>
            <a:r>
              <a:rPr lang="en-US" sz="1600" dirty="0">
                <a:solidFill>
                  <a:srgbClr val="808080"/>
                </a:solidFill>
                <a:latin typeface="Arial"/>
                <a:cs typeface="Arial"/>
              </a:rPr>
              <a:t>5</a:t>
            </a:r>
            <a:r>
              <a:rPr sz="1600" spc="-15" dirty="0">
                <a:solidFill>
                  <a:srgbClr val="808080"/>
                </a:solidFill>
                <a:latin typeface="Arial"/>
                <a:cs typeface="Arial"/>
              </a:rPr>
              <a:t> </a:t>
            </a:r>
            <a:r>
              <a:rPr sz="1600" b="1" spc="-10" dirty="0">
                <a:solidFill>
                  <a:srgbClr val="808080"/>
                </a:solidFill>
                <a:latin typeface="Arial"/>
                <a:cs typeface="Arial"/>
              </a:rPr>
              <a:t>clinically-relevant </a:t>
            </a:r>
            <a:r>
              <a:rPr sz="1600" b="1" dirty="0">
                <a:solidFill>
                  <a:srgbClr val="808080"/>
                </a:solidFill>
                <a:latin typeface="Arial"/>
                <a:cs typeface="Arial"/>
              </a:rPr>
              <a:t>questions</a:t>
            </a:r>
            <a:r>
              <a:rPr sz="1600" b="1" spc="-75" dirty="0">
                <a:solidFill>
                  <a:srgbClr val="808080"/>
                </a:solidFill>
                <a:latin typeface="Arial"/>
                <a:cs typeface="Arial"/>
              </a:rPr>
              <a:t> </a:t>
            </a:r>
            <a:r>
              <a:rPr sz="1600" dirty="0">
                <a:solidFill>
                  <a:srgbClr val="808080"/>
                </a:solidFill>
                <a:latin typeface="Arial"/>
                <a:cs typeface="Arial"/>
              </a:rPr>
              <a:t>generated</a:t>
            </a:r>
            <a:r>
              <a:rPr sz="1600" spc="-95" dirty="0">
                <a:solidFill>
                  <a:srgbClr val="808080"/>
                </a:solidFill>
                <a:latin typeface="Arial"/>
                <a:cs typeface="Arial"/>
              </a:rPr>
              <a:t> </a:t>
            </a:r>
            <a:r>
              <a:rPr sz="1600" spc="-25" dirty="0">
                <a:solidFill>
                  <a:srgbClr val="808080"/>
                </a:solidFill>
                <a:latin typeface="Arial"/>
                <a:cs typeface="Arial"/>
              </a:rPr>
              <a:t>in </a:t>
            </a:r>
            <a:r>
              <a:rPr sz="1600" b="1" dirty="0">
                <a:solidFill>
                  <a:srgbClr val="808080"/>
                </a:solidFill>
                <a:latin typeface="Arial"/>
                <a:cs typeface="Arial"/>
              </a:rPr>
              <a:t>PICO</a:t>
            </a:r>
            <a:r>
              <a:rPr sz="1600" b="1" spc="-30" dirty="0">
                <a:solidFill>
                  <a:srgbClr val="808080"/>
                </a:solidFill>
                <a:latin typeface="Arial"/>
                <a:cs typeface="Arial"/>
              </a:rPr>
              <a:t> </a:t>
            </a:r>
            <a:r>
              <a:rPr sz="1600" b="1" spc="-10" dirty="0">
                <a:solidFill>
                  <a:srgbClr val="808080"/>
                </a:solidFill>
                <a:latin typeface="Arial"/>
                <a:cs typeface="Arial"/>
              </a:rPr>
              <a:t>format </a:t>
            </a:r>
            <a:r>
              <a:rPr sz="1600" spc="-10" dirty="0">
                <a:solidFill>
                  <a:srgbClr val="808080"/>
                </a:solidFill>
                <a:latin typeface="Arial"/>
                <a:cs typeface="Arial"/>
              </a:rPr>
              <a:t>(population,</a:t>
            </a:r>
            <a:r>
              <a:rPr sz="1600" spc="-5" dirty="0">
                <a:solidFill>
                  <a:srgbClr val="808080"/>
                </a:solidFill>
                <a:latin typeface="Arial"/>
                <a:cs typeface="Arial"/>
              </a:rPr>
              <a:t> </a:t>
            </a:r>
            <a:r>
              <a:rPr sz="1600" spc="-10" dirty="0">
                <a:solidFill>
                  <a:srgbClr val="808080"/>
                </a:solidFill>
                <a:latin typeface="Arial"/>
                <a:cs typeface="Arial"/>
              </a:rPr>
              <a:t>intervention, </a:t>
            </a:r>
            <a:r>
              <a:rPr sz="1600" dirty="0">
                <a:solidFill>
                  <a:srgbClr val="808080"/>
                </a:solidFill>
                <a:latin typeface="Arial"/>
                <a:cs typeface="Arial"/>
              </a:rPr>
              <a:t>comparison,</a:t>
            </a:r>
            <a:r>
              <a:rPr sz="1600" spc="-95" dirty="0">
                <a:solidFill>
                  <a:srgbClr val="808080"/>
                </a:solidFill>
                <a:latin typeface="Arial"/>
                <a:cs typeface="Arial"/>
              </a:rPr>
              <a:t> </a:t>
            </a:r>
            <a:r>
              <a:rPr sz="1600" spc="-10" dirty="0">
                <a:solidFill>
                  <a:srgbClr val="808080"/>
                </a:solidFill>
                <a:latin typeface="Arial"/>
                <a:cs typeface="Arial"/>
              </a:rPr>
              <a:t>outcome)</a:t>
            </a:r>
            <a:endParaRPr sz="1600" dirty="0">
              <a:latin typeface="Arial"/>
              <a:cs typeface="Arial"/>
            </a:endParaRPr>
          </a:p>
        </p:txBody>
      </p:sp>
      <p:sp>
        <p:nvSpPr>
          <p:cNvPr id="5" name="object 5"/>
          <p:cNvSpPr txBox="1"/>
          <p:nvPr/>
        </p:nvSpPr>
        <p:spPr>
          <a:xfrm>
            <a:off x="6057900" y="2240279"/>
            <a:ext cx="2459990" cy="3657600"/>
          </a:xfrm>
          <a:prstGeom prst="rect">
            <a:avLst/>
          </a:prstGeom>
          <a:solidFill>
            <a:srgbClr val="C9D7AF"/>
          </a:solidFill>
        </p:spPr>
        <p:txBody>
          <a:bodyPr vert="horz" wrap="square" lIns="0" tIns="43180" rIns="0" bIns="0" rtlCol="0">
            <a:spAutoFit/>
          </a:bodyPr>
          <a:lstStyle/>
          <a:p>
            <a:pPr marL="90805">
              <a:lnSpc>
                <a:spcPct val="100000"/>
              </a:lnSpc>
              <a:spcBef>
                <a:spcPts val="340"/>
              </a:spcBef>
            </a:pPr>
            <a:r>
              <a:rPr sz="1450" b="1" dirty="0">
                <a:solidFill>
                  <a:srgbClr val="E53E31"/>
                </a:solidFill>
                <a:latin typeface="Arial"/>
                <a:cs typeface="Arial"/>
              </a:rPr>
              <a:t>EVIDENCE</a:t>
            </a:r>
            <a:r>
              <a:rPr sz="1450" b="1" spc="20" dirty="0">
                <a:solidFill>
                  <a:srgbClr val="E53E31"/>
                </a:solidFill>
                <a:latin typeface="Arial"/>
                <a:cs typeface="Arial"/>
              </a:rPr>
              <a:t> </a:t>
            </a:r>
            <a:r>
              <a:rPr sz="1450" b="1" spc="-10" dirty="0">
                <a:solidFill>
                  <a:srgbClr val="E53E31"/>
                </a:solidFill>
                <a:latin typeface="Arial"/>
                <a:cs typeface="Arial"/>
              </a:rPr>
              <a:t>SYNTHESIS</a:t>
            </a:r>
            <a:endParaRPr sz="1450" dirty="0">
              <a:latin typeface="Arial"/>
              <a:cs typeface="Arial"/>
            </a:endParaRPr>
          </a:p>
          <a:p>
            <a:pPr marL="90805" marR="102870">
              <a:lnSpc>
                <a:spcPct val="100000"/>
              </a:lnSpc>
              <a:spcBef>
                <a:spcPts val="5"/>
              </a:spcBef>
            </a:pPr>
            <a:r>
              <a:rPr sz="1600" dirty="0">
                <a:solidFill>
                  <a:srgbClr val="808080"/>
                </a:solidFill>
                <a:latin typeface="Arial"/>
                <a:cs typeface="Arial"/>
              </a:rPr>
              <a:t>Evidence</a:t>
            </a:r>
            <a:r>
              <a:rPr sz="1600" spc="-100" dirty="0">
                <a:solidFill>
                  <a:srgbClr val="808080"/>
                </a:solidFill>
                <a:latin typeface="Arial"/>
                <a:cs typeface="Arial"/>
              </a:rPr>
              <a:t> </a:t>
            </a:r>
            <a:r>
              <a:rPr sz="1600" spc="-10" dirty="0">
                <a:solidFill>
                  <a:srgbClr val="808080"/>
                </a:solidFill>
                <a:latin typeface="Arial"/>
                <a:cs typeface="Arial"/>
              </a:rPr>
              <a:t>summary </a:t>
            </a:r>
            <a:r>
              <a:rPr sz="1600" dirty="0">
                <a:solidFill>
                  <a:srgbClr val="808080"/>
                </a:solidFill>
                <a:latin typeface="Arial"/>
                <a:cs typeface="Arial"/>
              </a:rPr>
              <a:t>generated</a:t>
            </a:r>
            <a:r>
              <a:rPr sz="1600" spc="-50" dirty="0">
                <a:solidFill>
                  <a:srgbClr val="808080"/>
                </a:solidFill>
                <a:latin typeface="Arial"/>
                <a:cs typeface="Arial"/>
              </a:rPr>
              <a:t> </a:t>
            </a:r>
            <a:r>
              <a:rPr sz="1600" dirty="0">
                <a:solidFill>
                  <a:srgbClr val="808080"/>
                </a:solidFill>
                <a:latin typeface="Arial"/>
                <a:cs typeface="Arial"/>
              </a:rPr>
              <a:t>for</a:t>
            </a:r>
            <a:r>
              <a:rPr sz="1600" spc="-40" dirty="0">
                <a:solidFill>
                  <a:srgbClr val="808080"/>
                </a:solidFill>
                <a:latin typeface="Arial"/>
                <a:cs typeface="Arial"/>
              </a:rPr>
              <a:t> </a:t>
            </a:r>
            <a:r>
              <a:rPr sz="1600" dirty="0">
                <a:solidFill>
                  <a:srgbClr val="808080"/>
                </a:solidFill>
                <a:latin typeface="Arial"/>
                <a:cs typeface="Arial"/>
              </a:rPr>
              <a:t>each</a:t>
            </a:r>
            <a:r>
              <a:rPr sz="1600" spc="-60" dirty="0">
                <a:solidFill>
                  <a:srgbClr val="808080"/>
                </a:solidFill>
                <a:latin typeface="Arial"/>
                <a:cs typeface="Arial"/>
              </a:rPr>
              <a:t> </a:t>
            </a:r>
            <a:r>
              <a:rPr sz="1600" spc="-20" dirty="0">
                <a:solidFill>
                  <a:srgbClr val="808080"/>
                </a:solidFill>
                <a:latin typeface="Arial"/>
                <a:cs typeface="Arial"/>
              </a:rPr>
              <a:t>PICO </a:t>
            </a:r>
            <a:r>
              <a:rPr sz="1600" dirty="0">
                <a:solidFill>
                  <a:srgbClr val="808080"/>
                </a:solidFill>
                <a:latin typeface="Arial"/>
                <a:cs typeface="Arial"/>
              </a:rPr>
              <a:t>question</a:t>
            </a:r>
            <a:r>
              <a:rPr sz="1600" spc="-50" dirty="0">
                <a:solidFill>
                  <a:srgbClr val="808080"/>
                </a:solidFill>
                <a:latin typeface="Arial"/>
                <a:cs typeface="Arial"/>
              </a:rPr>
              <a:t> </a:t>
            </a:r>
            <a:r>
              <a:rPr sz="1600" dirty="0">
                <a:solidFill>
                  <a:srgbClr val="808080"/>
                </a:solidFill>
                <a:latin typeface="Arial"/>
                <a:cs typeface="Arial"/>
              </a:rPr>
              <a:t>via</a:t>
            </a:r>
            <a:r>
              <a:rPr sz="1600" spc="-55" dirty="0">
                <a:solidFill>
                  <a:srgbClr val="808080"/>
                </a:solidFill>
                <a:latin typeface="Arial"/>
                <a:cs typeface="Arial"/>
              </a:rPr>
              <a:t> </a:t>
            </a:r>
            <a:r>
              <a:rPr sz="1600" spc="-10" dirty="0">
                <a:solidFill>
                  <a:srgbClr val="808080"/>
                </a:solidFill>
                <a:latin typeface="Arial"/>
                <a:cs typeface="Arial"/>
              </a:rPr>
              <a:t>systematic </a:t>
            </a:r>
            <a:r>
              <a:rPr sz="1600" dirty="0">
                <a:solidFill>
                  <a:srgbClr val="808080"/>
                </a:solidFill>
                <a:latin typeface="Arial"/>
                <a:cs typeface="Arial"/>
              </a:rPr>
              <a:t>review</a:t>
            </a:r>
            <a:r>
              <a:rPr sz="1600" spc="-50" dirty="0">
                <a:solidFill>
                  <a:srgbClr val="808080"/>
                </a:solidFill>
                <a:latin typeface="Arial"/>
                <a:cs typeface="Arial"/>
              </a:rPr>
              <a:t> </a:t>
            </a:r>
            <a:r>
              <a:rPr sz="1600" dirty="0">
                <a:solidFill>
                  <a:srgbClr val="808080"/>
                </a:solidFill>
                <a:latin typeface="Arial"/>
                <a:cs typeface="Arial"/>
              </a:rPr>
              <a:t>of</a:t>
            </a:r>
            <a:r>
              <a:rPr sz="1600" spc="-30" dirty="0">
                <a:solidFill>
                  <a:srgbClr val="808080"/>
                </a:solidFill>
                <a:latin typeface="Arial"/>
                <a:cs typeface="Arial"/>
              </a:rPr>
              <a:t> </a:t>
            </a:r>
            <a:r>
              <a:rPr sz="1600" dirty="0">
                <a:solidFill>
                  <a:srgbClr val="808080"/>
                </a:solidFill>
                <a:latin typeface="Arial"/>
                <a:cs typeface="Arial"/>
              </a:rPr>
              <a:t>health</a:t>
            </a:r>
            <a:r>
              <a:rPr sz="1600" spc="-40" dirty="0">
                <a:solidFill>
                  <a:srgbClr val="808080"/>
                </a:solidFill>
                <a:latin typeface="Arial"/>
                <a:cs typeface="Arial"/>
              </a:rPr>
              <a:t> </a:t>
            </a:r>
            <a:r>
              <a:rPr sz="1600" spc="-10" dirty="0">
                <a:solidFill>
                  <a:srgbClr val="808080"/>
                </a:solidFill>
                <a:latin typeface="Arial"/>
                <a:cs typeface="Arial"/>
              </a:rPr>
              <a:t>effects plus:</a:t>
            </a:r>
            <a:endParaRPr sz="1600" dirty="0">
              <a:latin typeface="Arial"/>
              <a:cs typeface="Arial"/>
            </a:endParaRPr>
          </a:p>
          <a:p>
            <a:pPr marL="200025" indent="-109855">
              <a:lnSpc>
                <a:spcPct val="100000"/>
              </a:lnSpc>
              <a:buChar char="•"/>
              <a:tabLst>
                <a:tab pos="200660" algn="l"/>
              </a:tabLst>
            </a:pPr>
            <a:r>
              <a:rPr sz="1600" dirty="0">
                <a:solidFill>
                  <a:srgbClr val="808080"/>
                </a:solidFill>
                <a:latin typeface="Arial"/>
                <a:cs typeface="Arial"/>
              </a:rPr>
              <a:t>Resource</a:t>
            </a:r>
            <a:r>
              <a:rPr sz="1600" spc="-80" dirty="0">
                <a:solidFill>
                  <a:srgbClr val="808080"/>
                </a:solidFill>
                <a:latin typeface="Arial"/>
                <a:cs typeface="Arial"/>
              </a:rPr>
              <a:t> </a:t>
            </a:r>
            <a:r>
              <a:rPr sz="1600" spc="-25" dirty="0">
                <a:solidFill>
                  <a:srgbClr val="808080"/>
                </a:solidFill>
                <a:latin typeface="Arial"/>
                <a:cs typeface="Arial"/>
              </a:rPr>
              <a:t>use</a:t>
            </a:r>
            <a:endParaRPr sz="1600" dirty="0">
              <a:latin typeface="Arial"/>
              <a:cs typeface="Arial"/>
            </a:endParaRPr>
          </a:p>
          <a:p>
            <a:pPr marL="200025" indent="-109855">
              <a:lnSpc>
                <a:spcPct val="100000"/>
              </a:lnSpc>
              <a:buChar char="•"/>
              <a:tabLst>
                <a:tab pos="200660" algn="l"/>
              </a:tabLst>
            </a:pPr>
            <a:r>
              <a:rPr sz="1600" spc="-10" dirty="0">
                <a:solidFill>
                  <a:srgbClr val="808080"/>
                </a:solidFill>
                <a:latin typeface="Arial"/>
                <a:cs typeface="Arial"/>
              </a:rPr>
              <a:t>Feasibility</a:t>
            </a:r>
            <a:endParaRPr sz="1600" dirty="0">
              <a:latin typeface="Arial"/>
              <a:cs typeface="Arial"/>
            </a:endParaRPr>
          </a:p>
          <a:p>
            <a:pPr marL="200025" indent="-109855">
              <a:lnSpc>
                <a:spcPct val="100000"/>
              </a:lnSpc>
              <a:buChar char="•"/>
              <a:tabLst>
                <a:tab pos="200660" algn="l"/>
              </a:tabLst>
            </a:pPr>
            <a:r>
              <a:rPr sz="1600" spc="-10" dirty="0">
                <a:solidFill>
                  <a:srgbClr val="808080"/>
                </a:solidFill>
                <a:latin typeface="Arial"/>
                <a:cs typeface="Arial"/>
              </a:rPr>
              <a:t>Acceptability</a:t>
            </a:r>
            <a:endParaRPr sz="1600" dirty="0">
              <a:latin typeface="Arial"/>
              <a:cs typeface="Arial"/>
            </a:endParaRPr>
          </a:p>
          <a:p>
            <a:pPr marL="200025" indent="-109855">
              <a:lnSpc>
                <a:spcPct val="100000"/>
              </a:lnSpc>
              <a:buChar char="•"/>
              <a:tabLst>
                <a:tab pos="200660" algn="l"/>
              </a:tabLst>
            </a:pPr>
            <a:r>
              <a:rPr sz="1600" spc="-10" dirty="0">
                <a:solidFill>
                  <a:srgbClr val="808080"/>
                </a:solidFill>
                <a:latin typeface="Arial"/>
                <a:cs typeface="Arial"/>
              </a:rPr>
              <a:t>Equity</a:t>
            </a:r>
            <a:endParaRPr sz="1600" dirty="0">
              <a:latin typeface="Arial"/>
              <a:cs typeface="Arial"/>
            </a:endParaRPr>
          </a:p>
          <a:p>
            <a:pPr marL="200025" marR="582295" indent="-109855">
              <a:lnSpc>
                <a:spcPct val="100000"/>
              </a:lnSpc>
              <a:buChar char="•"/>
              <a:tabLst>
                <a:tab pos="200660" algn="l"/>
              </a:tabLst>
            </a:pPr>
            <a:r>
              <a:rPr sz="1600" dirty="0">
                <a:solidFill>
                  <a:srgbClr val="808080"/>
                </a:solidFill>
                <a:latin typeface="Arial"/>
                <a:cs typeface="Arial"/>
              </a:rPr>
              <a:t>Patient</a:t>
            </a:r>
            <a:r>
              <a:rPr sz="1600" spc="-65" dirty="0">
                <a:solidFill>
                  <a:srgbClr val="808080"/>
                </a:solidFill>
                <a:latin typeface="Arial"/>
                <a:cs typeface="Arial"/>
              </a:rPr>
              <a:t> </a:t>
            </a:r>
            <a:r>
              <a:rPr sz="1600" dirty="0">
                <a:solidFill>
                  <a:srgbClr val="808080"/>
                </a:solidFill>
                <a:latin typeface="Arial"/>
                <a:cs typeface="Arial"/>
              </a:rPr>
              <a:t>values</a:t>
            </a:r>
            <a:r>
              <a:rPr sz="1600" spc="-70" dirty="0">
                <a:solidFill>
                  <a:srgbClr val="808080"/>
                </a:solidFill>
                <a:latin typeface="Arial"/>
                <a:cs typeface="Arial"/>
              </a:rPr>
              <a:t> </a:t>
            </a:r>
            <a:r>
              <a:rPr sz="1600" spc="-25" dirty="0">
                <a:solidFill>
                  <a:srgbClr val="808080"/>
                </a:solidFill>
                <a:latin typeface="Arial"/>
                <a:cs typeface="Arial"/>
              </a:rPr>
              <a:t>and </a:t>
            </a:r>
            <a:r>
              <a:rPr sz="1600" spc="-10" dirty="0">
                <a:solidFill>
                  <a:srgbClr val="808080"/>
                </a:solidFill>
                <a:latin typeface="Arial"/>
                <a:cs typeface="Arial"/>
              </a:rPr>
              <a:t>preferences</a:t>
            </a:r>
            <a:endParaRPr sz="1600" dirty="0">
              <a:latin typeface="Arial"/>
              <a:cs typeface="Arial"/>
            </a:endParaRPr>
          </a:p>
        </p:txBody>
      </p:sp>
      <p:sp>
        <p:nvSpPr>
          <p:cNvPr id="6" name="object 6"/>
          <p:cNvSpPr txBox="1"/>
          <p:nvPr/>
        </p:nvSpPr>
        <p:spPr>
          <a:xfrm>
            <a:off x="3499103" y="3876675"/>
            <a:ext cx="2459990" cy="2013585"/>
          </a:xfrm>
          <a:prstGeom prst="rect">
            <a:avLst/>
          </a:prstGeom>
          <a:solidFill>
            <a:srgbClr val="FED9B0"/>
          </a:solidFill>
        </p:spPr>
        <p:txBody>
          <a:bodyPr vert="horz" wrap="square" lIns="0" tIns="41275" rIns="0" bIns="0" rtlCol="0">
            <a:spAutoFit/>
          </a:bodyPr>
          <a:lstStyle/>
          <a:p>
            <a:pPr marL="90805">
              <a:lnSpc>
                <a:spcPct val="100000"/>
              </a:lnSpc>
              <a:spcBef>
                <a:spcPts val="325"/>
              </a:spcBef>
            </a:pPr>
            <a:r>
              <a:rPr sz="1200" b="1" dirty="0">
                <a:solidFill>
                  <a:srgbClr val="808080"/>
                </a:solidFill>
                <a:latin typeface="Arial"/>
                <a:cs typeface="Arial"/>
              </a:rPr>
              <a:t>Example:</a:t>
            </a:r>
            <a:r>
              <a:rPr sz="1200" b="1" spc="-40" dirty="0">
                <a:solidFill>
                  <a:srgbClr val="808080"/>
                </a:solidFill>
                <a:latin typeface="Arial"/>
                <a:cs typeface="Arial"/>
              </a:rPr>
              <a:t> </a:t>
            </a:r>
            <a:r>
              <a:rPr sz="1200" b="1" dirty="0">
                <a:solidFill>
                  <a:srgbClr val="808080"/>
                </a:solidFill>
                <a:latin typeface="Arial"/>
                <a:cs typeface="Arial"/>
              </a:rPr>
              <a:t>PICO</a:t>
            </a:r>
            <a:r>
              <a:rPr sz="1200" b="1" spc="-5" dirty="0">
                <a:solidFill>
                  <a:srgbClr val="808080"/>
                </a:solidFill>
                <a:latin typeface="Arial"/>
                <a:cs typeface="Arial"/>
              </a:rPr>
              <a:t> </a:t>
            </a:r>
            <a:r>
              <a:rPr sz="1200" b="1" spc="-10" dirty="0">
                <a:solidFill>
                  <a:srgbClr val="808080"/>
                </a:solidFill>
                <a:latin typeface="Arial"/>
                <a:cs typeface="Arial"/>
              </a:rPr>
              <a:t>question</a:t>
            </a:r>
            <a:endParaRPr sz="1200" dirty="0">
              <a:latin typeface="Arial"/>
              <a:cs typeface="Arial"/>
            </a:endParaRPr>
          </a:p>
          <a:p>
            <a:pPr marL="90805" marR="172085">
              <a:lnSpc>
                <a:spcPct val="100000"/>
              </a:lnSpc>
            </a:pPr>
            <a:r>
              <a:rPr sz="1200" i="1" dirty="0">
                <a:solidFill>
                  <a:srgbClr val="808080"/>
                </a:solidFill>
                <a:latin typeface="Arial"/>
                <a:cs typeface="Arial"/>
              </a:rPr>
              <a:t>“In</a:t>
            </a:r>
            <a:r>
              <a:rPr sz="1200" i="1" spc="10" dirty="0">
                <a:solidFill>
                  <a:srgbClr val="808080"/>
                </a:solidFill>
                <a:latin typeface="Arial"/>
                <a:cs typeface="Arial"/>
              </a:rPr>
              <a:t> </a:t>
            </a:r>
            <a:r>
              <a:rPr sz="1200" i="1" dirty="0">
                <a:solidFill>
                  <a:srgbClr val="808080"/>
                </a:solidFill>
                <a:latin typeface="Arial"/>
                <a:cs typeface="Arial"/>
              </a:rPr>
              <a:t>patients</a:t>
            </a:r>
            <a:r>
              <a:rPr sz="1200" i="1" spc="-25" dirty="0">
                <a:solidFill>
                  <a:srgbClr val="808080"/>
                </a:solidFill>
                <a:latin typeface="Arial"/>
                <a:cs typeface="Arial"/>
              </a:rPr>
              <a:t> </a:t>
            </a:r>
            <a:r>
              <a:rPr sz="1200" i="1" dirty="0">
                <a:solidFill>
                  <a:srgbClr val="808080"/>
                </a:solidFill>
                <a:latin typeface="Arial"/>
                <a:cs typeface="Arial"/>
              </a:rPr>
              <a:t>with</a:t>
            </a:r>
            <a:r>
              <a:rPr sz="1200" i="1" spc="-15" dirty="0">
                <a:solidFill>
                  <a:srgbClr val="808080"/>
                </a:solidFill>
                <a:latin typeface="Arial"/>
                <a:cs typeface="Arial"/>
              </a:rPr>
              <a:t> </a:t>
            </a:r>
            <a:r>
              <a:rPr sz="1200" i="1" spc="-10" dirty="0">
                <a:solidFill>
                  <a:srgbClr val="808080"/>
                </a:solidFill>
                <a:latin typeface="Arial"/>
                <a:cs typeface="Arial"/>
              </a:rPr>
              <a:t>COVID-</a:t>
            </a:r>
            <a:r>
              <a:rPr sz="1200" i="1" spc="-25" dirty="0">
                <a:solidFill>
                  <a:srgbClr val="808080"/>
                </a:solidFill>
                <a:latin typeface="Arial"/>
                <a:cs typeface="Arial"/>
              </a:rPr>
              <a:t>19 </a:t>
            </a:r>
            <a:r>
              <a:rPr sz="1200" i="1" dirty="0">
                <a:solidFill>
                  <a:srgbClr val="808080"/>
                </a:solidFill>
                <a:latin typeface="Arial"/>
                <a:cs typeface="Arial"/>
              </a:rPr>
              <a:t>related</a:t>
            </a:r>
            <a:r>
              <a:rPr sz="1200" i="1" spc="-40" dirty="0">
                <a:solidFill>
                  <a:srgbClr val="808080"/>
                </a:solidFill>
                <a:latin typeface="Arial"/>
                <a:cs typeface="Arial"/>
              </a:rPr>
              <a:t> </a:t>
            </a:r>
            <a:r>
              <a:rPr sz="1200" i="1" dirty="0">
                <a:solidFill>
                  <a:srgbClr val="808080"/>
                </a:solidFill>
                <a:latin typeface="Arial"/>
                <a:cs typeface="Arial"/>
              </a:rPr>
              <a:t>critical</a:t>
            </a:r>
            <a:r>
              <a:rPr sz="1200" i="1" spc="-10" dirty="0">
                <a:solidFill>
                  <a:srgbClr val="808080"/>
                </a:solidFill>
                <a:latin typeface="Arial"/>
                <a:cs typeface="Arial"/>
              </a:rPr>
              <a:t> </a:t>
            </a:r>
            <a:r>
              <a:rPr sz="1200" i="1" dirty="0">
                <a:solidFill>
                  <a:srgbClr val="808080"/>
                </a:solidFill>
                <a:latin typeface="Arial"/>
                <a:cs typeface="Arial"/>
              </a:rPr>
              <a:t>illness</a:t>
            </a:r>
            <a:r>
              <a:rPr sz="1200" i="1" spc="-30" dirty="0">
                <a:solidFill>
                  <a:srgbClr val="808080"/>
                </a:solidFill>
                <a:latin typeface="Arial"/>
                <a:cs typeface="Arial"/>
              </a:rPr>
              <a:t> </a:t>
            </a:r>
            <a:r>
              <a:rPr sz="1200" i="1" dirty="0">
                <a:solidFill>
                  <a:srgbClr val="808080"/>
                </a:solidFill>
                <a:latin typeface="Arial"/>
                <a:cs typeface="Arial"/>
              </a:rPr>
              <a:t>who</a:t>
            </a:r>
            <a:r>
              <a:rPr sz="1200" i="1" spc="-40" dirty="0">
                <a:solidFill>
                  <a:srgbClr val="808080"/>
                </a:solidFill>
                <a:latin typeface="Arial"/>
                <a:cs typeface="Arial"/>
              </a:rPr>
              <a:t> </a:t>
            </a:r>
            <a:r>
              <a:rPr sz="1200" i="1" dirty="0">
                <a:solidFill>
                  <a:srgbClr val="808080"/>
                </a:solidFill>
                <a:latin typeface="Arial"/>
                <a:cs typeface="Arial"/>
              </a:rPr>
              <a:t>do</a:t>
            </a:r>
            <a:r>
              <a:rPr sz="1200" i="1" spc="-10" dirty="0">
                <a:solidFill>
                  <a:srgbClr val="808080"/>
                </a:solidFill>
                <a:latin typeface="Arial"/>
                <a:cs typeface="Arial"/>
              </a:rPr>
              <a:t> </a:t>
            </a:r>
            <a:r>
              <a:rPr sz="1200" i="1" spc="-25" dirty="0">
                <a:solidFill>
                  <a:srgbClr val="808080"/>
                </a:solidFill>
                <a:latin typeface="Arial"/>
                <a:cs typeface="Arial"/>
              </a:rPr>
              <a:t>not </a:t>
            </a:r>
            <a:r>
              <a:rPr sz="1200" i="1" dirty="0">
                <a:solidFill>
                  <a:srgbClr val="808080"/>
                </a:solidFill>
                <a:latin typeface="Arial"/>
                <a:cs typeface="Arial"/>
              </a:rPr>
              <a:t>have</a:t>
            </a:r>
            <a:r>
              <a:rPr sz="1200" i="1" spc="-30" dirty="0">
                <a:solidFill>
                  <a:srgbClr val="808080"/>
                </a:solidFill>
                <a:latin typeface="Arial"/>
                <a:cs typeface="Arial"/>
              </a:rPr>
              <a:t> </a:t>
            </a:r>
            <a:r>
              <a:rPr sz="1200" i="1" dirty="0">
                <a:solidFill>
                  <a:srgbClr val="808080"/>
                </a:solidFill>
                <a:latin typeface="Arial"/>
                <a:cs typeface="Arial"/>
              </a:rPr>
              <a:t>suspected</a:t>
            </a:r>
            <a:r>
              <a:rPr sz="1200" i="1" spc="-45" dirty="0">
                <a:solidFill>
                  <a:srgbClr val="808080"/>
                </a:solidFill>
                <a:latin typeface="Arial"/>
                <a:cs typeface="Arial"/>
              </a:rPr>
              <a:t> </a:t>
            </a:r>
            <a:r>
              <a:rPr sz="1200" i="1" dirty="0">
                <a:solidFill>
                  <a:srgbClr val="808080"/>
                </a:solidFill>
                <a:latin typeface="Arial"/>
                <a:cs typeface="Arial"/>
              </a:rPr>
              <a:t>or</a:t>
            </a:r>
            <a:r>
              <a:rPr sz="1200" i="1" spc="-10" dirty="0">
                <a:solidFill>
                  <a:srgbClr val="808080"/>
                </a:solidFill>
                <a:latin typeface="Arial"/>
                <a:cs typeface="Arial"/>
              </a:rPr>
              <a:t> confirmed </a:t>
            </a:r>
            <a:r>
              <a:rPr sz="1200" i="1" dirty="0">
                <a:solidFill>
                  <a:srgbClr val="808080"/>
                </a:solidFill>
                <a:latin typeface="Arial"/>
                <a:cs typeface="Arial"/>
              </a:rPr>
              <a:t>VTE,</a:t>
            </a:r>
            <a:r>
              <a:rPr sz="1200" i="1" spc="-15" dirty="0">
                <a:solidFill>
                  <a:srgbClr val="808080"/>
                </a:solidFill>
                <a:latin typeface="Arial"/>
                <a:cs typeface="Arial"/>
              </a:rPr>
              <a:t> </a:t>
            </a:r>
            <a:r>
              <a:rPr sz="1200" i="1" dirty="0">
                <a:solidFill>
                  <a:srgbClr val="808080"/>
                </a:solidFill>
                <a:latin typeface="Arial"/>
                <a:cs typeface="Arial"/>
              </a:rPr>
              <a:t>should</a:t>
            </a:r>
            <a:r>
              <a:rPr sz="1200" i="1" spc="-45" dirty="0">
                <a:solidFill>
                  <a:srgbClr val="808080"/>
                </a:solidFill>
                <a:latin typeface="Arial"/>
                <a:cs typeface="Arial"/>
              </a:rPr>
              <a:t> </a:t>
            </a:r>
            <a:r>
              <a:rPr sz="1200" i="1" dirty="0">
                <a:solidFill>
                  <a:srgbClr val="808080"/>
                </a:solidFill>
                <a:latin typeface="Arial"/>
                <a:cs typeface="Arial"/>
              </a:rPr>
              <a:t>intermediate-</a:t>
            </a:r>
            <a:r>
              <a:rPr sz="1200" i="1" spc="-50" dirty="0">
                <a:solidFill>
                  <a:srgbClr val="808080"/>
                </a:solidFill>
                <a:latin typeface="Arial"/>
                <a:cs typeface="Arial"/>
              </a:rPr>
              <a:t> </a:t>
            </a:r>
            <a:r>
              <a:rPr sz="1200" i="1" spc="-25" dirty="0">
                <a:solidFill>
                  <a:srgbClr val="808080"/>
                </a:solidFill>
                <a:latin typeface="Arial"/>
                <a:cs typeface="Arial"/>
              </a:rPr>
              <a:t>or </a:t>
            </a:r>
            <a:r>
              <a:rPr sz="1200" i="1" dirty="0">
                <a:solidFill>
                  <a:srgbClr val="808080"/>
                </a:solidFill>
                <a:latin typeface="Arial"/>
                <a:cs typeface="Arial"/>
              </a:rPr>
              <a:t>therapeutic</a:t>
            </a:r>
            <a:r>
              <a:rPr sz="1200" i="1" spc="-55" dirty="0">
                <a:solidFill>
                  <a:srgbClr val="808080"/>
                </a:solidFill>
                <a:latin typeface="Arial"/>
                <a:cs typeface="Arial"/>
              </a:rPr>
              <a:t> </a:t>
            </a:r>
            <a:r>
              <a:rPr sz="1200" i="1" spc="-10" dirty="0">
                <a:solidFill>
                  <a:srgbClr val="808080"/>
                </a:solidFill>
                <a:latin typeface="Arial"/>
                <a:cs typeface="Arial"/>
              </a:rPr>
              <a:t>intensity anticoagulation</a:t>
            </a:r>
            <a:r>
              <a:rPr sz="1200" i="1" spc="60" dirty="0">
                <a:solidFill>
                  <a:srgbClr val="808080"/>
                </a:solidFill>
                <a:latin typeface="Arial"/>
                <a:cs typeface="Arial"/>
              </a:rPr>
              <a:t> </a:t>
            </a:r>
            <a:r>
              <a:rPr sz="1200" i="1" spc="-10" dirty="0">
                <a:solidFill>
                  <a:srgbClr val="808080"/>
                </a:solidFill>
                <a:latin typeface="Arial"/>
                <a:cs typeface="Arial"/>
              </a:rPr>
              <a:t>versus prophylactic-intensity anticoagulation</a:t>
            </a:r>
            <a:r>
              <a:rPr sz="1200" i="1" spc="-15" dirty="0">
                <a:solidFill>
                  <a:srgbClr val="808080"/>
                </a:solidFill>
                <a:latin typeface="Arial"/>
                <a:cs typeface="Arial"/>
              </a:rPr>
              <a:t> </a:t>
            </a:r>
            <a:r>
              <a:rPr sz="1200" i="1" dirty="0">
                <a:solidFill>
                  <a:srgbClr val="808080"/>
                </a:solidFill>
                <a:latin typeface="Arial"/>
                <a:cs typeface="Arial"/>
              </a:rPr>
              <a:t>be</a:t>
            </a:r>
            <a:r>
              <a:rPr sz="1200" i="1" spc="15" dirty="0">
                <a:solidFill>
                  <a:srgbClr val="808080"/>
                </a:solidFill>
                <a:latin typeface="Arial"/>
                <a:cs typeface="Arial"/>
              </a:rPr>
              <a:t> </a:t>
            </a:r>
            <a:r>
              <a:rPr sz="1200" i="1" dirty="0">
                <a:solidFill>
                  <a:srgbClr val="808080"/>
                </a:solidFill>
                <a:latin typeface="Arial"/>
                <a:cs typeface="Arial"/>
              </a:rPr>
              <a:t>used</a:t>
            </a:r>
            <a:r>
              <a:rPr sz="1200" i="1" spc="15" dirty="0">
                <a:solidFill>
                  <a:srgbClr val="808080"/>
                </a:solidFill>
                <a:latin typeface="Arial"/>
                <a:cs typeface="Arial"/>
              </a:rPr>
              <a:t> </a:t>
            </a:r>
            <a:r>
              <a:rPr sz="1200" i="1" spc="-25" dirty="0">
                <a:solidFill>
                  <a:srgbClr val="808080"/>
                </a:solidFill>
                <a:latin typeface="Arial"/>
                <a:cs typeface="Arial"/>
              </a:rPr>
              <a:t>for </a:t>
            </a:r>
            <a:r>
              <a:rPr sz="1200" i="1" spc="-10" dirty="0">
                <a:solidFill>
                  <a:srgbClr val="808080"/>
                </a:solidFill>
                <a:latin typeface="Arial"/>
                <a:cs typeface="Arial"/>
              </a:rPr>
              <a:t>thromboprophylaxis?”</a:t>
            </a:r>
            <a:endParaRPr sz="1200" dirty="0">
              <a:latin typeface="Arial"/>
              <a:cs typeface="Arial"/>
            </a:endParaRPr>
          </a:p>
        </p:txBody>
      </p:sp>
      <p:sp>
        <p:nvSpPr>
          <p:cNvPr id="7" name="object 7"/>
          <p:cNvSpPr txBox="1"/>
          <p:nvPr/>
        </p:nvSpPr>
        <p:spPr>
          <a:xfrm>
            <a:off x="8714231" y="2232660"/>
            <a:ext cx="2459990" cy="3657600"/>
          </a:xfrm>
          <a:prstGeom prst="rect">
            <a:avLst/>
          </a:prstGeom>
          <a:solidFill>
            <a:srgbClr val="C8C3D5"/>
          </a:solidFill>
        </p:spPr>
        <p:txBody>
          <a:bodyPr vert="horz" wrap="square" lIns="0" tIns="40005" rIns="0" bIns="0" rtlCol="0">
            <a:spAutoFit/>
          </a:bodyPr>
          <a:lstStyle/>
          <a:p>
            <a:pPr marL="92075" marR="424180">
              <a:lnSpc>
                <a:spcPct val="101400"/>
              </a:lnSpc>
              <a:spcBef>
                <a:spcPts val="315"/>
              </a:spcBef>
            </a:pPr>
            <a:r>
              <a:rPr sz="1450" b="1" spc="-10" dirty="0">
                <a:solidFill>
                  <a:srgbClr val="E53E31"/>
                </a:solidFill>
                <a:latin typeface="Arial"/>
                <a:cs typeface="Arial"/>
              </a:rPr>
              <a:t>MAKING RECOMMENDATIONS</a:t>
            </a:r>
            <a:endParaRPr sz="1450" dirty="0">
              <a:latin typeface="Arial"/>
              <a:cs typeface="Arial"/>
            </a:endParaRPr>
          </a:p>
          <a:p>
            <a:pPr marL="198755" marR="243840" indent="-106680">
              <a:lnSpc>
                <a:spcPct val="100000"/>
              </a:lnSpc>
              <a:spcBef>
                <a:spcPts val="10"/>
              </a:spcBef>
              <a:buFont typeface="Arial"/>
              <a:buChar char="•"/>
              <a:tabLst>
                <a:tab pos="198755" algn="l"/>
              </a:tabLst>
            </a:pPr>
            <a:r>
              <a:rPr sz="1600" b="1" spc="-10" dirty="0">
                <a:solidFill>
                  <a:srgbClr val="808080"/>
                </a:solidFill>
                <a:latin typeface="Arial"/>
                <a:cs typeface="Arial"/>
              </a:rPr>
              <a:t>Recommendations </a:t>
            </a:r>
            <a:r>
              <a:rPr sz="1600" b="1" dirty="0">
                <a:solidFill>
                  <a:srgbClr val="808080"/>
                </a:solidFill>
                <a:latin typeface="Arial"/>
                <a:cs typeface="Arial"/>
              </a:rPr>
              <a:t>made</a:t>
            </a:r>
            <a:r>
              <a:rPr sz="1600" b="1" spc="-30" dirty="0">
                <a:solidFill>
                  <a:srgbClr val="808080"/>
                </a:solidFill>
                <a:latin typeface="Arial"/>
                <a:cs typeface="Arial"/>
              </a:rPr>
              <a:t> </a:t>
            </a:r>
            <a:r>
              <a:rPr sz="1600" dirty="0">
                <a:solidFill>
                  <a:srgbClr val="808080"/>
                </a:solidFill>
                <a:latin typeface="Arial"/>
                <a:cs typeface="Arial"/>
              </a:rPr>
              <a:t>by</a:t>
            </a:r>
            <a:r>
              <a:rPr sz="1600" spc="-20" dirty="0">
                <a:solidFill>
                  <a:srgbClr val="808080"/>
                </a:solidFill>
                <a:latin typeface="Arial"/>
                <a:cs typeface="Arial"/>
              </a:rPr>
              <a:t> </a:t>
            </a:r>
            <a:r>
              <a:rPr sz="1600" spc="-10" dirty="0">
                <a:solidFill>
                  <a:srgbClr val="808080"/>
                </a:solidFill>
                <a:latin typeface="Arial"/>
                <a:cs typeface="Arial"/>
              </a:rPr>
              <a:t>guideline </a:t>
            </a:r>
            <a:r>
              <a:rPr sz="1600" dirty="0">
                <a:solidFill>
                  <a:srgbClr val="808080"/>
                </a:solidFill>
                <a:latin typeface="Arial"/>
                <a:cs typeface="Arial"/>
              </a:rPr>
              <a:t>panel</a:t>
            </a:r>
            <a:r>
              <a:rPr sz="1600" spc="-85" dirty="0">
                <a:solidFill>
                  <a:srgbClr val="808080"/>
                </a:solidFill>
                <a:latin typeface="Arial"/>
                <a:cs typeface="Arial"/>
              </a:rPr>
              <a:t> </a:t>
            </a:r>
            <a:r>
              <a:rPr sz="1600" dirty="0">
                <a:solidFill>
                  <a:srgbClr val="808080"/>
                </a:solidFill>
                <a:latin typeface="Arial"/>
                <a:cs typeface="Arial"/>
              </a:rPr>
              <a:t>members</a:t>
            </a:r>
            <a:r>
              <a:rPr sz="1600" spc="-50" dirty="0">
                <a:solidFill>
                  <a:srgbClr val="808080"/>
                </a:solidFill>
                <a:latin typeface="Arial"/>
                <a:cs typeface="Arial"/>
              </a:rPr>
              <a:t> </a:t>
            </a:r>
            <a:r>
              <a:rPr sz="1600" spc="-10" dirty="0">
                <a:solidFill>
                  <a:srgbClr val="808080"/>
                </a:solidFill>
                <a:latin typeface="Arial"/>
                <a:cs typeface="Arial"/>
              </a:rPr>
              <a:t>based </a:t>
            </a:r>
            <a:r>
              <a:rPr sz="1600" dirty="0">
                <a:solidFill>
                  <a:srgbClr val="808080"/>
                </a:solidFill>
                <a:latin typeface="Arial"/>
                <a:cs typeface="Arial"/>
              </a:rPr>
              <a:t>on</a:t>
            </a:r>
            <a:r>
              <a:rPr sz="1600" spc="-45" dirty="0">
                <a:solidFill>
                  <a:srgbClr val="808080"/>
                </a:solidFill>
                <a:latin typeface="Arial"/>
                <a:cs typeface="Arial"/>
              </a:rPr>
              <a:t> </a:t>
            </a:r>
            <a:r>
              <a:rPr sz="1600" dirty="0">
                <a:solidFill>
                  <a:srgbClr val="808080"/>
                </a:solidFill>
                <a:latin typeface="Arial"/>
                <a:cs typeface="Arial"/>
              </a:rPr>
              <a:t>evidence</a:t>
            </a:r>
            <a:r>
              <a:rPr sz="1600" spc="-50" dirty="0">
                <a:solidFill>
                  <a:srgbClr val="808080"/>
                </a:solidFill>
                <a:latin typeface="Arial"/>
                <a:cs typeface="Arial"/>
              </a:rPr>
              <a:t> </a:t>
            </a:r>
            <a:r>
              <a:rPr sz="1600" dirty="0">
                <a:solidFill>
                  <a:srgbClr val="808080"/>
                </a:solidFill>
                <a:latin typeface="Arial"/>
                <a:cs typeface="Arial"/>
              </a:rPr>
              <a:t>for</a:t>
            </a:r>
            <a:r>
              <a:rPr sz="1600" spc="-20" dirty="0">
                <a:solidFill>
                  <a:srgbClr val="808080"/>
                </a:solidFill>
                <a:latin typeface="Arial"/>
                <a:cs typeface="Arial"/>
              </a:rPr>
              <a:t> </a:t>
            </a:r>
            <a:r>
              <a:rPr sz="1600" spc="-25" dirty="0">
                <a:solidFill>
                  <a:srgbClr val="808080"/>
                </a:solidFill>
                <a:latin typeface="Arial"/>
                <a:cs typeface="Arial"/>
              </a:rPr>
              <a:t>all </a:t>
            </a:r>
            <a:r>
              <a:rPr sz="1600" spc="-10" dirty="0">
                <a:solidFill>
                  <a:srgbClr val="808080"/>
                </a:solidFill>
                <a:latin typeface="Arial"/>
                <a:cs typeface="Arial"/>
              </a:rPr>
              <a:t>factors.</a:t>
            </a:r>
            <a:endParaRPr sz="1600" dirty="0">
              <a:latin typeface="Arial"/>
              <a:cs typeface="Arial"/>
            </a:endParaRPr>
          </a:p>
          <a:p>
            <a:pPr marL="198755" marR="288290" indent="-106680">
              <a:lnSpc>
                <a:spcPct val="100000"/>
              </a:lnSpc>
              <a:buChar char="•"/>
              <a:tabLst>
                <a:tab pos="198755" algn="l"/>
              </a:tabLst>
            </a:pPr>
            <a:r>
              <a:rPr sz="1600" dirty="0">
                <a:solidFill>
                  <a:srgbClr val="808080"/>
                </a:solidFill>
                <a:latin typeface="Arial"/>
                <a:cs typeface="Arial"/>
              </a:rPr>
              <a:t>The</a:t>
            </a:r>
            <a:r>
              <a:rPr sz="1600" spc="-10" dirty="0">
                <a:solidFill>
                  <a:srgbClr val="808080"/>
                </a:solidFill>
                <a:latin typeface="Arial"/>
                <a:cs typeface="Arial"/>
              </a:rPr>
              <a:t> guidelines</a:t>
            </a:r>
            <a:r>
              <a:rPr sz="1600" spc="-50" dirty="0">
                <a:solidFill>
                  <a:srgbClr val="808080"/>
                </a:solidFill>
                <a:latin typeface="Arial"/>
                <a:cs typeface="Arial"/>
              </a:rPr>
              <a:t> </a:t>
            </a:r>
            <a:r>
              <a:rPr sz="1600" dirty="0">
                <a:solidFill>
                  <a:srgbClr val="808080"/>
                </a:solidFill>
                <a:latin typeface="Arial"/>
                <a:cs typeface="Arial"/>
              </a:rPr>
              <a:t>will</a:t>
            </a:r>
            <a:r>
              <a:rPr sz="1600" spc="-30" dirty="0">
                <a:solidFill>
                  <a:srgbClr val="808080"/>
                </a:solidFill>
                <a:latin typeface="Arial"/>
                <a:cs typeface="Arial"/>
              </a:rPr>
              <a:t> </a:t>
            </a:r>
            <a:r>
              <a:rPr sz="1600" spc="-25" dirty="0">
                <a:solidFill>
                  <a:srgbClr val="808080"/>
                </a:solidFill>
                <a:latin typeface="Arial"/>
                <a:cs typeface="Arial"/>
              </a:rPr>
              <a:t>be </a:t>
            </a:r>
            <a:r>
              <a:rPr sz="1600" dirty="0">
                <a:solidFill>
                  <a:srgbClr val="808080"/>
                </a:solidFill>
                <a:latin typeface="Arial"/>
                <a:cs typeface="Arial"/>
              </a:rPr>
              <a:t>updated</a:t>
            </a:r>
            <a:r>
              <a:rPr sz="1600" spc="-40" dirty="0">
                <a:solidFill>
                  <a:srgbClr val="808080"/>
                </a:solidFill>
                <a:latin typeface="Arial"/>
                <a:cs typeface="Arial"/>
              </a:rPr>
              <a:t> </a:t>
            </a:r>
            <a:r>
              <a:rPr sz="1600" dirty="0">
                <a:solidFill>
                  <a:srgbClr val="808080"/>
                </a:solidFill>
                <a:latin typeface="Arial"/>
                <a:cs typeface="Arial"/>
              </a:rPr>
              <a:t>using</a:t>
            </a:r>
            <a:r>
              <a:rPr sz="1600" spc="-60" dirty="0">
                <a:solidFill>
                  <a:srgbClr val="808080"/>
                </a:solidFill>
                <a:latin typeface="Arial"/>
                <a:cs typeface="Arial"/>
              </a:rPr>
              <a:t> </a:t>
            </a:r>
            <a:r>
              <a:rPr sz="1600" dirty="0">
                <a:solidFill>
                  <a:srgbClr val="808080"/>
                </a:solidFill>
                <a:latin typeface="Arial"/>
                <a:cs typeface="Arial"/>
              </a:rPr>
              <a:t>a</a:t>
            </a:r>
            <a:r>
              <a:rPr sz="1600" spc="-45" dirty="0">
                <a:solidFill>
                  <a:srgbClr val="808080"/>
                </a:solidFill>
                <a:latin typeface="Arial"/>
                <a:cs typeface="Arial"/>
              </a:rPr>
              <a:t> </a:t>
            </a:r>
            <a:r>
              <a:rPr sz="1600" spc="-10" dirty="0">
                <a:solidFill>
                  <a:srgbClr val="808080"/>
                </a:solidFill>
                <a:latin typeface="Arial"/>
                <a:cs typeface="Arial"/>
              </a:rPr>
              <a:t>living recommendation </a:t>
            </a:r>
            <a:r>
              <a:rPr sz="1600" dirty="0">
                <a:solidFill>
                  <a:srgbClr val="808080"/>
                </a:solidFill>
                <a:latin typeface="Arial"/>
                <a:cs typeface="Arial"/>
              </a:rPr>
              <a:t>approach</a:t>
            </a:r>
            <a:r>
              <a:rPr sz="1600" spc="-50" dirty="0">
                <a:solidFill>
                  <a:srgbClr val="808080"/>
                </a:solidFill>
                <a:latin typeface="Arial"/>
                <a:cs typeface="Arial"/>
              </a:rPr>
              <a:t> </a:t>
            </a:r>
            <a:r>
              <a:rPr sz="1600" dirty="0">
                <a:solidFill>
                  <a:srgbClr val="808080"/>
                </a:solidFill>
                <a:latin typeface="Arial"/>
                <a:cs typeface="Arial"/>
              </a:rPr>
              <a:t>as</a:t>
            </a:r>
            <a:r>
              <a:rPr sz="1600" spc="-50" dirty="0">
                <a:solidFill>
                  <a:srgbClr val="808080"/>
                </a:solidFill>
                <a:latin typeface="Arial"/>
                <a:cs typeface="Arial"/>
              </a:rPr>
              <a:t> </a:t>
            </a:r>
            <a:r>
              <a:rPr sz="1600" spc="-25" dirty="0">
                <a:solidFill>
                  <a:srgbClr val="808080"/>
                </a:solidFill>
                <a:latin typeface="Arial"/>
                <a:cs typeface="Arial"/>
              </a:rPr>
              <a:t>new </a:t>
            </a:r>
            <a:r>
              <a:rPr sz="1600" dirty="0">
                <a:solidFill>
                  <a:srgbClr val="808080"/>
                </a:solidFill>
                <a:latin typeface="Arial"/>
                <a:cs typeface="Arial"/>
              </a:rPr>
              <a:t>evidence</a:t>
            </a:r>
            <a:r>
              <a:rPr sz="1600" spc="-85" dirty="0">
                <a:solidFill>
                  <a:srgbClr val="808080"/>
                </a:solidFill>
                <a:latin typeface="Arial"/>
                <a:cs typeface="Arial"/>
              </a:rPr>
              <a:t> </a:t>
            </a:r>
            <a:r>
              <a:rPr sz="1600" spc="-10" dirty="0">
                <a:solidFill>
                  <a:srgbClr val="808080"/>
                </a:solidFill>
                <a:latin typeface="Arial"/>
                <a:cs typeface="Arial"/>
              </a:rPr>
              <a:t>becomes available.</a:t>
            </a:r>
            <a:endParaRPr sz="1600" dirty="0">
              <a:latin typeface="Arial"/>
              <a:cs typeface="Arial"/>
            </a:endParaRPr>
          </a:p>
        </p:txBody>
      </p:sp>
      <p:sp>
        <p:nvSpPr>
          <p:cNvPr id="9" name="TextBox 8">
            <a:extLst>
              <a:ext uri="{FF2B5EF4-FFF2-40B4-BE49-F238E27FC236}">
                <a16:creationId xmlns:a16="http://schemas.microsoft.com/office/drawing/2014/main" id="{DAA7615D-C756-1180-6E1D-EABB89DC140A}"/>
              </a:ext>
            </a:extLst>
          </p:cNvPr>
          <p:cNvSpPr txBox="1"/>
          <p:nvPr/>
        </p:nvSpPr>
        <p:spPr>
          <a:xfrm>
            <a:off x="967750" y="5942824"/>
            <a:ext cx="10331840" cy="584775"/>
          </a:xfrm>
          <a:prstGeom prst="rect">
            <a:avLst/>
          </a:prstGeom>
          <a:noFill/>
        </p:spPr>
        <p:txBody>
          <a:bodyPr wrap="square" lIns="91440" tIns="45720" rIns="91440" bIns="45720" anchor="t">
            <a:spAutoFit/>
          </a:bodyPr>
          <a:lstStyle/>
          <a:p>
            <a:r>
              <a:rPr lang="en-US" sz="1600" b="1" i="1" dirty="0">
                <a:solidFill>
                  <a:schemeClr val="tx1">
                    <a:lumMod val="50000"/>
                    <a:lumOff val="50000"/>
                  </a:schemeClr>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71484"/>
            <a:ext cx="10922635" cy="3747821"/>
          </a:xfrm>
          <a:prstGeom prst="rect">
            <a:avLst/>
          </a:prstGeom>
        </p:spPr>
        <p:txBody>
          <a:bodyPr vert="horz" wrap="square" lIns="0" tIns="53975" rIns="0" bIns="0" rtlCol="0">
            <a:spAutoFit/>
          </a:bodyPr>
          <a:lstStyle/>
          <a:p>
            <a:pPr marL="12700" marR="5080">
              <a:lnSpc>
                <a:spcPts val="2590"/>
              </a:lnSpc>
              <a:spcBef>
                <a:spcPts val="425"/>
              </a:spcBef>
            </a:pPr>
            <a:r>
              <a:rPr sz="2400" b="1" dirty="0">
                <a:solidFill>
                  <a:srgbClr val="808080"/>
                </a:solidFill>
                <a:latin typeface="Calibri"/>
                <a:cs typeface="Calibri"/>
              </a:rPr>
              <a:t>Which</a:t>
            </a:r>
            <a:r>
              <a:rPr sz="2400" b="1" spc="-30" dirty="0">
                <a:solidFill>
                  <a:srgbClr val="808080"/>
                </a:solidFill>
                <a:latin typeface="Calibri"/>
                <a:cs typeface="Calibri"/>
              </a:rPr>
              <a:t> </a:t>
            </a:r>
            <a:r>
              <a:rPr sz="2400" b="1" dirty="0">
                <a:solidFill>
                  <a:srgbClr val="808080"/>
                </a:solidFill>
                <a:latin typeface="Calibri"/>
                <a:cs typeface="Calibri"/>
              </a:rPr>
              <a:t>ONE</a:t>
            </a:r>
            <a:r>
              <a:rPr sz="2400" b="1" spc="-25" dirty="0">
                <a:solidFill>
                  <a:srgbClr val="808080"/>
                </a:solidFill>
                <a:latin typeface="Calibri"/>
                <a:cs typeface="Calibri"/>
              </a:rPr>
              <a:t> </a:t>
            </a:r>
            <a:r>
              <a:rPr sz="2400" b="1" dirty="0">
                <a:solidFill>
                  <a:srgbClr val="808080"/>
                </a:solidFill>
                <a:latin typeface="Calibri"/>
                <a:cs typeface="Calibri"/>
              </a:rPr>
              <a:t>of</a:t>
            </a:r>
            <a:r>
              <a:rPr sz="2400" b="1" spc="-25" dirty="0">
                <a:solidFill>
                  <a:srgbClr val="808080"/>
                </a:solidFill>
                <a:latin typeface="Calibri"/>
                <a:cs typeface="Calibri"/>
              </a:rPr>
              <a:t> </a:t>
            </a:r>
            <a:r>
              <a:rPr sz="2400" b="1" dirty="0">
                <a:solidFill>
                  <a:srgbClr val="808080"/>
                </a:solidFill>
                <a:latin typeface="Calibri"/>
                <a:cs typeface="Calibri"/>
              </a:rPr>
              <a:t>the</a:t>
            </a:r>
            <a:r>
              <a:rPr sz="2400" b="1" spc="-10" dirty="0">
                <a:solidFill>
                  <a:srgbClr val="808080"/>
                </a:solidFill>
                <a:latin typeface="Calibri"/>
                <a:cs typeface="Calibri"/>
              </a:rPr>
              <a:t> </a:t>
            </a:r>
            <a:r>
              <a:rPr sz="2400" b="1" dirty="0">
                <a:solidFill>
                  <a:srgbClr val="808080"/>
                </a:solidFill>
                <a:latin typeface="Calibri"/>
                <a:cs typeface="Calibri"/>
              </a:rPr>
              <a:t>following</a:t>
            </a:r>
            <a:r>
              <a:rPr sz="2400" b="1" spc="-40" dirty="0">
                <a:solidFill>
                  <a:srgbClr val="808080"/>
                </a:solidFill>
                <a:latin typeface="Calibri"/>
                <a:cs typeface="Calibri"/>
              </a:rPr>
              <a:t> </a:t>
            </a:r>
            <a:r>
              <a:rPr sz="2400" b="1" dirty="0">
                <a:solidFill>
                  <a:srgbClr val="808080"/>
                </a:solidFill>
                <a:latin typeface="Calibri"/>
                <a:cs typeface="Calibri"/>
              </a:rPr>
              <a:t>options</a:t>
            </a:r>
            <a:r>
              <a:rPr sz="2400" b="1" spc="-20" dirty="0">
                <a:solidFill>
                  <a:srgbClr val="808080"/>
                </a:solidFill>
                <a:latin typeface="Calibri"/>
                <a:cs typeface="Calibri"/>
              </a:rPr>
              <a:t> </a:t>
            </a:r>
            <a:r>
              <a:rPr sz="2400" b="1" dirty="0">
                <a:solidFill>
                  <a:srgbClr val="808080"/>
                </a:solidFill>
                <a:latin typeface="Calibri"/>
                <a:cs typeface="Calibri"/>
              </a:rPr>
              <a:t>would</a:t>
            </a:r>
            <a:r>
              <a:rPr sz="2400" b="1" spc="-25" dirty="0">
                <a:solidFill>
                  <a:srgbClr val="808080"/>
                </a:solidFill>
                <a:latin typeface="Calibri"/>
                <a:cs typeface="Calibri"/>
              </a:rPr>
              <a:t> </a:t>
            </a:r>
            <a:r>
              <a:rPr sz="2400" b="1" dirty="0">
                <a:solidFill>
                  <a:srgbClr val="808080"/>
                </a:solidFill>
                <a:latin typeface="Calibri"/>
                <a:cs typeface="Calibri"/>
              </a:rPr>
              <a:t>you</a:t>
            </a:r>
            <a:r>
              <a:rPr sz="2400" b="1" spc="-35" dirty="0">
                <a:solidFill>
                  <a:srgbClr val="808080"/>
                </a:solidFill>
                <a:latin typeface="Calibri"/>
                <a:cs typeface="Calibri"/>
              </a:rPr>
              <a:t> </a:t>
            </a:r>
            <a:r>
              <a:rPr sz="2400" b="1" dirty="0">
                <a:solidFill>
                  <a:srgbClr val="808080"/>
                </a:solidFill>
                <a:latin typeface="Calibri"/>
                <a:cs typeface="Calibri"/>
              </a:rPr>
              <a:t>suggest</a:t>
            </a:r>
            <a:r>
              <a:rPr sz="2400" b="1" spc="-30" dirty="0">
                <a:solidFill>
                  <a:srgbClr val="808080"/>
                </a:solidFill>
                <a:latin typeface="Calibri"/>
                <a:cs typeface="Calibri"/>
              </a:rPr>
              <a:t> </a:t>
            </a:r>
            <a:r>
              <a:rPr sz="2400" b="1" dirty="0">
                <a:solidFill>
                  <a:srgbClr val="808080"/>
                </a:solidFill>
                <a:latin typeface="Calibri"/>
                <a:cs typeface="Calibri"/>
              </a:rPr>
              <a:t>for</a:t>
            </a:r>
            <a:r>
              <a:rPr sz="2400" b="1" spc="-20" dirty="0">
                <a:solidFill>
                  <a:srgbClr val="808080"/>
                </a:solidFill>
                <a:latin typeface="Calibri"/>
                <a:cs typeface="Calibri"/>
              </a:rPr>
              <a:t> </a:t>
            </a:r>
            <a:r>
              <a:rPr sz="2400" b="1" spc="-10" dirty="0">
                <a:solidFill>
                  <a:srgbClr val="808080"/>
                </a:solidFill>
                <a:latin typeface="Calibri"/>
                <a:cs typeface="Calibri"/>
              </a:rPr>
              <a:t>thromboprophylaxis</a:t>
            </a:r>
            <a:r>
              <a:rPr sz="2400" b="1" spc="-40" dirty="0">
                <a:solidFill>
                  <a:srgbClr val="808080"/>
                </a:solidFill>
                <a:latin typeface="Calibri"/>
                <a:cs typeface="Calibri"/>
              </a:rPr>
              <a:t> </a:t>
            </a:r>
            <a:r>
              <a:rPr sz="2400" b="1" dirty="0">
                <a:solidFill>
                  <a:srgbClr val="808080"/>
                </a:solidFill>
                <a:latin typeface="Calibri"/>
                <a:cs typeface="Calibri"/>
              </a:rPr>
              <a:t>in</a:t>
            </a:r>
            <a:r>
              <a:rPr sz="2400" b="1" spc="-25" dirty="0">
                <a:solidFill>
                  <a:srgbClr val="808080"/>
                </a:solidFill>
                <a:latin typeface="Calibri"/>
                <a:cs typeface="Calibri"/>
              </a:rPr>
              <a:t> </a:t>
            </a:r>
            <a:r>
              <a:rPr sz="2400" b="1" spc="-50" dirty="0">
                <a:solidFill>
                  <a:srgbClr val="808080"/>
                </a:solidFill>
                <a:latin typeface="Calibri"/>
                <a:cs typeface="Calibri"/>
              </a:rPr>
              <a:t>a </a:t>
            </a:r>
            <a:r>
              <a:rPr sz="2400" b="1" dirty="0">
                <a:solidFill>
                  <a:srgbClr val="808080"/>
                </a:solidFill>
                <a:latin typeface="Calibri"/>
                <a:cs typeface="Calibri"/>
              </a:rPr>
              <a:t>hospitalized</a:t>
            </a:r>
            <a:r>
              <a:rPr sz="2400" b="1" spc="-55" dirty="0">
                <a:solidFill>
                  <a:srgbClr val="808080"/>
                </a:solidFill>
                <a:latin typeface="Calibri"/>
                <a:cs typeface="Calibri"/>
              </a:rPr>
              <a:t> </a:t>
            </a:r>
            <a:r>
              <a:rPr sz="2400" b="1" dirty="0">
                <a:solidFill>
                  <a:srgbClr val="808080"/>
                </a:solidFill>
                <a:latin typeface="Calibri"/>
                <a:cs typeface="Calibri"/>
              </a:rPr>
              <a:t>patient</a:t>
            </a:r>
            <a:r>
              <a:rPr sz="2400" b="1" spc="-5" dirty="0">
                <a:solidFill>
                  <a:srgbClr val="808080"/>
                </a:solidFill>
                <a:latin typeface="Calibri"/>
                <a:cs typeface="Calibri"/>
              </a:rPr>
              <a:t> </a:t>
            </a:r>
            <a:r>
              <a:rPr sz="2400" b="1" dirty="0">
                <a:solidFill>
                  <a:srgbClr val="808080"/>
                </a:solidFill>
                <a:latin typeface="Calibri"/>
                <a:cs typeface="Calibri"/>
              </a:rPr>
              <a:t>with</a:t>
            </a:r>
            <a:r>
              <a:rPr sz="2400" b="1" spc="-45" dirty="0">
                <a:solidFill>
                  <a:srgbClr val="808080"/>
                </a:solidFill>
                <a:latin typeface="Calibri"/>
                <a:cs typeface="Calibri"/>
              </a:rPr>
              <a:t> </a:t>
            </a:r>
            <a:r>
              <a:rPr sz="2400" b="1" spc="-20" dirty="0">
                <a:solidFill>
                  <a:srgbClr val="808080"/>
                </a:solidFill>
                <a:latin typeface="Calibri"/>
                <a:cs typeface="Calibri"/>
              </a:rPr>
              <a:t>COVID-</a:t>
            </a:r>
            <a:r>
              <a:rPr sz="2400" b="1" dirty="0">
                <a:solidFill>
                  <a:srgbClr val="808080"/>
                </a:solidFill>
                <a:latin typeface="Calibri"/>
                <a:cs typeface="Calibri"/>
              </a:rPr>
              <a:t>19</a:t>
            </a:r>
            <a:r>
              <a:rPr sz="2400" b="1" spc="-30" dirty="0">
                <a:solidFill>
                  <a:srgbClr val="808080"/>
                </a:solidFill>
                <a:latin typeface="Calibri"/>
                <a:cs typeface="Calibri"/>
              </a:rPr>
              <a:t> </a:t>
            </a:r>
            <a:r>
              <a:rPr sz="2400" b="1" dirty="0">
                <a:solidFill>
                  <a:srgbClr val="808080"/>
                </a:solidFill>
                <a:latin typeface="Calibri"/>
                <a:cs typeface="Calibri"/>
              </a:rPr>
              <a:t>related</a:t>
            </a:r>
            <a:r>
              <a:rPr sz="2400" b="1" spc="-45" dirty="0">
                <a:solidFill>
                  <a:srgbClr val="808080"/>
                </a:solidFill>
                <a:latin typeface="Calibri"/>
                <a:cs typeface="Calibri"/>
              </a:rPr>
              <a:t> </a:t>
            </a:r>
            <a:r>
              <a:rPr sz="2400" b="1" dirty="0">
                <a:solidFill>
                  <a:srgbClr val="808080"/>
                </a:solidFill>
                <a:latin typeface="Calibri"/>
                <a:cs typeface="Calibri"/>
              </a:rPr>
              <a:t>critical</a:t>
            </a:r>
            <a:r>
              <a:rPr sz="2400" b="1" spc="-50" dirty="0">
                <a:solidFill>
                  <a:srgbClr val="808080"/>
                </a:solidFill>
                <a:latin typeface="Calibri"/>
                <a:cs typeface="Calibri"/>
              </a:rPr>
              <a:t> </a:t>
            </a:r>
            <a:r>
              <a:rPr sz="2400" b="1" dirty="0">
                <a:solidFill>
                  <a:srgbClr val="808080"/>
                </a:solidFill>
                <a:latin typeface="Calibri"/>
                <a:cs typeface="Calibri"/>
              </a:rPr>
              <a:t>illness</a:t>
            </a:r>
            <a:r>
              <a:rPr sz="2400" b="1" spc="-25" dirty="0">
                <a:solidFill>
                  <a:srgbClr val="808080"/>
                </a:solidFill>
                <a:latin typeface="Calibri"/>
                <a:cs typeface="Calibri"/>
              </a:rPr>
              <a:t> </a:t>
            </a:r>
            <a:r>
              <a:rPr sz="2400" dirty="0">
                <a:solidFill>
                  <a:srgbClr val="808080"/>
                </a:solidFill>
                <a:latin typeface="Calibri"/>
                <a:cs typeface="Calibri"/>
              </a:rPr>
              <a:t>who</a:t>
            </a:r>
            <a:r>
              <a:rPr sz="2400" spc="-45" dirty="0">
                <a:solidFill>
                  <a:srgbClr val="808080"/>
                </a:solidFill>
                <a:latin typeface="Calibri"/>
                <a:cs typeface="Calibri"/>
              </a:rPr>
              <a:t> </a:t>
            </a:r>
            <a:r>
              <a:rPr sz="2400" dirty="0">
                <a:solidFill>
                  <a:srgbClr val="808080"/>
                </a:solidFill>
                <a:latin typeface="Calibri"/>
                <a:cs typeface="Calibri"/>
              </a:rPr>
              <a:t>does</a:t>
            </a:r>
            <a:r>
              <a:rPr sz="2400" spc="-45" dirty="0">
                <a:solidFill>
                  <a:srgbClr val="808080"/>
                </a:solidFill>
                <a:latin typeface="Calibri"/>
                <a:cs typeface="Calibri"/>
              </a:rPr>
              <a:t> </a:t>
            </a:r>
            <a:r>
              <a:rPr sz="2400" dirty="0">
                <a:solidFill>
                  <a:srgbClr val="808080"/>
                </a:solidFill>
                <a:latin typeface="Calibri"/>
                <a:cs typeface="Calibri"/>
              </a:rPr>
              <a:t>not</a:t>
            </a:r>
            <a:r>
              <a:rPr sz="2400" spc="-40" dirty="0">
                <a:solidFill>
                  <a:srgbClr val="808080"/>
                </a:solidFill>
                <a:latin typeface="Calibri"/>
                <a:cs typeface="Calibri"/>
              </a:rPr>
              <a:t> </a:t>
            </a:r>
            <a:r>
              <a:rPr sz="2400" dirty="0">
                <a:solidFill>
                  <a:srgbClr val="808080"/>
                </a:solidFill>
                <a:latin typeface="Calibri"/>
                <a:cs typeface="Calibri"/>
              </a:rPr>
              <a:t>have</a:t>
            </a:r>
            <a:r>
              <a:rPr sz="2400" spc="-30" dirty="0">
                <a:solidFill>
                  <a:srgbClr val="808080"/>
                </a:solidFill>
                <a:latin typeface="Calibri"/>
                <a:cs typeface="Calibri"/>
              </a:rPr>
              <a:t> </a:t>
            </a:r>
            <a:r>
              <a:rPr sz="2400" spc="-10" dirty="0">
                <a:solidFill>
                  <a:srgbClr val="808080"/>
                </a:solidFill>
                <a:latin typeface="Calibri"/>
                <a:cs typeface="Calibri"/>
              </a:rPr>
              <a:t>suspected </a:t>
            </a:r>
            <a:r>
              <a:rPr sz="2400" dirty="0">
                <a:solidFill>
                  <a:srgbClr val="808080"/>
                </a:solidFill>
                <a:latin typeface="Calibri"/>
                <a:cs typeface="Calibri"/>
              </a:rPr>
              <a:t>or</a:t>
            </a:r>
            <a:r>
              <a:rPr sz="2400" spc="-45" dirty="0">
                <a:solidFill>
                  <a:srgbClr val="808080"/>
                </a:solidFill>
                <a:latin typeface="Calibri"/>
                <a:cs typeface="Calibri"/>
              </a:rPr>
              <a:t> </a:t>
            </a:r>
            <a:r>
              <a:rPr sz="2400" dirty="0">
                <a:solidFill>
                  <a:srgbClr val="808080"/>
                </a:solidFill>
                <a:latin typeface="Calibri"/>
                <a:cs typeface="Calibri"/>
              </a:rPr>
              <a:t>confirmed</a:t>
            </a:r>
            <a:r>
              <a:rPr sz="2400" spc="-45" dirty="0">
                <a:solidFill>
                  <a:srgbClr val="808080"/>
                </a:solidFill>
                <a:latin typeface="Calibri"/>
                <a:cs typeface="Calibri"/>
              </a:rPr>
              <a:t> </a:t>
            </a:r>
            <a:r>
              <a:rPr sz="2400" spc="-20" dirty="0">
                <a:solidFill>
                  <a:srgbClr val="808080"/>
                </a:solidFill>
                <a:latin typeface="Calibri"/>
                <a:cs typeface="Calibri"/>
              </a:rPr>
              <a:t>VTE</a:t>
            </a:r>
            <a:r>
              <a:rPr sz="2400" b="1" spc="-20" dirty="0">
                <a:solidFill>
                  <a:srgbClr val="808080"/>
                </a:solidFill>
                <a:latin typeface="Calibri"/>
                <a:cs typeface="Calibri"/>
              </a:rPr>
              <a:t>?</a:t>
            </a:r>
            <a:endParaRPr sz="2400" dirty="0">
              <a:latin typeface="Calibri"/>
              <a:cs typeface="Calibri"/>
            </a:endParaRPr>
          </a:p>
          <a:p>
            <a:pPr>
              <a:lnSpc>
                <a:spcPct val="100000"/>
              </a:lnSpc>
            </a:pPr>
            <a:endParaRPr sz="3500" dirty="0">
              <a:latin typeface="Calibri"/>
              <a:cs typeface="Calibri"/>
            </a:endParaRPr>
          </a:p>
          <a:p>
            <a:pPr marL="469900" indent="-457200">
              <a:lnSpc>
                <a:spcPct val="100000"/>
              </a:lnSpc>
              <a:spcBef>
                <a:spcPts val="600"/>
              </a:spcBef>
              <a:buFont typeface="+mj-lt"/>
              <a:buAutoNum type="alphaUcPeriod"/>
              <a:tabLst>
                <a:tab pos="527685" algn="l"/>
              </a:tabLst>
            </a:pPr>
            <a:r>
              <a:rPr sz="2400" dirty="0">
                <a:solidFill>
                  <a:srgbClr val="808080"/>
                </a:solidFill>
                <a:latin typeface="Calibri"/>
                <a:cs typeface="Calibri"/>
              </a:rPr>
              <a:t>Intermediate-</a:t>
            </a:r>
            <a:r>
              <a:rPr sz="2400" spc="-65" dirty="0">
                <a:solidFill>
                  <a:srgbClr val="808080"/>
                </a:solidFill>
                <a:latin typeface="Calibri"/>
                <a:cs typeface="Calibri"/>
              </a:rPr>
              <a:t> </a:t>
            </a:r>
            <a:r>
              <a:rPr sz="2400" dirty="0">
                <a:solidFill>
                  <a:srgbClr val="808080"/>
                </a:solidFill>
                <a:latin typeface="Calibri"/>
                <a:cs typeface="Calibri"/>
              </a:rPr>
              <a:t>or</a:t>
            </a:r>
            <a:r>
              <a:rPr sz="2400" spc="-30" dirty="0">
                <a:solidFill>
                  <a:srgbClr val="808080"/>
                </a:solidFill>
                <a:latin typeface="Calibri"/>
                <a:cs typeface="Calibri"/>
              </a:rPr>
              <a:t> </a:t>
            </a:r>
            <a:r>
              <a:rPr sz="2400" spc="-10" dirty="0">
                <a:solidFill>
                  <a:srgbClr val="808080"/>
                </a:solidFill>
                <a:latin typeface="Calibri"/>
                <a:cs typeface="Calibri"/>
              </a:rPr>
              <a:t>therapeutic-</a:t>
            </a:r>
            <a:r>
              <a:rPr sz="2400" dirty="0">
                <a:solidFill>
                  <a:srgbClr val="808080"/>
                </a:solidFill>
                <a:latin typeface="Calibri"/>
                <a:cs typeface="Calibri"/>
              </a:rPr>
              <a:t>intensity</a:t>
            </a:r>
            <a:r>
              <a:rPr sz="2400" spc="-55" dirty="0">
                <a:solidFill>
                  <a:srgbClr val="808080"/>
                </a:solidFill>
                <a:latin typeface="Calibri"/>
                <a:cs typeface="Calibri"/>
              </a:rPr>
              <a:t> </a:t>
            </a:r>
            <a:r>
              <a:rPr sz="2400" spc="-10" dirty="0">
                <a:solidFill>
                  <a:srgbClr val="808080"/>
                </a:solidFill>
                <a:latin typeface="Calibri"/>
                <a:cs typeface="Calibri"/>
              </a:rPr>
              <a:t>anticoagulation</a:t>
            </a:r>
            <a:endParaRPr lang="en-US" sz="2400" spc="-10" dirty="0">
              <a:solidFill>
                <a:srgbClr val="808080"/>
              </a:solidFill>
              <a:latin typeface="Calibri"/>
              <a:cs typeface="Calibri"/>
            </a:endParaRPr>
          </a:p>
          <a:p>
            <a:pPr marL="469900" indent="-457200">
              <a:lnSpc>
                <a:spcPct val="100000"/>
              </a:lnSpc>
              <a:spcBef>
                <a:spcPts val="600"/>
              </a:spcBef>
              <a:buFont typeface="+mj-lt"/>
              <a:buAutoNum type="alphaUcPeriod"/>
              <a:tabLst>
                <a:tab pos="527685" algn="l"/>
              </a:tabLst>
            </a:pPr>
            <a:r>
              <a:rPr lang="en-US" sz="2400" dirty="0">
                <a:solidFill>
                  <a:schemeClr val="tx1">
                    <a:lumMod val="50000"/>
                    <a:lumOff val="50000"/>
                  </a:schemeClr>
                </a:solidFill>
                <a:latin typeface="Calibri"/>
                <a:cs typeface="Calibri"/>
              </a:rPr>
              <a:t>Prophylactic-intensity anticoagulation</a:t>
            </a:r>
          </a:p>
          <a:p>
            <a:pPr marL="469265" indent="-457200">
              <a:lnSpc>
                <a:spcPct val="100000"/>
              </a:lnSpc>
              <a:spcBef>
                <a:spcPts val="600"/>
              </a:spcBef>
              <a:buFont typeface="+mj-lt"/>
              <a:buAutoNum type="alphaUcPeriod"/>
              <a:tabLst>
                <a:tab pos="527685" algn="l"/>
                <a:tab pos="528320" algn="l"/>
              </a:tabLst>
            </a:pPr>
            <a:r>
              <a:rPr lang="en-US" sz="2400" dirty="0">
                <a:solidFill>
                  <a:srgbClr val="808080"/>
                </a:solidFill>
                <a:latin typeface="Calibri"/>
                <a:cs typeface="Calibri"/>
              </a:rPr>
              <a:t>Graduated</a:t>
            </a:r>
            <a:r>
              <a:rPr lang="en-US" sz="2400" spc="-125" dirty="0">
                <a:solidFill>
                  <a:srgbClr val="808080"/>
                </a:solidFill>
                <a:latin typeface="Calibri"/>
                <a:cs typeface="Calibri"/>
              </a:rPr>
              <a:t> </a:t>
            </a:r>
            <a:r>
              <a:rPr lang="en-US" sz="2400" dirty="0">
                <a:solidFill>
                  <a:srgbClr val="808080"/>
                </a:solidFill>
                <a:latin typeface="Calibri"/>
                <a:cs typeface="Calibri"/>
              </a:rPr>
              <a:t>compression</a:t>
            </a:r>
            <a:r>
              <a:rPr lang="en-US" sz="2400" spc="-100" dirty="0">
                <a:solidFill>
                  <a:srgbClr val="808080"/>
                </a:solidFill>
                <a:latin typeface="Calibri"/>
                <a:cs typeface="Calibri"/>
              </a:rPr>
              <a:t> </a:t>
            </a:r>
            <a:r>
              <a:rPr lang="en-US" sz="2400" spc="-10" dirty="0">
                <a:solidFill>
                  <a:srgbClr val="808080"/>
                </a:solidFill>
                <a:latin typeface="Calibri"/>
                <a:cs typeface="Calibri"/>
              </a:rPr>
              <a:t>stockings</a:t>
            </a:r>
            <a:endParaRPr lang="en-US" sz="2400" dirty="0">
              <a:latin typeface="Calibri"/>
              <a:cs typeface="Calibri"/>
            </a:endParaRPr>
          </a:p>
          <a:p>
            <a:pPr marL="469265" indent="-457200">
              <a:lnSpc>
                <a:spcPct val="100000"/>
              </a:lnSpc>
              <a:spcBef>
                <a:spcPts val="600"/>
              </a:spcBef>
              <a:buFont typeface="+mj-lt"/>
              <a:buAutoNum type="alphaUcPeriod"/>
              <a:tabLst>
                <a:tab pos="527685" algn="l"/>
                <a:tab pos="528320" algn="l"/>
              </a:tabLst>
            </a:pPr>
            <a:r>
              <a:rPr lang="en-US" sz="2400" dirty="0">
                <a:solidFill>
                  <a:srgbClr val="808080"/>
                </a:solidFill>
                <a:latin typeface="Calibri"/>
                <a:cs typeface="Calibri"/>
              </a:rPr>
              <a:t>No</a:t>
            </a:r>
            <a:r>
              <a:rPr lang="en-US" sz="2400" spc="-60" dirty="0">
                <a:solidFill>
                  <a:srgbClr val="808080"/>
                </a:solidFill>
                <a:latin typeface="Calibri"/>
                <a:cs typeface="Calibri"/>
              </a:rPr>
              <a:t> </a:t>
            </a:r>
            <a:r>
              <a:rPr lang="en-US" sz="2400" dirty="0">
                <a:solidFill>
                  <a:srgbClr val="808080"/>
                </a:solidFill>
                <a:latin typeface="Calibri"/>
                <a:cs typeface="Calibri"/>
              </a:rPr>
              <a:t>prophylaxis</a:t>
            </a:r>
            <a:r>
              <a:rPr lang="en-US" sz="2400" spc="-55" dirty="0">
                <a:solidFill>
                  <a:srgbClr val="808080"/>
                </a:solidFill>
                <a:latin typeface="Calibri"/>
                <a:cs typeface="Calibri"/>
              </a:rPr>
              <a:t> </a:t>
            </a:r>
            <a:r>
              <a:rPr lang="en-US" sz="2400" dirty="0">
                <a:solidFill>
                  <a:srgbClr val="808080"/>
                </a:solidFill>
                <a:latin typeface="Calibri"/>
                <a:cs typeface="Calibri"/>
              </a:rPr>
              <a:t>because</a:t>
            </a:r>
            <a:r>
              <a:rPr lang="en-US" sz="2400" spc="-50" dirty="0">
                <a:solidFill>
                  <a:srgbClr val="808080"/>
                </a:solidFill>
                <a:latin typeface="Calibri"/>
                <a:cs typeface="Calibri"/>
              </a:rPr>
              <a:t> </a:t>
            </a:r>
            <a:r>
              <a:rPr lang="en-US" sz="2400" dirty="0">
                <a:solidFill>
                  <a:srgbClr val="808080"/>
                </a:solidFill>
                <a:latin typeface="Calibri"/>
                <a:cs typeface="Calibri"/>
              </a:rPr>
              <a:t>patient</a:t>
            </a:r>
            <a:r>
              <a:rPr lang="en-US" sz="2400" spc="-45" dirty="0">
                <a:solidFill>
                  <a:srgbClr val="808080"/>
                </a:solidFill>
                <a:latin typeface="Calibri"/>
                <a:cs typeface="Calibri"/>
              </a:rPr>
              <a:t> </a:t>
            </a:r>
            <a:r>
              <a:rPr lang="en-US" sz="2400" dirty="0">
                <a:solidFill>
                  <a:srgbClr val="808080"/>
                </a:solidFill>
                <a:latin typeface="Calibri"/>
                <a:cs typeface="Calibri"/>
              </a:rPr>
              <a:t>is</a:t>
            </a:r>
            <a:r>
              <a:rPr lang="en-US" sz="2400" spc="-50" dirty="0">
                <a:solidFill>
                  <a:srgbClr val="808080"/>
                </a:solidFill>
                <a:latin typeface="Calibri"/>
                <a:cs typeface="Calibri"/>
              </a:rPr>
              <a:t> </a:t>
            </a:r>
            <a:r>
              <a:rPr lang="en-US" sz="2400" dirty="0">
                <a:solidFill>
                  <a:srgbClr val="808080"/>
                </a:solidFill>
                <a:latin typeface="Calibri"/>
                <a:cs typeface="Calibri"/>
              </a:rPr>
              <a:t>at</a:t>
            </a:r>
            <a:r>
              <a:rPr lang="en-US" sz="2400" spc="-55" dirty="0">
                <a:solidFill>
                  <a:srgbClr val="808080"/>
                </a:solidFill>
                <a:latin typeface="Calibri"/>
                <a:cs typeface="Calibri"/>
              </a:rPr>
              <a:t> </a:t>
            </a:r>
            <a:r>
              <a:rPr lang="en-US" sz="2400" dirty="0">
                <a:solidFill>
                  <a:srgbClr val="808080"/>
                </a:solidFill>
                <a:latin typeface="Calibri"/>
                <a:cs typeface="Calibri"/>
              </a:rPr>
              <a:t>low</a:t>
            </a:r>
            <a:r>
              <a:rPr lang="en-US" sz="2400" spc="-45" dirty="0">
                <a:solidFill>
                  <a:srgbClr val="808080"/>
                </a:solidFill>
                <a:latin typeface="Calibri"/>
                <a:cs typeface="Calibri"/>
              </a:rPr>
              <a:t> </a:t>
            </a:r>
            <a:r>
              <a:rPr lang="en-US" sz="2400" dirty="0">
                <a:solidFill>
                  <a:srgbClr val="808080"/>
                </a:solidFill>
                <a:latin typeface="Calibri"/>
                <a:cs typeface="Calibri"/>
              </a:rPr>
              <a:t>thrombosis</a:t>
            </a:r>
            <a:r>
              <a:rPr lang="en-US" sz="2400" spc="-55" dirty="0">
                <a:solidFill>
                  <a:srgbClr val="808080"/>
                </a:solidFill>
                <a:latin typeface="Calibri"/>
                <a:cs typeface="Calibri"/>
              </a:rPr>
              <a:t> </a:t>
            </a:r>
            <a:r>
              <a:rPr lang="en-US" sz="2400" spc="-20" dirty="0">
                <a:solidFill>
                  <a:srgbClr val="808080"/>
                </a:solidFill>
                <a:latin typeface="Calibri"/>
                <a:cs typeface="Calibri"/>
              </a:rPr>
              <a:t>risk</a:t>
            </a:r>
            <a:endParaRPr lang="en-US" sz="2400" dirty="0">
              <a:latin typeface="Calibri"/>
              <a:cs typeface="Calibri"/>
            </a:endParaRPr>
          </a:p>
          <a:p>
            <a:pPr marL="12700">
              <a:lnSpc>
                <a:spcPct val="100000"/>
              </a:lnSpc>
              <a:spcBef>
                <a:spcPts val="5"/>
              </a:spcBef>
              <a:tabLst>
                <a:tab pos="527685" algn="l"/>
              </a:tabLst>
            </a:pPr>
            <a:endParaRPr lang="en-US" sz="2400" dirty="0">
              <a:solidFill>
                <a:schemeClr val="tx1">
                  <a:lumMod val="50000"/>
                  <a:lumOff val="50000"/>
                </a:schemeClr>
              </a:solidFill>
              <a:latin typeface="Calibri"/>
              <a:cs typeface="Calibri"/>
            </a:endParaRPr>
          </a:p>
        </p:txBody>
      </p:sp>
      <p:sp>
        <p:nvSpPr>
          <p:cNvPr id="5" name="Rectangle 4">
            <a:extLst>
              <a:ext uri="{FF2B5EF4-FFF2-40B4-BE49-F238E27FC236}">
                <a16:creationId xmlns:a16="http://schemas.microsoft.com/office/drawing/2014/main" id="{906A15E2-F70A-24E9-4839-507AC20998E0}"/>
              </a:ext>
            </a:extLst>
          </p:cNvPr>
          <p:cNvSpPr/>
          <p:nvPr/>
        </p:nvSpPr>
        <p:spPr>
          <a:xfrm>
            <a:off x="228600" y="3352800"/>
            <a:ext cx="8991600" cy="457200"/>
          </a:xfrm>
          <a:prstGeom prst="rect">
            <a:avLst/>
          </a:prstGeom>
          <a:noFill/>
          <a:ln>
            <a:solidFill>
              <a:srgbClr val="E53E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71484"/>
            <a:ext cx="10614660" cy="1049655"/>
          </a:xfrm>
          <a:prstGeom prst="rect">
            <a:avLst/>
          </a:prstGeom>
        </p:spPr>
        <p:txBody>
          <a:bodyPr vert="horz" wrap="square" lIns="0" tIns="53975" rIns="0" bIns="0" rtlCol="0">
            <a:spAutoFit/>
          </a:bodyPr>
          <a:lstStyle/>
          <a:p>
            <a:pPr marL="12700" marR="5080">
              <a:lnSpc>
                <a:spcPts val="2590"/>
              </a:lnSpc>
              <a:spcBef>
                <a:spcPts val="425"/>
              </a:spcBef>
            </a:pPr>
            <a:r>
              <a:rPr lang="en-US" sz="2400" dirty="0">
                <a:solidFill>
                  <a:srgbClr val="808080"/>
                </a:solidFill>
                <a:latin typeface="Calibri"/>
                <a:cs typeface="Calibri"/>
              </a:rPr>
              <a:t>Should DOACs, LMWH, UFH, Fondaparinux, </a:t>
            </a:r>
            <a:r>
              <a:rPr lang="en-US" sz="2400" dirty="0" err="1">
                <a:solidFill>
                  <a:srgbClr val="808080"/>
                </a:solidFill>
                <a:latin typeface="Calibri"/>
                <a:cs typeface="Calibri"/>
              </a:rPr>
              <a:t>Argatroban</a:t>
            </a:r>
            <a:r>
              <a:rPr lang="en-US" sz="2400" dirty="0">
                <a:solidFill>
                  <a:srgbClr val="808080"/>
                </a:solidFill>
                <a:latin typeface="Calibri"/>
                <a:cs typeface="Calibri"/>
              </a:rPr>
              <a:t>, or Bivalirudin at intermediate-intensity vs. Prophylactic intensity be used for Patients with COVID-19 related critical illness who do not have suspected or confirmed VTE?</a:t>
            </a:r>
          </a:p>
        </p:txBody>
      </p:sp>
      <p:graphicFrame>
        <p:nvGraphicFramePr>
          <p:cNvPr id="3" name="object 3"/>
          <p:cNvGraphicFramePr>
            <a:graphicFrameLocks noGrp="1"/>
          </p:cNvGraphicFramePr>
          <p:nvPr>
            <p:extLst>
              <p:ext uri="{D42A27DB-BD31-4B8C-83A1-F6EECF244321}">
                <p14:modId xmlns:p14="http://schemas.microsoft.com/office/powerpoint/2010/main" val="2951832087"/>
              </p:ext>
            </p:extLst>
          </p:nvPr>
        </p:nvGraphicFramePr>
        <p:xfrm>
          <a:off x="2647499" y="2926316"/>
          <a:ext cx="7099300" cy="2918460"/>
        </p:xfrm>
        <a:graphic>
          <a:graphicData uri="http://schemas.openxmlformats.org/drawingml/2006/table">
            <a:tbl>
              <a:tblPr firstRow="1" bandRow="1">
                <a:tableStyleId>{2D5ABB26-0587-4C30-8999-92F81FD0307C}</a:tableStyleId>
              </a:tblPr>
              <a:tblGrid>
                <a:gridCol w="1619885">
                  <a:extLst>
                    <a:ext uri="{9D8B030D-6E8A-4147-A177-3AD203B41FA5}">
                      <a16:colId xmlns:a16="http://schemas.microsoft.com/office/drawing/2014/main" val="20000"/>
                    </a:ext>
                  </a:extLst>
                </a:gridCol>
                <a:gridCol w="5479415">
                  <a:extLst>
                    <a:ext uri="{9D8B030D-6E8A-4147-A177-3AD203B41FA5}">
                      <a16:colId xmlns:a16="http://schemas.microsoft.com/office/drawing/2014/main" val="20001"/>
                    </a:ext>
                  </a:extLst>
                </a:gridCol>
              </a:tblGrid>
              <a:tr h="545465">
                <a:tc>
                  <a:txBody>
                    <a:bodyPr/>
                    <a:lstStyle/>
                    <a:p>
                      <a:pPr marL="91440">
                        <a:lnSpc>
                          <a:spcPct val="100000"/>
                        </a:lnSpc>
                        <a:spcBef>
                          <a:spcPts val="1275"/>
                        </a:spcBef>
                      </a:pPr>
                      <a:r>
                        <a:rPr sz="1400" b="1" spc="-10" dirty="0">
                          <a:solidFill>
                            <a:srgbClr val="FFFFFF"/>
                          </a:solidFill>
                          <a:latin typeface="Segoe UI"/>
                          <a:cs typeface="Segoe UI"/>
                        </a:rPr>
                        <a:t>POPULATION:</a:t>
                      </a:r>
                      <a:endParaRPr sz="1400">
                        <a:latin typeface="Segoe UI"/>
                        <a:cs typeface="Segoe UI"/>
                      </a:endParaRPr>
                    </a:p>
                  </a:txBody>
                  <a:tcPr marL="0" marR="0" marT="161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375285" indent="-635">
                        <a:lnSpc>
                          <a:spcPct val="100000"/>
                        </a:lnSpc>
                        <a:spcBef>
                          <a:spcPts val="434"/>
                        </a:spcBef>
                      </a:pPr>
                      <a:r>
                        <a:rPr lang="en-US" sz="1400" dirty="0">
                          <a:solidFill>
                            <a:srgbClr val="808080"/>
                          </a:solidFill>
                          <a:latin typeface="Segoe UI"/>
                          <a:cs typeface="Segoe UI"/>
                        </a:rPr>
                        <a:t>Patients with COVID-19 related </a:t>
                      </a:r>
                      <a:r>
                        <a:rPr lang="en-US" sz="1400" b="1" i="1" dirty="0">
                          <a:solidFill>
                            <a:srgbClr val="808080"/>
                          </a:solidFill>
                          <a:latin typeface="Segoe UI"/>
                          <a:cs typeface="Segoe UI"/>
                        </a:rPr>
                        <a:t>critical illness</a:t>
                      </a:r>
                      <a:r>
                        <a:rPr lang="en-US" sz="1400" dirty="0">
                          <a:solidFill>
                            <a:srgbClr val="808080"/>
                          </a:solidFill>
                          <a:latin typeface="Segoe UI"/>
                          <a:cs typeface="Segoe UI"/>
                        </a:rPr>
                        <a:t> who do not have suspected or confirmed VTE</a:t>
                      </a:r>
                      <a:endParaRPr sz="1400" dirty="0">
                        <a:latin typeface="Segoe UI"/>
                        <a:cs typeface="Segoe UI"/>
                      </a:endParaRPr>
                    </a:p>
                  </a:txBody>
                  <a:tcPr marL="0" marR="0" marT="552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0"/>
                  </a:ext>
                </a:extLst>
              </a:tr>
              <a:tr h="546100">
                <a:tc>
                  <a:txBody>
                    <a:bodyPr/>
                    <a:lstStyle/>
                    <a:p>
                      <a:pPr marL="91440">
                        <a:lnSpc>
                          <a:spcPct val="100000"/>
                        </a:lnSpc>
                        <a:spcBef>
                          <a:spcPts val="1280"/>
                        </a:spcBef>
                      </a:pPr>
                      <a:r>
                        <a:rPr sz="1400" b="1" spc="-10" dirty="0">
                          <a:solidFill>
                            <a:srgbClr val="FFFFFF"/>
                          </a:solidFill>
                          <a:latin typeface="Segoe UI"/>
                          <a:cs typeface="Segoe UI"/>
                        </a:rPr>
                        <a:t>INTERVENTION:</a:t>
                      </a:r>
                      <a:endParaRPr sz="1400">
                        <a:latin typeface="Segoe UI"/>
                        <a:cs typeface="Segoe UI"/>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385445">
                        <a:lnSpc>
                          <a:spcPct val="100000"/>
                        </a:lnSpc>
                        <a:spcBef>
                          <a:spcPts val="440"/>
                        </a:spcBef>
                      </a:pPr>
                      <a:r>
                        <a:rPr lang="en-US" sz="1400" dirty="0">
                          <a:solidFill>
                            <a:srgbClr val="808080"/>
                          </a:solidFill>
                          <a:latin typeface="Segoe UI"/>
                          <a:cs typeface="Segoe UI"/>
                        </a:rPr>
                        <a:t>DOACs, LMWH, UFH, Fondaparinux, </a:t>
                      </a:r>
                      <a:r>
                        <a:rPr lang="en-US" sz="1400" dirty="0" err="1">
                          <a:solidFill>
                            <a:srgbClr val="808080"/>
                          </a:solidFill>
                          <a:latin typeface="Segoe UI"/>
                          <a:cs typeface="Segoe UI"/>
                        </a:rPr>
                        <a:t>Argatroban</a:t>
                      </a:r>
                      <a:r>
                        <a:rPr lang="en-US" sz="1400" dirty="0">
                          <a:solidFill>
                            <a:srgbClr val="808080"/>
                          </a:solidFill>
                          <a:latin typeface="Segoe UI"/>
                          <a:cs typeface="Segoe UI"/>
                        </a:rPr>
                        <a:t>, or Bivalirudin at intermediate-intensity</a:t>
                      </a: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1"/>
                  </a:ext>
                </a:extLst>
              </a:tr>
              <a:tr h="356235">
                <a:tc>
                  <a:txBody>
                    <a:bodyPr/>
                    <a:lstStyle/>
                    <a:p>
                      <a:pPr marL="91440">
                        <a:lnSpc>
                          <a:spcPct val="100000"/>
                        </a:lnSpc>
                        <a:spcBef>
                          <a:spcPts val="530"/>
                        </a:spcBef>
                      </a:pPr>
                      <a:r>
                        <a:rPr sz="1400" b="1" spc="-10" dirty="0">
                          <a:solidFill>
                            <a:srgbClr val="FFFFFF"/>
                          </a:solidFill>
                          <a:latin typeface="Segoe UI"/>
                          <a:cs typeface="Segoe UI"/>
                        </a:rPr>
                        <a:t>COMPARISON:</a:t>
                      </a:r>
                      <a:endParaRPr sz="1400">
                        <a:latin typeface="Segoe UI"/>
                        <a:cs typeface="Segoe UI"/>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0805">
                        <a:lnSpc>
                          <a:spcPct val="100000"/>
                        </a:lnSpc>
                        <a:spcBef>
                          <a:spcPts val="530"/>
                        </a:spcBef>
                      </a:pPr>
                      <a:r>
                        <a:rPr sz="1400" spc="-10" dirty="0">
                          <a:solidFill>
                            <a:srgbClr val="808080"/>
                          </a:solidFill>
                          <a:latin typeface="Segoe UI"/>
                          <a:cs typeface="Segoe UI"/>
                        </a:rPr>
                        <a:t>Prophylactic-intensity</a:t>
                      </a:r>
                      <a:endParaRPr sz="1400">
                        <a:latin typeface="Segoe UI"/>
                        <a:cs typeface="Segoe UI"/>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1242695">
                <a:tc>
                  <a:txBody>
                    <a:bodyPr/>
                    <a:lstStyle/>
                    <a:p>
                      <a:pPr>
                        <a:lnSpc>
                          <a:spcPct val="100000"/>
                        </a:lnSpc>
                      </a:pPr>
                      <a:endParaRPr sz="1800">
                        <a:latin typeface="Times New Roman"/>
                        <a:cs typeface="Times New Roman"/>
                      </a:endParaRPr>
                    </a:p>
                    <a:p>
                      <a:pPr marL="91440" marR="496570">
                        <a:lnSpc>
                          <a:spcPct val="100000"/>
                        </a:lnSpc>
                        <a:spcBef>
                          <a:spcPts val="1110"/>
                        </a:spcBef>
                      </a:pPr>
                      <a:r>
                        <a:rPr sz="1400" b="1" spc="-20" dirty="0">
                          <a:solidFill>
                            <a:srgbClr val="FFFFFF"/>
                          </a:solidFill>
                          <a:latin typeface="Segoe UI"/>
                          <a:cs typeface="Segoe UI"/>
                        </a:rPr>
                        <a:t>MAIN </a:t>
                      </a:r>
                      <a:r>
                        <a:rPr sz="1400" b="1" spc="-10" dirty="0">
                          <a:solidFill>
                            <a:srgbClr val="FFFFFF"/>
                          </a:solidFill>
                          <a:latin typeface="Segoe UI"/>
                          <a:cs typeface="Segoe UI"/>
                        </a:rPr>
                        <a:t>OUTCOMES:</a:t>
                      </a:r>
                      <a:endParaRPr sz="14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118110">
                        <a:lnSpc>
                          <a:spcPct val="100000"/>
                        </a:lnSpc>
                        <a:spcBef>
                          <a:spcPts val="1500"/>
                        </a:spcBef>
                      </a:pPr>
                      <a:r>
                        <a:rPr lang="en-US" sz="1400" dirty="0">
                          <a:solidFill>
                            <a:srgbClr val="808080"/>
                          </a:solidFill>
                          <a:latin typeface="Segoe UI"/>
                          <a:cs typeface="Segoe UI"/>
                        </a:rPr>
                        <a:t>Mortality; Pulmonary embolism; Deep Venous Thrombosis of the upper leg (Proximal lower extremity DVT); Major bleeding; Multiple Organ Failure; Ischemic stroke (severe); Intracranial hemorrhage; Invasive mechanical ventilation; Limb amputation; ST-elevation myocardial infarction; Length of hospital admission; Length of ICU admission;</a:t>
                      </a:r>
                    </a:p>
                  </a:txBody>
                  <a:tcPr marL="0" marR="0" marT="190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053871419"/>
              </p:ext>
            </p:extLst>
          </p:nvPr>
        </p:nvGraphicFramePr>
        <p:xfrm>
          <a:off x="1187133" y="1981200"/>
          <a:ext cx="9817734" cy="4097983"/>
        </p:xfrm>
        <a:graphic>
          <a:graphicData uri="http://schemas.openxmlformats.org/drawingml/2006/table">
            <a:tbl>
              <a:tblPr firstRow="1" bandRow="1">
                <a:tableStyleId>{2D5ABB26-0587-4C30-8999-92F81FD0307C}</a:tableStyleId>
              </a:tblPr>
              <a:tblGrid>
                <a:gridCol w="2061210">
                  <a:extLst>
                    <a:ext uri="{9D8B030D-6E8A-4147-A177-3AD203B41FA5}">
                      <a16:colId xmlns:a16="http://schemas.microsoft.com/office/drawing/2014/main" val="20000"/>
                    </a:ext>
                  </a:extLst>
                </a:gridCol>
                <a:gridCol w="1112520">
                  <a:extLst>
                    <a:ext uri="{9D8B030D-6E8A-4147-A177-3AD203B41FA5}">
                      <a16:colId xmlns:a16="http://schemas.microsoft.com/office/drawing/2014/main" val="20001"/>
                    </a:ext>
                  </a:extLst>
                </a:gridCol>
                <a:gridCol w="1384934">
                  <a:extLst>
                    <a:ext uri="{9D8B030D-6E8A-4147-A177-3AD203B41FA5}">
                      <a16:colId xmlns:a16="http://schemas.microsoft.com/office/drawing/2014/main" val="20002"/>
                    </a:ext>
                  </a:extLst>
                </a:gridCol>
                <a:gridCol w="1349375">
                  <a:extLst>
                    <a:ext uri="{9D8B030D-6E8A-4147-A177-3AD203B41FA5}">
                      <a16:colId xmlns:a16="http://schemas.microsoft.com/office/drawing/2014/main" val="20003"/>
                    </a:ext>
                  </a:extLst>
                </a:gridCol>
                <a:gridCol w="1870075">
                  <a:extLst>
                    <a:ext uri="{9D8B030D-6E8A-4147-A177-3AD203B41FA5}">
                      <a16:colId xmlns:a16="http://schemas.microsoft.com/office/drawing/2014/main" val="20004"/>
                    </a:ext>
                  </a:extLst>
                </a:gridCol>
                <a:gridCol w="2039620">
                  <a:extLst>
                    <a:ext uri="{9D8B030D-6E8A-4147-A177-3AD203B41FA5}">
                      <a16:colId xmlns:a16="http://schemas.microsoft.com/office/drawing/2014/main" val="20005"/>
                    </a:ext>
                  </a:extLst>
                </a:gridCol>
              </a:tblGrid>
              <a:tr h="403434">
                <a:tc rowSpan="2">
                  <a:txBody>
                    <a:bodyPr/>
                    <a:lstStyle/>
                    <a:p>
                      <a:pPr>
                        <a:lnSpc>
                          <a:spcPct val="100000"/>
                        </a:lnSpc>
                      </a:pPr>
                      <a:endParaRPr sz="1600">
                        <a:latin typeface="Times New Roman"/>
                        <a:cs typeface="Times New Roman"/>
                      </a:endParaRPr>
                    </a:p>
                    <a:p>
                      <a:pPr>
                        <a:lnSpc>
                          <a:spcPct val="100000"/>
                        </a:lnSpc>
                        <a:spcBef>
                          <a:spcPts val="5"/>
                        </a:spcBef>
                      </a:pPr>
                      <a:endParaRPr sz="2050">
                        <a:latin typeface="Times New Roman"/>
                        <a:cs typeface="Times New Roman"/>
                      </a:endParaRPr>
                    </a:p>
                    <a:p>
                      <a:pPr marL="669290">
                        <a:lnSpc>
                          <a:spcPct val="100000"/>
                        </a:lnSpc>
                      </a:pPr>
                      <a:r>
                        <a:rPr sz="1200" b="1" spc="-10" dirty="0">
                          <a:solidFill>
                            <a:srgbClr val="FFFFFF"/>
                          </a:solidFill>
                          <a:latin typeface="Segoe UI"/>
                          <a:cs typeface="Segoe UI"/>
                        </a:rPr>
                        <a:t>Outcomes</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spcBef>
                          <a:spcPts val="30"/>
                        </a:spcBef>
                      </a:pPr>
                      <a:endParaRPr sz="1750">
                        <a:latin typeface="Times New Roman"/>
                        <a:cs typeface="Times New Roman"/>
                      </a:endParaRPr>
                    </a:p>
                    <a:p>
                      <a:pPr marL="130175" marR="122555" indent="-1270" algn="ctr">
                        <a:lnSpc>
                          <a:spcPct val="100000"/>
                        </a:lnSpc>
                      </a:pPr>
                      <a:r>
                        <a:rPr sz="1200" b="1" dirty="0">
                          <a:solidFill>
                            <a:srgbClr val="FFFFFF"/>
                          </a:solidFill>
                          <a:latin typeface="Segoe UI"/>
                          <a:cs typeface="Segoe UI"/>
                        </a:rPr>
                        <a:t>№ </a:t>
                      </a:r>
                      <a:r>
                        <a:rPr sz="1200" b="1" spc="-25" dirty="0">
                          <a:solidFill>
                            <a:srgbClr val="FFFFFF"/>
                          </a:solidFill>
                          <a:latin typeface="Segoe UI"/>
                          <a:cs typeface="Segoe UI"/>
                        </a:rPr>
                        <a:t>of </a:t>
                      </a:r>
                      <a:r>
                        <a:rPr sz="1200" b="1" spc="-10" dirty="0">
                          <a:solidFill>
                            <a:srgbClr val="FFFFFF"/>
                          </a:solidFill>
                          <a:latin typeface="Segoe UI"/>
                          <a:cs typeface="Segoe UI"/>
                        </a:rPr>
                        <a:t>participants (studies)</a:t>
                      </a:r>
                      <a:endParaRPr sz="1200">
                        <a:latin typeface="Segoe UI"/>
                        <a:cs typeface="Segoe U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pPr>
                      <a:endParaRPr sz="1600">
                        <a:latin typeface="Times New Roman"/>
                        <a:cs typeface="Times New Roman"/>
                      </a:endParaRPr>
                    </a:p>
                    <a:p>
                      <a:pPr marL="376555" marR="122555" indent="-248920">
                        <a:lnSpc>
                          <a:spcPct val="100000"/>
                        </a:lnSpc>
                        <a:spcBef>
                          <a:spcPts val="925"/>
                        </a:spcBef>
                      </a:pPr>
                      <a:r>
                        <a:rPr sz="1200" b="1" dirty="0">
                          <a:solidFill>
                            <a:srgbClr val="FFFFFF"/>
                          </a:solidFill>
                          <a:latin typeface="Segoe UI"/>
                          <a:cs typeface="Segoe UI"/>
                        </a:rPr>
                        <a:t>Certainty</a:t>
                      </a:r>
                      <a:r>
                        <a:rPr sz="1200" b="1" spc="-10" dirty="0">
                          <a:solidFill>
                            <a:srgbClr val="FFFFFF"/>
                          </a:solidFill>
                          <a:latin typeface="Segoe UI"/>
                          <a:cs typeface="Segoe UI"/>
                        </a:rPr>
                        <a:t> </a:t>
                      </a:r>
                      <a:r>
                        <a:rPr sz="1200" b="1" dirty="0">
                          <a:solidFill>
                            <a:srgbClr val="FFFFFF"/>
                          </a:solidFill>
                          <a:latin typeface="Segoe UI"/>
                          <a:cs typeface="Segoe UI"/>
                        </a:rPr>
                        <a:t>of </a:t>
                      </a:r>
                      <a:r>
                        <a:rPr sz="1200" b="1" spc="-25" dirty="0">
                          <a:solidFill>
                            <a:srgbClr val="FFFFFF"/>
                          </a:solidFill>
                          <a:latin typeface="Segoe UI"/>
                          <a:cs typeface="Segoe UI"/>
                        </a:rPr>
                        <a:t>the </a:t>
                      </a:r>
                      <a:r>
                        <a:rPr sz="1200" b="1" spc="-10" dirty="0">
                          <a:solidFill>
                            <a:srgbClr val="FFFFFF"/>
                          </a:solidFill>
                          <a:latin typeface="Segoe UI"/>
                          <a:cs typeface="Segoe UI"/>
                        </a:rPr>
                        <a:t>evidence (GRADE)</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400">
                        <a:latin typeface="Times New Roman"/>
                        <a:cs typeface="Times New Roman"/>
                      </a:endParaRPr>
                    </a:p>
                    <a:p>
                      <a:pPr marL="374015" marR="156845" indent="-210820">
                        <a:lnSpc>
                          <a:spcPct val="100000"/>
                        </a:lnSpc>
                        <a:spcBef>
                          <a:spcPts val="5"/>
                        </a:spcBef>
                      </a:pPr>
                      <a:r>
                        <a:rPr sz="1200" b="1" dirty="0">
                          <a:solidFill>
                            <a:srgbClr val="FFFFFF"/>
                          </a:solidFill>
                          <a:latin typeface="Segoe UI"/>
                          <a:cs typeface="Segoe UI"/>
                        </a:rPr>
                        <a:t>Relative</a:t>
                      </a:r>
                      <a:r>
                        <a:rPr sz="1200" b="1" spc="-70" dirty="0">
                          <a:solidFill>
                            <a:srgbClr val="FFFFFF"/>
                          </a:solidFill>
                          <a:latin typeface="Segoe UI"/>
                          <a:cs typeface="Segoe UI"/>
                        </a:rPr>
                        <a:t> </a:t>
                      </a:r>
                      <a:r>
                        <a:rPr sz="1200" b="1" spc="-10" dirty="0">
                          <a:solidFill>
                            <a:srgbClr val="FFFFFF"/>
                          </a:solidFill>
                          <a:latin typeface="Segoe UI"/>
                          <a:cs typeface="Segoe UI"/>
                        </a:rPr>
                        <a:t>effect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gridSpan="2">
                  <a:txBody>
                    <a:bodyPr/>
                    <a:lstStyle/>
                    <a:p>
                      <a:pPr marL="1650364" marR="944244" indent="-701040">
                        <a:lnSpc>
                          <a:spcPct val="100000"/>
                        </a:lnSpc>
                        <a:spcBef>
                          <a:spcPts val="180"/>
                        </a:spcBef>
                      </a:pPr>
                      <a:r>
                        <a:rPr sz="1200" b="1" dirty="0">
                          <a:solidFill>
                            <a:srgbClr val="FFFFFF"/>
                          </a:solidFill>
                          <a:latin typeface="Segoe UI"/>
                          <a:cs typeface="Segoe UI"/>
                        </a:rPr>
                        <a:t>Anticipated</a:t>
                      </a:r>
                      <a:r>
                        <a:rPr sz="1200" b="1" spc="-35" dirty="0">
                          <a:solidFill>
                            <a:srgbClr val="FFFFFF"/>
                          </a:solidFill>
                          <a:latin typeface="Segoe UI"/>
                          <a:cs typeface="Segoe UI"/>
                        </a:rPr>
                        <a:t> </a:t>
                      </a:r>
                      <a:r>
                        <a:rPr sz="1200" b="1" dirty="0">
                          <a:solidFill>
                            <a:srgbClr val="FFFFFF"/>
                          </a:solidFill>
                          <a:latin typeface="Segoe UI"/>
                          <a:cs typeface="Segoe UI"/>
                        </a:rPr>
                        <a:t>absolute</a:t>
                      </a:r>
                      <a:r>
                        <a:rPr sz="1200" b="1" spc="-45" dirty="0">
                          <a:solidFill>
                            <a:srgbClr val="FFFFFF"/>
                          </a:solidFill>
                          <a:latin typeface="Segoe UI"/>
                          <a:cs typeface="Segoe UI"/>
                        </a:rPr>
                        <a:t> </a:t>
                      </a:r>
                      <a:r>
                        <a:rPr sz="1200" b="1" spc="-10" dirty="0">
                          <a:solidFill>
                            <a:srgbClr val="FFFFFF"/>
                          </a:solidFill>
                          <a:latin typeface="Segoe UI"/>
                          <a:cs typeface="Segoe UI"/>
                        </a:rPr>
                        <a:t>effects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43E31"/>
                    </a:solidFill>
                  </a:tcPr>
                </a:tc>
                <a:tc hMerge="1">
                  <a:txBody>
                    <a:bodyPr/>
                    <a:lstStyle/>
                    <a:p>
                      <a:endParaRPr/>
                    </a:p>
                  </a:txBody>
                  <a:tcPr marL="0" marR="0" marT="0" marB="0"/>
                </a:tc>
                <a:extLst>
                  <a:ext uri="{0D108BD9-81ED-4DB2-BD59-A6C34878D82A}">
                    <a16:rowId xmlns:a16="http://schemas.microsoft.com/office/drawing/2014/main" val="10000"/>
                  </a:ext>
                </a:extLst>
              </a:tr>
              <a:tr h="803217">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a:txBody>
                    <a:bodyPr/>
                    <a:lstStyle/>
                    <a:p>
                      <a:pPr algn="ctr" fontAlgn="b"/>
                      <a:r>
                        <a:rPr lang="en-US" sz="1200" b="1" dirty="0">
                          <a:solidFill>
                            <a:schemeClr val="bg1"/>
                          </a:solidFill>
                          <a:effectLst/>
                        </a:rPr>
                        <a:t>Risk with Prophylactic intensity</a:t>
                      </a:r>
                    </a:p>
                  </a:txBody>
                  <a:tcPr marL="47625" marR="47625" marT="47625" marB="47625" anchor="b">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a:txBody>
                    <a:bodyPr/>
                    <a:lstStyle/>
                    <a:p>
                      <a:pPr algn="ctr" fontAlgn="b"/>
                      <a:r>
                        <a:rPr lang="en-US" sz="1200" b="1" dirty="0">
                          <a:solidFill>
                            <a:schemeClr val="bg1"/>
                          </a:solidFill>
                          <a:effectLst/>
                        </a:rPr>
                        <a:t>Risk with DOACs, LMWH, UFH, Fondaparinux, </a:t>
                      </a:r>
                      <a:r>
                        <a:rPr lang="en-US" sz="1200" b="1" dirty="0" err="1">
                          <a:solidFill>
                            <a:schemeClr val="bg1"/>
                          </a:solidFill>
                          <a:effectLst/>
                        </a:rPr>
                        <a:t>Argatroban</a:t>
                      </a:r>
                      <a:r>
                        <a:rPr lang="en-US" sz="1200" b="1" dirty="0">
                          <a:solidFill>
                            <a:schemeClr val="bg1"/>
                          </a:solidFill>
                          <a:effectLst/>
                        </a:rPr>
                        <a:t>, or Bivalirudin at intermediate-intensity</a:t>
                      </a:r>
                    </a:p>
                  </a:txBody>
                  <a:tcPr marL="47625" marR="47625" marT="47625" marB="47625" anchor="b">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extLst>
                  <a:ext uri="{0D108BD9-81ED-4DB2-BD59-A6C34878D82A}">
                    <a16:rowId xmlns:a16="http://schemas.microsoft.com/office/drawing/2014/main" val="10001"/>
                  </a:ext>
                </a:extLst>
              </a:tr>
              <a:tr h="603021">
                <a:tc>
                  <a:txBody>
                    <a:bodyPr/>
                    <a:lstStyle/>
                    <a:p>
                      <a:pPr marL="90805">
                        <a:lnSpc>
                          <a:spcPct val="100000"/>
                        </a:lnSpc>
                        <a:spcBef>
                          <a:spcPts val="0"/>
                        </a:spcBef>
                      </a:pPr>
                      <a:r>
                        <a:rPr sz="1200" b="1" spc="-10" dirty="0">
                          <a:solidFill>
                            <a:srgbClr val="808080"/>
                          </a:solidFill>
                          <a:latin typeface="Segoe UI"/>
                          <a:cs typeface="Segoe UI"/>
                        </a:rPr>
                        <a:t>MORTALITY</a:t>
                      </a:r>
                      <a:endParaRPr sz="1200" dirty="0">
                        <a:latin typeface="Segoe UI"/>
                        <a:cs typeface="Segoe UI"/>
                      </a:endParaRPr>
                    </a:p>
                    <a:p>
                      <a:pPr marL="91440" marR="817880">
                        <a:lnSpc>
                          <a:spcPct val="100000"/>
                        </a:lnSpc>
                        <a:spcBef>
                          <a:spcPts val="0"/>
                        </a:spcBef>
                      </a:pPr>
                      <a:r>
                        <a:rPr sz="1100" dirty="0">
                          <a:solidFill>
                            <a:srgbClr val="808080"/>
                          </a:solidFill>
                          <a:latin typeface="Segoe UI"/>
                          <a:cs typeface="Segoe UI"/>
                        </a:rPr>
                        <a:t>follow</a:t>
                      </a:r>
                      <a:r>
                        <a:rPr sz="1100" spc="-20" dirty="0">
                          <a:solidFill>
                            <a:srgbClr val="808080"/>
                          </a:solidFill>
                          <a:latin typeface="Segoe UI"/>
                          <a:cs typeface="Segoe UI"/>
                        </a:rPr>
                        <a:t> </a:t>
                      </a:r>
                      <a:r>
                        <a:rPr sz="1100" dirty="0">
                          <a:solidFill>
                            <a:srgbClr val="808080"/>
                          </a:solidFill>
                          <a:latin typeface="Segoe UI"/>
                          <a:cs typeface="Segoe UI"/>
                        </a:rPr>
                        <a:t>up:</a:t>
                      </a:r>
                      <a:r>
                        <a:rPr sz="1100" spc="-10" dirty="0">
                          <a:solidFill>
                            <a:srgbClr val="808080"/>
                          </a:solidFill>
                          <a:latin typeface="Segoe UI"/>
                          <a:cs typeface="Segoe UI"/>
                        </a:rPr>
                        <a:t> </a:t>
                      </a:r>
                      <a:r>
                        <a:rPr sz="1100" spc="-20" dirty="0">
                          <a:solidFill>
                            <a:srgbClr val="808080"/>
                          </a:solidFill>
                          <a:latin typeface="Segoe UI"/>
                          <a:cs typeface="Segoe UI"/>
                        </a:rPr>
                        <a:t>range</a:t>
                      </a:r>
                      <a:r>
                        <a:rPr sz="1100" dirty="0">
                          <a:solidFill>
                            <a:srgbClr val="808080"/>
                          </a:solidFill>
                          <a:latin typeface="Segoe UI"/>
                          <a:cs typeface="Segoe UI"/>
                        </a:rPr>
                        <a:t> </a:t>
                      </a:r>
                      <a:r>
                        <a:rPr lang="en-US" sz="1100" dirty="0">
                          <a:solidFill>
                            <a:srgbClr val="808080"/>
                          </a:solidFill>
                          <a:latin typeface="Segoe UI"/>
                          <a:cs typeface="Segoe UI"/>
                        </a:rPr>
                        <a:t>7</a:t>
                      </a:r>
                      <a:r>
                        <a:rPr sz="1100" spc="-40" dirty="0">
                          <a:solidFill>
                            <a:srgbClr val="808080"/>
                          </a:solidFill>
                          <a:latin typeface="Segoe UI"/>
                          <a:cs typeface="Segoe UI"/>
                        </a:rPr>
                        <a:t> </a:t>
                      </a:r>
                      <a:r>
                        <a:rPr sz="1100" dirty="0">
                          <a:solidFill>
                            <a:srgbClr val="808080"/>
                          </a:solidFill>
                          <a:latin typeface="Segoe UI"/>
                          <a:cs typeface="Segoe UI"/>
                        </a:rPr>
                        <a:t>days</a:t>
                      </a:r>
                      <a:r>
                        <a:rPr sz="1100" spc="-15" dirty="0">
                          <a:solidFill>
                            <a:srgbClr val="808080"/>
                          </a:solidFill>
                          <a:latin typeface="Segoe UI"/>
                          <a:cs typeface="Segoe UI"/>
                        </a:rPr>
                        <a:t> </a:t>
                      </a:r>
                      <a:r>
                        <a:rPr sz="1100" dirty="0">
                          <a:solidFill>
                            <a:srgbClr val="808080"/>
                          </a:solidFill>
                          <a:latin typeface="Segoe UI"/>
                          <a:cs typeface="Segoe UI"/>
                        </a:rPr>
                        <a:t>to</a:t>
                      </a:r>
                      <a:r>
                        <a:rPr sz="1100" spc="10" dirty="0">
                          <a:solidFill>
                            <a:srgbClr val="808080"/>
                          </a:solidFill>
                          <a:latin typeface="Segoe UI"/>
                          <a:cs typeface="Segoe UI"/>
                        </a:rPr>
                        <a:t> </a:t>
                      </a:r>
                      <a:r>
                        <a:rPr lang="en-US" sz="1100" spc="10" dirty="0">
                          <a:solidFill>
                            <a:srgbClr val="808080"/>
                          </a:solidFill>
                          <a:latin typeface="Segoe UI"/>
                          <a:cs typeface="Segoe UI"/>
                        </a:rPr>
                        <a:t>30</a:t>
                      </a:r>
                      <a:r>
                        <a:rPr sz="1100" spc="-25" dirty="0">
                          <a:solidFill>
                            <a:srgbClr val="808080"/>
                          </a:solidFill>
                          <a:latin typeface="Segoe UI"/>
                          <a:cs typeface="Segoe UI"/>
                        </a:rPr>
                        <a:t> </a:t>
                      </a:r>
                      <a:r>
                        <a:rPr sz="1100" spc="-20" dirty="0">
                          <a:solidFill>
                            <a:srgbClr val="808080"/>
                          </a:solidFill>
                          <a:latin typeface="Segoe UI"/>
                          <a:cs typeface="Segoe UI"/>
                        </a:rPr>
                        <a:t>days</a:t>
                      </a:r>
                      <a:endParaRPr sz="1100" dirty="0">
                        <a:latin typeface="Segoe UI"/>
                        <a:cs typeface="Segoe UI"/>
                      </a:endParaRPr>
                    </a:p>
                  </a:txBody>
                  <a:tcPr marL="0" marR="0" marT="51435" marB="0">
                    <a:lnB w="12700">
                      <a:solidFill>
                        <a:srgbClr val="C0C0C0"/>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891</a:t>
                      </a:r>
                      <a:endParaRPr sz="1200" dirty="0">
                        <a:latin typeface="Segoe UI"/>
                        <a:cs typeface="Segoe UI"/>
                      </a:endParaRPr>
                    </a:p>
                    <a:p>
                      <a:pPr algn="ctr">
                        <a:lnSpc>
                          <a:spcPct val="100000"/>
                        </a:lnSpc>
                        <a:spcBef>
                          <a:spcPts val="0"/>
                        </a:spcBef>
                      </a:pPr>
                      <a:r>
                        <a:rPr sz="1200" dirty="0">
                          <a:solidFill>
                            <a:srgbClr val="808080"/>
                          </a:solidFill>
                          <a:latin typeface="Segoe UI"/>
                          <a:cs typeface="Segoe UI"/>
                        </a:rPr>
                        <a:t>(</a:t>
                      </a:r>
                      <a:r>
                        <a:rPr lang="en-US" sz="1200" dirty="0">
                          <a:solidFill>
                            <a:srgbClr val="808080"/>
                          </a:solidFill>
                          <a:latin typeface="Segoe UI"/>
                          <a:cs typeface="Segoe UI"/>
                        </a:rPr>
                        <a:t>3</a:t>
                      </a:r>
                      <a:r>
                        <a:rPr sz="1200" spc="-20" dirty="0">
                          <a:solidFill>
                            <a:srgbClr val="808080"/>
                          </a:solidFill>
                          <a:latin typeface="Segoe UI"/>
                          <a:cs typeface="Segoe UI"/>
                        </a:rPr>
                        <a:t> </a:t>
                      </a:r>
                      <a:r>
                        <a:rPr lang="en-US" sz="1200" spc="-10" dirty="0">
                          <a:solidFill>
                            <a:srgbClr val="808080"/>
                          </a:solidFill>
                          <a:latin typeface="Segoe UI"/>
                          <a:cs typeface="Segoe UI"/>
                        </a:rPr>
                        <a:t>RCTs</a:t>
                      </a:r>
                      <a:r>
                        <a:rPr sz="1200" spc="-10" dirty="0">
                          <a:solidFill>
                            <a:srgbClr val="808080"/>
                          </a:solidFill>
                          <a:latin typeface="Segoe UI"/>
                          <a:cs typeface="Segoe UI"/>
                        </a:rPr>
                        <a:t>)</a:t>
                      </a:r>
                      <a:endParaRPr sz="1200" dirty="0">
                        <a:latin typeface="Segoe UI"/>
                        <a:cs typeface="Segoe UI"/>
                      </a:endParaRPr>
                    </a:p>
                  </a:txBody>
                  <a:tcPr marL="0" marR="0" marT="127000" marB="0">
                    <a:lnB w="12700">
                      <a:solidFill>
                        <a:srgbClr val="C0C0C0"/>
                      </a:solidFill>
                      <a:prstDash val="solid"/>
                    </a:lnB>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37185">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63500" marB="0">
                    <a:lnB w="12700">
                      <a:solidFill>
                        <a:srgbClr val="C0C0C0"/>
                      </a:solidFill>
                      <a:prstDash val="solid"/>
                    </a:lnB>
                    <a:solidFill>
                      <a:srgbClr val="F2F2F2"/>
                    </a:solidFill>
                  </a:tcPr>
                </a:tc>
                <a:tc>
                  <a:txBody>
                    <a:bodyPr/>
                    <a:lstStyle/>
                    <a:p>
                      <a:pPr marL="635" algn="ctr">
                        <a:lnSpc>
                          <a:spcPct val="100000"/>
                        </a:lnSpc>
                        <a:spcBef>
                          <a:spcPts val="0"/>
                        </a:spcBef>
                      </a:pPr>
                      <a:r>
                        <a:rPr sz="1200" dirty="0">
                          <a:solidFill>
                            <a:srgbClr val="808080"/>
                          </a:solidFill>
                          <a:latin typeface="Segoe UI"/>
                          <a:cs typeface="Segoe UI"/>
                        </a:rPr>
                        <a:t>OR</a:t>
                      </a:r>
                      <a:r>
                        <a:rPr sz="1200" spc="-20" dirty="0">
                          <a:solidFill>
                            <a:srgbClr val="808080"/>
                          </a:solidFill>
                          <a:latin typeface="Segoe UI"/>
                          <a:cs typeface="Segoe UI"/>
                        </a:rPr>
                        <a:t> 0.</a:t>
                      </a:r>
                      <a:r>
                        <a:rPr lang="en-US" sz="1200" spc="-20" dirty="0">
                          <a:solidFill>
                            <a:srgbClr val="808080"/>
                          </a:solidFill>
                          <a:latin typeface="Segoe UI"/>
                          <a:cs typeface="Segoe UI"/>
                        </a:rPr>
                        <a:t>92</a:t>
                      </a:r>
                      <a:endParaRPr sz="1200" dirty="0">
                        <a:latin typeface="Segoe UI"/>
                        <a:cs typeface="Segoe UI"/>
                      </a:endParaRPr>
                    </a:p>
                    <a:p>
                      <a:pPr marL="1270" algn="ctr">
                        <a:lnSpc>
                          <a:spcPct val="100000"/>
                        </a:lnSpc>
                        <a:spcBef>
                          <a:spcPts val="0"/>
                        </a:spcBef>
                      </a:pPr>
                      <a:r>
                        <a:rPr sz="1200" dirty="0">
                          <a:solidFill>
                            <a:srgbClr val="808080"/>
                          </a:solidFill>
                          <a:latin typeface="Segoe UI"/>
                          <a:cs typeface="Segoe UI"/>
                        </a:rPr>
                        <a:t>(</a:t>
                      </a:r>
                      <a:r>
                        <a:rPr lang="en-US" sz="1200" dirty="0">
                          <a:solidFill>
                            <a:srgbClr val="808080"/>
                          </a:solidFill>
                          <a:latin typeface="Segoe UI"/>
                          <a:cs typeface="Segoe UI"/>
                        </a:rPr>
                        <a:t>0.62 to 1.37</a:t>
                      </a:r>
                      <a:r>
                        <a:rPr sz="1200" spc="-10" dirty="0">
                          <a:solidFill>
                            <a:srgbClr val="808080"/>
                          </a:solidFill>
                          <a:latin typeface="Segoe UI"/>
                          <a:cs typeface="Segoe UI"/>
                        </a:rPr>
                        <a:t>)</a:t>
                      </a:r>
                      <a:endParaRPr sz="1200" dirty="0">
                        <a:latin typeface="Segoe UI"/>
                        <a:cs typeface="Segoe UI"/>
                      </a:endParaRPr>
                    </a:p>
                  </a:txBody>
                  <a:tcPr marL="0" marR="0" marT="127000" marB="0">
                    <a:lnB w="12700">
                      <a:solidFill>
                        <a:srgbClr val="C0C0C0"/>
                      </a:solidFill>
                      <a:prstDash val="solid"/>
                    </a:lnB>
                    <a:solidFill>
                      <a:srgbClr val="F2F2F2"/>
                    </a:solidFill>
                  </a:tcPr>
                </a:tc>
                <a:tc>
                  <a:txBody>
                    <a:bodyPr/>
                    <a:lstStyle/>
                    <a:p>
                      <a:pPr>
                        <a:lnSpc>
                          <a:spcPct val="100000"/>
                        </a:lnSpc>
                        <a:spcBef>
                          <a:spcPts val="0"/>
                        </a:spcBef>
                      </a:pPr>
                      <a:endParaRPr sz="1450" dirty="0">
                        <a:latin typeface="Times New Roman"/>
                        <a:cs typeface="Times New Roman"/>
                      </a:endParaRPr>
                    </a:p>
                    <a:p>
                      <a:pPr marL="479425">
                        <a:lnSpc>
                          <a:spcPct val="100000"/>
                        </a:lnSpc>
                        <a:spcBef>
                          <a:spcPts val="0"/>
                        </a:spcBef>
                      </a:pPr>
                      <a:r>
                        <a:rPr sz="1200" dirty="0">
                          <a:solidFill>
                            <a:srgbClr val="808080"/>
                          </a:solidFill>
                          <a:latin typeface="Segoe UI"/>
                          <a:cs typeface="Segoe UI"/>
                        </a:rPr>
                        <a:t>2</a:t>
                      </a:r>
                      <a:r>
                        <a:rPr lang="en-US" sz="1200" dirty="0">
                          <a:solidFill>
                            <a:srgbClr val="808080"/>
                          </a:solidFill>
                          <a:latin typeface="Segoe UI"/>
                          <a:cs typeface="Segoe UI"/>
                        </a:rPr>
                        <a:t>78</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6985" marB="0">
                    <a:lnB w="12700">
                      <a:solidFill>
                        <a:srgbClr val="C0C0C0"/>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16 fewer per 1,000</a:t>
                      </a:r>
                    </a:p>
                    <a:p>
                      <a:pPr algn="ctr">
                        <a:lnSpc>
                          <a:spcPct val="100000"/>
                        </a:lnSpc>
                        <a:spcBef>
                          <a:spcPts val="0"/>
                        </a:spcBef>
                      </a:pPr>
                      <a:r>
                        <a:rPr lang="en-US" sz="1200" dirty="0">
                          <a:solidFill>
                            <a:srgbClr val="808080"/>
                          </a:solidFill>
                          <a:latin typeface="Segoe UI"/>
                          <a:cs typeface="Segoe UI"/>
                        </a:rPr>
                        <a:t>(from 85 fewer to 67 more)</a:t>
                      </a:r>
                      <a:endParaRPr sz="1200" dirty="0">
                        <a:latin typeface="Segoe UI"/>
                        <a:cs typeface="Segoe UI"/>
                      </a:endParaRPr>
                    </a:p>
                  </a:txBody>
                  <a:tcPr marL="0" marR="0" marT="127000" marB="0">
                    <a:lnB w="12700">
                      <a:solidFill>
                        <a:srgbClr val="C0C0C0"/>
                      </a:solidFill>
                      <a:prstDash val="solid"/>
                    </a:lnB>
                    <a:solidFill>
                      <a:srgbClr val="F2F2F2"/>
                    </a:solidFill>
                  </a:tcPr>
                </a:tc>
                <a:extLst>
                  <a:ext uri="{0D108BD9-81ED-4DB2-BD59-A6C34878D82A}">
                    <a16:rowId xmlns:a16="http://schemas.microsoft.com/office/drawing/2014/main" val="10002"/>
                  </a:ext>
                </a:extLst>
              </a:tr>
              <a:tr h="603021">
                <a:tc>
                  <a:txBody>
                    <a:bodyPr/>
                    <a:lstStyle/>
                    <a:p>
                      <a:pPr marL="90805">
                        <a:lnSpc>
                          <a:spcPct val="100000"/>
                        </a:lnSpc>
                        <a:spcBef>
                          <a:spcPts val="0"/>
                        </a:spcBef>
                      </a:pPr>
                      <a:r>
                        <a:rPr sz="1200" b="1" spc="-25" dirty="0">
                          <a:solidFill>
                            <a:srgbClr val="808080"/>
                          </a:solidFill>
                          <a:latin typeface="Segoe UI"/>
                          <a:cs typeface="Segoe UI"/>
                        </a:rPr>
                        <a:t>PE</a:t>
                      </a:r>
                      <a:endParaRPr sz="1200" dirty="0">
                        <a:latin typeface="Segoe UI"/>
                        <a:cs typeface="Segoe UI"/>
                      </a:endParaRPr>
                    </a:p>
                    <a:p>
                      <a:pPr marL="91440" marR="817880">
                        <a:lnSpc>
                          <a:spcPct val="100000"/>
                        </a:lnSpc>
                        <a:spcBef>
                          <a:spcPts val="0"/>
                        </a:spcBef>
                      </a:pPr>
                      <a:r>
                        <a:rPr sz="1100" dirty="0">
                          <a:solidFill>
                            <a:srgbClr val="808080"/>
                          </a:solidFill>
                          <a:latin typeface="Segoe UI"/>
                          <a:cs typeface="Segoe UI"/>
                        </a:rPr>
                        <a:t>follow</a:t>
                      </a:r>
                      <a:r>
                        <a:rPr sz="1100" spc="-20" dirty="0">
                          <a:solidFill>
                            <a:srgbClr val="808080"/>
                          </a:solidFill>
                          <a:latin typeface="Segoe UI"/>
                          <a:cs typeface="Segoe UI"/>
                        </a:rPr>
                        <a:t> </a:t>
                      </a:r>
                      <a:r>
                        <a:rPr sz="1100" dirty="0">
                          <a:solidFill>
                            <a:srgbClr val="808080"/>
                          </a:solidFill>
                          <a:latin typeface="Segoe UI"/>
                          <a:cs typeface="Segoe UI"/>
                        </a:rPr>
                        <a:t>up:</a:t>
                      </a:r>
                      <a:r>
                        <a:rPr sz="1100" spc="-10" dirty="0">
                          <a:solidFill>
                            <a:srgbClr val="808080"/>
                          </a:solidFill>
                          <a:latin typeface="Segoe UI"/>
                          <a:cs typeface="Segoe UI"/>
                        </a:rPr>
                        <a:t> </a:t>
                      </a:r>
                      <a:r>
                        <a:rPr sz="1100" spc="-20" dirty="0">
                          <a:solidFill>
                            <a:srgbClr val="808080"/>
                          </a:solidFill>
                          <a:latin typeface="Segoe UI"/>
                          <a:cs typeface="Segoe UI"/>
                        </a:rPr>
                        <a:t>range</a:t>
                      </a:r>
                      <a:r>
                        <a:rPr sz="1100" dirty="0">
                          <a:solidFill>
                            <a:srgbClr val="808080"/>
                          </a:solidFill>
                          <a:latin typeface="Segoe UI"/>
                          <a:cs typeface="Segoe UI"/>
                        </a:rPr>
                        <a:t> </a:t>
                      </a:r>
                      <a:r>
                        <a:rPr lang="en-US" sz="1100" dirty="0">
                          <a:solidFill>
                            <a:srgbClr val="808080"/>
                          </a:solidFill>
                          <a:latin typeface="Segoe UI"/>
                          <a:cs typeface="Segoe UI"/>
                        </a:rPr>
                        <a:t>7</a:t>
                      </a:r>
                      <a:r>
                        <a:rPr sz="1100" spc="-40" dirty="0">
                          <a:solidFill>
                            <a:srgbClr val="808080"/>
                          </a:solidFill>
                          <a:latin typeface="Segoe UI"/>
                          <a:cs typeface="Segoe UI"/>
                        </a:rPr>
                        <a:t> </a:t>
                      </a:r>
                      <a:r>
                        <a:rPr sz="1100" dirty="0">
                          <a:solidFill>
                            <a:srgbClr val="808080"/>
                          </a:solidFill>
                          <a:latin typeface="Segoe UI"/>
                          <a:cs typeface="Segoe UI"/>
                        </a:rPr>
                        <a:t>days</a:t>
                      </a:r>
                      <a:r>
                        <a:rPr sz="1100" spc="-15" dirty="0">
                          <a:solidFill>
                            <a:srgbClr val="808080"/>
                          </a:solidFill>
                          <a:latin typeface="Segoe UI"/>
                          <a:cs typeface="Segoe UI"/>
                        </a:rPr>
                        <a:t> </a:t>
                      </a:r>
                      <a:r>
                        <a:rPr sz="1100" dirty="0">
                          <a:solidFill>
                            <a:srgbClr val="808080"/>
                          </a:solidFill>
                          <a:latin typeface="Segoe UI"/>
                          <a:cs typeface="Segoe UI"/>
                        </a:rPr>
                        <a:t>to</a:t>
                      </a:r>
                      <a:r>
                        <a:rPr sz="1100" spc="10" dirty="0">
                          <a:solidFill>
                            <a:srgbClr val="808080"/>
                          </a:solidFill>
                          <a:latin typeface="Segoe UI"/>
                          <a:cs typeface="Segoe UI"/>
                        </a:rPr>
                        <a:t> </a:t>
                      </a:r>
                      <a:r>
                        <a:rPr lang="en-US" sz="1100" spc="10" dirty="0">
                          <a:solidFill>
                            <a:srgbClr val="808080"/>
                          </a:solidFill>
                          <a:latin typeface="Segoe UI"/>
                          <a:cs typeface="Segoe UI"/>
                        </a:rPr>
                        <a:t>30 </a:t>
                      </a:r>
                      <a:r>
                        <a:rPr sz="1100" spc="-20" dirty="0">
                          <a:solidFill>
                            <a:srgbClr val="808080"/>
                          </a:solidFill>
                          <a:latin typeface="Segoe UI"/>
                          <a:cs typeface="Segoe UI"/>
                        </a:rPr>
                        <a:t>days</a:t>
                      </a:r>
                      <a:endParaRPr sz="1100" dirty="0">
                        <a:latin typeface="Segoe UI"/>
                        <a:cs typeface="Segoe UI"/>
                      </a:endParaRPr>
                    </a:p>
                  </a:txBody>
                  <a:tcPr marL="0" marR="0" marT="50800" marB="0">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891</a:t>
                      </a:r>
                      <a:endParaRPr lang="en-US" sz="1200" dirty="0">
                        <a:latin typeface="Segoe UI"/>
                        <a:cs typeface="Segoe UI"/>
                      </a:endParaRPr>
                    </a:p>
                    <a:p>
                      <a:pPr algn="ctr">
                        <a:lnSpc>
                          <a:spcPct val="100000"/>
                        </a:lnSpc>
                        <a:spcBef>
                          <a:spcPts val="0"/>
                        </a:spcBef>
                      </a:pPr>
                      <a:r>
                        <a:rPr lang="en-US" sz="1200" dirty="0">
                          <a:solidFill>
                            <a:srgbClr val="808080"/>
                          </a:solidFill>
                          <a:latin typeface="Segoe UI"/>
                          <a:cs typeface="Segoe UI"/>
                        </a:rPr>
                        <a:t>(3</a:t>
                      </a:r>
                      <a:r>
                        <a:rPr lang="en-US" sz="1200" spc="-20" dirty="0">
                          <a:solidFill>
                            <a:srgbClr val="808080"/>
                          </a:solidFill>
                          <a:latin typeface="Segoe UI"/>
                          <a:cs typeface="Segoe UI"/>
                        </a:rPr>
                        <a:t> </a:t>
                      </a:r>
                      <a:r>
                        <a:rPr lang="en-US" sz="1200" spc="-10" dirty="0">
                          <a:solidFill>
                            <a:srgbClr val="808080"/>
                          </a:solidFill>
                          <a:latin typeface="Segoe UI"/>
                          <a:cs typeface="Segoe UI"/>
                        </a:rPr>
                        <a:t>RCTs)</a:t>
                      </a:r>
                      <a:endParaRPr lang="en-US" sz="1200" dirty="0">
                        <a:latin typeface="Segoe UI"/>
                        <a:cs typeface="Segoe UI"/>
                      </a:endParaRPr>
                    </a:p>
                  </a:txBody>
                  <a:tcPr marL="0" marR="0" marT="127000" marB="0">
                    <a:lnT w="12700">
                      <a:solidFill>
                        <a:srgbClr val="C0C0C0"/>
                      </a:solidFill>
                      <a:prstDash val="solid"/>
                    </a:lnT>
                    <a:lnB w="12700">
                      <a:solidFill>
                        <a:srgbClr val="C0C0C0"/>
                      </a:solidFill>
                      <a:prstDash val="solid"/>
                    </a:lnB>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37185">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63500" marB="0">
                    <a:lnT w="12700">
                      <a:solidFill>
                        <a:srgbClr val="C0C0C0"/>
                      </a:solidFill>
                      <a:prstDash val="solid"/>
                    </a:lnT>
                    <a:lnB w="12700">
                      <a:solidFill>
                        <a:srgbClr val="C0C0C0"/>
                      </a:solidFill>
                      <a:prstDash val="solid"/>
                    </a:lnB>
                    <a:solidFill>
                      <a:srgbClr val="F2F2F2"/>
                    </a:solidFill>
                  </a:tcPr>
                </a:tc>
                <a:tc>
                  <a:txBody>
                    <a:bodyPr/>
                    <a:lstStyle/>
                    <a:p>
                      <a:pPr marL="635" algn="ctr">
                        <a:lnSpc>
                          <a:spcPct val="100000"/>
                        </a:lnSpc>
                        <a:spcBef>
                          <a:spcPts val="0"/>
                        </a:spcBef>
                      </a:pPr>
                      <a:r>
                        <a:rPr lang="en-US" sz="1200" dirty="0">
                          <a:solidFill>
                            <a:srgbClr val="808080"/>
                          </a:solidFill>
                          <a:latin typeface="Segoe UI"/>
                          <a:cs typeface="Segoe UI"/>
                        </a:rPr>
                        <a:t>OR 0.55</a:t>
                      </a:r>
                    </a:p>
                    <a:p>
                      <a:pPr marL="635" algn="ctr">
                        <a:lnSpc>
                          <a:spcPct val="100000"/>
                        </a:lnSpc>
                        <a:spcBef>
                          <a:spcPts val="0"/>
                        </a:spcBef>
                      </a:pPr>
                      <a:r>
                        <a:rPr lang="en-US" sz="1200" dirty="0">
                          <a:solidFill>
                            <a:srgbClr val="808080"/>
                          </a:solidFill>
                          <a:latin typeface="Segoe UI"/>
                          <a:cs typeface="Segoe UI"/>
                        </a:rPr>
                        <a:t>(0.12 to 2.62)</a:t>
                      </a:r>
                      <a:endParaRPr sz="1200" dirty="0">
                        <a:latin typeface="Segoe UI"/>
                        <a:cs typeface="Segoe UI"/>
                      </a:endParaRPr>
                    </a:p>
                  </a:txBody>
                  <a:tcPr marL="0" marR="0" marT="127000"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450" dirty="0">
                        <a:latin typeface="Times New Roman"/>
                        <a:cs typeface="Times New Roman"/>
                      </a:endParaRPr>
                    </a:p>
                    <a:p>
                      <a:pPr marL="520065">
                        <a:lnSpc>
                          <a:spcPct val="100000"/>
                        </a:lnSpc>
                        <a:spcBef>
                          <a:spcPts val="0"/>
                        </a:spcBef>
                      </a:pPr>
                      <a:r>
                        <a:rPr lang="en-US" sz="1200" dirty="0">
                          <a:solidFill>
                            <a:srgbClr val="808080"/>
                          </a:solidFill>
                          <a:latin typeface="Segoe UI"/>
                          <a:cs typeface="Segoe UI"/>
                        </a:rPr>
                        <a:t>7</a:t>
                      </a:r>
                      <a:r>
                        <a:rPr sz="1200" dirty="0">
                          <a:solidFill>
                            <a:srgbClr val="808080"/>
                          </a:solidFill>
                          <a:latin typeface="Segoe UI"/>
                          <a:cs typeface="Segoe UI"/>
                        </a:rPr>
                        <a:t>8</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6985" marB="0">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34 fewer per 1,000</a:t>
                      </a:r>
                    </a:p>
                    <a:p>
                      <a:pPr algn="ctr">
                        <a:lnSpc>
                          <a:spcPct val="100000"/>
                        </a:lnSpc>
                        <a:spcBef>
                          <a:spcPts val="0"/>
                        </a:spcBef>
                      </a:pPr>
                      <a:r>
                        <a:rPr lang="en-US" sz="1200" dirty="0">
                          <a:solidFill>
                            <a:srgbClr val="808080"/>
                          </a:solidFill>
                          <a:latin typeface="Segoe UI"/>
                          <a:cs typeface="Segoe UI"/>
                        </a:rPr>
                        <a:t>(from 68 fewer to 103 more)</a:t>
                      </a:r>
                      <a:endParaRPr sz="1200" dirty="0">
                        <a:latin typeface="Segoe UI"/>
                        <a:cs typeface="Segoe UI"/>
                      </a:endParaRPr>
                    </a:p>
                  </a:txBody>
                  <a:tcPr marL="0" marR="0" marT="12700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3"/>
                  </a:ext>
                </a:extLst>
              </a:tr>
              <a:tr h="803217">
                <a:tc>
                  <a:txBody>
                    <a:bodyPr/>
                    <a:lstStyle/>
                    <a:p>
                      <a:pPr marL="90805" marR="614680">
                        <a:lnSpc>
                          <a:spcPct val="100000"/>
                        </a:lnSpc>
                        <a:spcBef>
                          <a:spcPts val="0"/>
                        </a:spcBef>
                      </a:pPr>
                      <a:r>
                        <a:rPr sz="1200" b="1" dirty="0">
                          <a:solidFill>
                            <a:srgbClr val="808080"/>
                          </a:solidFill>
                          <a:latin typeface="Segoe UI"/>
                          <a:cs typeface="Segoe UI"/>
                        </a:rPr>
                        <a:t>PROXIMAL</a:t>
                      </a:r>
                      <a:r>
                        <a:rPr sz="1200" b="1" spc="-65" dirty="0">
                          <a:solidFill>
                            <a:srgbClr val="808080"/>
                          </a:solidFill>
                          <a:latin typeface="Segoe UI"/>
                          <a:cs typeface="Segoe UI"/>
                        </a:rPr>
                        <a:t> </a:t>
                      </a:r>
                      <a:r>
                        <a:rPr sz="1200" b="1" spc="-20" dirty="0">
                          <a:solidFill>
                            <a:srgbClr val="808080"/>
                          </a:solidFill>
                          <a:latin typeface="Segoe UI"/>
                          <a:cs typeface="Segoe UI"/>
                        </a:rPr>
                        <a:t>LOWER </a:t>
                      </a:r>
                      <a:r>
                        <a:rPr sz="1200" b="1" dirty="0">
                          <a:solidFill>
                            <a:srgbClr val="808080"/>
                          </a:solidFill>
                          <a:latin typeface="Segoe UI"/>
                          <a:cs typeface="Segoe UI"/>
                        </a:rPr>
                        <a:t>EXTREMITY</a:t>
                      </a:r>
                      <a:r>
                        <a:rPr sz="1200" b="1" spc="30" dirty="0">
                          <a:solidFill>
                            <a:srgbClr val="808080"/>
                          </a:solidFill>
                          <a:latin typeface="Segoe UI"/>
                          <a:cs typeface="Segoe UI"/>
                        </a:rPr>
                        <a:t> </a:t>
                      </a:r>
                      <a:r>
                        <a:rPr sz="1200" b="1" spc="-25" dirty="0">
                          <a:solidFill>
                            <a:srgbClr val="808080"/>
                          </a:solidFill>
                          <a:latin typeface="Segoe UI"/>
                          <a:cs typeface="Segoe UI"/>
                        </a:rPr>
                        <a:t>DVT</a:t>
                      </a:r>
                      <a:endParaRPr sz="1200" dirty="0">
                        <a:latin typeface="Segoe UI"/>
                        <a:cs typeface="Segoe UI"/>
                      </a:endParaRPr>
                    </a:p>
                    <a:p>
                      <a:pPr marL="91440" marR="817880">
                        <a:lnSpc>
                          <a:spcPct val="100000"/>
                        </a:lnSpc>
                        <a:spcBef>
                          <a:spcPts val="0"/>
                        </a:spcBef>
                      </a:pPr>
                      <a:r>
                        <a:rPr sz="1100" dirty="0">
                          <a:solidFill>
                            <a:srgbClr val="808080"/>
                          </a:solidFill>
                          <a:latin typeface="Segoe UI"/>
                          <a:cs typeface="Segoe UI"/>
                        </a:rPr>
                        <a:t>follow</a:t>
                      </a:r>
                      <a:r>
                        <a:rPr sz="1100" spc="-20" dirty="0">
                          <a:solidFill>
                            <a:srgbClr val="808080"/>
                          </a:solidFill>
                          <a:latin typeface="Segoe UI"/>
                          <a:cs typeface="Segoe UI"/>
                        </a:rPr>
                        <a:t> </a:t>
                      </a:r>
                      <a:r>
                        <a:rPr sz="1100" dirty="0">
                          <a:solidFill>
                            <a:srgbClr val="808080"/>
                          </a:solidFill>
                          <a:latin typeface="Segoe UI"/>
                          <a:cs typeface="Segoe UI"/>
                        </a:rPr>
                        <a:t>up:</a:t>
                      </a:r>
                      <a:r>
                        <a:rPr sz="1100" spc="-10" dirty="0">
                          <a:solidFill>
                            <a:srgbClr val="808080"/>
                          </a:solidFill>
                          <a:latin typeface="Segoe UI"/>
                          <a:cs typeface="Segoe UI"/>
                        </a:rPr>
                        <a:t> </a:t>
                      </a:r>
                      <a:r>
                        <a:rPr sz="1100" spc="-20" dirty="0">
                          <a:solidFill>
                            <a:srgbClr val="808080"/>
                          </a:solidFill>
                          <a:latin typeface="Segoe UI"/>
                          <a:cs typeface="Segoe UI"/>
                        </a:rPr>
                        <a:t>range</a:t>
                      </a:r>
                      <a:r>
                        <a:rPr sz="1100" dirty="0">
                          <a:solidFill>
                            <a:srgbClr val="808080"/>
                          </a:solidFill>
                          <a:latin typeface="Segoe UI"/>
                          <a:cs typeface="Segoe UI"/>
                        </a:rPr>
                        <a:t> </a:t>
                      </a:r>
                      <a:r>
                        <a:rPr lang="en-US" sz="1100" dirty="0">
                          <a:solidFill>
                            <a:srgbClr val="808080"/>
                          </a:solidFill>
                          <a:latin typeface="Segoe UI"/>
                          <a:cs typeface="Segoe UI"/>
                        </a:rPr>
                        <a:t>7 </a:t>
                      </a:r>
                      <a:r>
                        <a:rPr sz="1100" dirty="0">
                          <a:solidFill>
                            <a:srgbClr val="808080"/>
                          </a:solidFill>
                          <a:latin typeface="Segoe UI"/>
                          <a:cs typeface="Segoe UI"/>
                        </a:rPr>
                        <a:t>days</a:t>
                      </a:r>
                      <a:r>
                        <a:rPr sz="1100" spc="-15" dirty="0">
                          <a:solidFill>
                            <a:srgbClr val="808080"/>
                          </a:solidFill>
                          <a:latin typeface="Segoe UI"/>
                          <a:cs typeface="Segoe UI"/>
                        </a:rPr>
                        <a:t> </a:t>
                      </a:r>
                      <a:r>
                        <a:rPr sz="1100" dirty="0">
                          <a:solidFill>
                            <a:srgbClr val="808080"/>
                          </a:solidFill>
                          <a:latin typeface="Segoe UI"/>
                          <a:cs typeface="Segoe UI"/>
                        </a:rPr>
                        <a:t>to</a:t>
                      </a:r>
                      <a:r>
                        <a:rPr sz="1100" spc="10" dirty="0">
                          <a:solidFill>
                            <a:srgbClr val="808080"/>
                          </a:solidFill>
                          <a:latin typeface="Segoe UI"/>
                          <a:cs typeface="Segoe UI"/>
                        </a:rPr>
                        <a:t> </a:t>
                      </a:r>
                      <a:r>
                        <a:rPr lang="en-US" sz="1100" spc="10" dirty="0">
                          <a:solidFill>
                            <a:srgbClr val="808080"/>
                          </a:solidFill>
                          <a:latin typeface="Segoe UI"/>
                          <a:cs typeface="Segoe UI"/>
                        </a:rPr>
                        <a:t>3</a:t>
                      </a:r>
                      <a:r>
                        <a:rPr sz="1100" dirty="0">
                          <a:solidFill>
                            <a:srgbClr val="808080"/>
                          </a:solidFill>
                          <a:latin typeface="Segoe UI"/>
                          <a:cs typeface="Segoe UI"/>
                        </a:rPr>
                        <a:t>0</a:t>
                      </a:r>
                      <a:r>
                        <a:rPr sz="1100" spc="-25" dirty="0">
                          <a:solidFill>
                            <a:srgbClr val="808080"/>
                          </a:solidFill>
                          <a:latin typeface="Segoe UI"/>
                          <a:cs typeface="Segoe UI"/>
                        </a:rPr>
                        <a:t> </a:t>
                      </a:r>
                      <a:r>
                        <a:rPr sz="1100" spc="-20" dirty="0">
                          <a:solidFill>
                            <a:srgbClr val="808080"/>
                          </a:solidFill>
                          <a:latin typeface="Segoe UI"/>
                          <a:cs typeface="Segoe UI"/>
                        </a:rPr>
                        <a:t>days</a:t>
                      </a:r>
                      <a:endParaRPr sz="1100" dirty="0">
                        <a:latin typeface="Segoe UI"/>
                        <a:cs typeface="Segoe UI"/>
                      </a:endParaRPr>
                    </a:p>
                  </a:txBody>
                  <a:tcPr marL="0" marR="0" marT="64135"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550" dirty="0">
                        <a:latin typeface="Times New Roman"/>
                        <a:cs typeface="Times New Roman"/>
                      </a:endParaRPr>
                    </a:p>
                    <a:p>
                      <a:pPr algn="ctr">
                        <a:lnSpc>
                          <a:spcPct val="100000"/>
                        </a:lnSpc>
                        <a:spcBef>
                          <a:spcPts val="0"/>
                        </a:spcBef>
                      </a:pPr>
                      <a:r>
                        <a:rPr lang="en-US" sz="1200" spc="-25" dirty="0">
                          <a:solidFill>
                            <a:srgbClr val="808080"/>
                          </a:solidFill>
                          <a:latin typeface="Segoe UI"/>
                          <a:cs typeface="Segoe UI"/>
                        </a:rPr>
                        <a:t>891</a:t>
                      </a:r>
                    </a:p>
                    <a:p>
                      <a:pPr algn="ctr">
                        <a:lnSpc>
                          <a:spcPct val="100000"/>
                        </a:lnSpc>
                        <a:spcBef>
                          <a:spcPts val="0"/>
                        </a:spcBef>
                      </a:pPr>
                      <a:r>
                        <a:rPr lang="en-US" sz="1200" spc="-25" dirty="0">
                          <a:solidFill>
                            <a:srgbClr val="808080"/>
                          </a:solidFill>
                          <a:latin typeface="Segoe UI"/>
                          <a:cs typeface="Segoe UI"/>
                        </a:rPr>
                        <a:t>(3 RCTs)</a:t>
                      </a:r>
                    </a:p>
                  </a:txBody>
                  <a:tcPr marL="0" marR="0" marT="5080" marB="0">
                    <a:lnT w="12700">
                      <a:solidFill>
                        <a:srgbClr val="C0C0C0"/>
                      </a:solidFill>
                      <a:prstDash val="solid"/>
                    </a:lnT>
                    <a:lnB w="12700">
                      <a:solidFill>
                        <a:srgbClr val="C0C0C0"/>
                      </a:solidFill>
                      <a:prstDash val="solid"/>
                    </a:lnB>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r>
                        <a:rPr lang="en-US" sz="2000" spc="-20" dirty="0">
                          <a:solidFill>
                            <a:srgbClr val="C0C0C0"/>
                          </a:solidFill>
                          <a:latin typeface="Segoe UI"/>
                          <a:cs typeface="Segoe UI"/>
                        </a:rPr>
                        <a:t>●</a:t>
                      </a:r>
                      <a:endParaRPr lang="en-US" sz="2000" spc="0" dirty="0">
                        <a:solidFill>
                          <a:schemeClr val="tx1"/>
                        </a:solidFill>
                        <a:latin typeface="Segoe UI"/>
                        <a:cs typeface="Segoe UI"/>
                      </a:endParaRPr>
                    </a:p>
                    <a:p>
                      <a:pPr marL="384175">
                        <a:lnSpc>
                          <a:spcPct val="100000"/>
                        </a:lnSpc>
                        <a:spcBef>
                          <a:spcPts val="0"/>
                        </a:spcBef>
                      </a:pPr>
                      <a:r>
                        <a:rPr lang="en-US" sz="1200" spc="-25" dirty="0">
                          <a:solidFill>
                            <a:srgbClr val="808080"/>
                          </a:solidFill>
                          <a:latin typeface="Segoe UI"/>
                          <a:cs typeface="Segoe UI"/>
                        </a:rPr>
                        <a:t>VERY </a:t>
                      </a:r>
                      <a:r>
                        <a:rPr sz="1200" spc="-25" dirty="0">
                          <a:solidFill>
                            <a:srgbClr val="808080"/>
                          </a:solidFill>
                          <a:latin typeface="Segoe UI"/>
                          <a:cs typeface="Segoe UI"/>
                        </a:rPr>
                        <a:t>LOW</a:t>
                      </a:r>
                      <a:endParaRPr sz="1200" dirty="0">
                        <a:latin typeface="Segoe UI"/>
                        <a:cs typeface="Segoe UI"/>
                      </a:endParaRPr>
                    </a:p>
                  </a:txBody>
                  <a:tcPr marL="0" marR="0" marT="168275"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550" dirty="0">
                        <a:latin typeface="Times New Roman"/>
                        <a:cs typeface="Times New Roman"/>
                      </a:endParaRPr>
                    </a:p>
                    <a:p>
                      <a:pPr marL="635" algn="ctr">
                        <a:lnSpc>
                          <a:spcPct val="100000"/>
                        </a:lnSpc>
                        <a:spcBef>
                          <a:spcPts val="0"/>
                        </a:spcBef>
                      </a:pPr>
                      <a:r>
                        <a:rPr lang="en-US" sz="1200" dirty="0">
                          <a:solidFill>
                            <a:srgbClr val="808080"/>
                          </a:solidFill>
                          <a:latin typeface="Segoe UI"/>
                          <a:cs typeface="Segoe UI"/>
                        </a:rPr>
                        <a:t>OR 0.93</a:t>
                      </a:r>
                    </a:p>
                    <a:p>
                      <a:pPr marL="635" algn="ctr">
                        <a:lnSpc>
                          <a:spcPct val="100000"/>
                        </a:lnSpc>
                        <a:spcBef>
                          <a:spcPts val="0"/>
                        </a:spcBef>
                      </a:pPr>
                      <a:r>
                        <a:rPr lang="en-US" sz="1200" dirty="0">
                          <a:solidFill>
                            <a:srgbClr val="808080"/>
                          </a:solidFill>
                          <a:latin typeface="Segoe UI"/>
                          <a:cs typeface="Segoe UI"/>
                        </a:rPr>
                        <a:t>(0.23 to 3.80)</a:t>
                      </a:r>
                      <a:endParaRPr sz="1200" dirty="0">
                        <a:latin typeface="Segoe UI"/>
                        <a:cs typeface="Segoe UI"/>
                      </a:endParaRPr>
                    </a:p>
                  </a:txBody>
                  <a:tcPr marL="0" marR="0" marT="5080"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2200" dirty="0">
                        <a:latin typeface="Times New Roman"/>
                        <a:cs typeface="Times New Roman"/>
                      </a:endParaRPr>
                    </a:p>
                    <a:p>
                      <a:pPr marL="479425">
                        <a:lnSpc>
                          <a:spcPct val="100000"/>
                        </a:lnSpc>
                        <a:spcBef>
                          <a:spcPts val="0"/>
                        </a:spcBef>
                      </a:pPr>
                      <a:r>
                        <a:rPr lang="en-US" sz="1200" dirty="0">
                          <a:solidFill>
                            <a:srgbClr val="808080"/>
                          </a:solidFill>
                          <a:latin typeface="Segoe UI"/>
                          <a:cs typeface="Segoe UI"/>
                        </a:rPr>
                        <a:t>41</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1270"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550" dirty="0">
                        <a:latin typeface="Times New Roman"/>
                        <a:cs typeface="Times New Roman"/>
                      </a:endParaRPr>
                    </a:p>
                    <a:p>
                      <a:pPr algn="ctr">
                        <a:lnSpc>
                          <a:spcPct val="100000"/>
                        </a:lnSpc>
                        <a:spcBef>
                          <a:spcPts val="0"/>
                        </a:spcBef>
                      </a:pPr>
                      <a:r>
                        <a:rPr lang="en-US" sz="1200" dirty="0">
                          <a:solidFill>
                            <a:srgbClr val="808080"/>
                          </a:solidFill>
                          <a:latin typeface="Segoe UI"/>
                          <a:cs typeface="Segoe UI"/>
                        </a:rPr>
                        <a:t>3 fewer per 1,000</a:t>
                      </a:r>
                    </a:p>
                    <a:p>
                      <a:pPr algn="ctr">
                        <a:lnSpc>
                          <a:spcPct val="100000"/>
                        </a:lnSpc>
                        <a:spcBef>
                          <a:spcPts val="0"/>
                        </a:spcBef>
                      </a:pPr>
                      <a:r>
                        <a:rPr lang="en-US" sz="1200" dirty="0">
                          <a:solidFill>
                            <a:srgbClr val="808080"/>
                          </a:solidFill>
                          <a:latin typeface="Segoe UI"/>
                          <a:cs typeface="Segoe UI"/>
                        </a:rPr>
                        <a:t>(from 31 fewer to 99 more)</a:t>
                      </a:r>
                      <a:endParaRPr sz="1200" dirty="0">
                        <a:latin typeface="Segoe UI"/>
                        <a:cs typeface="Segoe UI"/>
                      </a:endParaRPr>
                    </a:p>
                  </a:txBody>
                  <a:tcPr marL="0" marR="0" marT="508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4"/>
                  </a:ext>
                </a:extLst>
              </a:tr>
              <a:tr h="822689">
                <a:tc>
                  <a:txBody>
                    <a:bodyPr/>
                    <a:lstStyle/>
                    <a:p>
                      <a:pPr marL="90805">
                        <a:lnSpc>
                          <a:spcPct val="100000"/>
                        </a:lnSpc>
                        <a:spcBef>
                          <a:spcPts val="0"/>
                        </a:spcBef>
                      </a:pPr>
                      <a:r>
                        <a:rPr sz="1200" b="1" dirty="0">
                          <a:solidFill>
                            <a:srgbClr val="808080"/>
                          </a:solidFill>
                          <a:latin typeface="Segoe UI"/>
                          <a:cs typeface="Segoe UI"/>
                        </a:rPr>
                        <a:t>MAJOR</a:t>
                      </a:r>
                      <a:r>
                        <a:rPr sz="1200" b="1" spc="45" dirty="0">
                          <a:solidFill>
                            <a:srgbClr val="808080"/>
                          </a:solidFill>
                          <a:latin typeface="Segoe UI"/>
                          <a:cs typeface="Segoe UI"/>
                        </a:rPr>
                        <a:t> </a:t>
                      </a:r>
                      <a:r>
                        <a:rPr sz="1200" b="1" spc="-10" dirty="0">
                          <a:solidFill>
                            <a:srgbClr val="808080"/>
                          </a:solidFill>
                          <a:latin typeface="Segoe UI"/>
                          <a:cs typeface="Segoe UI"/>
                        </a:rPr>
                        <a:t>BLEEDING</a:t>
                      </a:r>
                      <a:endParaRPr sz="1200" dirty="0">
                        <a:latin typeface="Segoe UI"/>
                        <a:cs typeface="Segoe UI"/>
                      </a:endParaRPr>
                    </a:p>
                    <a:p>
                      <a:pPr marL="91440" marR="817880" defTabSz="1028700">
                        <a:lnSpc>
                          <a:spcPct val="100000"/>
                        </a:lnSpc>
                        <a:spcBef>
                          <a:spcPts val="0"/>
                        </a:spcBef>
                      </a:pPr>
                      <a:r>
                        <a:rPr lang="en-US" sz="1200" dirty="0">
                          <a:solidFill>
                            <a:srgbClr val="808080"/>
                          </a:solidFill>
                          <a:latin typeface="Segoe UI"/>
                          <a:cs typeface="Segoe UI"/>
                        </a:rPr>
                        <a:t>follow</a:t>
                      </a:r>
                      <a:r>
                        <a:rPr lang="en-US" sz="1200" spc="-20" dirty="0">
                          <a:solidFill>
                            <a:srgbClr val="808080"/>
                          </a:solidFill>
                          <a:latin typeface="Segoe UI"/>
                          <a:cs typeface="Segoe UI"/>
                        </a:rPr>
                        <a:t> </a:t>
                      </a:r>
                      <a:r>
                        <a:rPr lang="en-US" sz="1200" dirty="0">
                          <a:solidFill>
                            <a:srgbClr val="808080"/>
                          </a:solidFill>
                          <a:latin typeface="Segoe UI"/>
                          <a:cs typeface="Segoe UI"/>
                        </a:rPr>
                        <a:t>up:</a:t>
                      </a:r>
                      <a:r>
                        <a:rPr lang="en-US" sz="1200" spc="-10" dirty="0">
                          <a:solidFill>
                            <a:srgbClr val="808080"/>
                          </a:solidFill>
                          <a:latin typeface="Segoe UI"/>
                          <a:cs typeface="Segoe UI"/>
                        </a:rPr>
                        <a:t> </a:t>
                      </a:r>
                      <a:r>
                        <a:rPr lang="en-US" sz="1200" spc="-20" dirty="0">
                          <a:solidFill>
                            <a:srgbClr val="808080"/>
                          </a:solidFill>
                          <a:latin typeface="Segoe UI"/>
                          <a:cs typeface="Segoe UI"/>
                        </a:rPr>
                        <a:t>range</a:t>
                      </a:r>
                      <a:r>
                        <a:rPr lang="en-US" sz="1200" dirty="0">
                          <a:solidFill>
                            <a:srgbClr val="808080"/>
                          </a:solidFill>
                          <a:latin typeface="Segoe UI"/>
                          <a:cs typeface="Segoe UI"/>
                        </a:rPr>
                        <a:t> 7 days</a:t>
                      </a:r>
                      <a:r>
                        <a:rPr lang="en-US" sz="1200" spc="-15" dirty="0">
                          <a:solidFill>
                            <a:srgbClr val="808080"/>
                          </a:solidFill>
                          <a:latin typeface="Segoe UI"/>
                          <a:cs typeface="Segoe UI"/>
                        </a:rPr>
                        <a:t> </a:t>
                      </a:r>
                      <a:r>
                        <a:rPr lang="en-US" sz="1200" dirty="0">
                          <a:solidFill>
                            <a:srgbClr val="808080"/>
                          </a:solidFill>
                          <a:latin typeface="Segoe UI"/>
                          <a:cs typeface="Segoe UI"/>
                        </a:rPr>
                        <a:t>to</a:t>
                      </a:r>
                      <a:r>
                        <a:rPr lang="en-US" sz="1200" spc="10" dirty="0">
                          <a:solidFill>
                            <a:srgbClr val="808080"/>
                          </a:solidFill>
                          <a:latin typeface="Segoe UI"/>
                          <a:cs typeface="Segoe UI"/>
                        </a:rPr>
                        <a:t> 3</a:t>
                      </a:r>
                      <a:r>
                        <a:rPr lang="en-US" sz="1200" dirty="0">
                          <a:solidFill>
                            <a:srgbClr val="808080"/>
                          </a:solidFill>
                          <a:latin typeface="Segoe UI"/>
                          <a:cs typeface="Segoe UI"/>
                        </a:rPr>
                        <a:t>0 </a:t>
                      </a:r>
                      <a:r>
                        <a:rPr lang="en-US" sz="1200" spc="-20" dirty="0">
                          <a:solidFill>
                            <a:srgbClr val="808080"/>
                          </a:solidFill>
                          <a:latin typeface="Segoe UI"/>
                          <a:cs typeface="Segoe UI"/>
                        </a:rPr>
                        <a:t>days</a:t>
                      </a:r>
                      <a:endParaRPr lang="en-US" sz="1200" dirty="0">
                        <a:latin typeface="Segoe UI"/>
                        <a:cs typeface="Segoe UI"/>
                      </a:endParaRPr>
                    </a:p>
                  </a:txBody>
                  <a:tcPr marL="0" marR="0" marT="127000" marB="0">
                    <a:lnT w="12700" cap="flat" cmpd="sng" algn="ctr">
                      <a:solidFill>
                        <a:srgbClr val="C0C0C0"/>
                      </a:solidFill>
                      <a:prstDash val="solid"/>
                      <a:round/>
                      <a:headEnd type="none" w="med" len="med"/>
                      <a:tailEnd type="none" w="med" len="med"/>
                    </a:lnT>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891</a:t>
                      </a:r>
                    </a:p>
                    <a:p>
                      <a:pPr algn="ctr">
                        <a:lnSpc>
                          <a:spcPct val="100000"/>
                        </a:lnSpc>
                        <a:spcBef>
                          <a:spcPts val="0"/>
                        </a:spcBef>
                      </a:pPr>
                      <a:r>
                        <a:rPr lang="en-US" sz="1200" spc="-25" dirty="0">
                          <a:solidFill>
                            <a:srgbClr val="808080"/>
                          </a:solidFill>
                          <a:latin typeface="Segoe UI"/>
                          <a:cs typeface="Segoe UI"/>
                        </a:rPr>
                        <a:t>(3 RCTs)</a:t>
                      </a:r>
                    </a:p>
                  </a:txBody>
                  <a:tcPr marL="0" marR="0" marT="127000" marB="0">
                    <a:lnT w="12700" cap="flat" cmpd="sng" algn="ctr">
                      <a:solidFill>
                        <a:srgbClr val="C0C0C0"/>
                      </a:solidFill>
                      <a:prstDash val="solid"/>
                      <a:round/>
                      <a:headEnd type="none" w="med" len="med"/>
                      <a:tailEnd type="none" w="med" len="med"/>
                    </a:lnT>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37185">
                        <a:lnSpc>
                          <a:spcPct val="100000"/>
                        </a:lnSpc>
                        <a:spcBef>
                          <a:spcPts val="0"/>
                        </a:spcBef>
                      </a:pPr>
                      <a:r>
                        <a:rPr sz="1200" spc="-25" dirty="0">
                          <a:solidFill>
                            <a:srgbClr val="808080"/>
                          </a:solidFill>
                          <a:latin typeface="Segoe UI"/>
                          <a:cs typeface="Segoe UI"/>
                        </a:rPr>
                        <a:t>LOW</a:t>
                      </a:r>
                      <a:endParaRPr sz="1200" dirty="0">
                        <a:latin typeface="Segoe UI"/>
                        <a:cs typeface="Segoe UI"/>
                      </a:endParaRPr>
                    </a:p>
                  </a:txBody>
                  <a:tcPr marL="0" marR="0" marT="63500" marB="0">
                    <a:lnT w="12700" cap="flat" cmpd="sng" algn="ctr">
                      <a:solidFill>
                        <a:srgbClr val="C0C0C0"/>
                      </a:solidFill>
                      <a:prstDash val="solid"/>
                      <a:round/>
                      <a:headEnd type="none" w="med" len="med"/>
                      <a:tailEnd type="none" w="med" len="med"/>
                    </a:lnT>
                    <a:solidFill>
                      <a:srgbClr val="F2F2F2"/>
                    </a:solidFill>
                  </a:tcPr>
                </a:tc>
                <a:tc>
                  <a:txBody>
                    <a:bodyPr/>
                    <a:lstStyle/>
                    <a:p>
                      <a:pPr marL="635" algn="ctr">
                        <a:lnSpc>
                          <a:spcPct val="100000"/>
                        </a:lnSpc>
                        <a:spcBef>
                          <a:spcPts val="0"/>
                        </a:spcBef>
                      </a:pPr>
                      <a:r>
                        <a:rPr lang="en-US" sz="1200" dirty="0">
                          <a:solidFill>
                            <a:srgbClr val="808080"/>
                          </a:solidFill>
                          <a:latin typeface="Segoe UI"/>
                          <a:cs typeface="Segoe UI"/>
                        </a:rPr>
                        <a:t>OR 1.50</a:t>
                      </a:r>
                    </a:p>
                    <a:p>
                      <a:pPr marL="635" algn="ctr">
                        <a:lnSpc>
                          <a:spcPct val="100000"/>
                        </a:lnSpc>
                        <a:spcBef>
                          <a:spcPts val="0"/>
                        </a:spcBef>
                      </a:pPr>
                      <a:r>
                        <a:rPr lang="en-US" sz="1200" dirty="0">
                          <a:solidFill>
                            <a:srgbClr val="808080"/>
                          </a:solidFill>
                          <a:latin typeface="Segoe UI"/>
                          <a:cs typeface="Segoe UI"/>
                        </a:rPr>
                        <a:t>(0.63 to 3.58)</a:t>
                      </a:r>
                      <a:endParaRPr sz="1200" dirty="0">
                        <a:latin typeface="Segoe UI"/>
                        <a:cs typeface="Segoe UI"/>
                      </a:endParaRPr>
                    </a:p>
                  </a:txBody>
                  <a:tcPr marL="0" marR="0" marT="127000" marB="0">
                    <a:lnT w="12700" cap="flat" cmpd="sng" algn="ctr">
                      <a:solidFill>
                        <a:srgbClr val="C0C0C0"/>
                      </a:solidFill>
                      <a:prstDash val="solid"/>
                      <a:round/>
                      <a:headEnd type="none" w="med" len="med"/>
                      <a:tailEnd type="none" w="med" len="med"/>
                    </a:lnT>
                    <a:solidFill>
                      <a:srgbClr val="F2F2F2"/>
                    </a:solidFill>
                  </a:tcPr>
                </a:tc>
                <a:tc>
                  <a:txBody>
                    <a:bodyPr/>
                    <a:lstStyle/>
                    <a:p>
                      <a:pPr>
                        <a:lnSpc>
                          <a:spcPct val="100000"/>
                        </a:lnSpc>
                        <a:spcBef>
                          <a:spcPts val="0"/>
                        </a:spcBef>
                      </a:pPr>
                      <a:endParaRPr sz="1450" dirty="0">
                        <a:latin typeface="Times New Roman"/>
                        <a:cs typeface="Times New Roman"/>
                      </a:endParaRPr>
                    </a:p>
                    <a:p>
                      <a:pPr marL="520065">
                        <a:lnSpc>
                          <a:spcPct val="100000"/>
                        </a:lnSpc>
                        <a:spcBef>
                          <a:spcPts val="0"/>
                        </a:spcBef>
                      </a:pPr>
                      <a:r>
                        <a:rPr lang="en-US" sz="1200" spc="-10" dirty="0">
                          <a:solidFill>
                            <a:srgbClr val="808080"/>
                          </a:solidFill>
                          <a:latin typeface="Segoe UI"/>
                          <a:cs typeface="Segoe UI"/>
                        </a:rPr>
                        <a:t>34</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6985" marB="0">
                    <a:lnT w="12700" cap="flat" cmpd="sng" algn="ctr">
                      <a:solidFill>
                        <a:srgbClr val="C0C0C0"/>
                      </a:solidFill>
                      <a:prstDash val="solid"/>
                      <a:round/>
                      <a:headEnd type="none" w="med" len="med"/>
                      <a:tailEnd type="none" w="med" len="med"/>
                    </a:lnT>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16 more per 1,000</a:t>
                      </a:r>
                    </a:p>
                    <a:p>
                      <a:pPr algn="ctr">
                        <a:lnSpc>
                          <a:spcPct val="100000"/>
                        </a:lnSpc>
                        <a:spcBef>
                          <a:spcPts val="0"/>
                        </a:spcBef>
                      </a:pPr>
                      <a:r>
                        <a:rPr lang="en-US" sz="1200" dirty="0">
                          <a:solidFill>
                            <a:srgbClr val="808080"/>
                          </a:solidFill>
                          <a:latin typeface="Segoe UI"/>
                          <a:cs typeface="Segoe UI"/>
                        </a:rPr>
                        <a:t>(from 12 fewer to 78 more)</a:t>
                      </a:r>
                      <a:endParaRPr sz="1200" dirty="0">
                        <a:latin typeface="Segoe UI"/>
                        <a:cs typeface="Segoe UI"/>
                      </a:endParaRPr>
                    </a:p>
                  </a:txBody>
                  <a:tcPr marL="0" marR="0" marT="127000" marB="0">
                    <a:lnT w="12700" cap="flat" cmpd="sng" algn="ctr">
                      <a:solidFill>
                        <a:srgbClr val="C0C0C0"/>
                      </a:solidFill>
                      <a:prstDash val="solid"/>
                      <a:round/>
                      <a:headEnd type="none" w="med" len="med"/>
                      <a:tailEnd type="none" w="med" len="med"/>
                    </a:lnT>
                    <a:solidFill>
                      <a:srgbClr val="F2F2F2"/>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4F24B-BD6C-8614-2AD6-0142BBBAD5B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C0E1298-672B-D813-FADA-5911B85F8CED}"/>
              </a:ext>
            </a:extLst>
          </p:cNvPr>
          <p:cNvSpPr txBox="1"/>
          <p:nvPr/>
        </p:nvSpPr>
        <p:spPr>
          <a:xfrm>
            <a:off x="406400" y="1271484"/>
            <a:ext cx="10614660" cy="1049655"/>
          </a:xfrm>
          <a:prstGeom prst="rect">
            <a:avLst/>
          </a:prstGeom>
        </p:spPr>
        <p:txBody>
          <a:bodyPr vert="horz" wrap="square" lIns="0" tIns="53975" rIns="0" bIns="0" rtlCol="0">
            <a:spAutoFit/>
          </a:bodyPr>
          <a:lstStyle/>
          <a:p>
            <a:pPr marL="12700" marR="5080">
              <a:lnSpc>
                <a:spcPts val="2590"/>
              </a:lnSpc>
              <a:spcBef>
                <a:spcPts val="425"/>
              </a:spcBef>
            </a:pPr>
            <a:r>
              <a:rPr lang="en-US" sz="2400" dirty="0">
                <a:solidFill>
                  <a:srgbClr val="808080"/>
                </a:solidFill>
                <a:latin typeface="Calibri"/>
                <a:cs typeface="Calibri"/>
              </a:rPr>
              <a:t>Should DOACs, LMWH, UFH, Fondaparinux, </a:t>
            </a:r>
            <a:r>
              <a:rPr lang="en-US" sz="2400" dirty="0" err="1">
                <a:solidFill>
                  <a:srgbClr val="808080"/>
                </a:solidFill>
                <a:latin typeface="Calibri"/>
                <a:cs typeface="Calibri"/>
              </a:rPr>
              <a:t>Argatroban</a:t>
            </a:r>
            <a:r>
              <a:rPr lang="en-US" sz="2400" dirty="0">
                <a:solidFill>
                  <a:srgbClr val="808080"/>
                </a:solidFill>
                <a:latin typeface="Calibri"/>
                <a:cs typeface="Calibri"/>
              </a:rPr>
              <a:t>, or Bivalirudin at therapeutic-intensity vs. Prophylactic intensity be used for Patients with COVID-19 related critical illness who do not have suspected or confirmed VTE?</a:t>
            </a:r>
          </a:p>
        </p:txBody>
      </p:sp>
      <p:graphicFrame>
        <p:nvGraphicFramePr>
          <p:cNvPr id="3" name="object 3">
            <a:extLst>
              <a:ext uri="{FF2B5EF4-FFF2-40B4-BE49-F238E27FC236}">
                <a16:creationId xmlns:a16="http://schemas.microsoft.com/office/drawing/2014/main" id="{FB022604-7071-AC87-585C-BE3E939BB8D3}"/>
              </a:ext>
            </a:extLst>
          </p:cNvPr>
          <p:cNvGraphicFramePr>
            <a:graphicFrameLocks noGrp="1"/>
          </p:cNvGraphicFramePr>
          <p:nvPr>
            <p:extLst>
              <p:ext uri="{D42A27DB-BD31-4B8C-83A1-F6EECF244321}">
                <p14:modId xmlns:p14="http://schemas.microsoft.com/office/powerpoint/2010/main" val="2627983869"/>
              </p:ext>
            </p:extLst>
          </p:nvPr>
        </p:nvGraphicFramePr>
        <p:xfrm>
          <a:off x="2647499" y="2926316"/>
          <a:ext cx="7099300" cy="3093483"/>
        </p:xfrm>
        <a:graphic>
          <a:graphicData uri="http://schemas.openxmlformats.org/drawingml/2006/table">
            <a:tbl>
              <a:tblPr firstRow="1" bandRow="1">
                <a:tableStyleId>{2D5ABB26-0587-4C30-8999-92F81FD0307C}</a:tableStyleId>
              </a:tblPr>
              <a:tblGrid>
                <a:gridCol w="1619885">
                  <a:extLst>
                    <a:ext uri="{9D8B030D-6E8A-4147-A177-3AD203B41FA5}">
                      <a16:colId xmlns:a16="http://schemas.microsoft.com/office/drawing/2014/main" val="20000"/>
                    </a:ext>
                  </a:extLst>
                </a:gridCol>
                <a:gridCol w="5479415">
                  <a:extLst>
                    <a:ext uri="{9D8B030D-6E8A-4147-A177-3AD203B41FA5}">
                      <a16:colId xmlns:a16="http://schemas.microsoft.com/office/drawing/2014/main" val="20001"/>
                    </a:ext>
                  </a:extLst>
                </a:gridCol>
              </a:tblGrid>
              <a:tr h="578177">
                <a:tc>
                  <a:txBody>
                    <a:bodyPr/>
                    <a:lstStyle/>
                    <a:p>
                      <a:pPr marL="91440">
                        <a:lnSpc>
                          <a:spcPct val="100000"/>
                        </a:lnSpc>
                        <a:spcBef>
                          <a:spcPts val="1275"/>
                        </a:spcBef>
                      </a:pPr>
                      <a:r>
                        <a:rPr sz="1400" b="1" spc="-10" dirty="0">
                          <a:solidFill>
                            <a:srgbClr val="FFFFFF"/>
                          </a:solidFill>
                          <a:latin typeface="Segoe UI"/>
                          <a:cs typeface="Segoe UI"/>
                        </a:rPr>
                        <a:t>POPULATION:</a:t>
                      </a:r>
                      <a:endParaRPr sz="1400">
                        <a:latin typeface="Segoe UI"/>
                        <a:cs typeface="Segoe UI"/>
                      </a:endParaRPr>
                    </a:p>
                  </a:txBody>
                  <a:tcPr marL="0" marR="0" marT="161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375285" indent="-635">
                        <a:lnSpc>
                          <a:spcPct val="100000"/>
                        </a:lnSpc>
                        <a:spcBef>
                          <a:spcPts val="434"/>
                        </a:spcBef>
                      </a:pPr>
                      <a:r>
                        <a:rPr lang="en-US" sz="1400" dirty="0">
                          <a:solidFill>
                            <a:srgbClr val="808080"/>
                          </a:solidFill>
                          <a:latin typeface="Segoe UI"/>
                          <a:cs typeface="Segoe UI"/>
                        </a:rPr>
                        <a:t>Patients with COVID-19 related </a:t>
                      </a:r>
                      <a:r>
                        <a:rPr lang="en-US" sz="1400" b="1" i="1" dirty="0">
                          <a:solidFill>
                            <a:srgbClr val="808080"/>
                          </a:solidFill>
                          <a:latin typeface="Segoe UI"/>
                          <a:cs typeface="Segoe UI"/>
                        </a:rPr>
                        <a:t>critical illness</a:t>
                      </a:r>
                      <a:r>
                        <a:rPr lang="en-US" sz="1400" dirty="0">
                          <a:solidFill>
                            <a:srgbClr val="808080"/>
                          </a:solidFill>
                          <a:latin typeface="Segoe UI"/>
                          <a:cs typeface="Segoe UI"/>
                        </a:rPr>
                        <a:t> who do not have suspected or confirmed VTE</a:t>
                      </a:r>
                      <a:endParaRPr sz="1400" dirty="0">
                        <a:latin typeface="Segoe UI"/>
                        <a:cs typeface="Segoe UI"/>
                      </a:endParaRPr>
                    </a:p>
                  </a:txBody>
                  <a:tcPr marL="0" marR="0" marT="552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0"/>
                  </a:ext>
                </a:extLst>
              </a:tr>
              <a:tr h="578850">
                <a:tc>
                  <a:txBody>
                    <a:bodyPr/>
                    <a:lstStyle/>
                    <a:p>
                      <a:pPr marL="91440">
                        <a:lnSpc>
                          <a:spcPct val="100000"/>
                        </a:lnSpc>
                        <a:spcBef>
                          <a:spcPts val="1280"/>
                        </a:spcBef>
                      </a:pPr>
                      <a:r>
                        <a:rPr sz="1400" b="1" spc="-10" dirty="0">
                          <a:solidFill>
                            <a:srgbClr val="FFFFFF"/>
                          </a:solidFill>
                          <a:latin typeface="Segoe UI"/>
                          <a:cs typeface="Segoe UI"/>
                        </a:rPr>
                        <a:t>INTERVENTION:</a:t>
                      </a:r>
                      <a:endParaRPr sz="1400">
                        <a:latin typeface="Segoe UI"/>
                        <a:cs typeface="Segoe UI"/>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385445">
                        <a:lnSpc>
                          <a:spcPct val="100000"/>
                        </a:lnSpc>
                        <a:spcBef>
                          <a:spcPts val="440"/>
                        </a:spcBef>
                      </a:pPr>
                      <a:r>
                        <a:rPr lang="en-US" sz="1400" dirty="0">
                          <a:solidFill>
                            <a:srgbClr val="808080"/>
                          </a:solidFill>
                          <a:latin typeface="Segoe UI"/>
                          <a:cs typeface="Segoe UI"/>
                        </a:rPr>
                        <a:t>DOACs, LMWH, UFH, Fondaparinux, </a:t>
                      </a:r>
                      <a:r>
                        <a:rPr lang="en-US" sz="1400" dirty="0" err="1">
                          <a:solidFill>
                            <a:srgbClr val="808080"/>
                          </a:solidFill>
                          <a:latin typeface="Segoe UI"/>
                          <a:cs typeface="Segoe UI"/>
                        </a:rPr>
                        <a:t>Argatroban</a:t>
                      </a:r>
                      <a:r>
                        <a:rPr lang="en-US" sz="1400" dirty="0">
                          <a:solidFill>
                            <a:srgbClr val="808080"/>
                          </a:solidFill>
                          <a:latin typeface="Segoe UI"/>
                          <a:cs typeface="Segoe UI"/>
                        </a:rPr>
                        <a:t>, or Bivalirudin at therapeutic-intensity</a:t>
                      </a: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1"/>
                  </a:ext>
                </a:extLst>
              </a:tr>
              <a:tr h="377599">
                <a:tc>
                  <a:txBody>
                    <a:bodyPr/>
                    <a:lstStyle/>
                    <a:p>
                      <a:pPr marL="91440">
                        <a:lnSpc>
                          <a:spcPct val="100000"/>
                        </a:lnSpc>
                        <a:spcBef>
                          <a:spcPts val="530"/>
                        </a:spcBef>
                      </a:pPr>
                      <a:r>
                        <a:rPr sz="1400" b="1" spc="-10" dirty="0">
                          <a:solidFill>
                            <a:srgbClr val="FFFFFF"/>
                          </a:solidFill>
                          <a:latin typeface="Segoe UI"/>
                          <a:cs typeface="Segoe UI"/>
                        </a:rPr>
                        <a:t>COMPARISON:</a:t>
                      </a:r>
                      <a:endParaRPr sz="1400">
                        <a:latin typeface="Segoe UI"/>
                        <a:cs typeface="Segoe UI"/>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0805">
                        <a:lnSpc>
                          <a:spcPct val="100000"/>
                        </a:lnSpc>
                        <a:spcBef>
                          <a:spcPts val="530"/>
                        </a:spcBef>
                      </a:pPr>
                      <a:r>
                        <a:rPr sz="1400" spc="-10" dirty="0">
                          <a:solidFill>
                            <a:srgbClr val="808080"/>
                          </a:solidFill>
                          <a:latin typeface="Segoe UI"/>
                          <a:cs typeface="Segoe UI"/>
                        </a:rPr>
                        <a:t>Prophylactic-intensity</a:t>
                      </a:r>
                      <a:endParaRPr sz="1400">
                        <a:latin typeface="Segoe UI"/>
                        <a:cs typeface="Segoe UI"/>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1558857">
                <a:tc>
                  <a:txBody>
                    <a:bodyPr/>
                    <a:lstStyle/>
                    <a:p>
                      <a:pPr>
                        <a:lnSpc>
                          <a:spcPct val="100000"/>
                        </a:lnSpc>
                      </a:pPr>
                      <a:endParaRPr sz="1800">
                        <a:latin typeface="Times New Roman"/>
                        <a:cs typeface="Times New Roman"/>
                      </a:endParaRPr>
                    </a:p>
                    <a:p>
                      <a:pPr marL="91440" marR="496570">
                        <a:lnSpc>
                          <a:spcPct val="100000"/>
                        </a:lnSpc>
                        <a:spcBef>
                          <a:spcPts val="1110"/>
                        </a:spcBef>
                      </a:pPr>
                      <a:r>
                        <a:rPr sz="1400" b="1" spc="-20" dirty="0">
                          <a:solidFill>
                            <a:srgbClr val="FFFFFF"/>
                          </a:solidFill>
                          <a:latin typeface="Segoe UI"/>
                          <a:cs typeface="Segoe UI"/>
                        </a:rPr>
                        <a:t>MAIN </a:t>
                      </a:r>
                      <a:r>
                        <a:rPr sz="1400" b="1" spc="-10" dirty="0">
                          <a:solidFill>
                            <a:srgbClr val="FFFFFF"/>
                          </a:solidFill>
                          <a:latin typeface="Segoe UI"/>
                          <a:cs typeface="Segoe UI"/>
                        </a:rPr>
                        <a:t>OUTCOMES:</a:t>
                      </a:r>
                      <a:endParaRPr sz="14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118110">
                        <a:lnSpc>
                          <a:spcPct val="100000"/>
                        </a:lnSpc>
                        <a:spcBef>
                          <a:spcPts val="1500"/>
                        </a:spcBef>
                      </a:pPr>
                      <a:r>
                        <a:rPr lang="en-US" sz="1400" dirty="0">
                          <a:solidFill>
                            <a:srgbClr val="808080"/>
                          </a:solidFill>
                          <a:latin typeface="Segoe UI"/>
                          <a:cs typeface="Segoe UI"/>
                        </a:rPr>
                        <a:t>Mortality; Pulmonary embolism; Deep Venous Thrombosis of the upper leg (Proximal lower extremity DVT); Major bleeding; Multiple Organ Failure; Ischemic stroke (severe); Intracranial hemorrhage; Invasive mechanical ventilation; Limb amputation; ST-elevation myocardial infarction; Length of hospital admission; Length of ICU admission;</a:t>
                      </a:r>
                    </a:p>
                  </a:txBody>
                  <a:tcPr marL="0" marR="0" marT="190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09167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F0E8C-9DD6-3CD6-68BC-A794B3CB5428}"/>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70554A85-EE61-4DD5-CA54-F4B2C04AB8AA}"/>
              </a:ext>
            </a:extLst>
          </p:cNvPr>
          <p:cNvGraphicFramePr>
            <a:graphicFrameLocks noGrp="1"/>
          </p:cNvGraphicFramePr>
          <p:nvPr>
            <p:extLst>
              <p:ext uri="{D42A27DB-BD31-4B8C-83A1-F6EECF244321}">
                <p14:modId xmlns:p14="http://schemas.microsoft.com/office/powerpoint/2010/main" val="468271601"/>
              </p:ext>
            </p:extLst>
          </p:nvPr>
        </p:nvGraphicFramePr>
        <p:xfrm>
          <a:off x="1187133" y="1828800"/>
          <a:ext cx="9817734" cy="4097983"/>
        </p:xfrm>
        <a:graphic>
          <a:graphicData uri="http://schemas.openxmlformats.org/drawingml/2006/table">
            <a:tbl>
              <a:tblPr firstRow="1" bandRow="1">
                <a:tableStyleId>{2D5ABB26-0587-4C30-8999-92F81FD0307C}</a:tableStyleId>
              </a:tblPr>
              <a:tblGrid>
                <a:gridCol w="2061210">
                  <a:extLst>
                    <a:ext uri="{9D8B030D-6E8A-4147-A177-3AD203B41FA5}">
                      <a16:colId xmlns:a16="http://schemas.microsoft.com/office/drawing/2014/main" val="20000"/>
                    </a:ext>
                  </a:extLst>
                </a:gridCol>
                <a:gridCol w="1112520">
                  <a:extLst>
                    <a:ext uri="{9D8B030D-6E8A-4147-A177-3AD203B41FA5}">
                      <a16:colId xmlns:a16="http://schemas.microsoft.com/office/drawing/2014/main" val="20001"/>
                    </a:ext>
                  </a:extLst>
                </a:gridCol>
                <a:gridCol w="1384934">
                  <a:extLst>
                    <a:ext uri="{9D8B030D-6E8A-4147-A177-3AD203B41FA5}">
                      <a16:colId xmlns:a16="http://schemas.microsoft.com/office/drawing/2014/main" val="20002"/>
                    </a:ext>
                  </a:extLst>
                </a:gridCol>
                <a:gridCol w="1349375">
                  <a:extLst>
                    <a:ext uri="{9D8B030D-6E8A-4147-A177-3AD203B41FA5}">
                      <a16:colId xmlns:a16="http://schemas.microsoft.com/office/drawing/2014/main" val="20003"/>
                    </a:ext>
                  </a:extLst>
                </a:gridCol>
                <a:gridCol w="1870075">
                  <a:extLst>
                    <a:ext uri="{9D8B030D-6E8A-4147-A177-3AD203B41FA5}">
                      <a16:colId xmlns:a16="http://schemas.microsoft.com/office/drawing/2014/main" val="20004"/>
                    </a:ext>
                  </a:extLst>
                </a:gridCol>
                <a:gridCol w="2039620">
                  <a:extLst>
                    <a:ext uri="{9D8B030D-6E8A-4147-A177-3AD203B41FA5}">
                      <a16:colId xmlns:a16="http://schemas.microsoft.com/office/drawing/2014/main" val="20005"/>
                    </a:ext>
                  </a:extLst>
                </a:gridCol>
              </a:tblGrid>
              <a:tr h="403434">
                <a:tc rowSpan="2">
                  <a:txBody>
                    <a:bodyPr/>
                    <a:lstStyle/>
                    <a:p>
                      <a:pPr>
                        <a:lnSpc>
                          <a:spcPct val="100000"/>
                        </a:lnSpc>
                      </a:pPr>
                      <a:endParaRPr sz="1600">
                        <a:latin typeface="Times New Roman"/>
                        <a:cs typeface="Times New Roman"/>
                      </a:endParaRPr>
                    </a:p>
                    <a:p>
                      <a:pPr>
                        <a:lnSpc>
                          <a:spcPct val="100000"/>
                        </a:lnSpc>
                        <a:spcBef>
                          <a:spcPts val="5"/>
                        </a:spcBef>
                      </a:pPr>
                      <a:endParaRPr sz="2050">
                        <a:latin typeface="Times New Roman"/>
                        <a:cs typeface="Times New Roman"/>
                      </a:endParaRPr>
                    </a:p>
                    <a:p>
                      <a:pPr marL="669290">
                        <a:lnSpc>
                          <a:spcPct val="100000"/>
                        </a:lnSpc>
                      </a:pPr>
                      <a:r>
                        <a:rPr sz="1200" b="1" spc="-10" dirty="0">
                          <a:solidFill>
                            <a:srgbClr val="FFFFFF"/>
                          </a:solidFill>
                          <a:latin typeface="Segoe UI"/>
                          <a:cs typeface="Segoe UI"/>
                        </a:rPr>
                        <a:t>Outcomes</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spcBef>
                          <a:spcPts val="30"/>
                        </a:spcBef>
                      </a:pPr>
                      <a:endParaRPr sz="1750">
                        <a:latin typeface="Times New Roman"/>
                        <a:cs typeface="Times New Roman"/>
                      </a:endParaRPr>
                    </a:p>
                    <a:p>
                      <a:pPr marL="130175" marR="122555" indent="-1270" algn="ctr">
                        <a:lnSpc>
                          <a:spcPct val="100000"/>
                        </a:lnSpc>
                      </a:pPr>
                      <a:r>
                        <a:rPr sz="1200" b="1" dirty="0">
                          <a:solidFill>
                            <a:srgbClr val="FFFFFF"/>
                          </a:solidFill>
                          <a:latin typeface="Segoe UI"/>
                          <a:cs typeface="Segoe UI"/>
                        </a:rPr>
                        <a:t>№ </a:t>
                      </a:r>
                      <a:r>
                        <a:rPr sz="1200" b="1" spc="-25" dirty="0">
                          <a:solidFill>
                            <a:srgbClr val="FFFFFF"/>
                          </a:solidFill>
                          <a:latin typeface="Segoe UI"/>
                          <a:cs typeface="Segoe UI"/>
                        </a:rPr>
                        <a:t>of </a:t>
                      </a:r>
                      <a:r>
                        <a:rPr sz="1200" b="1" spc="-10" dirty="0">
                          <a:solidFill>
                            <a:srgbClr val="FFFFFF"/>
                          </a:solidFill>
                          <a:latin typeface="Segoe UI"/>
                          <a:cs typeface="Segoe UI"/>
                        </a:rPr>
                        <a:t>participants (studies)</a:t>
                      </a:r>
                      <a:endParaRPr sz="1200">
                        <a:latin typeface="Segoe UI"/>
                        <a:cs typeface="Segoe U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pPr>
                      <a:endParaRPr sz="1600">
                        <a:latin typeface="Times New Roman"/>
                        <a:cs typeface="Times New Roman"/>
                      </a:endParaRPr>
                    </a:p>
                    <a:p>
                      <a:pPr marL="376555" marR="122555" indent="-248920">
                        <a:lnSpc>
                          <a:spcPct val="100000"/>
                        </a:lnSpc>
                        <a:spcBef>
                          <a:spcPts val="925"/>
                        </a:spcBef>
                      </a:pPr>
                      <a:r>
                        <a:rPr sz="1200" b="1" dirty="0">
                          <a:solidFill>
                            <a:srgbClr val="FFFFFF"/>
                          </a:solidFill>
                          <a:latin typeface="Segoe UI"/>
                          <a:cs typeface="Segoe UI"/>
                        </a:rPr>
                        <a:t>Certainty</a:t>
                      </a:r>
                      <a:r>
                        <a:rPr sz="1200" b="1" spc="-10" dirty="0">
                          <a:solidFill>
                            <a:srgbClr val="FFFFFF"/>
                          </a:solidFill>
                          <a:latin typeface="Segoe UI"/>
                          <a:cs typeface="Segoe UI"/>
                        </a:rPr>
                        <a:t> </a:t>
                      </a:r>
                      <a:r>
                        <a:rPr sz="1200" b="1" dirty="0">
                          <a:solidFill>
                            <a:srgbClr val="FFFFFF"/>
                          </a:solidFill>
                          <a:latin typeface="Segoe UI"/>
                          <a:cs typeface="Segoe UI"/>
                        </a:rPr>
                        <a:t>of </a:t>
                      </a:r>
                      <a:r>
                        <a:rPr sz="1200" b="1" spc="-25" dirty="0">
                          <a:solidFill>
                            <a:srgbClr val="FFFFFF"/>
                          </a:solidFill>
                          <a:latin typeface="Segoe UI"/>
                          <a:cs typeface="Segoe UI"/>
                        </a:rPr>
                        <a:t>the </a:t>
                      </a:r>
                      <a:r>
                        <a:rPr sz="1200" b="1" spc="-10" dirty="0">
                          <a:solidFill>
                            <a:srgbClr val="FFFFFF"/>
                          </a:solidFill>
                          <a:latin typeface="Segoe UI"/>
                          <a:cs typeface="Segoe UI"/>
                        </a:rPr>
                        <a:t>evidence (GRADE)</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400">
                        <a:latin typeface="Times New Roman"/>
                        <a:cs typeface="Times New Roman"/>
                      </a:endParaRPr>
                    </a:p>
                    <a:p>
                      <a:pPr marL="374015" marR="156845" indent="-210820">
                        <a:lnSpc>
                          <a:spcPct val="100000"/>
                        </a:lnSpc>
                        <a:spcBef>
                          <a:spcPts val="5"/>
                        </a:spcBef>
                      </a:pPr>
                      <a:r>
                        <a:rPr sz="1200" b="1" dirty="0">
                          <a:solidFill>
                            <a:srgbClr val="FFFFFF"/>
                          </a:solidFill>
                          <a:latin typeface="Segoe UI"/>
                          <a:cs typeface="Segoe UI"/>
                        </a:rPr>
                        <a:t>Relative</a:t>
                      </a:r>
                      <a:r>
                        <a:rPr sz="1200" b="1" spc="-70" dirty="0">
                          <a:solidFill>
                            <a:srgbClr val="FFFFFF"/>
                          </a:solidFill>
                          <a:latin typeface="Segoe UI"/>
                          <a:cs typeface="Segoe UI"/>
                        </a:rPr>
                        <a:t> </a:t>
                      </a:r>
                      <a:r>
                        <a:rPr sz="1200" b="1" spc="-10" dirty="0">
                          <a:solidFill>
                            <a:srgbClr val="FFFFFF"/>
                          </a:solidFill>
                          <a:latin typeface="Segoe UI"/>
                          <a:cs typeface="Segoe UI"/>
                        </a:rPr>
                        <a:t>effect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gridSpan="2">
                  <a:txBody>
                    <a:bodyPr/>
                    <a:lstStyle/>
                    <a:p>
                      <a:pPr marL="1650364" marR="944244" indent="-701040">
                        <a:lnSpc>
                          <a:spcPct val="100000"/>
                        </a:lnSpc>
                        <a:spcBef>
                          <a:spcPts val="180"/>
                        </a:spcBef>
                      </a:pPr>
                      <a:r>
                        <a:rPr sz="1200" b="1" dirty="0">
                          <a:solidFill>
                            <a:srgbClr val="FFFFFF"/>
                          </a:solidFill>
                          <a:latin typeface="Segoe UI"/>
                          <a:cs typeface="Segoe UI"/>
                        </a:rPr>
                        <a:t>Anticipated</a:t>
                      </a:r>
                      <a:r>
                        <a:rPr sz="1200" b="1" spc="-35" dirty="0">
                          <a:solidFill>
                            <a:srgbClr val="FFFFFF"/>
                          </a:solidFill>
                          <a:latin typeface="Segoe UI"/>
                          <a:cs typeface="Segoe UI"/>
                        </a:rPr>
                        <a:t> </a:t>
                      </a:r>
                      <a:r>
                        <a:rPr sz="1200" b="1" dirty="0">
                          <a:solidFill>
                            <a:srgbClr val="FFFFFF"/>
                          </a:solidFill>
                          <a:latin typeface="Segoe UI"/>
                          <a:cs typeface="Segoe UI"/>
                        </a:rPr>
                        <a:t>absolute</a:t>
                      </a:r>
                      <a:r>
                        <a:rPr sz="1200" b="1" spc="-45" dirty="0">
                          <a:solidFill>
                            <a:srgbClr val="FFFFFF"/>
                          </a:solidFill>
                          <a:latin typeface="Segoe UI"/>
                          <a:cs typeface="Segoe UI"/>
                        </a:rPr>
                        <a:t> </a:t>
                      </a:r>
                      <a:r>
                        <a:rPr sz="1200" b="1" spc="-10" dirty="0">
                          <a:solidFill>
                            <a:srgbClr val="FFFFFF"/>
                          </a:solidFill>
                          <a:latin typeface="Segoe UI"/>
                          <a:cs typeface="Segoe UI"/>
                        </a:rPr>
                        <a:t>effects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43E31"/>
                    </a:solidFill>
                  </a:tcPr>
                </a:tc>
                <a:tc hMerge="1">
                  <a:txBody>
                    <a:bodyPr/>
                    <a:lstStyle/>
                    <a:p>
                      <a:endParaRPr/>
                    </a:p>
                  </a:txBody>
                  <a:tcPr marL="0" marR="0" marT="0" marB="0"/>
                </a:tc>
                <a:extLst>
                  <a:ext uri="{0D108BD9-81ED-4DB2-BD59-A6C34878D82A}">
                    <a16:rowId xmlns:a16="http://schemas.microsoft.com/office/drawing/2014/main" val="10000"/>
                  </a:ext>
                </a:extLst>
              </a:tr>
              <a:tr h="803217">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a:txBody>
                    <a:bodyPr/>
                    <a:lstStyle/>
                    <a:p>
                      <a:pPr algn="ctr" fontAlgn="b"/>
                      <a:r>
                        <a:rPr lang="en-US" sz="1200" b="1" dirty="0">
                          <a:solidFill>
                            <a:schemeClr val="bg1"/>
                          </a:solidFill>
                          <a:effectLst/>
                        </a:rPr>
                        <a:t>Risk with Prophylactic intensity</a:t>
                      </a:r>
                    </a:p>
                  </a:txBody>
                  <a:tcPr marL="47625" marR="47625" marT="47625" marB="47625" anchor="b">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a:txBody>
                    <a:bodyPr/>
                    <a:lstStyle/>
                    <a:p>
                      <a:pPr algn="ctr" fontAlgn="b"/>
                      <a:r>
                        <a:rPr lang="en-US" sz="1200" b="1" dirty="0">
                          <a:solidFill>
                            <a:schemeClr val="bg1"/>
                          </a:solidFill>
                          <a:effectLst/>
                        </a:rPr>
                        <a:t>Risk with DOACs, LMWH, UFH, Fondaparinux, </a:t>
                      </a:r>
                      <a:r>
                        <a:rPr lang="en-US" sz="1200" b="1" dirty="0" err="1">
                          <a:solidFill>
                            <a:schemeClr val="bg1"/>
                          </a:solidFill>
                          <a:effectLst/>
                        </a:rPr>
                        <a:t>Argatroban</a:t>
                      </a:r>
                      <a:r>
                        <a:rPr lang="en-US" sz="1200" b="1" dirty="0">
                          <a:solidFill>
                            <a:schemeClr val="bg1"/>
                          </a:solidFill>
                          <a:effectLst/>
                        </a:rPr>
                        <a:t>, or Bivalirudin at intermediate-intensity</a:t>
                      </a:r>
                    </a:p>
                  </a:txBody>
                  <a:tcPr marL="47625" marR="47625" marT="47625" marB="47625" anchor="b">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extLst>
                  <a:ext uri="{0D108BD9-81ED-4DB2-BD59-A6C34878D82A}">
                    <a16:rowId xmlns:a16="http://schemas.microsoft.com/office/drawing/2014/main" val="10001"/>
                  </a:ext>
                </a:extLst>
              </a:tr>
              <a:tr h="603021">
                <a:tc>
                  <a:txBody>
                    <a:bodyPr/>
                    <a:lstStyle/>
                    <a:p>
                      <a:pPr marL="90805">
                        <a:lnSpc>
                          <a:spcPct val="100000"/>
                        </a:lnSpc>
                        <a:spcBef>
                          <a:spcPts val="0"/>
                        </a:spcBef>
                      </a:pPr>
                      <a:r>
                        <a:rPr sz="1200" b="1" spc="-10" dirty="0">
                          <a:solidFill>
                            <a:srgbClr val="808080"/>
                          </a:solidFill>
                          <a:latin typeface="Segoe UI"/>
                          <a:cs typeface="Segoe UI"/>
                        </a:rPr>
                        <a:t>MORTALITY</a:t>
                      </a:r>
                      <a:endParaRPr sz="1200" dirty="0">
                        <a:latin typeface="Segoe UI"/>
                        <a:cs typeface="Segoe UI"/>
                      </a:endParaRPr>
                    </a:p>
                    <a:p>
                      <a:pPr marL="91440" marR="817880">
                        <a:lnSpc>
                          <a:spcPct val="100000"/>
                        </a:lnSpc>
                        <a:spcBef>
                          <a:spcPts val="0"/>
                        </a:spcBef>
                      </a:pPr>
                      <a:r>
                        <a:rPr sz="1100" dirty="0">
                          <a:solidFill>
                            <a:srgbClr val="808080"/>
                          </a:solidFill>
                          <a:latin typeface="Segoe UI"/>
                          <a:cs typeface="Segoe UI"/>
                        </a:rPr>
                        <a:t>follow</a:t>
                      </a:r>
                      <a:r>
                        <a:rPr sz="1100" spc="-20" dirty="0">
                          <a:solidFill>
                            <a:srgbClr val="808080"/>
                          </a:solidFill>
                          <a:latin typeface="Segoe UI"/>
                          <a:cs typeface="Segoe UI"/>
                        </a:rPr>
                        <a:t> </a:t>
                      </a:r>
                      <a:r>
                        <a:rPr sz="1100" dirty="0">
                          <a:solidFill>
                            <a:srgbClr val="808080"/>
                          </a:solidFill>
                          <a:latin typeface="Segoe UI"/>
                          <a:cs typeface="Segoe UI"/>
                        </a:rPr>
                        <a:t>up:</a:t>
                      </a:r>
                      <a:r>
                        <a:rPr sz="1100" spc="-10" dirty="0">
                          <a:solidFill>
                            <a:srgbClr val="808080"/>
                          </a:solidFill>
                          <a:latin typeface="Segoe UI"/>
                          <a:cs typeface="Segoe UI"/>
                        </a:rPr>
                        <a:t> </a:t>
                      </a:r>
                      <a:r>
                        <a:rPr sz="1100" spc="-20" dirty="0">
                          <a:solidFill>
                            <a:srgbClr val="808080"/>
                          </a:solidFill>
                          <a:latin typeface="Segoe UI"/>
                          <a:cs typeface="Segoe UI"/>
                        </a:rPr>
                        <a:t>range</a:t>
                      </a:r>
                      <a:r>
                        <a:rPr sz="1100" dirty="0">
                          <a:solidFill>
                            <a:srgbClr val="808080"/>
                          </a:solidFill>
                          <a:latin typeface="Segoe UI"/>
                          <a:cs typeface="Segoe UI"/>
                        </a:rPr>
                        <a:t> </a:t>
                      </a:r>
                      <a:r>
                        <a:rPr lang="en-US" sz="1100" dirty="0">
                          <a:solidFill>
                            <a:srgbClr val="808080"/>
                          </a:solidFill>
                          <a:latin typeface="Segoe UI"/>
                          <a:cs typeface="Segoe UI"/>
                        </a:rPr>
                        <a:t>7</a:t>
                      </a:r>
                      <a:r>
                        <a:rPr sz="1100" spc="-40" dirty="0">
                          <a:solidFill>
                            <a:srgbClr val="808080"/>
                          </a:solidFill>
                          <a:latin typeface="Segoe UI"/>
                          <a:cs typeface="Segoe UI"/>
                        </a:rPr>
                        <a:t> </a:t>
                      </a:r>
                      <a:r>
                        <a:rPr sz="1100" dirty="0">
                          <a:solidFill>
                            <a:srgbClr val="808080"/>
                          </a:solidFill>
                          <a:latin typeface="Segoe UI"/>
                          <a:cs typeface="Segoe UI"/>
                        </a:rPr>
                        <a:t>days</a:t>
                      </a:r>
                      <a:r>
                        <a:rPr sz="1100" spc="-15" dirty="0">
                          <a:solidFill>
                            <a:srgbClr val="808080"/>
                          </a:solidFill>
                          <a:latin typeface="Segoe UI"/>
                          <a:cs typeface="Segoe UI"/>
                        </a:rPr>
                        <a:t> </a:t>
                      </a:r>
                      <a:r>
                        <a:rPr sz="1100" dirty="0">
                          <a:solidFill>
                            <a:srgbClr val="808080"/>
                          </a:solidFill>
                          <a:latin typeface="Segoe UI"/>
                          <a:cs typeface="Segoe UI"/>
                        </a:rPr>
                        <a:t>to</a:t>
                      </a:r>
                      <a:r>
                        <a:rPr sz="1100" spc="10" dirty="0">
                          <a:solidFill>
                            <a:srgbClr val="808080"/>
                          </a:solidFill>
                          <a:latin typeface="Segoe UI"/>
                          <a:cs typeface="Segoe UI"/>
                        </a:rPr>
                        <a:t> </a:t>
                      </a:r>
                      <a:r>
                        <a:rPr lang="en-US" sz="1100" spc="10" dirty="0">
                          <a:solidFill>
                            <a:srgbClr val="808080"/>
                          </a:solidFill>
                          <a:latin typeface="Segoe UI"/>
                          <a:cs typeface="Segoe UI"/>
                        </a:rPr>
                        <a:t>30</a:t>
                      </a:r>
                      <a:r>
                        <a:rPr sz="1100" spc="-25" dirty="0">
                          <a:solidFill>
                            <a:srgbClr val="808080"/>
                          </a:solidFill>
                          <a:latin typeface="Segoe UI"/>
                          <a:cs typeface="Segoe UI"/>
                        </a:rPr>
                        <a:t> </a:t>
                      </a:r>
                      <a:r>
                        <a:rPr sz="1100" spc="-20" dirty="0">
                          <a:solidFill>
                            <a:srgbClr val="808080"/>
                          </a:solidFill>
                          <a:latin typeface="Segoe UI"/>
                          <a:cs typeface="Segoe UI"/>
                        </a:rPr>
                        <a:t>days</a:t>
                      </a:r>
                      <a:endParaRPr sz="1100" dirty="0">
                        <a:latin typeface="Segoe UI"/>
                        <a:cs typeface="Segoe UI"/>
                      </a:endParaRPr>
                    </a:p>
                  </a:txBody>
                  <a:tcPr marL="0" marR="0" marT="51435" marB="0">
                    <a:lnB w="12700">
                      <a:solidFill>
                        <a:srgbClr val="C0C0C0"/>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1951</a:t>
                      </a:r>
                    </a:p>
                    <a:p>
                      <a:pPr algn="ctr">
                        <a:lnSpc>
                          <a:spcPct val="100000"/>
                        </a:lnSpc>
                        <a:spcBef>
                          <a:spcPts val="0"/>
                        </a:spcBef>
                      </a:pPr>
                      <a:r>
                        <a:rPr lang="en-US" sz="1200" spc="-25" dirty="0">
                          <a:solidFill>
                            <a:srgbClr val="808080"/>
                          </a:solidFill>
                          <a:latin typeface="Segoe UI"/>
                          <a:cs typeface="Segoe UI"/>
                        </a:rPr>
                        <a:t>(7 RCTs)</a:t>
                      </a:r>
                      <a:endParaRPr sz="1200" dirty="0">
                        <a:latin typeface="Segoe UI"/>
                        <a:cs typeface="Segoe UI"/>
                      </a:endParaRPr>
                    </a:p>
                  </a:txBody>
                  <a:tcPr marL="0" marR="0" marT="127000" marB="0">
                    <a:lnB w="12700">
                      <a:solidFill>
                        <a:srgbClr val="C0C0C0"/>
                      </a:solidFill>
                      <a:prstDash val="solid"/>
                    </a:lnB>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37185">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63500" marB="0">
                    <a:lnB w="12700">
                      <a:solidFill>
                        <a:srgbClr val="C0C0C0"/>
                      </a:solidFill>
                      <a:prstDash val="solid"/>
                    </a:lnB>
                    <a:solidFill>
                      <a:srgbClr val="F2F2F2"/>
                    </a:solidFill>
                  </a:tcPr>
                </a:tc>
                <a:tc>
                  <a:txBody>
                    <a:bodyPr/>
                    <a:lstStyle/>
                    <a:p>
                      <a:pPr marL="635" algn="ctr">
                        <a:lnSpc>
                          <a:spcPct val="100000"/>
                        </a:lnSpc>
                        <a:spcBef>
                          <a:spcPts val="0"/>
                        </a:spcBef>
                      </a:pPr>
                      <a:r>
                        <a:rPr lang="en-US" sz="1200" dirty="0">
                          <a:solidFill>
                            <a:srgbClr val="808080"/>
                          </a:solidFill>
                          <a:latin typeface="Segoe UI"/>
                          <a:cs typeface="Segoe UI"/>
                        </a:rPr>
                        <a:t>OR 0.90</a:t>
                      </a:r>
                    </a:p>
                    <a:p>
                      <a:pPr marL="635" algn="ctr">
                        <a:lnSpc>
                          <a:spcPct val="100000"/>
                        </a:lnSpc>
                        <a:spcBef>
                          <a:spcPts val="0"/>
                        </a:spcBef>
                      </a:pPr>
                      <a:r>
                        <a:rPr lang="en-US" sz="1200" dirty="0">
                          <a:solidFill>
                            <a:srgbClr val="808080"/>
                          </a:solidFill>
                          <a:latin typeface="Segoe UI"/>
                          <a:cs typeface="Segoe UI"/>
                        </a:rPr>
                        <a:t>(0.70 to 1.17)</a:t>
                      </a:r>
                      <a:endParaRPr sz="1200" dirty="0">
                        <a:latin typeface="Segoe UI"/>
                        <a:cs typeface="Segoe UI"/>
                      </a:endParaRPr>
                    </a:p>
                  </a:txBody>
                  <a:tcPr marL="0" marR="0" marT="127000" marB="0">
                    <a:lnB w="12700">
                      <a:solidFill>
                        <a:srgbClr val="C0C0C0"/>
                      </a:solidFill>
                      <a:prstDash val="solid"/>
                    </a:lnB>
                    <a:solidFill>
                      <a:srgbClr val="F2F2F2"/>
                    </a:solidFill>
                  </a:tcPr>
                </a:tc>
                <a:tc>
                  <a:txBody>
                    <a:bodyPr/>
                    <a:lstStyle/>
                    <a:p>
                      <a:pPr>
                        <a:lnSpc>
                          <a:spcPct val="100000"/>
                        </a:lnSpc>
                        <a:spcBef>
                          <a:spcPts val="0"/>
                        </a:spcBef>
                      </a:pPr>
                      <a:endParaRPr sz="1450" dirty="0">
                        <a:latin typeface="Times New Roman"/>
                        <a:cs typeface="Times New Roman"/>
                      </a:endParaRPr>
                    </a:p>
                    <a:p>
                      <a:pPr marL="479425">
                        <a:lnSpc>
                          <a:spcPct val="100000"/>
                        </a:lnSpc>
                        <a:spcBef>
                          <a:spcPts val="0"/>
                        </a:spcBef>
                      </a:pPr>
                      <a:r>
                        <a:rPr sz="1200" dirty="0">
                          <a:solidFill>
                            <a:srgbClr val="808080"/>
                          </a:solidFill>
                          <a:latin typeface="Segoe UI"/>
                          <a:cs typeface="Segoe UI"/>
                        </a:rPr>
                        <a:t>2</a:t>
                      </a:r>
                      <a:r>
                        <a:rPr lang="en-US" sz="1200" dirty="0">
                          <a:solidFill>
                            <a:srgbClr val="808080"/>
                          </a:solidFill>
                          <a:latin typeface="Segoe UI"/>
                          <a:cs typeface="Segoe UI"/>
                        </a:rPr>
                        <a:t>78</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6985" marB="0">
                    <a:lnB w="12700">
                      <a:solidFill>
                        <a:srgbClr val="C0C0C0"/>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21 fewer per 1000</a:t>
                      </a:r>
                    </a:p>
                    <a:p>
                      <a:pPr algn="ctr">
                        <a:lnSpc>
                          <a:spcPct val="100000"/>
                        </a:lnSpc>
                        <a:spcBef>
                          <a:spcPts val="0"/>
                        </a:spcBef>
                      </a:pPr>
                      <a:r>
                        <a:rPr lang="en-US" sz="1200" dirty="0">
                          <a:solidFill>
                            <a:srgbClr val="808080"/>
                          </a:solidFill>
                          <a:latin typeface="Segoe UI"/>
                          <a:cs typeface="Segoe UI"/>
                        </a:rPr>
                        <a:t>(from 66 fewer to 33 more)</a:t>
                      </a:r>
                      <a:endParaRPr sz="1200" dirty="0">
                        <a:latin typeface="Segoe UI"/>
                        <a:cs typeface="Segoe UI"/>
                      </a:endParaRPr>
                    </a:p>
                  </a:txBody>
                  <a:tcPr marL="0" marR="0" marT="127000" marB="0">
                    <a:lnB w="12700">
                      <a:solidFill>
                        <a:srgbClr val="C0C0C0"/>
                      </a:solidFill>
                      <a:prstDash val="solid"/>
                    </a:lnB>
                    <a:solidFill>
                      <a:srgbClr val="F2F2F2"/>
                    </a:solidFill>
                  </a:tcPr>
                </a:tc>
                <a:extLst>
                  <a:ext uri="{0D108BD9-81ED-4DB2-BD59-A6C34878D82A}">
                    <a16:rowId xmlns:a16="http://schemas.microsoft.com/office/drawing/2014/main" val="10002"/>
                  </a:ext>
                </a:extLst>
              </a:tr>
              <a:tr h="603021">
                <a:tc>
                  <a:txBody>
                    <a:bodyPr/>
                    <a:lstStyle/>
                    <a:p>
                      <a:pPr marL="90805">
                        <a:lnSpc>
                          <a:spcPct val="100000"/>
                        </a:lnSpc>
                        <a:spcBef>
                          <a:spcPts val="0"/>
                        </a:spcBef>
                      </a:pPr>
                      <a:r>
                        <a:rPr sz="1200" b="1" spc="-25" dirty="0">
                          <a:solidFill>
                            <a:srgbClr val="808080"/>
                          </a:solidFill>
                          <a:latin typeface="Segoe UI"/>
                          <a:cs typeface="Segoe UI"/>
                        </a:rPr>
                        <a:t>PE</a:t>
                      </a:r>
                      <a:endParaRPr sz="1200" dirty="0">
                        <a:latin typeface="Segoe UI"/>
                        <a:cs typeface="Segoe UI"/>
                      </a:endParaRPr>
                    </a:p>
                    <a:p>
                      <a:pPr marL="91440" marR="817880">
                        <a:lnSpc>
                          <a:spcPct val="100000"/>
                        </a:lnSpc>
                        <a:spcBef>
                          <a:spcPts val="0"/>
                        </a:spcBef>
                      </a:pPr>
                      <a:r>
                        <a:rPr sz="1100" dirty="0">
                          <a:solidFill>
                            <a:srgbClr val="808080"/>
                          </a:solidFill>
                          <a:latin typeface="Segoe UI"/>
                          <a:cs typeface="Segoe UI"/>
                        </a:rPr>
                        <a:t>follow</a:t>
                      </a:r>
                      <a:r>
                        <a:rPr sz="1100" spc="-20" dirty="0">
                          <a:solidFill>
                            <a:srgbClr val="808080"/>
                          </a:solidFill>
                          <a:latin typeface="Segoe UI"/>
                          <a:cs typeface="Segoe UI"/>
                        </a:rPr>
                        <a:t> </a:t>
                      </a:r>
                      <a:r>
                        <a:rPr sz="1100" dirty="0">
                          <a:solidFill>
                            <a:srgbClr val="808080"/>
                          </a:solidFill>
                          <a:latin typeface="Segoe UI"/>
                          <a:cs typeface="Segoe UI"/>
                        </a:rPr>
                        <a:t>up:</a:t>
                      </a:r>
                      <a:r>
                        <a:rPr sz="1100" spc="-10" dirty="0">
                          <a:solidFill>
                            <a:srgbClr val="808080"/>
                          </a:solidFill>
                          <a:latin typeface="Segoe UI"/>
                          <a:cs typeface="Segoe UI"/>
                        </a:rPr>
                        <a:t> </a:t>
                      </a:r>
                      <a:r>
                        <a:rPr sz="1100" spc="-20" dirty="0">
                          <a:solidFill>
                            <a:srgbClr val="808080"/>
                          </a:solidFill>
                          <a:latin typeface="Segoe UI"/>
                          <a:cs typeface="Segoe UI"/>
                        </a:rPr>
                        <a:t>range</a:t>
                      </a:r>
                      <a:r>
                        <a:rPr sz="1100" dirty="0">
                          <a:solidFill>
                            <a:srgbClr val="808080"/>
                          </a:solidFill>
                          <a:latin typeface="Segoe UI"/>
                          <a:cs typeface="Segoe UI"/>
                        </a:rPr>
                        <a:t> </a:t>
                      </a:r>
                      <a:r>
                        <a:rPr lang="en-US" sz="1100" dirty="0">
                          <a:solidFill>
                            <a:srgbClr val="808080"/>
                          </a:solidFill>
                          <a:latin typeface="Segoe UI"/>
                          <a:cs typeface="Segoe UI"/>
                        </a:rPr>
                        <a:t>7</a:t>
                      </a:r>
                      <a:r>
                        <a:rPr sz="1100" spc="-40" dirty="0">
                          <a:solidFill>
                            <a:srgbClr val="808080"/>
                          </a:solidFill>
                          <a:latin typeface="Segoe UI"/>
                          <a:cs typeface="Segoe UI"/>
                        </a:rPr>
                        <a:t> </a:t>
                      </a:r>
                      <a:r>
                        <a:rPr sz="1100" dirty="0">
                          <a:solidFill>
                            <a:srgbClr val="808080"/>
                          </a:solidFill>
                          <a:latin typeface="Segoe UI"/>
                          <a:cs typeface="Segoe UI"/>
                        </a:rPr>
                        <a:t>days</a:t>
                      </a:r>
                      <a:r>
                        <a:rPr sz="1100" spc="-15" dirty="0">
                          <a:solidFill>
                            <a:srgbClr val="808080"/>
                          </a:solidFill>
                          <a:latin typeface="Segoe UI"/>
                          <a:cs typeface="Segoe UI"/>
                        </a:rPr>
                        <a:t> </a:t>
                      </a:r>
                      <a:r>
                        <a:rPr sz="1100" dirty="0">
                          <a:solidFill>
                            <a:srgbClr val="808080"/>
                          </a:solidFill>
                          <a:latin typeface="Segoe UI"/>
                          <a:cs typeface="Segoe UI"/>
                        </a:rPr>
                        <a:t>to</a:t>
                      </a:r>
                      <a:r>
                        <a:rPr sz="1100" spc="10" dirty="0">
                          <a:solidFill>
                            <a:srgbClr val="808080"/>
                          </a:solidFill>
                          <a:latin typeface="Segoe UI"/>
                          <a:cs typeface="Segoe UI"/>
                        </a:rPr>
                        <a:t> </a:t>
                      </a:r>
                      <a:r>
                        <a:rPr lang="en-US" sz="1100" spc="10" dirty="0">
                          <a:solidFill>
                            <a:srgbClr val="808080"/>
                          </a:solidFill>
                          <a:latin typeface="Segoe UI"/>
                          <a:cs typeface="Segoe UI"/>
                        </a:rPr>
                        <a:t>30 </a:t>
                      </a:r>
                      <a:r>
                        <a:rPr sz="1100" spc="-20" dirty="0">
                          <a:solidFill>
                            <a:srgbClr val="808080"/>
                          </a:solidFill>
                          <a:latin typeface="Segoe UI"/>
                          <a:cs typeface="Segoe UI"/>
                        </a:rPr>
                        <a:t>days</a:t>
                      </a:r>
                      <a:endParaRPr sz="1100" dirty="0">
                        <a:latin typeface="Segoe UI"/>
                        <a:cs typeface="Segoe UI"/>
                      </a:endParaRPr>
                    </a:p>
                  </a:txBody>
                  <a:tcPr marL="0" marR="0" marT="50800" marB="0">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1942</a:t>
                      </a:r>
                    </a:p>
                    <a:p>
                      <a:pPr algn="ctr">
                        <a:lnSpc>
                          <a:spcPct val="100000"/>
                        </a:lnSpc>
                        <a:spcBef>
                          <a:spcPts val="0"/>
                        </a:spcBef>
                      </a:pPr>
                      <a:r>
                        <a:rPr lang="en-US" sz="1200" spc="-25" dirty="0">
                          <a:solidFill>
                            <a:srgbClr val="808080"/>
                          </a:solidFill>
                          <a:latin typeface="Segoe UI"/>
                          <a:cs typeface="Segoe UI"/>
                        </a:rPr>
                        <a:t>(7 RCTs)</a:t>
                      </a:r>
                      <a:endParaRPr lang="en-US" sz="1200" dirty="0">
                        <a:latin typeface="Segoe UI"/>
                        <a:cs typeface="Segoe UI"/>
                      </a:endParaRPr>
                    </a:p>
                  </a:txBody>
                  <a:tcPr marL="0" marR="0" marT="127000" marB="0">
                    <a:lnT w="12700">
                      <a:solidFill>
                        <a:srgbClr val="C0C0C0"/>
                      </a:solidFill>
                      <a:prstDash val="solid"/>
                    </a:lnT>
                    <a:lnB w="12700">
                      <a:solidFill>
                        <a:srgbClr val="C0C0C0"/>
                      </a:solidFill>
                      <a:prstDash val="solid"/>
                    </a:lnB>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37185">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63500" marB="0">
                    <a:lnT w="12700">
                      <a:solidFill>
                        <a:srgbClr val="C0C0C0"/>
                      </a:solidFill>
                      <a:prstDash val="solid"/>
                    </a:lnT>
                    <a:lnB w="12700">
                      <a:solidFill>
                        <a:srgbClr val="C0C0C0"/>
                      </a:solidFill>
                      <a:prstDash val="solid"/>
                    </a:lnB>
                    <a:solidFill>
                      <a:srgbClr val="F2F2F2"/>
                    </a:solidFill>
                  </a:tcPr>
                </a:tc>
                <a:tc>
                  <a:txBody>
                    <a:bodyPr/>
                    <a:lstStyle/>
                    <a:p>
                      <a:pPr marL="635" algn="ctr">
                        <a:lnSpc>
                          <a:spcPct val="100000"/>
                        </a:lnSpc>
                        <a:spcBef>
                          <a:spcPts val="0"/>
                        </a:spcBef>
                      </a:pPr>
                      <a:r>
                        <a:rPr lang="en-US" sz="1200" dirty="0">
                          <a:solidFill>
                            <a:srgbClr val="808080"/>
                          </a:solidFill>
                          <a:latin typeface="Segoe UI"/>
                          <a:cs typeface="Segoe UI"/>
                        </a:rPr>
                        <a:t>OR 0.40</a:t>
                      </a:r>
                    </a:p>
                    <a:p>
                      <a:pPr marL="635" algn="ctr">
                        <a:lnSpc>
                          <a:spcPct val="100000"/>
                        </a:lnSpc>
                        <a:spcBef>
                          <a:spcPts val="0"/>
                        </a:spcBef>
                      </a:pPr>
                      <a:r>
                        <a:rPr lang="en-US" sz="1200" dirty="0">
                          <a:solidFill>
                            <a:srgbClr val="808080"/>
                          </a:solidFill>
                          <a:latin typeface="Segoe UI"/>
                          <a:cs typeface="Segoe UI"/>
                        </a:rPr>
                        <a:t>(0.26 to 0.61)</a:t>
                      </a:r>
                      <a:endParaRPr sz="1200" dirty="0">
                        <a:latin typeface="Segoe UI"/>
                        <a:cs typeface="Segoe UI"/>
                      </a:endParaRPr>
                    </a:p>
                  </a:txBody>
                  <a:tcPr marL="0" marR="0" marT="127000"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450" dirty="0">
                        <a:latin typeface="Times New Roman"/>
                        <a:cs typeface="Times New Roman"/>
                      </a:endParaRPr>
                    </a:p>
                    <a:p>
                      <a:pPr marL="520065">
                        <a:lnSpc>
                          <a:spcPct val="100000"/>
                        </a:lnSpc>
                        <a:spcBef>
                          <a:spcPts val="0"/>
                        </a:spcBef>
                      </a:pPr>
                      <a:r>
                        <a:rPr lang="en-US" sz="1200" dirty="0">
                          <a:solidFill>
                            <a:srgbClr val="808080"/>
                          </a:solidFill>
                          <a:latin typeface="Segoe UI"/>
                          <a:cs typeface="Segoe UI"/>
                        </a:rPr>
                        <a:t>7</a:t>
                      </a:r>
                      <a:r>
                        <a:rPr sz="1200" dirty="0">
                          <a:solidFill>
                            <a:srgbClr val="808080"/>
                          </a:solidFill>
                          <a:latin typeface="Segoe UI"/>
                          <a:cs typeface="Segoe UI"/>
                        </a:rPr>
                        <a:t>8</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6985" marB="0">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45 fewer per 1000</a:t>
                      </a:r>
                    </a:p>
                    <a:p>
                      <a:pPr algn="ctr">
                        <a:lnSpc>
                          <a:spcPct val="100000"/>
                        </a:lnSpc>
                        <a:spcBef>
                          <a:spcPts val="0"/>
                        </a:spcBef>
                      </a:pPr>
                      <a:r>
                        <a:rPr lang="en-US" sz="1200" dirty="0">
                          <a:solidFill>
                            <a:srgbClr val="808080"/>
                          </a:solidFill>
                          <a:latin typeface="Segoe UI"/>
                          <a:cs typeface="Segoe UI"/>
                        </a:rPr>
                        <a:t>(from 56 fewer to 29 fewer)</a:t>
                      </a:r>
                      <a:endParaRPr sz="1200" dirty="0">
                        <a:latin typeface="Segoe UI"/>
                        <a:cs typeface="Segoe UI"/>
                      </a:endParaRPr>
                    </a:p>
                  </a:txBody>
                  <a:tcPr marL="0" marR="0" marT="12700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3"/>
                  </a:ext>
                </a:extLst>
              </a:tr>
              <a:tr h="803217">
                <a:tc>
                  <a:txBody>
                    <a:bodyPr/>
                    <a:lstStyle/>
                    <a:p>
                      <a:pPr marL="90805" marR="614680">
                        <a:lnSpc>
                          <a:spcPct val="100000"/>
                        </a:lnSpc>
                        <a:spcBef>
                          <a:spcPts val="0"/>
                        </a:spcBef>
                      </a:pPr>
                      <a:r>
                        <a:rPr sz="1200" b="1" dirty="0">
                          <a:solidFill>
                            <a:srgbClr val="808080"/>
                          </a:solidFill>
                          <a:latin typeface="Segoe UI"/>
                          <a:cs typeface="Segoe UI"/>
                        </a:rPr>
                        <a:t>PROXIMAL</a:t>
                      </a:r>
                      <a:r>
                        <a:rPr sz="1200" b="1" spc="-65" dirty="0">
                          <a:solidFill>
                            <a:srgbClr val="808080"/>
                          </a:solidFill>
                          <a:latin typeface="Segoe UI"/>
                          <a:cs typeface="Segoe UI"/>
                        </a:rPr>
                        <a:t> </a:t>
                      </a:r>
                      <a:r>
                        <a:rPr sz="1200" b="1" spc="-20" dirty="0">
                          <a:solidFill>
                            <a:srgbClr val="808080"/>
                          </a:solidFill>
                          <a:latin typeface="Segoe UI"/>
                          <a:cs typeface="Segoe UI"/>
                        </a:rPr>
                        <a:t>LOWER </a:t>
                      </a:r>
                      <a:r>
                        <a:rPr sz="1200" b="1" dirty="0">
                          <a:solidFill>
                            <a:srgbClr val="808080"/>
                          </a:solidFill>
                          <a:latin typeface="Segoe UI"/>
                          <a:cs typeface="Segoe UI"/>
                        </a:rPr>
                        <a:t>EXTREMITY</a:t>
                      </a:r>
                      <a:r>
                        <a:rPr sz="1200" b="1" spc="30" dirty="0">
                          <a:solidFill>
                            <a:srgbClr val="808080"/>
                          </a:solidFill>
                          <a:latin typeface="Segoe UI"/>
                          <a:cs typeface="Segoe UI"/>
                        </a:rPr>
                        <a:t> </a:t>
                      </a:r>
                      <a:r>
                        <a:rPr sz="1200" b="1" spc="-25" dirty="0">
                          <a:solidFill>
                            <a:srgbClr val="808080"/>
                          </a:solidFill>
                          <a:latin typeface="Segoe UI"/>
                          <a:cs typeface="Segoe UI"/>
                        </a:rPr>
                        <a:t>DVT</a:t>
                      </a:r>
                      <a:endParaRPr sz="1200" dirty="0">
                        <a:latin typeface="Segoe UI"/>
                        <a:cs typeface="Segoe UI"/>
                      </a:endParaRPr>
                    </a:p>
                    <a:p>
                      <a:pPr marL="91440" marR="817880">
                        <a:lnSpc>
                          <a:spcPct val="100000"/>
                        </a:lnSpc>
                        <a:spcBef>
                          <a:spcPts val="0"/>
                        </a:spcBef>
                      </a:pPr>
                      <a:r>
                        <a:rPr sz="1100" dirty="0">
                          <a:solidFill>
                            <a:srgbClr val="808080"/>
                          </a:solidFill>
                          <a:latin typeface="Segoe UI"/>
                          <a:cs typeface="Segoe UI"/>
                        </a:rPr>
                        <a:t>follow</a:t>
                      </a:r>
                      <a:r>
                        <a:rPr sz="1100" spc="-20" dirty="0">
                          <a:solidFill>
                            <a:srgbClr val="808080"/>
                          </a:solidFill>
                          <a:latin typeface="Segoe UI"/>
                          <a:cs typeface="Segoe UI"/>
                        </a:rPr>
                        <a:t> </a:t>
                      </a:r>
                      <a:r>
                        <a:rPr sz="1100" dirty="0">
                          <a:solidFill>
                            <a:srgbClr val="808080"/>
                          </a:solidFill>
                          <a:latin typeface="Segoe UI"/>
                          <a:cs typeface="Segoe UI"/>
                        </a:rPr>
                        <a:t>up:</a:t>
                      </a:r>
                      <a:r>
                        <a:rPr sz="1100" spc="-10" dirty="0">
                          <a:solidFill>
                            <a:srgbClr val="808080"/>
                          </a:solidFill>
                          <a:latin typeface="Segoe UI"/>
                          <a:cs typeface="Segoe UI"/>
                        </a:rPr>
                        <a:t> </a:t>
                      </a:r>
                      <a:r>
                        <a:rPr sz="1100" spc="-20" dirty="0">
                          <a:solidFill>
                            <a:srgbClr val="808080"/>
                          </a:solidFill>
                          <a:latin typeface="Segoe UI"/>
                          <a:cs typeface="Segoe UI"/>
                        </a:rPr>
                        <a:t>range</a:t>
                      </a:r>
                      <a:r>
                        <a:rPr sz="1100" dirty="0">
                          <a:solidFill>
                            <a:srgbClr val="808080"/>
                          </a:solidFill>
                          <a:latin typeface="Segoe UI"/>
                          <a:cs typeface="Segoe UI"/>
                        </a:rPr>
                        <a:t> </a:t>
                      </a:r>
                      <a:r>
                        <a:rPr lang="en-US" sz="1100" dirty="0">
                          <a:solidFill>
                            <a:srgbClr val="808080"/>
                          </a:solidFill>
                          <a:latin typeface="Segoe UI"/>
                          <a:cs typeface="Segoe UI"/>
                        </a:rPr>
                        <a:t>7 </a:t>
                      </a:r>
                      <a:r>
                        <a:rPr sz="1100" dirty="0">
                          <a:solidFill>
                            <a:srgbClr val="808080"/>
                          </a:solidFill>
                          <a:latin typeface="Segoe UI"/>
                          <a:cs typeface="Segoe UI"/>
                        </a:rPr>
                        <a:t>days</a:t>
                      </a:r>
                      <a:r>
                        <a:rPr sz="1100" spc="-15" dirty="0">
                          <a:solidFill>
                            <a:srgbClr val="808080"/>
                          </a:solidFill>
                          <a:latin typeface="Segoe UI"/>
                          <a:cs typeface="Segoe UI"/>
                        </a:rPr>
                        <a:t> </a:t>
                      </a:r>
                      <a:r>
                        <a:rPr sz="1100" dirty="0">
                          <a:solidFill>
                            <a:srgbClr val="808080"/>
                          </a:solidFill>
                          <a:latin typeface="Segoe UI"/>
                          <a:cs typeface="Segoe UI"/>
                        </a:rPr>
                        <a:t>to</a:t>
                      </a:r>
                      <a:r>
                        <a:rPr sz="1100" spc="10" dirty="0">
                          <a:solidFill>
                            <a:srgbClr val="808080"/>
                          </a:solidFill>
                          <a:latin typeface="Segoe UI"/>
                          <a:cs typeface="Segoe UI"/>
                        </a:rPr>
                        <a:t> </a:t>
                      </a:r>
                      <a:r>
                        <a:rPr lang="en-US" sz="1100" spc="10" dirty="0">
                          <a:solidFill>
                            <a:srgbClr val="808080"/>
                          </a:solidFill>
                          <a:latin typeface="Segoe UI"/>
                          <a:cs typeface="Segoe UI"/>
                        </a:rPr>
                        <a:t>3</a:t>
                      </a:r>
                      <a:r>
                        <a:rPr sz="1100" dirty="0">
                          <a:solidFill>
                            <a:srgbClr val="808080"/>
                          </a:solidFill>
                          <a:latin typeface="Segoe UI"/>
                          <a:cs typeface="Segoe UI"/>
                        </a:rPr>
                        <a:t>0</a:t>
                      </a:r>
                      <a:r>
                        <a:rPr sz="1100" spc="-25" dirty="0">
                          <a:solidFill>
                            <a:srgbClr val="808080"/>
                          </a:solidFill>
                          <a:latin typeface="Segoe UI"/>
                          <a:cs typeface="Segoe UI"/>
                        </a:rPr>
                        <a:t> </a:t>
                      </a:r>
                      <a:r>
                        <a:rPr sz="1100" spc="-20" dirty="0">
                          <a:solidFill>
                            <a:srgbClr val="808080"/>
                          </a:solidFill>
                          <a:latin typeface="Segoe UI"/>
                          <a:cs typeface="Segoe UI"/>
                        </a:rPr>
                        <a:t>days</a:t>
                      </a:r>
                      <a:endParaRPr sz="1100" dirty="0">
                        <a:latin typeface="Segoe UI"/>
                        <a:cs typeface="Segoe UI"/>
                      </a:endParaRPr>
                    </a:p>
                  </a:txBody>
                  <a:tcPr marL="0" marR="0" marT="64135"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550" dirty="0">
                        <a:latin typeface="Times New Roman"/>
                        <a:cs typeface="Times New Roman"/>
                      </a:endParaRPr>
                    </a:p>
                    <a:p>
                      <a:pPr algn="ctr">
                        <a:lnSpc>
                          <a:spcPct val="100000"/>
                        </a:lnSpc>
                        <a:spcBef>
                          <a:spcPts val="0"/>
                        </a:spcBef>
                      </a:pPr>
                      <a:r>
                        <a:rPr lang="en-US" sz="1200" spc="-25" dirty="0">
                          <a:solidFill>
                            <a:srgbClr val="808080"/>
                          </a:solidFill>
                          <a:latin typeface="Segoe UI"/>
                          <a:cs typeface="Segoe UI"/>
                        </a:rPr>
                        <a:t>1942</a:t>
                      </a:r>
                    </a:p>
                    <a:p>
                      <a:pPr algn="ctr">
                        <a:lnSpc>
                          <a:spcPct val="100000"/>
                        </a:lnSpc>
                        <a:spcBef>
                          <a:spcPts val="0"/>
                        </a:spcBef>
                      </a:pPr>
                      <a:r>
                        <a:rPr lang="en-US" sz="1200" spc="-25" dirty="0">
                          <a:solidFill>
                            <a:srgbClr val="808080"/>
                          </a:solidFill>
                          <a:latin typeface="Segoe UI"/>
                          <a:cs typeface="Segoe UI"/>
                        </a:rPr>
                        <a:t>(7 RCTs)</a:t>
                      </a:r>
                    </a:p>
                  </a:txBody>
                  <a:tcPr marL="0" marR="0" marT="5080" marB="0">
                    <a:lnT w="12700">
                      <a:solidFill>
                        <a:srgbClr val="C0C0C0"/>
                      </a:solidFill>
                      <a:prstDash val="solid"/>
                    </a:lnT>
                    <a:lnB w="12700">
                      <a:solidFill>
                        <a:srgbClr val="C0C0C0"/>
                      </a:solidFill>
                      <a:prstDash val="solid"/>
                    </a:lnB>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r>
                        <a:rPr lang="en-US" sz="2000" spc="-20" dirty="0">
                          <a:solidFill>
                            <a:srgbClr val="C0C0C0"/>
                          </a:solidFill>
                          <a:latin typeface="Segoe UI"/>
                          <a:cs typeface="Segoe UI"/>
                        </a:rPr>
                        <a:t>●</a:t>
                      </a:r>
                      <a:endParaRPr lang="en-US" sz="2000" spc="0" dirty="0">
                        <a:solidFill>
                          <a:schemeClr val="tx1"/>
                        </a:solidFill>
                        <a:latin typeface="Segoe UI"/>
                        <a:cs typeface="Segoe UI"/>
                      </a:endParaRPr>
                    </a:p>
                    <a:p>
                      <a:pPr marL="384175">
                        <a:lnSpc>
                          <a:spcPct val="100000"/>
                        </a:lnSpc>
                        <a:spcBef>
                          <a:spcPts val="0"/>
                        </a:spcBef>
                      </a:pPr>
                      <a:r>
                        <a:rPr lang="en-US" sz="1200" spc="-25" dirty="0">
                          <a:solidFill>
                            <a:srgbClr val="808080"/>
                          </a:solidFill>
                          <a:latin typeface="Segoe UI"/>
                          <a:cs typeface="Segoe UI"/>
                        </a:rPr>
                        <a:t>VERY </a:t>
                      </a:r>
                      <a:r>
                        <a:rPr sz="1200" spc="-25" dirty="0">
                          <a:solidFill>
                            <a:srgbClr val="808080"/>
                          </a:solidFill>
                          <a:latin typeface="Segoe UI"/>
                          <a:cs typeface="Segoe UI"/>
                        </a:rPr>
                        <a:t>LOW</a:t>
                      </a:r>
                      <a:endParaRPr sz="1200" dirty="0">
                        <a:latin typeface="Segoe UI"/>
                        <a:cs typeface="Segoe UI"/>
                      </a:endParaRPr>
                    </a:p>
                  </a:txBody>
                  <a:tcPr marL="0" marR="0" marT="168275"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550" dirty="0">
                        <a:latin typeface="Times New Roman"/>
                        <a:cs typeface="Times New Roman"/>
                      </a:endParaRPr>
                    </a:p>
                    <a:p>
                      <a:pPr marL="635" algn="ctr">
                        <a:lnSpc>
                          <a:spcPct val="100000"/>
                        </a:lnSpc>
                        <a:spcBef>
                          <a:spcPts val="0"/>
                        </a:spcBef>
                      </a:pPr>
                      <a:r>
                        <a:rPr lang="en-US" sz="1200" dirty="0">
                          <a:solidFill>
                            <a:srgbClr val="808080"/>
                          </a:solidFill>
                          <a:latin typeface="Segoe UI"/>
                          <a:cs typeface="Segoe UI"/>
                        </a:rPr>
                        <a:t>OR 0.73</a:t>
                      </a:r>
                    </a:p>
                    <a:p>
                      <a:pPr marL="635" algn="ctr">
                        <a:lnSpc>
                          <a:spcPct val="100000"/>
                        </a:lnSpc>
                        <a:spcBef>
                          <a:spcPts val="0"/>
                        </a:spcBef>
                      </a:pPr>
                      <a:r>
                        <a:rPr lang="en-US" sz="1200" dirty="0">
                          <a:solidFill>
                            <a:srgbClr val="808080"/>
                          </a:solidFill>
                          <a:latin typeface="Segoe UI"/>
                          <a:cs typeface="Segoe UI"/>
                        </a:rPr>
                        <a:t>(0.42 to 1.24)</a:t>
                      </a:r>
                      <a:endParaRPr sz="1200" dirty="0">
                        <a:latin typeface="Segoe UI"/>
                        <a:cs typeface="Segoe UI"/>
                      </a:endParaRPr>
                    </a:p>
                  </a:txBody>
                  <a:tcPr marL="0" marR="0" marT="5080"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2200" dirty="0">
                        <a:latin typeface="Times New Roman"/>
                        <a:cs typeface="Times New Roman"/>
                      </a:endParaRPr>
                    </a:p>
                    <a:p>
                      <a:pPr marL="479425">
                        <a:lnSpc>
                          <a:spcPct val="100000"/>
                        </a:lnSpc>
                        <a:spcBef>
                          <a:spcPts val="0"/>
                        </a:spcBef>
                      </a:pPr>
                      <a:r>
                        <a:rPr lang="en-US" sz="1200" dirty="0">
                          <a:solidFill>
                            <a:srgbClr val="808080"/>
                          </a:solidFill>
                          <a:latin typeface="Segoe UI"/>
                          <a:cs typeface="Segoe UI"/>
                        </a:rPr>
                        <a:t>41</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1270"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550" dirty="0">
                        <a:latin typeface="Times New Roman"/>
                        <a:cs typeface="Times New Roman"/>
                      </a:endParaRPr>
                    </a:p>
                    <a:p>
                      <a:pPr algn="ctr">
                        <a:lnSpc>
                          <a:spcPct val="100000"/>
                        </a:lnSpc>
                        <a:spcBef>
                          <a:spcPts val="0"/>
                        </a:spcBef>
                      </a:pPr>
                      <a:r>
                        <a:rPr lang="en-US" sz="1200" dirty="0">
                          <a:solidFill>
                            <a:srgbClr val="808080"/>
                          </a:solidFill>
                          <a:latin typeface="Segoe UI"/>
                          <a:cs typeface="Segoe UI"/>
                        </a:rPr>
                        <a:t>11 fewer per 1000</a:t>
                      </a:r>
                    </a:p>
                    <a:p>
                      <a:pPr algn="ctr">
                        <a:lnSpc>
                          <a:spcPct val="100000"/>
                        </a:lnSpc>
                        <a:spcBef>
                          <a:spcPts val="0"/>
                        </a:spcBef>
                      </a:pPr>
                      <a:r>
                        <a:rPr lang="en-US" sz="1200" dirty="0">
                          <a:solidFill>
                            <a:srgbClr val="808080"/>
                          </a:solidFill>
                          <a:latin typeface="Segoe UI"/>
                          <a:cs typeface="Segoe UI"/>
                        </a:rPr>
                        <a:t>(from 23 fewer to 9 more)</a:t>
                      </a:r>
                      <a:endParaRPr sz="1200" dirty="0">
                        <a:latin typeface="Segoe UI"/>
                        <a:cs typeface="Segoe UI"/>
                      </a:endParaRPr>
                    </a:p>
                  </a:txBody>
                  <a:tcPr marL="0" marR="0" marT="508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4"/>
                  </a:ext>
                </a:extLst>
              </a:tr>
              <a:tr h="822689">
                <a:tc>
                  <a:txBody>
                    <a:bodyPr/>
                    <a:lstStyle/>
                    <a:p>
                      <a:pPr marL="90805">
                        <a:lnSpc>
                          <a:spcPct val="100000"/>
                        </a:lnSpc>
                        <a:spcBef>
                          <a:spcPts val="0"/>
                        </a:spcBef>
                      </a:pPr>
                      <a:r>
                        <a:rPr sz="1200" b="1" dirty="0">
                          <a:solidFill>
                            <a:srgbClr val="808080"/>
                          </a:solidFill>
                          <a:latin typeface="Segoe UI"/>
                          <a:cs typeface="Segoe UI"/>
                        </a:rPr>
                        <a:t>MAJOR</a:t>
                      </a:r>
                      <a:r>
                        <a:rPr sz="1200" b="1" spc="45" dirty="0">
                          <a:solidFill>
                            <a:srgbClr val="808080"/>
                          </a:solidFill>
                          <a:latin typeface="Segoe UI"/>
                          <a:cs typeface="Segoe UI"/>
                        </a:rPr>
                        <a:t> </a:t>
                      </a:r>
                      <a:r>
                        <a:rPr sz="1200" b="1" spc="-10" dirty="0">
                          <a:solidFill>
                            <a:srgbClr val="808080"/>
                          </a:solidFill>
                          <a:latin typeface="Segoe UI"/>
                          <a:cs typeface="Segoe UI"/>
                        </a:rPr>
                        <a:t>BLEEDING</a:t>
                      </a:r>
                      <a:endParaRPr sz="1200" dirty="0">
                        <a:latin typeface="Segoe UI"/>
                        <a:cs typeface="Segoe UI"/>
                      </a:endParaRPr>
                    </a:p>
                    <a:p>
                      <a:pPr marL="91440" marR="817880" defTabSz="1028700">
                        <a:lnSpc>
                          <a:spcPct val="100000"/>
                        </a:lnSpc>
                        <a:spcBef>
                          <a:spcPts val="0"/>
                        </a:spcBef>
                      </a:pPr>
                      <a:r>
                        <a:rPr lang="en-US" sz="1200" dirty="0">
                          <a:solidFill>
                            <a:srgbClr val="808080"/>
                          </a:solidFill>
                          <a:latin typeface="Segoe UI"/>
                          <a:cs typeface="Segoe UI"/>
                        </a:rPr>
                        <a:t>follow</a:t>
                      </a:r>
                      <a:r>
                        <a:rPr lang="en-US" sz="1200" spc="-20" dirty="0">
                          <a:solidFill>
                            <a:srgbClr val="808080"/>
                          </a:solidFill>
                          <a:latin typeface="Segoe UI"/>
                          <a:cs typeface="Segoe UI"/>
                        </a:rPr>
                        <a:t> </a:t>
                      </a:r>
                      <a:r>
                        <a:rPr lang="en-US" sz="1200" dirty="0">
                          <a:solidFill>
                            <a:srgbClr val="808080"/>
                          </a:solidFill>
                          <a:latin typeface="Segoe UI"/>
                          <a:cs typeface="Segoe UI"/>
                        </a:rPr>
                        <a:t>up:</a:t>
                      </a:r>
                      <a:r>
                        <a:rPr lang="en-US" sz="1200" spc="-10" dirty="0">
                          <a:solidFill>
                            <a:srgbClr val="808080"/>
                          </a:solidFill>
                          <a:latin typeface="Segoe UI"/>
                          <a:cs typeface="Segoe UI"/>
                        </a:rPr>
                        <a:t> </a:t>
                      </a:r>
                      <a:r>
                        <a:rPr lang="en-US" sz="1200" spc="-20" dirty="0">
                          <a:solidFill>
                            <a:srgbClr val="808080"/>
                          </a:solidFill>
                          <a:latin typeface="Segoe UI"/>
                          <a:cs typeface="Segoe UI"/>
                        </a:rPr>
                        <a:t>range</a:t>
                      </a:r>
                      <a:r>
                        <a:rPr lang="en-US" sz="1200" dirty="0">
                          <a:solidFill>
                            <a:srgbClr val="808080"/>
                          </a:solidFill>
                          <a:latin typeface="Segoe UI"/>
                          <a:cs typeface="Segoe UI"/>
                        </a:rPr>
                        <a:t> 7 days</a:t>
                      </a:r>
                      <a:r>
                        <a:rPr lang="en-US" sz="1200" spc="-15" dirty="0">
                          <a:solidFill>
                            <a:srgbClr val="808080"/>
                          </a:solidFill>
                          <a:latin typeface="Segoe UI"/>
                          <a:cs typeface="Segoe UI"/>
                        </a:rPr>
                        <a:t> </a:t>
                      </a:r>
                      <a:r>
                        <a:rPr lang="en-US" sz="1200" dirty="0">
                          <a:solidFill>
                            <a:srgbClr val="808080"/>
                          </a:solidFill>
                          <a:latin typeface="Segoe UI"/>
                          <a:cs typeface="Segoe UI"/>
                        </a:rPr>
                        <a:t>to</a:t>
                      </a:r>
                      <a:r>
                        <a:rPr lang="en-US" sz="1200" spc="10" dirty="0">
                          <a:solidFill>
                            <a:srgbClr val="808080"/>
                          </a:solidFill>
                          <a:latin typeface="Segoe UI"/>
                          <a:cs typeface="Segoe UI"/>
                        </a:rPr>
                        <a:t> 3</a:t>
                      </a:r>
                      <a:r>
                        <a:rPr lang="en-US" sz="1200" dirty="0">
                          <a:solidFill>
                            <a:srgbClr val="808080"/>
                          </a:solidFill>
                          <a:latin typeface="Segoe UI"/>
                          <a:cs typeface="Segoe UI"/>
                        </a:rPr>
                        <a:t>0 </a:t>
                      </a:r>
                      <a:r>
                        <a:rPr lang="en-US" sz="1200" spc="-20" dirty="0">
                          <a:solidFill>
                            <a:srgbClr val="808080"/>
                          </a:solidFill>
                          <a:latin typeface="Segoe UI"/>
                          <a:cs typeface="Segoe UI"/>
                        </a:rPr>
                        <a:t>days</a:t>
                      </a:r>
                      <a:endParaRPr lang="en-US" sz="1200" dirty="0">
                        <a:latin typeface="Segoe UI"/>
                        <a:cs typeface="Segoe UI"/>
                      </a:endParaRPr>
                    </a:p>
                  </a:txBody>
                  <a:tcPr marL="0" marR="0" marT="127000" marB="0">
                    <a:lnT w="12700" cap="flat" cmpd="sng" algn="ctr">
                      <a:solidFill>
                        <a:srgbClr val="C0C0C0"/>
                      </a:solidFill>
                      <a:prstDash val="solid"/>
                      <a:round/>
                      <a:headEnd type="none" w="med" len="med"/>
                      <a:tailEnd type="none" w="med" len="med"/>
                    </a:lnT>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1944</a:t>
                      </a:r>
                    </a:p>
                    <a:p>
                      <a:pPr algn="ctr">
                        <a:lnSpc>
                          <a:spcPct val="100000"/>
                        </a:lnSpc>
                        <a:spcBef>
                          <a:spcPts val="0"/>
                        </a:spcBef>
                      </a:pPr>
                      <a:r>
                        <a:rPr lang="en-US" sz="1200" spc="-25" dirty="0">
                          <a:solidFill>
                            <a:srgbClr val="808080"/>
                          </a:solidFill>
                          <a:latin typeface="Segoe UI"/>
                          <a:cs typeface="Segoe UI"/>
                        </a:rPr>
                        <a:t>(7 RCTs)</a:t>
                      </a:r>
                    </a:p>
                  </a:txBody>
                  <a:tcPr marL="0" marR="0" marT="127000" marB="0">
                    <a:lnT w="12700" cap="flat" cmpd="sng" algn="ctr">
                      <a:solidFill>
                        <a:srgbClr val="C0C0C0"/>
                      </a:solidFill>
                      <a:prstDash val="solid"/>
                      <a:round/>
                      <a:headEnd type="none" w="med" len="med"/>
                      <a:tailEnd type="none" w="med" len="med"/>
                    </a:lnT>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37185">
                        <a:lnSpc>
                          <a:spcPct val="100000"/>
                        </a:lnSpc>
                        <a:spcBef>
                          <a:spcPts val="0"/>
                        </a:spcBef>
                      </a:pPr>
                      <a:r>
                        <a:rPr sz="1200" spc="-25" dirty="0">
                          <a:solidFill>
                            <a:srgbClr val="808080"/>
                          </a:solidFill>
                          <a:latin typeface="Segoe UI"/>
                          <a:cs typeface="Segoe UI"/>
                        </a:rPr>
                        <a:t>LOW</a:t>
                      </a:r>
                      <a:endParaRPr sz="1200" dirty="0">
                        <a:latin typeface="Segoe UI"/>
                        <a:cs typeface="Segoe UI"/>
                      </a:endParaRPr>
                    </a:p>
                  </a:txBody>
                  <a:tcPr marL="0" marR="0" marT="63500" marB="0">
                    <a:lnT w="12700" cap="flat" cmpd="sng" algn="ctr">
                      <a:solidFill>
                        <a:srgbClr val="C0C0C0"/>
                      </a:solidFill>
                      <a:prstDash val="solid"/>
                      <a:round/>
                      <a:headEnd type="none" w="med" len="med"/>
                      <a:tailEnd type="none" w="med" len="med"/>
                    </a:lnT>
                    <a:solidFill>
                      <a:srgbClr val="F2F2F2"/>
                    </a:solidFill>
                  </a:tcPr>
                </a:tc>
                <a:tc>
                  <a:txBody>
                    <a:bodyPr/>
                    <a:lstStyle/>
                    <a:p>
                      <a:pPr marL="635" algn="ctr">
                        <a:lnSpc>
                          <a:spcPct val="100000"/>
                        </a:lnSpc>
                        <a:spcBef>
                          <a:spcPts val="0"/>
                        </a:spcBef>
                      </a:pPr>
                      <a:r>
                        <a:rPr lang="en-US" sz="1200" dirty="0">
                          <a:solidFill>
                            <a:srgbClr val="808080"/>
                          </a:solidFill>
                          <a:latin typeface="Segoe UI"/>
                          <a:cs typeface="Segoe UI"/>
                        </a:rPr>
                        <a:t>OR 1.78</a:t>
                      </a:r>
                    </a:p>
                    <a:p>
                      <a:pPr marL="635" algn="ctr">
                        <a:lnSpc>
                          <a:spcPct val="100000"/>
                        </a:lnSpc>
                        <a:spcBef>
                          <a:spcPts val="0"/>
                        </a:spcBef>
                      </a:pPr>
                      <a:r>
                        <a:rPr lang="en-US" sz="1200" dirty="0">
                          <a:solidFill>
                            <a:srgbClr val="808080"/>
                          </a:solidFill>
                          <a:latin typeface="Segoe UI"/>
                          <a:cs typeface="Segoe UI"/>
                        </a:rPr>
                        <a:t>(1.00 to 3.18)</a:t>
                      </a:r>
                      <a:endParaRPr sz="1200" dirty="0">
                        <a:latin typeface="Segoe UI"/>
                        <a:cs typeface="Segoe UI"/>
                      </a:endParaRPr>
                    </a:p>
                  </a:txBody>
                  <a:tcPr marL="0" marR="0" marT="127000" marB="0">
                    <a:lnT w="12700" cap="flat" cmpd="sng" algn="ctr">
                      <a:solidFill>
                        <a:srgbClr val="C0C0C0"/>
                      </a:solidFill>
                      <a:prstDash val="solid"/>
                      <a:round/>
                      <a:headEnd type="none" w="med" len="med"/>
                      <a:tailEnd type="none" w="med" len="med"/>
                    </a:lnT>
                    <a:solidFill>
                      <a:srgbClr val="F2F2F2"/>
                    </a:solidFill>
                  </a:tcPr>
                </a:tc>
                <a:tc>
                  <a:txBody>
                    <a:bodyPr/>
                    <a:lstStyle/>
                    <a:p>
                      <a:pPr>
                        <a:lnSpc>
                          <a:spcPct val="100000"/>
                        </a:lnSpc>
                        <a:spcBef>
                          <a:spcPts val="0"/>
                        </a:spcBef>
                      </a:pPr>
                      <a:endParaRPr sz="1450" dirty="0">
                        <a:latin typeface="Times New Roman"/>
                        <a:cs typeface="Times New Roman"/>
                      </a:endParaRPr>
                    </a:p>
                    <a:p>
                      <a:pPr marL="520065">
                        <a:lnSpc>
                          <a:spcPct val="100000"/>
                        </a:lnSpc>
                        <a:spcBef>
                          <a:spcPts val="0"/>
                        </a:spcBef>
                      </a:pPr>
                      <a:r>
                        <a:rPr lang="en-US" sz="1200" spc="-10" dirty="0">
                          <a:solidFill>
                            <a:srgbClr val="808080"/>
                          </a:solidFill>
                          <a:latin typeface="Segoe UI"/>
                          <a:cs typeface="Segoe UI"/>
                        </a:rPr>
                        <a:t>34</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6985" marB="0">
                    <a:lnT w="12700" cap="flat" cmpd="sng" algn="ctr">
                      <a:solidFill>
                        <a:srgbClr val="C0C0C0"/>
                      </a:solidFill>
                      <a:prstDash val="solid"/>
                      <a:round/>
                      <a:headEnd type="none" w="med" len="med"/>
                      <a:tailEnd type="none" w="med" len="med"/>
                    </a:lnT>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25 more per 1000</a:t>
                      </a:r>
                    </a:p>
                    <a:p>
                      <a:pPr algn="ctr">
                        <a:lnSpc>
                          <a:spcPct val="100000"/>
                        </a:lnSpc>
                        <a:spcBef>
                          <a:spcPts val="0"/>
                        </a:spcBef>
                      </a:pPr>
                      <a:r>
                        <a:rPr lang="en-US" sz="1200" dirty="0">
                          <a:solidFill>
                            <a:srgbClr val="808080"/>
                          </a:solidFill>
                          <a:latin typeface="Segoe UI"/>
                          <a:cs typeface="Segoe UI"/>
                        </a:rPr>
                        <a:t>(from 0 fewer to 67 more)</a:t>
                      </a:r>
                      <a:endParaRPr sz="1200" dirty="0">
                        <a:latin typeface="Segoe UI"/>
                        <a:cs typeface="Segoe UI"/>
                      </a:endParaRPr>
                    </a:p>
                  </a:txBody>
                  <a:tcPr marL="0" marR="0" marT="127000" marB="0">
                    <a:lnT w="12700" cap="flat" cmpd="sng" algn="ctr">
                      <a:solidFill>
                        <a:srgbClr val="C0C0C0"/>
                      </a:solidFill>
                      <a:prstDash val="solid"/>
                      <a:round/>
                      <a:headEnd type="none" w="med" len="med"/>
                      <a:tailEnd type="none" w="med" len="med"/>
                    </a:lnT>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21320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Recommendation</a:t>
            </a:r>
          </a:p>
        </p:txBody>
      </p:sp>
      <p:grpSp>
        <p:nvGrpSpPr>
          <p:cNvPr id="6" name="Group 5">
            <a:extLst>
              <a:ext uri="{FF2B5EF4-FFF2-40B4-BE49-F238E27FC236}">
                <a16:creationId xmlns:a16="http://schemas.microsoft.com/office/drawing/2014/main" id="{54ED7A79-797C-079C-7174-BB77CCC644BA}"/>
              </a:ext>
            </a:extLst>
          </p:cNvPr>
          <p:cNvGrpSpPr/>
          <p:nvPr/>
        </p:nvGrpSpPr>
        <p:grpSpPr>
          <a:xfrm>
            <a:off x="1619885" y="2590800"/>
            <a:ext cx="8952230" cy="2827528"/>
            <a:chOff x="1618488" y="2895600"/>
            <a:chExt cx="8952230" cy="2827528"/>
          </a:xfrm>
        </p:grpSpPr>
        <p:sp>
          <p:nvSpPr>
            <p:cNvPr id="3" name="object 3"/>
            <p:cNvSpPr txBox="1"/>
            <p:nvPr/>
          </p:nvSpPr>
          <p:spPr>
            <a:xfrm>
              <a:off x="1618488" y="2895600"/>
              <a:ext cx="8952230" cy="990600"/>
            </a:xfrm>
            <a:prstGeom prst="rect">
              <a:avLst/>
            </a:prstGeom>
            <a:solidFill>
              <a:srgbClr val="E43E31"/>
            </a:solidFill>
          </p:spPr>
          <p:txBody>
            <a:bodyPr vert="horz" wrap="square" lIns="0" tIns="0" rIns="0" bIns="0" rtlCol="0" anchor="ctr">
              <a:noAutofit/>
            </a:bodyPr>
            <a:lstStyle/>
            <a:p>
              <a:pPr marL="240029" marR="144145" indent="2540" algn="ctr">
                <a:lnSpc>
                  <a:spcPct val="100000"/>
                </a:lnSpc>
                <a:spcBef>
                  <a:spcPts val="640"/>
                </a:spcBef>
              </a:pPr>
              <a:r>
                <a:rPr sz="1400" dirty="0">
                  <a:solidFill>
                    <a:srgbClr val="FFFFFF"/>
                  </a:solidFill>
                  <a:latin typeface="Calibri"/>
                  <a:cs typeface="Calibri"/>
                </a:rPr>
                <a:t>The</a:t>
              </a:r>
              <a:r>
                <a:rPr sz="1400" spc="-35" dirty="0">
                  <a:solidFill>
                    <a:srgbClr val="FFFFFF"/>
                  </a:solidFill>
                  <a:latin typeface="Calibri"/>
                  <a:cs typeface="Calibri"/>
                </a:rPr>
                <a:t> </a:t>
              </a:r>
              <a:r>
                <a:rPr sz="1400" dirty="0">
                  <a:solidFill>
                    <a:srgbClr val="FFFFFF"/>
                  </a:solidFill>
                  <a:latin typeface="Calibri"/>
                  <a:cs typeface="Calibri"/>
                </a:rPr>
                <a:t>ASH</a:t>
              </a:r>
              <a:r>
                <a:rPr sz="1400" spc="-25" dirty="0">
                  <a:solidFill>
                    <a:srgbClr val="FFFFFF"/>
                  </a:solidFill>
                  <a:latin typeface="Calibri"/>
                  <a:cs typeface="Calibri"/>
                </a:rPr>
                <a:t> </a:t>
              </a:r>
              <a:r>
                <a:rPr sz="1400" dirty="0">
                  <a:solidFill>
                    <a:srgbClr val="FFFFFF"/>
                  </a:solidFill>
                  <a:latin typeface="Calibri"/>
                  <a:cs typeface="Calibri"/>
                </a:rPr>
                <a:t>guideline</a:t>
              </a:r>
              <a:r>
                <a:rPr sz="1400" spc="-25" dirty="0">
                  <a:solidFill>
                    <a:srgbClr val="FFFFFF"/>
                  </a:solidFill>
                  <a:latin typeface="Calibri"/>
                  <a:cs typeface="Calibri"/>
                </a:rPr>
                <a:t> </a:t>
              </a:r>
              <a:r>
                <a:rPr sz="1400" dirty="0">
                  <a:solidFill>
                    <a:srgbClr val="FFFFFF"/>
                  </a:solidFill>
                  <a:latin typeface="Calibri"/>
                  <a:cs typeface="Calibri"/>
                </a:rPr>
                <a:t>panel</a:t>
              </a:r>
              <a:r>
                <a:rPr sz="1400" spc="-30" dirty="0">
                  <a:solidFill>
                    <a:srgbClr val="FFFFFF"/>
                  </a:solidFill>
                  <a:latin typeface="Calibri"/>
                  <a:cs typeface="Calibri"/>
                </a:rPr>
                <a:t> </a:t>
              </a:r>
              <a:r>
                <a:rPr sz="1400" dirty="0">
                  <a:solidFill>
                    <a:srgbClr val="FFFFFF"/>
                  </a:solidFill>
                  <a:uFill>
                    <a:solidFill>
                      <a:srgbClr val="FFFFFF"/>
                    </a:solidFill>
                  </a:uFill>
                  <a:latin typeface="Calibri"/>
                  <a:cs typeface="Calibri"/>
                </a:rPr>
                <a:t>suggests</a:t>
              </a:r>
              <a:r>
                <a:rPr sz="1400" spc="-35" dirty="0">
                  <a:solidFill>
                    <a:srgbClr val="FFFFFF"/>
                  </a:solidFill>
                  <a:latin typeface="Calibri"/>
                  <a:cs typeface="Calibri"/>
                </a:rPr>
                <a:t> </a:t>
              </a:r>
              <a:r>
                <a:rPr sz="1400" dirty="0">
                  <a:solidFill>
                    <a:srgbClr val="FFFFFF"/>
                  </a:solidFill>
                  <a:latin typeface="Calibri"/>
                  <a:cs typeface="Calibri"/>
                </a:rPr>
                <a:t>using</a:t>
              </a:r>
              <a:r>
                <a:rPr sz="1400" spc="-25" dirty="0">
                  <a:solidFill>
                    <a:srgbClr val="FFFFFF"/>
                  </a:solidFill>
                  <a:latin typeface="Calibri"/>
                  <a:cs typeface="Calibri"/>
                </a:rPr>
                <a:t> </a:t>
              </a:r>
              <a:r>
                <a:rPr sz="1400" u="sng" spc="-10" dirty="0">
                  <a:solidFill>
                    <a:srgbClr val="FFFFFF"/>
                  </a:solidFill>
                  <a:uFill>
                    <a:solidFill>
                      <a:srgbClr val="FFFFFF"/>
                    </a:solidFill>
                  </a:uFill>
                  <a:latin typeface="Calibri"/>
                  <a:cs typeface="Calibri"/>
                </a:rPr>
                <a:t>prophylactic-</a:t>
              </a:r>
              <a:r>
                <a:rPr sz="1400" u="sng" dirty="0">
                  <a:solidFill>
                    <a:srgbClr val="FFFFFF"/>
                  </a:solidFill>
                  <a:uFill>
                    <a:solidFill>
                      <a:srgbClr val="FFFFFF"/>
                    </a:solidFill>
                  </a:uFill>
                  <a:latin typeface="Calibri"/>
                  <a:cs typeface="Calibri"/>
                </a:rPr>
                <a:t>intensity</a:t>
              </a:r>
              <a:r>
                <a:rPr sz="1400" spc="-10" dirty="0">
                  <a:solidFill>
                    <a:srgbClr val="FFFFFF"/>
                  </a:solidFill>
                  <a:latin typeface="Calibri"/>
                  <a:cs typeface="Calibri"/>
                </a:rPr>
                <a:t> </a:t>
              </a:r>
              <a:r>
                <a:rPr sz="1400" dirty="0">
                  <a:solidFill>
                    <a:srgbClr val="FFFFFF"/>
                  </a:solidFill>
                  <a:latin typeface="Calibri"/>
                  <a:cs typeface="Calibri"/>
                </a:rPr>
                <a:t>over</a:t>
              </a:r>
              <a:r>
                <a:rPr sz="1400" spc="-20" dirty="0">
                  <a:solidFill>
                    <a:srgbClr val="FFFFFF"/>
                  </a:solidFill>
                  <a:latin typeface="Calibri"/>
                  <a:cs typeface="Calibri"/>
                </a:rPr>
                <a:t> </a:t>
              </a:r>
              <a:r>
                <a:rPr sz="1400" spc="-10" dirty="0">
                  <a:solidFill>
                    <a:srgbClr val="FFFFFF"/>
                  </a:solidFill>
                  <a:latin typeface="Calibri"/>
                  <a:cs typeface="Calibri"/>
                </a:rPr>
                <a:t>intermediate- </a:t>
              </a:r>
              <a:r>
                <a:rPr sz="1400" dirty="0">
                  <a:solidFill>
                    <a:srgbClr val="FFFFFF"/>
                  </a:solidFill>
                  <a:latin typeface="Calibri"/>
                  <a:cs typeface="Calibri"/>
                </a:rPr>
                <a:t>intensity</a:t>
              </a:r>
              <a:r>
                <a:rPr sz="1400" spc="-20" dirty="0">
                  <a:solidFill>
                    <a:srgbClr val="FFFFFF"/>
                  </a:solidFill>
                  <a:latin typeface="Calibri"/>
                  <a:cs typeface="Calibri"/>
                </a:rPr>
                <a:t> </a:t>
              </a:r>
              <a:r>
                <a:rPr sz="1400" dirty="0">
                  <a:solidFill>
                    <a:srgbClr val="FFFFFF"/>
                  </a:solidFill>
                  <a:latin typeface="Calibri"/>
                  <a:cs typeface="Calibri"/>
                </a:rPr>
                <a:t>or</a:t>
              </a:r>
              <a:r>
                <a:rPr sz="1400" spc="-45" dirty="0">
                  <a:solidFill>
                    <a:srgbClr val="FFFFFF"/>
                  </a:solidFill>
                  <a:latin typeface="Calibri"/>
                  <a:cs typeface="Calibri"/>
                </a:rPr>
                <a:t> </a:t>
              </a:r>
              <a:r>
                <a:rPr sz="1400" spc="-10" dirty="0">
                  <a:solidFill>
                    <a:srgbClr val="FFFFFF"/>
                  </a:solidFill>
                  <a:latin typeface="Calibri"/>
                  <a:cs typeface="Calibri"/>
                </a:rPr>
                <a:t>therapeutic-</a:t>
              </a:r>
              <a:r>
                <a:rPr sz="1400" dirty="0">
                  <a:solidFill>
                    <a:srgbClr val="FFFFFF"/>
                  </a:solidFill>
                  <a:latin typeface="Calibri"/>
                  <a:cs typeface="Calibri"/>
                </a:rPr>
                <a:t>intensity</a:t>
              </a:r>
              <a:r>
                <a:rPr sz="1400" spc="-10" dirty="0">
                  <a:solidFill>
                    <a:srgbClr val="FFFFFF"/>
                  </a:solidFill>
                  <a:latin typeface="Calibri"/>
                  <a:cs typeface="Calibri"/>
                </a:rPr>
                <a:t> </a:t>
              </a:r>
              <a:r>
                <a:rPr sz="1400" dirty="0">
                  <a:solidFill>
                    <a:srgbClr val="FFFFFF"/>
                  </a:solidFill>
                  <a:latin typeface="Calibri"/>
                  <a:cs typeface="Calibri"/>
                </a:rPr>
                <a:t>anticoagulation</a:t>
              </a:r>
              <a:r>
                <a:rPr sz="1400" spc="-30" dirty="0">
                  <a:solidFill>
                    <a:srgbClr val="FFFFFF"/>
                  </a:solidFill>
                  <a:latin typeface="Calibri"/>
                  <a:cs typeface="Calibri"/>
                </a:rPr>
                <a:t> </a:t>
              </a:r>
              <a:r>
                <a:rPr sz="1400" dirty="0">
                  <a:solidFill>
                    <a:srgbClr val="FFFFFF"/>
                  </a:solidFill>
                  <a:latin typeface="Calibri"/>
                  <a:cs typeface="Calibri"/>
                </a:rPr>
                <a:t>in</a:t>
              </a:r>
              <a:r>
                <a:rPr sz="1400" spc="-25" dirty="0">
                  <a:solidFill>
                    <a:srgbClr val="FFFFFF"/>
                  </a:solidFill>
                  <a:latin typeface="Calibri"/>
                  <a:cs typeface="Calibri"/>
                </a:rPr>
                <a:t> </a:t>
              </a:r>
              <a:r>
                <a:rPr sz="1400" dirty="0">
                  <a:solidFill>
                    <a:srgbClr val="FFFFFF"/>
                  </a:solidFill>
                  <a:latin typeface="Calibri"/>
                  <a:cs typeface="Calibri"/>
                </a:rPr>
                <a:t>patients</a:t>
              </a:r>
              <a:r>
                <a:rPr sz="1400" spc="-20" dirty="0">
                  <a:solidFill>
                    <a:srgbClr val="FFFFFF"/>
                  </a:solidFill>
                  <a:latin typeface="Calibri"/>
                  <a:cs typeface="Calibri"/>
                </a:rPr>
                <a:t> </a:t>
              </a:r>
              <a:r>
                <a:rPr sz="1400" dirty="0">
                  <a:solidFill>
                    <a:srgbClr val="FFFFFF"/>
                  </a:solidFill>
                  <a:latin typeface="Calibri"/>
                  <a:cs typeface="Calibri"/>
                </a:rPr>
                <a:t>with</a:t>
              </a:r>
              <a:r>
                <a:rPr sz="1400" spc="-20" dirty="0">
                  <a:solidFill>
                    <a:srgbClr val="FFFFFF"/>
                  </a:solidFill>
                  <a:latin typeface="Calibri"/>
                  <a:cs typeface="Calibri"/>
                </a:rPr>
                <a:t> </a:t>
              </a:r>
              <a:r>
                <a:rPr sz="1400" spc="-10" dirty="0">
                  <a:solidFill>
                    <a:srgbClr val="FFFFFF"/>
                  </a:solidFill>
                  <a:latin typeface="Calibri"/>
                  <a:cs typeface="Calibri"/>
                </a:rPr>
                <a:t>COVID-</a:t>
              </a:r>
              <a:r>
                <a:rPr sz="1400" dirty="0">
                  <a:solidFill>
                    <a:srgbClr val="FFFFFF"/>
                  </a:solidFill>
                  <a:latin typeface="Calibri"/>
                  <a:cs typeface="Calibri"/>
                </a:rPr>
                <a:t>19</a:t>
              </a:r>
              <a:r>
                <a:rPr sz="1400" spc="-65" dirty="0">
                  <a:solidFill>
                    <a:srgbClr val="FFFFFF"/>
                  </a:solidFill>
                  <a:latin typeface="Calibri"/>
                  <a:cs typeface="Calibri"/>
                </a:rPr>
                <a:t> </a:t>
              </a:r>
              <a:r>
                <a:rPr sz="1400" spc="-10" dirty="0">
                  <a:solidFill>
                    <a:srgbClr val="FFFFFF"/>
                  </a:solidFill>
                  <a:latin typeface="Calibri"/>
                  <a:cs typeface="Calibri"/>
                </a:rPr>
                <a:t>related </a:t>
              </a:r>
              <a:r>
                <a:rPr sz="1400" dirty="0">
                  <a:solidFill>
                    <a:srgbClr val="FFFFFF"/>
                  </a:solidFill>
                  <a:latin typeface="Calibri"/>
                  <a:cs typeface="Calibri"/>
                </a:rPr>
                <a:t>critical</a:t>
              </a:r>
              <a:r>
                <a:rPr sz="1400" spc="-30" dirty="0">
                  <a:solidFill>
                    <a:srgbClr val="FFFFFF"/>
                  </a:solidFill>
                  <a:latin typeface="Calibri"/>
                  <a:cs typeface="Calibri"/>
                </a:rPr>
                <a:t> </a:t>
              </a:r>
              <a:r>
                <a:rPr sz="1400" dirty="0">
                  <a:solidFill>
                    <a:srgbClr val="FFFFFF"/>
                  </a:solidFill>
                  <a:latin typeface="Calibri"/>
                  <a:cs typeface="Calibri"/>
                </a:rPr>
                <a:t>illness</a:t>
              </a:r>
              <a:r>
                <a:rPr sz="1400" spc="-5" dirty="0">
                  <a:solidFill>
                    <a:srgbClr val="FFFFFF"/>
                  </a:solidFill>
                  <a:latin typeface="Calibri"/>
                  <a:cs typeface="Calibri"/>
                </a:rPr>
                <a:t> </a:t>
              </a:r>
              <a:r>
                <a:rPr sz="1400" dirty="0">
                  <a:solidFill>
                    <a:srgbClr val="FFFFFF"/>
                  </a:solidFill>
                  <a:latin typeface="Calibri"/>
                  <a:cs typeface="Calibri"/>
                </a:rPr>
                <a:t>who</a:t>
              </a:r>
              <a:r>
                <a:rPr sz="1400" spc="-35" dirty="0">
                  <a:solidFill>
                    <a:srgbClr val="FFFFFF"/>
                  </a:solidFill>
                  <a:latin typeface="Calibri"/>
                  <a:cs typeface="Calibri"/>
                </a:rPr>
                <a:t> </a:t>
              </a:r>
              <a:r>
                <a:rPr sz="1400" dirty="0">
                  <a:solidFill>
                    <a:srgbClr val="FFFFFF"/>
                  </a:solidFill>
                  <a:latin typeface="Calibri"/>
                  <a:cs typeface="Calibri"/>
                </a:rPr>
                <a:t>do</a:t>
              </a:r>
              <a:r>
                <a:rPr sz="1400" spc="-45" dirty="0">
                  <a:solidFill>
                    <a:srgbClr val="FFFFFF"/>
                  </a:solidFill>
                  <a:latin typeface="Calibri"/>
                  <a:cs typeface="Calibri"/>
                </a:rPr>
                <a:t> </a:t>
              </a:r>
              <a:r>
                <a:rPr sz="1400" dirty="0">
                  <a:solidFill>
                    <a:srgbClr val="FFFFFF"/>
                  </a:solidFill>
                  <a:latin typeface="Calibri"/>
                  <a:cs typeface="Calibri"/>
                </a:rPr>
                <a:t>not</a:t>
              </a:r>
              <a:r>
                <a:rPr sz="1400" spc="-30" dirty="0">
                  <a:solidFill>
                    <a:srgbClr val="FFFFFF"/>
                  </a:solidFill>
                  <a:latin typeface="Calibri"/>
                  <a:cs typeface="Calibri"/>
                </a:rPr>
                <a:t> </a:t>
              </a:r>
              <a:r>
                <a:rPr sz="1400" dirty="0">
                  <a:solidFill>
                    <a:srgbClr val="FFFFFF"/>
                  </a:solidFill>
                  <a:latin typeface="Calibri"/>
                  <a:cs typeface="Calibri"/>
                </a:rPr>
                <a:t>have</a:t>
              </a:r>
              <a:r>
                <a:rPr sz="1400" spc="-25" dirty="0">
                  <a:solidFill>
                    <a:srgbClr val="FFFFFF"/>
                  </a:solidFill>
                  <a:latin typeface="Calibri"/>
                  <a:cs typeface="Calibri"/>
                </a:rPr>
                <a:t> </a:t>
              </a:r>
              <a:r>
                <a:rPr sz="1400" dirty="0">
                  <a:solidFill>
                    <a:srgbClr val="FFFFFF"/>
                  </a:solidFill>
                  <a:latin typeface="Calibri"/>
                  <a:cs typeface="Calibri"/>
                </a:rPr>
                <a:t>suspected</a:t>
              </a:r>
              <a:r>
                <a:rPr sz="1400" spc="-20" dirty="0">
                  <a:solidFill>
                    <a:srgbClr val="FFFFFF"/>
                  </a:solidFill>
                  <a:latin typeface="Calibri"/>
                  <a:cs typeface="Calibri"/>
                </a:rPr>
                <a:t> </a:t>
              </a:r>
              <a:r>
                <a:rPr sz="1400" dirty="0">
                  <a:solidFill>
                    <a:srgbClr val="FFFFFF"/>
                  </a:solidFill>
                  <a:latin typeface="Calibri"/>
                  <a:cs typeface="Calibri"/>
                </a:rPr>
                <a:t>or</a:t>
              </a:r>
              <a:r>
                <a:rPr sz="1400" spc="-20" dirty="0">
                  <a:solidFill>
                    <a:srgbClr val="FFFFFF"/>
                  </a:solidFill>
                  <a:latin typeface="Calibri"/>
                  <a:cs typeface="Calibri"/>
                </a:rPr>
                <a:t> </a:t>
              </a:r>
              <a:r>
                <a:rPr sz="1400" dirty="0">
                  <a:solidFill>
                    <a:srgbClr val="FFFFFF"/>
                  </a:solidFill>
                  <a:latin typeface="Calibri"/>
                  <a:cs typeface="Calibri"/>
                </a:rPr>
                <a:t>confirmed</a:t>
              </a:r>
              <a:r>
                <a:rPr sz="1400" spc="-30" dirty="0">
                  <a:solidFill>
                    <a:srgbClr val="FFFFFF"/>
                  </a:solidFill>
                  <a:latin typeface="Calibri"/>
                  <a:cs typeface="Calibri"/>
                </a:rPr>
                <a:t> </a:t>
              </a:r>
              <a:r>
                <a:rPr sz="1400" dirty="0">
                  <a:solidFill>
                    <a:srgbClr val="FFFFFF"/>
                  </a:solidFill>
                  <a:latin typeface="Calibri"/>
                  <a:cs typeface="Calibri"/>
                </a:rPr>
                <a:t>VTE</a:t>
              </a:r>
              <a:r>
                <a:rPr sz="1400" spc="-20" dirty="0">
                  <a:solidFill>
                    <a:srgbClr val="FFFFFF"/>
                  </a:solidFill>
                  <a:latin typeface="Calibri"/>
                  <a:cs typeface="Calibri"/>
                </a:rPr>
                <a:t> </a:t>
              </a:r>
              <a:r>
                <a:rPr sz="1400" i="1" spc="-10" dirty="0">
                  <a:solidFill>
                    <a:srgbClr val="FFFFFF"/>
                  </a:solidFill>
                  <a:latin typeface="Calibri"/>
                  <a:cs typeface="Calibri"/>
                </a:rPr>
                <a:t>(Conditional </a:t>
              </a:r>
              <a:r>
                <a:rPr sz="1400" i="1" dirty="0">
                  <a:solidFill>
                    <a:srgbClr val="FFFFFF"/>
                  </a:solidFill>
                  <a:latin typeface="Calibri"/>
                  <a:cs typeface="Calibri"/>
                </a:rPr>
                <a:t>recommendation</a:t>
              </a:r>
              <a:r>
                <a:rPr sz="1400" i="1" spc="-25" dirty="0">
                  <a:solidFill>
                    <a:srgbClr val="FFFFFF"/>
                  </a:solidFill>
                  <a:latin typeface="Calibri"/>
                  <a:cs typeface="Calibri"/>
                </a:rPr>
                <a:t> </a:t>
              </a:r>
              <a:r>
                <a:rPr sz="1400" i="1" dirty="0">
                  <a:solidFill>
                    <a:srgbClr val="FFFFFF"/>
                  </a:solidFill>
                  <a:latin typeface="Calibri"/>
                  <a:cs typeface="Calibri"/>
                </a:rPr>
                <a:t>based</a:t>
              </a:r>
              <a:r>
                <a:rPr sz="1400" i="1" spc="-10" dirty="0">
                  <a:solidFill>
                    <a:srgbClr val="FFFFFF"/>
                  </a:solidFill>
                  <a:latin typeface="Calibri"/>
                  <a:cs typeface="Calibri"/>
                </a:rPr>
                <a:t> </a:t>
              </a:r>
              <a:r>
                <a:rPr sz="1400" i="1" dirty="0">
                  <a:solidFill>
                    <a:srgbClr val="FFFFFF"/>
                  </a:solidFill>
                  <a:latin typeface="Calibri"/>
                  <a:cs typeface="Calibri"/>
                </a:rPr>
                <a:t>on</a:t>
              </a:r>
              <a:r>
                <a:rPr sz="1400" i="1" spc="-15" dirty="0">
                  <a:solidFill>
                    <a:srgbClr val="FFFFFF"/>
                  </a:solidFill>
                  <a:latin typeface="Calibri"/>
                  <a:cs typeface="Calibri"/>
                </a:rPr>
                <a:t> </a:t>
              </a:r>
              <a:r>
                <a:rPr sz="1400" b="1" i="1" dirty="0">
                  <a:solidFill>
                    <a:srgbClr val="FFFFFF"/>
                  </a:solidFill>
                  <a:latin typeface="Calibri"/>
                  <a:cs typeface="Calibri"/>
                </a:rPr>
                <a:t>very</a:t>
              </a:r>
              <a:r>
                <a:rPr sz="1400" b="1" i="1" spc="-5" dirty="0">
                  <a:solidFill>
                    <a:srgbClr val="FFFFFF"/>
                  </a:solidFill>
                  <a:latin typeface="Calibri"/>
                  <a:cs typeface="Calibri"/>
                </a:rPr>
                <a:t> </a:t>
              </a:r>
              <a:r>
                <a:rPr sz="1400" b="1" i="1" dirty="0">
                  <a:solidFill>
                    <a:srgbClr val="FFFFFF"/>
                  </a:solidFill>
                  <a:latin typeface="Calibri"/>
                  <a:cs typeface="Calibri"/>
                </a:rPr>
                <a:t>low</a:t>
              </a:r>
              <a:r>
                <a:rPr sz="1400" b="1" i="1" spc="-25" dirty="0">
                  <a:solidFill>
                    <a:srgbClr val="FFFFFF"/>
                  </a:solidFill>
                  <a:latin typeface="Calibri"/>
                  <a:cs typeface="Calibri"/>
                </a:rPr>
                <a:t> </a:t>
              </a:r>
              <a:r>
                <a:rPr sz="1400" b="1" i="1" dirty="0">
                  <a:solidFill>
                    <a:srgbClr val="FFFFFF"/>
                  </a:solidFill>
                  <a:latin typeface="Calibri"/>
                  <a:cs typeface="Calibri"/>
                </a:rPr>
                <a:t>certainty</a:t>
              </a:r>
              <a:r>
                <a:rPr sz="1400" b="1" i="1" spc="-15" dirty="0">
                  <a:solidFill>
                    <a:srgbClr val="FFFFFF"/>
                  </a:solidFill>
                  <a:latin typeface="Calibri"/>
                  <a:cs typeface="Calibri"/>
                </a:rPr>
                <a:t> </a:t>
              </a:r>
              <a:r>
                <a:rPr sz="1400" i="1" dirty="0">
                  <a:solidFill>
                    <a:srgbClr val="FFFFFF"/>
                  </a:solidFill>
                  <a:latin typeface="Calibri"/>
                  <a:cs typeface="Calibri"/>
                </a:rPr>
                <a:t>in</a:t>
              </a:r>
              <a:r>
                <a:rPr sz="1400" i="1" spc="-25" dirty="0">
                  <a:solidFill>
                    <a:srgbClr val="FFFFFF"/>
                  </a:solidFill>
                  <a:latin typeface="Calibri"/>
                  <a:cs typeface="Calibri"/>
                </a:rPr>
                <a:t> </a:t>
              </a:r>
              <a:r>
                <a:rPr sz="1400" i="1" dirty="0">
                  <a:solidFill>
                    <a:srgbClr val="FFFFFF"/>
                  </a:solidFill>
                  <a:latin typeface="Calibri"/>
                  <a:cs typeface="Calibri"/>
                </a:rPr>
                <a:t>the</a:t>
              </a:r>
              <a:r>
                <a:rPr sz="1400" i="1" spc="-5" dirty="0">
                  <a:solidFill>
                    <a:srgbClr val="FFFFFF"/>
                  </a:solidFill>
                  <a:latin typeface="Calibri"/>
                  <a:cs typeface="Calibri"/>
                </a:rPr>
                <a:t> </a:t>
              </a:r>
              <a:r>
                <a:rPr sz="1400" i="1" dirty="0">
                  <a:solidFill>
                    <a:srgbClr val="FFFFFF"/>
                  </a:solidFill>
                  <a:latin typeface="Calibri"/>
                  <a:cs typeface="Calibri"/>
                </a:rPr>
                <a:t>evidence</a:t>
              </a:r>
              <a:r>
                <a:rPr sz="1400" i="1" spc="-5" dirty="0">
                  <a:solidFill>
                    <a:srgbClr val="FFFFFF"/>
                  </a:solidFill>
                  <a:latin typeface="Calibri"/>
                  <a:cs typeface="Calibri"/>
                </a:rPr>
                <a:t> </a:t>
              </a:r>
              <a:r>
                <a:rPr sz="1400" i="1" dirty="0">
                  <a:solidFill>
                    <a:srgbClr val="FFFFFF"/>
                  </a:solidFill>
                  <a:latin typeface="Calibri"/>
                  <a:cs typeface="Calibri"/>
                </a:rPr>
                <a:t>about</a:t>
              </a:r>
              <a:r>
                <a:rPr sz="1400" i="1" spc="-25" dirty="0">
                  <a:solidFill>
                    <a:srgbClr val="FFFFFF"/>
                  </a:solidFill>
                  <a:latin typeface="Calibri"/>
                  <a:cs typeface="Calibri"/>
                </a:rPr>
                <a:t> </a:t>
              </a:r>
              <a:r>
                <a:rPr sz="1400" i="1" spc="-10" dirty="0">
                  <a:solidFill>
                    <a:srgbClr val="FFFFFF"/>
                  </a:solidFill>
                  <a:latin typeface="Calibri"/>
                  <a:cs typeface="Calibri"/>
                </a:rPr>
                <a:t>effects)</a:t>
              </a:r>
              <a:endParaRPr sz="1400" dirty="0">
                <a:latin typeface="Calibri"/>
                <a:cs typeface="Calibri"/>
              </a:endParaRPr>
            </a:p>
          </p:txBody>
        </p:sp>
        <p:sp>
          <p:nvSpPr>
            <p:cNvPr id="4" name="object 4"/>
            <p:cNvSpPr txBox="1"/>
            <p:nvPr/>
          </p:nvSpPr>
          <p:spPr>
            <a:xfrm>
              <a:off x="1618488" y="4064507"/>
              <a:ext cx="4416551" cy="1658619"/>
            </a:xfrm>
            <a:prstGeom prst="rect">
              <a:avLst/>
            </a:prstGeom>
            <a:solidFill>
              <a:srgbClr val="C8C3D5"/>
            </a:solidFill>
          </p:spPr>
          <p:txBody>
            <a:bodyPr vert="horz" wrap="square" lIns="0" tIns="1905" rIns="0" bIns="0" rtlCol="0">
              <a:noAutofit/>
            </a:bodyPr>
            <a:lstStyle/>
            <a:p>
              <a:pPr>
                <a:lnSpc>
                  <a:spcPct val="100000"/>
                </a:lnSpc>
                <a:spcBef>
                  <a:spcPts val="15"/>
                </a:spcBef>
              </a:pPr>
              <a:endParaRPr sz="1200" dirty="0">
                <a:latin typeface="Times New Roman"/>
                <a:cs typeface="Times New Roman"/>
              </a:endParaRPr>
            </a:p>
            <a:p>
              <a:pPr marL="182245" marR="100965">
                <a:lnSpc>
                  <a:spcPct val="100000"/>
                </a:lnSpc>
              </a:pPr>
              <a:r>
                <a:rPr sz="1400" dirty="0">
                  <a:solidFill>
                    <a:srgbClr val="808080"/>
                  </a:solidFill>
                  <a:latin typeface="Calibri"/>
                  <a:cs typeface="Calibri"/>
                </a:rPr>
                <a:t>The</a:t>
              </a:r>
              <a:r>
                <a:rPr sz="1400" spc="-35" dirty="0">
                  <a:solidFill>
                    <a:srgbClr val="808080"/>
                  </a:solidFill>
                  <a:latin typeface="Calibri"/>
                  <a:cs typeface="Calibri"/>
                </a:rPr>
                <a:t> </a:t>
              </a:r>
              <a:r>
                <a:rPr sz="1400" dirty="0">
                  <a:solidFill>
                    <a:srgbClr val="808080"/>
                  </a:solidFill>
                  <a:latin typeface="Calibri"/>
                  <a:cs typeface="Calibri"/>
                </a:rPr>
                <a:t>panel</a:t>
              </a:r>
              <a:r>
                <a:rPr sz="1400" spc="-5" dirty="0">
                  <a:solidFill>
                    <a:srgbClr val="808080"/>
                  </a:solidFill>
                  <a:latin typeface="Calibri"/>
                  <a:cs typeface="Calibri"/>
                </a:rPr>
                <a:t> </a:t>
              </a:r>
              <a:r>
                <a:rPr sz="1400" dirty="0">
                  <a:solidFill>
                    <a:srgbClr val="808080"/>
                  </a:solidFill>
                  <a:latin typeface="Calibri"/>
                  <a:cs typeface="Calibri"/>
                </a:rPr>
                <a:t>agreed</a:t>
              </a:r>
              <a:r>
                <a:rPr sz="1400" spc="-25" dirty="0">
                  <a:solidFill>
                    <a:srgbClr val="808080"/>
                  </a:solidFill>
                  <a:latin typeface="Calibri"/>
                  <a:cs typeface="Calibri"/>
                </a:rPr>
                <a:t> </a:t>
              </a:r>
              <a:r>
                <a:rPr sz="1400" dirty="0">
                  <a:solidFill>
                    <a:srgbClr val="808080"/>
                  </a:solidFill>
                  <a:latin typeface="Calibri"/>
                  <a:cs typeface="Calibri"/>
                </a:rPr>
                <a:t>that</a:t>
              </a:r>
              <a:r>
                <a:rPr sz="1400" spc="-10" dirty="0">
                  <a:solidFill>
                    <a:srgbClr val="808080"/>
                  </a:solidFill>
                  <a:latin typeface="Calibri"/>
                  <a:cs typeface="Calibri"/>
                </a:rPr>
                <a:t> </a:t>
              </a:r>
              <a:r>
                <a:rPr sz="1400" dirty="0">
                  <a:solidFill>
                    <a:srgbClr val="808080"/>
                  </a:solidFill>
                  <a:latin typeface="Calibri"/>
                  <a:cs typeface="Calibri"/>
                </a:rPr>
                <a:t>there</a:t>
              </a:r>
              <a:r>
                <a:rPr sz="1400" spc="-10" dirty="0">
                  <a:solidFill>
                    <a:srgbClr val="808080"/>
                  </a:solidFill>
                  <a:latin typeface="Calibri"/>
                  <a:cs typeface="Calibri"/>
                </a:rPr>
                <a:t> </a:t>
              </a:r>
              <a:r>
                <a:rPr sz="1400" dirty="0">
                  <a:solidFill>
                    <a:srgbClr val="808080"/>
                  </a:solidFill>
                  <a:latin typeface="Calibri"/>
                  <a:cs typeface="Calibri"/>
                </a:rPr>
                <a:t>was</a:t>
              </a:r>
              <a:r>
                <a:rPr sz="1400" spc="-45" dirty="0">
                  <a:solidFill>
                    <a:srgbClr val="808080"/>
                  </a:solidFill>
                  <a:latin typeface="Calibri"/>
                  <a:cs typeface="Calibri"/>
                </a:rPr>
                <a:t> </a:t>
              </a:r>
              <a:r>
                <a:rPr sz="1400" b="1" u="sng" dirty="0">
                  <a:solidFill>
                    <a:srgbClr val="808080"/>
                  </a:solidFill>
                  <a:uFill>
                    <a:solidFill>
                      <a:srgbClr val="808080"/>
                    </a:solidFill>
                  </a:uFill>
                  <a:latin typeface="Calibri"/>
                  <a:cs typeface="Calibri"/>
                </a:rPr>
                <a:t>less</a:t>
              </a:r>
              <a:r>
                <a:rPr sz="1400" b="1" u="sng" spc="-25" dirty="0">
                  <a:solidFill>
                    <a:srgbClr val="808080"/>
                  </a:solidFill>
                  <a:uFill>
                    <a:solidFill>
                      <a:srgbClr val="808080"/>
                    </a:solidFill>
                  </a:uFill>
                  <a:latin typeface="Calibri"/>
                  <a:cs typeface="Calibri"/>
                </a:rPr>
                <a:t> </a:t>
              </a:r>
              <a:r>
                <a:rPr sz="1400" b="1" u="sng" spc="-10" dirty="0">
                  <a:solidFill>
                    <a:srgbClr val="808080"/>
                  </a:solidFill>
                  <a:uFill>
                    <a:solidFill>
                      <a:srgbClr val="808080"/>
                    </a:solidFill>
                  </a:uFill>
                  <a:latin typeface="Calibri"/>
                  <a:cs typeface="Calibri"/>
                </a:rPr>
                <a:t>uncertainty</a:t>
              </a:r>
              <a:r>
                <a:rPr sz="1400" b="1" spc="-10" dirty="0">
                  <a:solidFill>
                    <a:srgbClr val="808080"/>
                  </a:solidFill>
                  <a:latin typeface="Calibri"/>
                  <a:cs typeface="Calibri"/>
                </a:rPr>
                <a:t> </a:t>
              </a:r>
              <a:r>
                <a:rPr sz="1400" spc="-10" dirty="0">
                  <a:solidFill>
                    <a:srgbClr val="808080"/>
                  </a:solidFill>
                  <a:latin typeface="Calibri"/>
                  <a:cs typeface="Calibri"/>
                </a:rPr>
                <a:t>regarding</a:t>
              </a:r>
              <a:r>
                <a:rPr sz="1400" spc="-20" dirty="0">
                  <a:solidFill>
                    <a:srgbClr val="808080"/>
                  </a:solidFill>
                  <a:latin typeface="Calibri"/>
                  <a:cs typeface="Calibri"/>
                </a:rPr>
                <a:t> </a:t>
              </a:r>
              <a:r>
                <a:rPr sz="1400" dirty="0">
                  <a:solidFill>
                    <a:srgbClr val="808080"/>
                  </a:solidFill>
                  <a:latin typeface="Calibri"/>
                  <a:cs typeface="Calibri"/>
                </a:rPr>
                <a:t>the</a:t>
              </a:r>
              <a:r>
                <a:rPr sz="1400" spc="-30" dirty="0">
                  <a:solidFill>
                    <a:srgbClr val="808080"/>
                  </a:solidFill>
                  <a:latin typeface="Calibri"/>
                  <a:cs typeface="Calibri"/>
                </a:rPr>
                <a:t> </a:t>
              </a:r>
              <a:r>
                <a:rPr sz="1400" dirty="0">
                  <a:solidFill>
                    <a:srgbClr val="808080"/>
                  </a:solidFill>
                  <a:latin typeface="Calibri"/>
                  <a:cs typeface="Calibri"/>
                </a:rPr>
                <a:t>influence</a:t>
              </a:r>
              <a:r>
                <a:rPr sz="1400" spc="-20" dirty="0">
                  <a:solidFill>
                    <a:srgbClr val="808080"/>
                  </a:solidFill>
                  <a:latin typeface="Calibri"/>
                  <a:cs typeface="Calibri"/>
                </a:rPr>
                <a:t> </a:t>
              </a:r>
              <a:r>
                <a:rPr sz="1400" dirty="0">
                  <a:solidFill>
                    <a:srgbClr val="808080"/>
                  </a:solidFill>
                  <a:latin typeface="Calibri"/>
                  <a:cs typeface="Calibri"/>
                </a:rPr>
                <a:t>on</a:t>
              </a:r>
              <a:r>
                <a:rPr sz="1400" spc="-45" dirty="0">
                  <a:solidFill>
                    <a:srgbClr val="808080"/>
                  </a:solidFill>
                  <a:latin typeface="Calibri"/>
                  <a:cs typeface="Calibri"/>
                </a:rPr>
                <a:t> </a:t>
              </a:r>
              <a:r>
                <a:rPr sz="1400" dirty="0">
                  <a:solidFill>
                    <a:srgbClr val="808080"/>
                  </a:solidFill>
                  <a:latin typeface="Calibri"/>
                  <a:cs typeface="Calibri"/>
                </a:rPr>
                <a:t>undesirable</a:t>
              </a:r>
              <a:r>
                <a:rPr sz="1400" spc="-15" dirty="0">
                  <a:solidFill>
                    <a:srgbClr val="808080"/>
                  </a:solidFill>
                  <a:latin typeface="Calibri"/>
                  <a:cs typeface="Calibri"/>
                </a:rPr>
                <a:t> </a:t>
              </a:r>
              <a:r>
                <a:rPr sz="1400" spc="-10" dirty="0">
                  <a:solidFill>
                    <a:srgbClr val="808080"/>
                  </a:solidFill>
                  <a:latin typeface="Calibri"/>
                  <a:cs typeface="Calibri"/>
                </a:rPr>
                <a:t>effects</a:t>
              </a:r>
              <a:r>
                <a:rPr sz="1400" spc="500" dirty="0">
                  <a:solidFill>
                    <a:srgbClr val="808080"/>
                  </a:solidFill>
                  <a:latin typeface="Calibri"/>
                  <a:cs typeface="Calibri"/>
                </a:rPr>
                <a:t> </a:t>
              </a:r>
              <a:r>
                <a:rPr sz="1400" dirty="0">
                  <a:solidFill>
                    <a:srgbClr val="808080"/>
                  </a:solidFill>
                  <a:latin typeface="Calibri"/>
                  <a:cs typeface="Calibri"/>
                </a:rPr>
                <a:t>(bleeding)</a:t>
              </a:r>
              <a:r>
                <a:rPr sz="1400" spc="-30" dirty="0">
                  <a:solidFill>
                    <a:srgbClr val="808080"/>
                  </a:solidFill>
                  <a:latin typeface="Calibri"/>
                  <a:cs typeface="Calibri"/>
                </a:rPr>
                <a:t> </a:t>
              </a:r>
              <a:r>
                <a:rPr sz="1400" dirty="0">
                  <a:solidFill>
                    <a:srgbClr val="808080"/>
                  </a:solidFill>
                  <a:latin typeface="Calibri"/>
                  <a:cs typeface="Calibri"/>
                </a:rPr>
                <a:t>compared</a:t>
              </a:r>
              <a:r>
                <a:rPr sz="1400" spc="-40" dirty="0">
                  <a:solidFill>
                    <a:srgbClr val="808080"/>
                  </a:solidFill>
                  <a:latin typeface="Calibri"/>
                  <a:cs typeface="Calibri"/>
                </a:rPr>
                <a:t> </a:t>
              </a:r>
              <a:r>
                <a:rPr sz="1400" dirty="0">
                  <a:solidFill>
                    <a:srgbClr val="808080"/>
                  </a:solidFill>
                  <a:latin typeface="Calibri"/>
                  <a:cs typeface="Calibri"/>
                </a:rPr>
                <a:t>with</a:t>
              </a:r>
              <a:r>
                <a:rPr sz="1400" spc="-40" dirty="0">
                  <a:solidFill>
                    <a:srgbClr val="808080"/>
                  </a:solidFill>
                  <a:latin typeface="Calibri"/>
                  <a:cs typeface="Calibri"/>
                </a:rPr>
                <a:t> </a:t>
              </a:r>
              <a:r>
                <a:rPr sz="1400" dirty="0">
                  <a:solidFill>
                    <a:srgbClr val="808080"/>
                  </a:solidFill>
                  <a:latin typeface="Calibri"/>
                  <a:cs typeface="Calibri"/>
                </a:rPr>
                <a:t>desirable</a:t>
              </a:r>
              <a:r>
                <a:rPr sz="1400" spc="-35" dirty="0">
                  <a:solidFill>
                    <a:srgbClr val="808080"/>
                  </a:solidFill>
                  <a:latin typeface="Calibri"/>
                  <a:cs typeface="Calibri"/>
                </a:rPr>
                <a:t> </a:t>
              </a:r>
              <a:r>
                <a:rPr sz="1400" spc="-10" dirty="0">
                  <a:solidFill>
                    <a:srgbClr val="808080"/>
                  </a:solidFill>
                  <a:latin typeface="Calibri"/>
                  <a:cs typeface="Calibri"/>
                </a:rPr>
                <a:t>effects</a:t>
              </a:r>
              <a:r>
                <a:rPr sz="1400" spc="-40" dirty="0">
                  <a:solidFill>
                    <a:srgbClr val="808080"/>
                  </a:solidFill>
                  <a:latin typeface="Calibri"/>
                  <a:cs typeface="Calibri"/>
                </a:rPr>
                <a:t> </a:t>
              </a:r>
              <a:r>
                <a:rPr sz="1400" spc="-10" dirty="0">
                  <a:solidFill>
                    <a:srgbClr val="808080"/>
                  </a:solidFill>
                  <a:latin typeface="Calibri"/>
                  <a:cs typeface="Calibri"/>
                </a:rPr>
                <a:t>(mortality </a:t>
              </a:r>
              <a:r>
                <a:rPr sz="1400" dirty="0">
                  <a:solidFill>
                    <a:srgbClr val="808080"/>
                  </a:solidFill>
                  <a:latin typeface="Calibri"/>
                  <a:cs typeface="Calibri"/>
                </a:rPr>
                <a:t>and</a:t>
              </a:r>
              <a:r>
                <a:rPr sz="1400" spc="-45" dirty="0">
                  <a:solidFill>
                    <a:srgbClr val="808080"/>
                  </a:solidFill>
                  <a:latin typeface="Calibri"/>
                  <a:cs typeface="Calibri"/>
                </a:rPr>
                <a:t> </a:t>
              </a:r>
              <a:r>
                <a:rPr sz="1400" dirty="0">
                  <a:solidFill>
                    <a:srgbClr val="808080"/>
                  </a:solidFill>
                  <a:latin typeface="Calibri"/>
                  <a:cs typeface="Calibri"/>
                </a:rPr>
                <a:t>VTE).</a:t>
              </a:r>
              <a:r>
                <a:rPr sz="1400" spc="-20" dirty="0">
                  <a:solidFill>
                    <a:srgbClr val="808080"/>
                  </a:solidFill>
                  <a:latin typeface="Calibri"/>
                  <a:cs typeface="Calibri"/>
                </a:rPr>
                <a:t> </a:t>
              </a:r>
              <a:r>
                <a:rPr sz="1400" dirty="0">
                  <a:solidFill>
                    <a:srgbClr val="808080"/>
                  </a:solidFill>
                  <a:latin typeface="Calibri"/>
                  <a:cs typeface="Calibri"/>
                </a:rPr>
                <a:t>This</a:t>
              </a:r>
              <a:r>
                <a:rPr sz="1400" spc="-25" dirty="0">
                  <a:solidFill>
                    <a:srgbClr val="808080"/>
                  </a:solidFill>
                  <a:latin typeface="Calibri"/>
                  <a:cs typeface="Calibri"/>
                </a:rPr>
                <a:t> </a:t>
              </a:r>
              <a:r>
                <a:rPr sz="1400" dirty="0">
                  <a:solidFill>
                    <a:srgbClr val="808080"/>
                  </a:solidFill>
                  <a:latin typeface="Calibri"/>
                  <a:cs typeface="Calibri"/>
                </a:rPr>
                <a:t>was</a:t>
              </a:r>
              <a:r>
                <a:rPr sz="1400" spc="-45" dirty="0">
                  <a:solidFill>
                    <a:srgbClr val="808080"/>
                  </a:solidFill>
                  <a:latin typeface="Calibri"/>
                  <a:cs typeface="Calibri"/>
                </a:rPr>
                <a:t> </a:t>
              </a:r>
              <a:r>
                <a:rPr sz="1400" dirty="0">
                  <a:solidFill>
                    <a:srgbClr val="808080"/>
                  </a:solidFill>
                  <a:latin typeface="Calibri"/>
                  <a:cs typeface="Calibri"/>
                </a:rPr>
                <a:t>driven</a:t>
              </a:r>
              <a:r>
                <a:rPr sz="1400" spc="-30" dirty="0">
                  <a:solidFill>
                    <a:srgbClr val="808080"/>
                  </a:solidFill>
                  <a:latin typeface="Calibri"/>
                  <a:cs typeface="Calibri"/>
                </a:rPr>
                <a:t> </a:t>
              </a:r>
              <a:r>
                <a:rPr sz="1400" dirty="0">
                  <a:solidFill>
                    <a:srgbClr val="808080"/>
                  </a:solidFill>
                  <a:latin typeface="Calibri"/>
                  <a:cs typeface="Calibri"/>
                </a:rPr>
                <a:t>by</a:t>
              </a:r>
              <a:r>
                <a:rPr sz="1400" spc="-25" dirty="0">
                  <a:solidFill>
                    <a:srgbClr val="808080"/>
                  </a:solidFill>
                  <a:latin typeface="Calibri"/>
                  <a:cs typeface="Calibri"/>
                </a:rPr>
                <a:t> </a:t>
              </a:r>
              <a:r>
                <a:rPr sz="1400" dirty="0">
                  <a:solidFill>
                    <a:srgbClr val="808080"/>
                  </a:solidFill>
                  <a:latin typeface="Calibri"/>
                  <a:cs typeface="Calibri"/>
                </a:rPr>
                <a:t>extensive</a:t>
              </a:r>
              <a:r>
                <a:rPr sz="1400" spc="-20" dirty="0">
                  <a:solidFill>
                    <a:srgbClr val="808080"/>
                  </a:solidFill>
                  <a:latin typeface="Calibri"/>
                  <a:cs typeface="Calibri"/>
                </a:rPr>
                <a:t> </a:t>
              </a:r>
              <a:r>
                <a:rPr sz="1400" dirty="0">
                  <a:solidFill>
                    <a:srgbClr val="808080"/>
                  </a:solidFill>
                  <a:latin typeface="Calibri"/>
                  <a:cs typeface="Calibri"/>
                </a:rPr>
                <a:t>indirect</a:t>
              </a:r>
              <a:r>
                <a:rPr sz="1400" spc="-15" dirty="0">
                  <a:solidFill>
                    <a:srgbClr val="808080"/>
                  </a:solidFill>
                  <a:latin typeface="Calibri"/>
                  <a:cs typeface="Calibri"/>
                </a:rPr>
                <a:t> </a:t>
              </a:r>
              <a:r>
                <a:rPr sz="1400" spc="-10" dirty="0">
                  <a:solidFill>
                    <a:srgbClr val="808080"/>
                  </a:solidFill>
                  <a:latin typeface="Calibri"/>
                  <a:cs typeface="Calibri"/>
                </a:rPr>
                <a:t>evidence </a:t>
              </a:r>
              <a:r>
                <a:rPr sz="1400" dirty="0">
                  <a:solidFill>
                    <a:srgbClr val="808080"/>
                  </a:solidFill>
                  <a:latin typeface="Calibri"/>
                  <a:cs typeface="Calibri"/>
                </a:rPr>
                <a:t>of</a:t>
              </a:r>
              <a:r>
                <a:rPr sz="1400" spc="-55" dirty="0">
                  <a:solidFill>
                    <a:srgbClr val="808080"/>
                  </a:solidFill>
                  <a:latin typeface="Calibri"/>
                  <a:cs typeface="Calibri"/>
                </a:rPr>
                <a:t> </a:t>
              </a:r>
              <a:r>
                <a:rPr sz="1400" spc="-10" dirty="0">
                  <a:solidFill>
                    <a:srgbClr val="808080"/>
                  </a:solidFill>
                  <a:latin typeface="Calibri"/>
                  <a:cs typeface="Calibri"/>
                </a:rPr>
                <a:t>dose-</a:t>
              </a:r>
              <a:r>
                <a:rPr sz="1400" dirty="0">
                  <a:solidFill>
                    <a:srgbClr val="808080"/>
                  </a:solidFill>
                  <a:latin typeface="Calibri"/>
                  <a:cs typeface="Calibri"/>
                </a:rPr>
                <a:t>dependent</a:t>
              </a:r>
              <a:r>
                <a:rPr sz="1400" spc="-5" dirty="0">
                  <a:solidFill>
                    <a:srgbClr val="808080"/>
                  </a:solidFill>
                  <a:latin typeface="Calibri"/>
                  <a:cs typeface="Calibri"/>
                </a:rPr>
                <a:t> </a:t>
              </a:r>
              <a:r>
                <a:rPr sz="1400" spc="-10" dirty="0">
                  <a:solidFill>
                    <a:srgbClr val="808080"/>
                  </a:solidFill>
                  <a:latin typeface="Calibri"/>
                  <a:cs typeface="Calibri"/>
                </a:rPr>
                <a:t>effects</a:t>
              </a:r>
              <a:r>
                <a:rPr sz="1400" spc="-30" dirty="0">
                  <a:solidFill>
                    <a:srgbClr val="808080"/>
                  </a:solidFill>
                  <a:latin typeface="Calibri"/>
                  <a:cs typeface="Calibri"/>
                </a:rPr>
                <a:t> </a:t>
              </a:r>
              <a:r>
                <a:rPr sz="1400" dirty="0">
                  <a:solidFill>
                    <a:srgbClr val="808080"/>
                  </a:solidFill>
                  <a:latin typeface="Calibri"/>
                  <a:cs typeface="Calibri"/>
                </a:rPr>
                <a:t>of</a:t>
              </a:r>
              <a:r>
                <a:rPr sz="1400" spc="-45" dirty="0">
                  <a:solidFill>
                    <a:srgbClr val="808080"/>
                  </a:solidFill>
                  <a:latin typeface="Calibri"/>
                  <a:cs typeface="Calibri"/>
                </a:rPr>
                <a:t> </a:t>
              </a:r>
              <a:r>
                <a:rPr sz="1400" dirty="0">
                  <a:solidFill>
                    <a:srgbClr val="808080"/>
                  </a:solidFill>
                  <a:latin typeface="Calibri"/>
                  <a:cs typeface="Calibri"/>
                </a:rPr>
                <a:t>anticoagulation </a:t>
              </a:r>
              <a:r>
                <a:rPr sz="1400" spc="-25" dirty="0">
                  <a:solidFill>
                    <a:srgbClr val="808080"/>
                  </a:solidFill>
                  <a:latin typeface="Calibri"/>
                  <a:cs typeface="Calibri"/>
                </a:rPr>
                <a:t>on </a:t>
              </a:r>
              <a:r>
                <a:rPr sz="1400" spc="-10" dirty="0">
                  <a:solidFill>
                    <a:srgbClr val="808080"/>
                  </a:solidFill>
                  <a:latin typeface="Calibri"/>
                  <a:cs typeface="Calibri"/>
                </a:rPr>
                <a:t>bleeding.</a:t>
              </a:r>
              <a:endParaRPr sz="1400" dirty="0">
                <a:latin typeface="Calibri"/>
                <a:cs typeface="Calibri"/>
              </a:endParaRPr>
            </a:p>
          </p:txBody>
        </p:sp>
        <p:sp>
          <p:nvSpPr>
            <p:cNvPr id="5" name="object 5"/>
            <p:cNvSpPr txBox="1"/>
            <p:nvPr/>
          </p:nvSpPr>
          <p:spPr>
            <a:xfrm>
              <a:off x="6213347" y="4064508"/>
              <a:ext cx="4357370" cy="1658620"/>
            </a:xfrm>
            <a:prstGeom prst="rect">
              <a:avLst/>
            </a:prstGeom>
            <a:solidFill>
              <a:srgbClr val="CAD7AF"/>
            </a:solidFill>
          </p:spPr>
          <p:txBody>
            <a:bodyPr vert="horz" wrap="square" lIns="0" tIns="4445" rIns="0" bIns="0" rtlCol="0">
              <a:spAutoFit/>
            </a:bodyPr>
            <a:lstStyle/>
            <a:p>
              <a:pPr>
                <a:lnSpc>
                  <a:spcPct val="100000"/>
                </a:lnSpc>
                <a:spcBef>
                  <a:spcPts val="35"/>
                </a:spcBef>
              </a:pPr>
              <a:endParaRPr sz="1650" dirty="0">
                <a:latin typeface="Times New Roman"/>
                <a:cs typeface="Times New Roman"/>
              </a:endParaRPr>
            </a:p>
            <a:p>
              <a:pPr marL="410209" indent="-229235">
                <a:lnSpc>
                  <a:spcPct val="100000"/>
                </a:lnSpc>
                <a:spcBef>
                  <a:spcPts val="5"/>
                </a:spcBef>
                <a:buFont typeface="Arial"/>
                <a:buChar char="•"/>
                <a:tabLst>
                  <a:tab pos="410209" algn="l"/>
                  <a:tab pos="410845" algn="l"/>
                </a:tabLst>
              </a:pPr>
              <a:r>
                <a:rPr sz="1400" dirty="0">
                  <a:solidFill>
                    <a:srgbClr val="808080"/>
                  </a:solidFill>
                  <a:latin typeface="Calibri"/>
                  <a:cs typeface="Calibri"/>
                </a:rPr>
                <a:t>Individualized</a:t>
              </a:r>
              <a:r>
                <a:rPr sz="1400" spc="-65" dirty="0">
                  <a:solidFill>
                    <a:srgbClr val="808080"/>
                  </a:solidFill>
                  <a:latin typeface="Calibri"/>
                  <a:cs typeface="Calibri"/>
                </a:rPr>
                <a:t> </a:t>
              </a:r>
              <a:r>
                <a:rPr sz="1400" spc="-10" dirty="0">
                  <a:solidFill>
                    <a:srgbClr val="808080"/>
                  </a:solidFill>
                  <a:latin typeface="Calibri"/>
                  <a:cs typeface="Calibri"/>
                </a:rPr>
                <a:t>assessment</a:t>
              </a:r>
              <a:endParaRPr sz="1400" dirty="0">
                <a:latin typeface="Calibri"/>
                <a:cs typeface="Calibri"/>
              </a:endParaRPr>
            </a:p>
            <a:p>
              <a:pPr marL="410209" marR="241300" indent="-228600">
                <a:lnSpc>
                  <a:spcPct val="100000"/>
                </a:lnSpc>
                <a:spcBef>
                  <a:spcPts val="300"/>
                </a:spcBef>
                <a:buFont typeface="Arial"/>
                <a:buChar char="•"/>
                <a:tabLst>
                  <a:tab pos="410209" algn="l"/>
                  <a:tab pos="410845" algn="l"/>
                </a:tabLst>
              </a:pPr>
              <a:r>
                <a:rPr sz="1400" dirty="0">
                  <a:solidFill>
                    <a:srgbClr val="808080"/>
                  </a:solidFill>
                  <a:latin typeface="Calibri"/>
                  <a:cs typeface="Calibri"/>
                </a:rPr>
                <a:t>No</a:t>
              </a:r>
              <a:r>
                <a:rPr sz="1400" spc="-60" dirty="0">
                  <a:solidFill>
                    <a:srgbClr val="808080"/>
                  </a:solidFill>
                  <a:latin typeface="Calibri"/>
                  <a:cs typeface="Calibri"/>
                </a:rPr>
                <a:t> </a:t>
              </a:r>
              <a:r>
                <a:rPr sz="1400" dirty="0">
                  <a:solidFill>
                    <a:srgbClr val="808080"/>
                  </a:solidFill>
                  <a:latin typeface="Calibri"/>
                  <a:cs typeface="Calibri"/>
                </a:rPr>
                <a:t>validated risk</a:t>
              </a:r>
              <a:r>
                <a:rPr sz="1400" spc="-35" dirty="0">
                  <a:solidFill>
                    <a:srgbClr val="808080"/>
                  </a:solidFill>
                  <a:latin typeface="Calibri"/>
                  <a:cs typeface="Calibri"/>
                </a:rPr>
                <a:t> </a:t>
              </a:r>
              <a:r>
                <a:rPr sz="1400" dirty="0">
                  <a:solidFill>
                    <a:srgbClr val="808080"/>
                  </a:solidFill>
                  <a:latin typeface="Calibri"/>
                  <a:cs typeface="Calibri"/>
                </a:rPr>
                <a:t>assessment</a:t>
              </a:r>
              <a:r>
                <a:rPr sz="1400" spc="-25" dirty="0">
                  <a:solidFill>
                    <a:srgbClr val="808080"/>
                  </a:solidFill>
                  <a:latin typeface="Calibri"/>
                  <a:cs typeface="Calibri"/>
                </a:rPr>
                <a:t> </a:t>
              </a:r>
              <a:r>
                <a:rPr sz="1400" dirty="0">
                  <a:solidFill>
                    <a:srgbClr val="808080"/>
                  </a:solidFill>
                  <a:latin typeface="Calibri"/>
                  <a:cs typeface="Calibri"/>
                </a:rPr>
                <a:t>models</a:t>
              </a:r>
              <a:r>
                <a:rPr sz="1400" spc="-25" dirty="0">
                  <a:solidFill>
                    <a:srgbClr val="808080"/>
                  </a:solidFill>
                  <a:latin typeface="Calibri"/>
                  <a:cs typeface="Calibri"/>
                </a:rPr>
                <a:t> </a:t>
              </a:r>
              <a:r>
                <a:rPr sz="1400" dirty="0">
                  <a:solidFill>
                    <a:srgbClr val="808080"/>
                  </a:solidFill>
                  <a:latin typeface="Calibri"/>
                  <a:cs typeface="Calibri"/>
                </a:rPr>
                <a:t>for</a:t>
              </a:r>
              <a:r>
                <a:rPr sz="1400" spc="-55" dirty="0">
                  <a:solidFill>
                    <a:srgbClr val="808080"/>
                  </a:solidFill>
                  <a:latin typeface="Calibri"/>
                  <a:cs typeface="Calibri"/>
                </a:rPr>
                <a:t> </a:t>
              </a:r>
              <a:r>
                <a:rPr sz="1400" dirty="0">
                  <a:solidFill>
                    <a:srgbClr val="808080"/>
                  </a:solidFill>
                  <a:latin typeface="Calibri"/>
                  <a:cs typeface="Calibri"/>
                </a:rPr>
                <a:t>in</a:t>
              </a:r>
              <a:r>
                <a:rPr sz="1400" spc="-35" dirty="0">
                  <a:solidFill>
                    <a:srgbClr val="808080"/>
                  </a:solidFill>
                  <a:latin typeface="Calibri"/>
                  <a:cs typeface="Calibri"/>
                </a:rPr>
                <a:t> </a:t>
              </a:r>
              <a:r>
                <a:rPr sz="1400" spc="-10" dirty="0">
                  <a:solidFill>
                    <a:srgbClr val="808080"/>
                  </a:solidFill>
                  <a:latin typeface="Calibri"/>
                  <a:cs typeface="Calibri"/>
                </a:rPr>
                <a:t>patients </a:t>
              </a:r>
              <a:r>
                <a:rPr sz="1400" dirty="0">
                  <a:solidFill>
                    <a:srgbClr val="808080"/>
                  </a:solidFill>
                  <a:latin typeface="Calibri"/>
                  <a:cs typeface="Calibri"/>
                </a:rPr>
                <a:t>with</a:t>
              </a:r>
              <a:r>
                <a:rPr sz="1400" spc="-15" dirty="0">
                  <a:solidFill>
                    <a:srgbClr val="808080"/>
                  </a:solidFill>
                  <a:latin typeface="Calibri"/>
                  <a:cs typeface="Calibri"/>
                </a:rPr>
                <a:t> </a:t>
              </a:r>
              <a:r>
                <a:rPr sz="1400" spc="-10" dirty="0">
                  <a:solidFill>
                    <a:srgbClr val="808080"/>
                  </a:solidFill>
                  <a:latin typeface="Calibri"/>
                  <a:cs typeface="Calibri"/>
                </a:rPr>
                <a:t>COVID-</a:t>
              </a:r>
              <a:r>
                <a:rPr sz="1400" spc="-25" dirty="0">
                  <a:solidFill>
                    <a:srgbClr val="808080"/>
                  </a:solidFill>
                  <a:latin typeface="Calibri"/>
                  <a:cs typeface="Calibri"/>
                </a:rPr>
                <a:t>19</a:t>
              </a:r>
              <a:endParaRPr sz="1400" dirty="0">
                <a:latin typeface="Calibri"/>
                <a:cs typeface="Calibri"/>
              </a:endParaRPr>
            </a:p>
            <a:p>
              <a:pPr marL="410209" marR="206375" indent="-228600">
                <a:lnSpc>
                  <a:spcPct val="100000"/>
                </a:lnSpc>
                <a:spcBef>
                  <a:spcPts val="300"/>
                </a:spcBef>
                <a:buFont typeface="Arial"/>
                <a:buChar char="•"/>
                <a:tabLst>
                  <a:tab pos="410209" algn="l"/>
                  <a:tab pos="410845" algn="l"/>
                </a:tabLst>
              </a:pPr>
              <a:r>
                <a:rPr sz="1400" dirty="0">
                  <a:solidFill>
                    <a:srgbClr val="808080"/>
                  </a:solidFill>
                  <a:latin typeface="Calibri"/>
                  <a:cs typeface="Calibri"/>
                </a:rPr>
                <a:t>No</a:t>
              </a:r>
              <a:r>
                <a:rPr sz="1400" spc="-70" dirty="0">
                  <a:solidFill>
                    <a:srgbClr val="808080"/>
                  </a:solidFill>
                  <a:latin typeface="Calibri"/>
                  <a:cs typeface="Calibri"/>
                </a:rPr>
                <a:t> </a:t>
              </a:r>
              <a:r>
                <a:rPr sz="1400" dirty="0">
                  <a:solidFill>
                    <a:srgbClr val="808080"/>
                  </a:solidFill>
                  <a:latin typeface="Calibri"/>
                  <a:cs typeface="Calibri"/>
                </a:rPr>
                <a:t>direct</a:t>
              </a:r>
              <a:r>
                <a:rPr sz="1400" spc="-15" dirty="0">
                  <a:solidFill>
                    <a:srgbClr val="808080"/>
                  </a:solidFill>
                  <a:latin typeface="Calibri"/>
                  <a:cs typeface="Calibri"/>
                </a:rPr>
                <a:t> </a:t>
              </a:r>
              <a:r>
                <a:rPr sz="1400" spc="-10" dirty="0">
                  <a:solidFill>
                    <a:srgbClr val="808080"/>
                  </a:solidFill>
                  <a:latin typeface="Calibri"/>
                  <a:cs typeface="Calibri"/>
                </a:rPr>
                <a:t>high-</a:t>
              </a:r>
              <a:r>
                <a:rPr sz="1400" dirty="0">
                  <a:solidFill>
                    <a:srgbClr val="808080"/>
                  </a:solidFill>
                  <a:latin typeface="Calibri"/>
                  <a:cs typeface="Calibri"/>
                </a:rPr>
                <a:t>quality</a:t>
              </a:r>
              <a:r>
                <a:rPr sz="1400" spc="-5" dirty="0">
                  <a:solidFill>
                    <a:srgbClr val="808080"/>
                  </a:solidFill>
                  <a:latin typeface="Calibri"/>
                  <a:cs typeface="Calibri"/>
                </a:rPr>
                <a:t> </a:t>
              </a:r>
              <a:r>
                <a:rPr sz="1400" dirty="0">
                  <a:solidFill>
                    <a:srgbClr val="808080"/>
                  </a:solidFill>
                  <a:latin typeface="Calibri"/>
                  <a:cs typeface="Calibri"/>
                </a:rPr>
                <a:t>evidence</a:t>
              </a:r>
              <a:r>
                <a:rPr sz="1400" spc="-15" dirty="0">
                  <a:solidFill>
                    <a:srgbClr val="808080"/>
                  </a:solidFill>
                  <a:latin typeface="Calibri"/>
                  <a:cs typeface="Calibri"/>
                </a:rPr>
                <a:t> </a:t>
              </a:r>
              <a:r>
                <a:rPr sz="1400" dirty="0">
                  <a:solidFill>
                    <a:srgbClr val="808080"/>
                  </a:solidFill>
                  <a:latin typeface="Calibri"/>
                  <a:cs typeface="Calibri"/>
                </a:rPr>
                <a:t>comparing</a:t>
              </a:r>
              <a:r>
                <a:rPr sz="1400" spc="-25" dirty="0">
                  <a:solidFill>
                    <a:srgbClr val="808080"/>
                  </a:solidFill>
                  <a:latin typeface="Calibri"/>
                  <a:cs typeface="Calibri"/>
                </a:rPr>
                <a:t> </a:t>
              </a:r>
              <a:r>
                <a:rPr sz="1400" spc="-10" dirty="0">
                  <a:solidFill>
                    <a:srgbClr val="808080"/>
                  </a:solidFill>
                  <a:latin typeface="Calibri"/>
                  <a:cs typeface="Calibri"/>
                </a:rPr>
                <a:t>different anticoagulants</a:t>
              </a:r>
              <a:endParaRPr sz="1400" dirty="0">
                <a:latin typeface="Calibri"/>
                <a:cs typeface="Calibri"/>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5482590"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Case</a:t>
            </a:r>
            <a:r>
              <a:rPr sz="2800" spc="-55" dirty="0">
                <a:solidFill>
                  <a:srgbClr val="E53E31"/>
                </a:solidFill>
                <a:latin typeface="Calibri"/>
                <a:cs typeface="Calibri"/>
              </a:rPr>
              <a:t> </a:t>
            </a:r>
            <a:r>
              <a:rPr sz="2800" dirty="0">
                <a:solidFill>
                  <a:srgbClr val="E53E31"/>
                </a:solidFill>
                <a:latin typeface="Calibri"/>
                <a:cs typeface="Calibri"/>
              </a:rPr>
              <a:t>2:</a:t>
            </a:r>
            <a:r>
              <a:rPr sz="2800" spc="-45" dirty="0">
                <a:solidFill>
                  <a:srgbClr val="E53E31"/>
                </a:solidFill>
                <a:latin typeface="Calibri"/>
                <a:cs typeface="Calibri"/>
              </a:rPr>
              <a:t> </a:t>
            </a:r>
            <a:r>
              <a:rPr sz="2800" spc="-35" dirty="0">
                <a:solidFill>
                  <a:srgbClr val="E53E31"/>
                </a:solidFill>
                <a:latin typeface="Calibri"/>
                <a:cs typeface="Calibri"/>
              </a:rPr>
              <a:t>COVID-</a:t>
            </a:r>
            <a:r>
              <a:rPr sz="2800" dirty="0">
                <a:solidFill>
                  <a:srgbClr val="E53E31"/>
                </a:solidFill>
                <a:latin typeface="Calibri"/>
                <a:cs typeface="Calibri"/>
              </a:rPr>
              <a:t>19</a:t>
            </a:r>
            <a:r>
              <a:rPr sz="2800" spc="-25" dirty="0">
                <a:solidFill>
                  <a:srgbClr val="E53E31"/>
                </a:solidFill>
                <a:latin typeface="Calibri"/>
                <a:cs typeface="Calibri"/>
              </a:rPr>
              <a:t> </a:t>
            </a:r>
            <a:r>
              <a:rPr sz="2800" spc="-10" dirty="0">
                <a:solidFill>
                  <a:srgbClr val="E53E31"/>
                </a:solidFill>
                <a:latin typeface="Calibri"/>
                <a:cs typeface="Calibri"/>
              </a:rPr>
              <a:t>related</a:t>
            </a:r>
            <a:r>
              <a:rPr sz="2800" spc="-60" dirty="0">
                <a:solidFill>
                  <a:srgbClr val="E53E31"/>
                </a:solidFill>
                <a:latin typeface="Calibri"/>
                <a:cs typeface="Calibri"/>
              </a:rPr>
              <a:t> </a:t>
            </a:r>
            <a:r>
              <a:rPr sz="2800" dirty="0">
                <a:solidFill>
                  <a:srgbClr val="E53E31"/>
                </a:solidFill>
                <a:latin typeface="Calibri"/>
                <a:cs typeface="Calibri"/>
              </a:rPr>
              <a:t>acute</a:t>
            </a:r>
            <a:r>
              <a:rPr sz="2800" spc="-55" dirty="0">
                <a:solidFill>
                  <a:srgbClr val="E53E31"/>
                </a:solidFill>
                <a:latin typeface="Calibri"/>
                <a:cs typeface="Calibri"/>
              </a:rPr>
              <a:t> </a:t>
            </a:r>
            <a:r>
              <a:rPr sz="2800" spc="-10" dirty="0">
                <a:solidFill>
                  <a:srgbClr val="E53E31"/>
                </a:solidFill>
                <a:latin typeface="Calibri"/>
                <a:cs typeface="Calibri"/>
              </a:rPr>
              <a:t>illness</a:t>
            </a:r>
            <a:endParaRPr sz="28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175393279"/>
              </p:ext>
            </p:extLst>
          </p:nvPr>
        </p:nvGraphicFramePr>
        <p:xfrm>
          <a:off x="933958" y="2836386"/>
          <a:ext cx="4792980" cy="2145030"/>
        </p:xfrm>
        <a:graphic>
          <a:graphicData uri="http://schemas.openxmlformats.org/drawingml/2006/table">
            <a:tbl>
              <a:tblPr firstRow="1" bandRow="1">
                <a:tableStyleId>{2D5ABB26-0587-4C30-8999-92F81FD0307C}</a:tableStyleId>
              </a:tblPr>
              <a:tblGrid>
                <a:gridCol w="4792980">
                  <a:extLst>
                    <a:ext uri="{9D8B030D-6E8A-4147-A177-3AD203B41FA5}">
                      <a16:colId xmlns:a16="http://schemas.microsoft.com/office/drawing/2014/main" val="20000"/>
                    </a:ext>
                  </a:extLst>
                </a:gridCol>
              </a:tblGrid>
              <a:tr h="389255">
                <a:tc>
                  <a:txBody>
                    <a:bodyPr/>
                    <a:lstStyle/>
                    <a:p>
                      <a:pPr algn="ctr">
                        <a:lnSpc>
                          <a:spcPct val="100000"/>
                        </a:lnSpc>
                        <a:spcBef>
                          <a:spcPts val="535"/>
                        </a:spcBef>
                      </a:pPr>
                      <a:r>
                        <a:rPr sz="1600" b="1" dirty="0">
                          <a:solidFill>
                            <a:srgbClr val="FFFFFF"/>
                          </a:solidFill>
                          <a:latin typeface="Segoe UI"/>
                          <a:cs typeface="Segoe UI"/>
                        </a:rPr>
                        <a:t>Patient</a:t>
                      </a:r>
                      <a:r>
                        <a:rPr sz="1600" b="1" spc="-105" dirty="0">
                          <a:solidFill>
                            <a:srgbClr val="FFFFFF"/>
                          </a:solidFill>
                          <a:latin typeface="Segoe UI"/>
                          <a:cs typeface="Segoe UI"/>
                        </a:rPr>
                        <a:t> </a:t>
                      </a:r>
                      <a:r>
                        <a:rPr sz="1600" b="1" spc="-50" dirty="0">
                          <a:solidFill>
                            <a:srgbClr val="FFFFFF"/>
                          </a:solidFill>
                          <a:latin typeface="Segoe UI"/>
                          <a:cs typeface="Segoe UI"/>
                        </a:rPr>
                        <a:t>K</a:t>
                      </a:r>
                      <a:endParaRPr sz="1600" dirty="0">
                        <a:latin typeface="Segoe UI"/>
                        <a:cs typeface="Segoe UI"/>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E43E31"/>
                    </a:solidFill>
                  </a:tcPr>
                </a:tc>
                <a:extLst>
                  <a:ext uri="{0D108BD9-81ED-4DB2-BD59-A6C34878D82A}">
                    <a16:rowId xmlns:a16="http://schemas.microsoft.com/office/drawing/2014/main" val="10000"/>
                  </a:ext>
                </a:extLst>
              </a:tr>
              <a:tr h="351155">
                <a:tc>
                  <a:txBody>
                    <a:bodyPr/>
                    <a:lstStyle/>
                    <a:p>
                      <a:pPr algn="ctr">
                        <a:lnSpc>
                          <a:spcPct val="100000"/>
                        </a:lnSpc>
                        <a:spcBef>
                          <a:spcPts val="370"/>
                        </a:spcBef>
                      </a:pPr>
                      <a:r>
                        <a:rPr sz="1600" dirty="0">
                          <a:solidFill>
                            <a:srgbClr val="808080"/>
                          </a:solidFill>
                          <a:latin typeface="Microsoft YaHei"/>
                          <a:cs typeface="Microsoft YaHei"/>
                        </a:rPr>
                        <a:t>♂</a:t>
                      </a:r>
                      <a:r>
                        <a:rPr sz="1600" dirty="0">
                          <a:solidFill>
                            <a:srgbClr val="808080"/>
                          </a:solidFill>
                          <a:latin typeface="Segoe UI"/>
                          <a:cs typeface="Segoe UI"/>
                        </a:rPr>
                        <a:t>,</a:t>
                      </a:r>
                      <a:r>
                        <a:rPr sz="1600" spc="-45" dirty="0">
                          <a:solidFill>
                            <a:srgbClr val="808080"/>
                          </a:solidFill>
                          <a:latin typeface="Segoe UI"/>
                          <a:cs typeface="Segoe UI"/>
                        </a:rPr>
                        <a:t> </a:t>
                      </a:r>
                      <a:r>
                        <a:rPr lang="en-US" sz="1600" dirty="0">
                          <a:solidFill>
                            <a:srgbClr val="808080"/>
                          </a:solidFill>
                          <a:latin typeface="Segoe UI"/>
                          <a:cs typeface="Segoe UI"/>
                        </a:rPr>
                        <a:t>White</a:t>
                      </a:r>
                      <a:r>
                        <a:rPr sz="1600" dirty="0">
                          <a:solidFill>
                            <a:srgbClr val="808080"/>
                          </a:solidFill>
                          <a:latin typeface="Segoe UI"/>
                          <a:cs typeface="Segoe UI"/>
                        </a:rPr>
                        <a:t>,</a:t>
                      </a:r>
                      <a:r>
                        <a:rPr sz="1600" spc="-45" dirty="0">
                          <a:solidFill>
                            <a:srgbClr val="808080"/>
                          </a:solidFill>
                          <a:latin typeface="Segoe UI"/>
                          <a:cs typeface="Segoe UI"/>
                        </a:rPr>
                        <a:t> </a:t>
                      </a:r>
                      <a:r>
                        <a:rPr sz="1600" dirty="0">
                          <a:solidFill>
                            <a:srgbClr val="808080"/>
                          </a:solidFill>
                          <a:latin typeface="Segoe UI"/>
                          <a:cs typeface="Segoe UI"/>
                        </a:rPr>
                        <a:t>52</a:t>
                      </a:r>
                      <a:r>
                        <a:rPr sz="1600" spc="-50" dirty="0">
                          <a:solidFill>
                            <a:srgbClr val="808080"/>
                          </a:solidFill>
                          <a:latin typeface="Segoe UI"/>
                          <a:cs typeface="Segoe UI"/>
                        </a:rPr>
                        <a:t> </a:t>
                      </a:r>
                      <a:r>
                        <a:rPr sz="1600" spc="-20" dirty="0">
                          <a:solidFill>
                            <a:srgbClr val="808080"/>
                          </a:solidFill>
                          <a:latin typeface="Segoe UI"/>
                          <a:cs typeface="Segoe UI"/>
                        </a:rPr>
                        <a:t>years</a:t>
                      </a:r>
                      <a:endParaRPr sz="1600" dirty="0">
                        <a:latin typeface="Segoe UI"/>
                        <a:cs typeface="Segoe UI"/>
                      </a:endParaRPr>
                    </a:p>
                  </a:txBody>
                  <a:tcPr marL="0" marR="0" marT="46990" marB="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1"/>
                  </a:ext>
                </a:extLst>
              </a:tr>
              <a:tr h="351155">
                <a:tc>
                  <a:txBody>
                    <a:bodyPr/>
                    <a:lstStyle/>
                    <a:p>
                      <a:pPr algn="ctr">
                        <a:lnSpc>
                          <a:spcPct val="100000"/>
                        </a:lnSpc>
                        <a:spcBef>
                          <a:spcPts val="384"/>
                        </a:spcBef>
                      </a:pPr>
                      <a:r>
                        <a:rPr sz="1600" dirty="0">
                          <a:solidFill>
                            <a:srgbClr val="808080"/>
                          </a:solidFill>
                          <a:latin typeface="Segoe UI"/>
                          <a:cs typeface="Segoe UI"/>
                        </a:rPr>
                        <a:t>BMI</a:t>
                      </a:r>
                      <a:r>
                        <a:rPr sz="1600" spc="-40" dirty="0">
                          <a:solidFill>
                            <a:srgbClr val="808080"/>
                          </a:solidFill>
                          <a:latin typeface="Segoe UI"/>
                          <a:cs typeface="Segoe UI"/>
                        </a:rPr>
                        <a:t> </a:t>
                      </a:r>
                      <a:r>
                        <a:rPr sz="1600" dirty="0">
                          <a:solidFill>
                            <a:srgbClr val="808080"/>
                          </a:solidFill>
                          <a:latin typeface="Segoe UI"/>
                          <a:cs typeface="Segoe UI"/>
                        </a:rPr>
                        <a:t>23</a:t>
                      </a:r>
                      <a:r>
                        <a:rPr sz="1600" spc="-45" dirty="0">
                          <a:solidFill>
                            <a:srgbClr val="808080"/>
                          </a:solidFill>
                          <a:latin typeface="Segoe UI"/>
                          <a:cs typeface="Segoe UI"/>
                        </a:rPr>
                        <a:t> </a:t>
                      </a:r>
                      <a:r>
                        <a:rPr sz="1600" dirty="0">
                          <a:solidFill>
                            <a:srgbClr val="808080"/>
                          </a:solidFill>
                          <a:latin typeface="Segoe UI"/>
                          <a:cs typeface="Segoe UI"/>
                        </a:rPr>
                        <a:t>kg/m</a:t>
                      </a:r>
                      <a:r>
                        <a:rPr sz="1575" baseline="26455" dirty="0">
                          <a:solidFill>
                            <a:srgbClr val="808080"/>
                          </a:solidFill>
                          <a:latin typeface="Segoe UI"/>
                          <a:cs typeface="Segoe UI"/>
                        </a:rPr>
                        <a:t>2</a:t>
                      </a:r>
                      <a:r>
                        <a:rPr sz="1600" dirty="0">
                          <a:solidFill>
                            <a:srgbClr val="808080"/>
                          </a:solidFill>
                          <a:latin typeface="Segoe UI"/>
                          <a:cs typeface="Segoe UI"/>
                        </a:rPr>
                        <a:t>,</a:t>
                      </a:r>
                      <a:r>
                        <a:rPr sz="1600" spc="-45" dirty="0">
                          <a:solidFill>
                            <a:srgbClr val="808080"/>
                          </a:solidFill>
                          <a:latin typeface="Segoe UI"/>
                          <a:cs typeface="Segoe UI"/>
                        </a:rPr>
                        <a:t> </a:t>
                      </a:r>
                      <a:r>
                        <a:rPr sz="1600" spc="-10" dirty="0">
                          <a:solidFill>
                            <a:srgbClr val="808080"/>
                          </a:solidFill>
                          <a:latin typeface="Segoe UI"/>
                          <a:cs typeface="Segoe UI"/>
                        </a:rPr>
                        <a:t>Asthma</a:t>
                      </a:r>
                      <a:endParaRPr sz="1600">
                        <a:latin typeface="Segoe UI"/>
                        <a:cs typeface="Segoe UI"/>
                      </a:endParaRPr>
                    </a:p>
                  </a:txBody>
                  <a:tcPr marL="0" marR="0" marT="48894" marB="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2"/>
                  </a:ext>
                </a:extLst>
              </a:tr>
              <a:tr h="351155">
                <a:tc>
                  <a:txBody>
                    <a:bodyPr/>
                    <a:lstStyle/>
                    <a:p>
                      <a:pPr algn="ctr">
                        <a:lnSpc>
                          <a:spcPct val="100000"/>
                        </a:lnSpc>
                        <a:spcBef>
                          <a:spcPts val="380"/>
                        </a:spcBef>
                      </a:pPr>
                      <a:r>
                        <a:rPr sz="1600" spc="-25" dirty="0">
                          <a:solidFill>
                            <a:srgbClr val="808080"/>
                          </a:solidFill>
                          <a:latin typeface="Segoe UI"/>
                          <a:cs typeface="Segoe UI"/>
                        </a:rPr>
                        <a:t>COVID-</a:t>
                      </a:r>
                      <a:r>
                        <a:rPr sz="1600" dirty="0">
                          <a:solidFill>
                            <a:srgbClr val="808080"/>
                          </a:solidFill>
                          <a:latin typeface="Segoe UI"/>
                          <a:cs typeface="Segoe UI"/>
                        </a:rPr>
                        <a:t>19</a:t>
                      </a:r>
                      <a:r>
                        <a:rPr sz="1600" spc="25" dirty="0">
                          <a:solidFill>
                            <a:srgbClr val="808080"/>
                          </a:solidFill>
                          <a:latin typeface="Segoe UI"/>
                          <a:cs typeface="Segoe UI"/>
                        </a:rPr>
                        <a:t> </a:t>
                      </a:r>
                      <a:r>
                        <a:rPr sz="1600" dirty="0">
                          <a:solidFill>
                            <a:srgbClr val="808080"/>
                          </a:solidFill>
                          <a:latin typeface="Segoe UI"/>
                          <a:cs typeface="Segoe UI"/>
                        </a:rPr>
                        <a:t>day </a:t>
                      </a:r>
                      <a:r>
                        <a:rPr sz="1600" spc="-50" dirty="0">
                          <a:solidFill>
                            <a:srgbClr val="808080"/>
                          </a:solidFill>
                          <a:latin typeface="Segoe UI"/>
                          <a:cs typeface="Segoe UI"/>
                        </a:rPr>
                        <a:t>6</a:t>
                      </a:r>
                      <a:endParaRPr sz="1600">
                        <a:latin typeface="Segoe UI"/>
                        <a:cs typeface="Segoe UI"/>
                      </a:endParaRPr>
                    </a:p>
                  </a:txBody>
                  <a:tcPr marL="0" marR="0" marT="48260" marB="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3"/>
                  </a:ext>
                </a:extLst>
              </a:tr>
              <a:tr h="351155">
                <a:tc>
                  <a:txBody>
                    <a:bodyPr/>
                    <a:lstStyle/>
                    <a:p>
                      <a:pPr algn="ctr">
                        <a:lnSpc>
                          <a:spcPct val="100000"/>
                        </a:lnSpc>
                        <a:spcBef>
                          <a:spcPts val="380"/>
                        </a:spcBef>
                      </a:pPr>
                      <a:r>
                        <a:rPr sz="1600" dirty="0">
                          <a:solidFill>
                            <a:srgbClr val="808080"/>
                          </a:solidFill>
                          <a:latin typeface="Segoe UI"/>
                          <a:cs typeface="Segoe UI"/>
                        </a:rPr>
                        <a:t>Anosmia,</a:t>
                      </a:r>
                      <a:r>
                        <a:rPr sz="1600" spc="-55" dirty="0">
                          <a:solidFill>
                            <a:srgbClr val="808080"/>
                          </a:solidFill>
                          <a:latin typeface="Segoe UI"/>
                          <a:cs typeface="Segoe UI"/>
                        </a:rPr>
                        <a:t> </a:t>
                      </a:r>
                      <a:r>
                        <a:rPr sz="1600" dirty="0">
                          <a:solidFill>
                            <a:srgbClr val="808080"/>
                          </a:solidFill>
                          <a:latin typeface="Segoe UI"/>
                          <a:cs typeface="Segoe UI"/>
                        </a:rPr>
                        <a:t>shortness</a:t>
                      </a:r>
                      <a:r>
                        <a:rPr sz="1600" spc="-55" dirty="0">
                          <a:solidFill>
                            <a:srgbClr val="808080"/>
                          </a:solidFill>
                          <a:latin typeface="Segoe UI"/>
                          <a:cs typeface="Segoe UI"/>
                        </a:rPr>
                        <a:t> </a:t>
                      </a:r>
                      <a:r>
                        <a:rPr sz="1600" dirty="0">
                          <a:solidFill>
                            <a:srgbClr val="808080"/>
                          </a:solidFill>
                          <a:latin typeface="Segoe UI"/>
                          <a:cs typeface="Segoe UI"/>
                        </a:rPr>
                        <a:t>of</a:t>
                      </a:r>
                      <a:r>
                        <a:rPr sz="1600" spc="-60" dirty="0">
                          <a:solidFill>
                            <a:srgbClr val="808080"/>
                          </a:solidFill>
                          <a:latin typeface="Segoe UI"/>
                          <a:cs typeface="Segoe UI"/>
                        </a:rPr>
                        <a:t> </a:t>
                      </a:r>
                      <a:r>
                        <a:rPr sz="1600" dirty="0">
                          <a:solidFill>
                            <a:srgbClr val="808080"/>
                          </a:solidFill>
                          <a:latin typeface="Segoe UI"/>
                          <a:cs typeface="Segoe UI"/>
                        </a:rPr>
                        <a:t>breath</a:t>
                      </a:r>
                      <a:r>
                        <a:rPr sz="1600" spc="-60" dirty="0">
                          <a:solidFill>
                            <a:srgbClr val="808080"/>
                          </a:solidFill>
                          <a:latin typeface="Segoe UI"/>
                          <a:cs typeface="Segoe UI"/>
                        </a:rPr>
                        <a:t> </a:t>
                      </a:r>
                      <a:r>
                        <a:rPr sz="1600" dirty="0">
                          <a:solidFill>
                            <a:srgbClr val="808080"/>
                          </a:solidFill>
                          <a:latin typeface="Segoe UI"/>
                          <a:cs typeface="Segoe UI"/>
                        </a:rPr>
                        <a:t>with</a:t>
                      </a:r>
                      <a:r>
                        <a:rPr sz="1600" spc="-60" dirty="0">
                          <a:solidFill>
                            <a:srgbClr val="808080"/>
                          </a:solidFill>
                          <a:latin typeface="Segoe UI"/>
                          <a:cs typeface="Segoe UI"/>
                        </a:rPr>
                        <a:t> </a:t>
                      </a:r>
                      <a:r>
                        <a:rPr sz="1600" spc="-10" dirty="0">
                          <a:solidFill>
                            <a:srgbClr val="808080"/>
                          </a:solidFill>
                          <a:latin typeface="Segoe UI"/>
                          <a:cs typeface="Segoe UI"/>
                        </a:rPr>
                        <a:t>exercise</a:t>
                      </a:r>
                      <a:endParaRPr sz="1600">
                        <a:latin typeface="Segoe UI"/>
                        <a:cs typeface="Segoe UI"/>
                      </a:endParaRPr>
                    </a:p>
                  </a:txBody>
                  <a:tcPr marL="0" marR="0" marT="48260" marB="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4"/>
                  </a:ext>
                </a:extLst>
              </a:tr>
              <a:tr h="351155">
                <a:tc>
                  <a:txBody>
                    <a:bodyPr/>
                    <a:lstStyle/>
                    <a:p>
                      <a:pPr algn="ctr">
                        <a:lnSpc>
                          <a:spcPct val="100000"/>
                        </a:lnSpc>
                        <a:spcBef>
                          <a:spcPts val="380"/>
                        </a:spcBef>
                      </a:pPr>
                      <a:r>
                        <a:rPr sz="1600" dirty="0">
                          <a:solidFill>
                            <a:srgbClr val="808080"/>
                          </a:solidFill>
                          <a:latin typeface="Segoe UI"/>
                          <a:cs typeface="Segoe UI"/>
                        </a:rPr>
                        <a:t>HR</a:t>
                      </a:r>
                      <a:r>
                        <a:rPr sz="1600" spc="-35" dirty="0">
                          <a:solidFill>
                            <a:srgbClr val="808080"/>
                          </a:solidFill>
                          <a:latin typeface="Segoe UI"/>
                          <a:cs typeface="Segoe UI"/>
                        </a:rPr>
                        <a:t> </a:t>
                      </a:r>
                      <a:r>
                        <a:rPr sz="1600" dirty="0">
                          <a:solidFill>
                            <a:srgbClr val="808080"/>
                          </a:solidFill>
                          <a:latin typeface="Segoe UI"/>
                          <a:cs typeface="Segoe UI"/>
                        </a:rPr>
                        <a:t>95/min,</a:t>
                      </a:r>
                      <a:r>
                        <a:rPr sz="1600" spc="-35" dirty="0">
                          <a:solidFill>
                            <a:srgbClr val="808080"/>
                          </a:solidFill>
                          <a:latin typeface="Segoe UI"/>
                          <a:cs typeface="Segoe UI"/>
                        </a:rPr>
                        <a:t> </a:t>
                      </a:r>
                      <a:r>
                        <a:rPr sz="1600" dirty="0">
                          <a:solidFill>
                            <a:srgbClr val="808080"/>
                          </a:solidFill>
                          <a:latin typeface="Segoe UI"/>
                          <a:cs typeface="Segoe UI"/>
                        </a:rPr>
                        <a:t>RR</a:t>
                      </a:r>
                      <a:r>
                        <a:rPr sz="1600" spc="-35" dirty="0">
                          <a:solidFill>
                            <a:srgbClr val="808080"/>
                          </a:solidFill>
                          <a:latin typeface="Segoe UI"/>
                          <a:cs typeface="Segoe UI"/>
                        </a:rPr>
                        <a:t> </a:t>
                      </a:r>
                      <a:r>
                        <a:rPr sz="1600" dirty="0">
                          <a:solidFill>
                            <a:srgbClr val="808080"/>
                          </a:solidFill>
                          <a:latin typeface="Segoe UI"/>
                          <a:cs typeface="Segoe UI"/>
                        </a:rPr>
                        <a:t>20/min,</a:t>
                      </a:r>
                      <a:r>
                        <a:rPr sz="1600" spc="-40" dirty="0">
                          <a:solidFill>
                            <a:srgbClr val="808080"/>
                          </a:solidFill>
                          <a:latin typeface="Segoe UI"/>
                          <a:cs typeface="Segoe UI"/>
                        </a:rPr>
                        <a:t> </a:t>
                      </a:r>
                      <a:r>
                        <a:rPr sz="1600" dirty="0">
                          <a:solidFill>
                            <a:srgbClr val="808080"/>
                          </a:solidFill>
                          <a:latin typeface="Segoe UI"/>
                          <a:cs typeface="Segoe UI"/>
                        </a:rPr>
                        <a:t>sat</a:t>
                      </a:r>
                      <a:r>
                        <a:rPr sz="1600" spc="-50" dirty="0">
                          <a:solidFill>
                            <a:srgbClr val="808080"/>
                          </a:solidFill>
                          <a:latin typeface="Segoe UI"/>
                          <a:cs typeface="Segoe UI"/>
                        </a:rPr>
                        <a:t> </a:t>
                      </a:r>
                      <a:r>
                        <a:rPr sz="1600" dirty="0">
                          <a:solidFill>
                            <a:srgbClr val="808080"/>
                          </a:solidFill>
                          <a:latin typeface="Segoe UI"/>
                          <a:cs typeface="Segoe UI"/>
                        </a:rPr>
                        <a:t>90%</a:t>
                      </a:r>
                      <a:r>
                        <a:rPr sz="1600" spc="-30" dirty="0">
                          <a:solidFill>
                            <a:srgbClr val="808080"/>
                          </a:solidFill>
                          <a:latin typeface="Segoe UI"/>
                          <a:cs typeface="Segoe UI"/>
                        </a:rPr>
                        <a:t> </a:t>
                      </a:r>
                      <a:r>
                        <a:rPr sz="1600" dirty="0">
                          <a:solidFill>
                            <a:srgbClr val="808080"/>
                          </a:solidFill>
                          <a:latin typeface="Segoe UI"/>
                          <a:cs typeface="Segoe UI"/>
                        </a:rPr>
                        <a:t>at</a:t>
                      </a:r>
                      <a:r>
                        <a:rPr sz="1600" spc="-50" dirty="0">
                          <a:solidFill>
                            <a:srgbClr val="808080"/>
                          </a:solidFill>
                          <a:latin typeface="Segoe UI"/>
                          <a:cs typeface="Segoe UI"/>
                        </a:rPr>
                        <a:t> </a:t>
                      </a:r>
                      <a:r>
                        <a:rPr sz="1600" dirty="0">
                          <a:solidFill>
                            <a:srgbClr val="808080"/>
                          </a:solidFill>
                          <a:latin typeface="Segoe UI"/>
                          <a:cs typeface="Segoe UI"/>
                        </a:rPr>
                        <a:t>room</a:t>
                      </a:r>
                      <a:r>
                        <a:rPr sz="1600" spc="-25" dirty="0">
                          <a:solidFill>
                            <a:srgbClr val="808080"/>
                          </a:solidFill>
                          <a:latin typeface="Segoe UI"/>
                          <a:cs typeface="Segoe UI"/>
                        </a:rPr>
                        <a:t> air</a:t>
                      </a:r>
                      <a:endParaRPr sz="1600" dirty="0">
                        <a:latin typeface="Segoe UI"/>
                        <a:cs typeface="Segoe UI"/>
                      </a:endParaRPr>
                    </a:p>
                  </a:txBody>
                  <a:tcPr marL="0" marR="0" marT="48260" marB="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5"/>
                  </a:ext>
                </a:extLst>
              </a:tr>
            </a:tbl>
          </a:graphicData>
        </a:graphic>
      </p:graphicFrame>
      <p:pic>
        <p:nvPicPr>
          <p:cNvPr id="5" name="object 4">
            <a:extLst>
              <a:ext uri="{FF2B5EF4-FFF2-40B4-BE49-F238E27FC236}">
                <a16:creationId xmlns:a16="http://schemas.microsoft.com/office/drawing/2014/main" id="{612CA9E5-0185-9A61-3D1A-4CF6529BE65F}"/>
              </a:ext>
            </a:extLst>
          </p:cNvPr>
          <p:cNvPicPr/>
          <p:nvPr/>
        </p:nvPicPr>
        <p:blipFill>
          <a:blip r:embed="rId4" cstate="print"/>
          <a:stretch>
            <a:fillRect/>
          </a:stretch>
        </p:blipFill>
        <p:spPr>
          <a:xfrm>
            <a:off x="6549272" y="2362200"/>
            <a:ext cx="4792980" cy="32004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Question</a:t>
            </a:r>
            <a:r>
              <a:rPr spc="-135" dirty="0"/>
              <a:t> </a:t>
            </a:r>
            <a:r>
              <a:rPr spc="-25" dirty="0"/>
              <a:t>#2</a:t>
            </a:r>
          </a:p>
        </p:txBody>
      </p:sp>
      <p:sp>
        <p:nvSpPr>
          <p:cNvPr id="3" name="object 3"/>
          <p:cNvSpPr txBox="1"/>
          <p:nvPr/>
        </p:nvSpPr>
        <p:spPr>
          <a:xfrm>
            <a:off x="406400" y="1957909"/>
            <a:ext cx="10333990" cy="1530350"/>
          </a:xfrm>
          <a:prstGeom prst="rect">
            <a:avLst/>
          </a:prstGeom>
        </p:spPr>
        <p:txBody>
          <a:bodyPr vert="horz" wrap="square" lIns="0" tIns="52069" rIns="0" bIns="0" rtlCol="0">
            <a:spAutoFit/>
          </a:bodyPr>
          <a:lstStyle/>
          <a:p>
            <a:pPr marL="12700" marR="5080">
              <a:lnSpc>
                <a:spcPct val="90700"/>
              </a:lnSpc>
              <a:spcBef>
                <a:spcPts val="409"/>
              </a:spcBef>
            </a:pPr>
            <a:r>
              <a:rPr sz="2650" dirty="0">
                <a:solidFill>
                  <a:srgbClr val="808080"/>
                </a:solidFill>
                <a:latin typeface="Calibri"/>
                <a:cs typeface="Calibri"/>
              </a:rPr>
              <a:t>Should</a:t>
            </a:r>
            <a:r>
              <a:rPr sz="2650" spc="-40" dirty="0">
                <a:solidFill>
                  <a:srgbClr val="808080"/>
                </a:solidFill>
                <a:latin typeface="Calibri"/>
                <a:cs typeface="Calibri"/>
              </a:rPr>
              <a:t> </a:t>
            </a:r>
            <a:r>
              <a:rPr sz="2650" dirty="0">
                <a:solidFill>
                  <a:srgbClr val="808080"/>
                </a:solidFill>
                <a:latin typeface="Calibri"/>
                <a:cs typeface="Calibri"/>
              </a:rPr>
              <a:t>DOACs,</a:t>
            </a:r>
            <a:r>
              <a:rPr sz="2650" spc="-40" dirty="0">
                <a:solidFill>
                  <a:srgbClr val="808080"/>
                </a:solidFill>
                <a:latin typeface="Calibri"/>
                <a:cs typeface="Calibri"/>
              </a:rPr>
              <a:t> </a:t>
            </a:r>
            <a:r>
              <a:rPr sz="2650" dirty="0">
                <a:solidFill>
                  <a:srgbClr val="808080"/>
                </a:solidFill>
                <a:latin typeface="Calibri"/>
                <a:cs typeface="Calibri"/>
              </a:rPr>
              <a:t>LMWH,</a:t>
            </a:r>
            <a:r>
              <a:rPr sz="2650" spc="-35" dirty="0">
                <a:solidFill>
                  <a:srgbClr val="808080"/>
                </a:solidFill>
                <a:latin typeface="Calibri"/>
                <a:cs typeface="Calibri"/>
              </a:rPr>
              <a:t> </a:t>
            </a:r>
            <a:r>
              <a:rPr sz="2650" dirty="0">
                <a:solidFill>
                  <a:srgbClr val="808080"/>
                </a:solidFill>
                <a:latin typeface="Calibri"/>
                <a:cs typeface="Calibri"/>
              </a:rPr>
              <a:t>UFH,</a:t>
            </a:r>
            <a:r>
              <a:rPr sz="2650" spc="-30" dirty="0">
                <a:solidFill>
                  <a:srgbClr val="808080"/>
                </a:solidFill>
                <a:latin typeface="Calibri"/>
                <a:cs typeface="Calibri"/>
              </a:rPr>
              <a:t> </a:t>
            </a:r>
            <a:r>
              <a:rPr sz="2650" dirty="0">
                <a:solidFill>
                  <a:srgbClr val="808080"/>
                </a:solidFill>
                <a:latin typeface="Calibri"/>
                <a:cs typeface="Calibri"/>
              </a:rPr>
              <a:t>fondaparinux,</a:t>
            </a:r>
            <a:r>
              <a:rPr sz="2650" spc="-40" dirty="0">
                <a:solidFill>
                  <a:srgbClr val="808080"/>
                </a:solidFill>
                <a:latin typeface="Calibri"/>
                <a:cs typeface="Calibri"/>
              </a:rPr>
              <a:t> </a:t>
            </a:r>
            <a:r>
              <a:rPr sz="2650" spc="-10" dirty="0">
                <a:solidFill>
                  <a:srgbClr val="808080"/>
                </a:solidFill>
                <a:latin typeface="Calibri"/>
                <a:cs typeface="Calibri"/>
              </a:rPr>
              <a:t>argatroban,</a:t>
            </a:r>
            <a:r>
              <a:rPr sz="2650" spc="-45" dirty="0">
                <a:solidFill>
                  <a:srgbClr val="808080"/>
                </a:solidFill>
                <a:latin typeface="Calibri"/>
                <a:cs typeface="Calibri"/>
              </a:rPr>
              <a:t> </a:t>
            </a:r>
            <a:r>
              <a:rPr sz="2650" dirty="0">
                <a:solidFill>
                  <a:srgbClr val="808080"/>
                </a:solidFill>
                <a:latin typeface="Calibri"/>
                <a:cs typeface="Calibri"/>
              </a:rPr>
              <a:t>or</a:t>
            </a:r>
            <a:r>
              <a:rPr sz="2650" spc="-30" dirty="0">
                <a:solidFill>
                  <a:srgbClr val="808080"/>
                </a:solidFill>
                <a:latin typeface="Calibri"/>
                <a:cs typeface="Calibri"/>
              </a:rPr>
              <a:t> </a:t>
            </a:r>
            <a:r>
              <a:rPr sz="2650" dirty="0">
                <a:solidFill>
                  <a:srgbClr val="808080"/>
                </a:solidFill>
                <a:latin typeface="Calibri"/>
                <a:cs typeface="Calibri"/>
              </a:rPr>
              <a:t>bivalirudin</a:t>
            </a:r>
            <a:r>
              <a:rPr sz="2650" spc="-45" dirty="0">
                <a:solidFill>
                  <a:srgbClr val="808080"/>
                </a:solidFill>
                <a:latin typeface="Calibri"/>
                <a:cs typeface="Calibri"/>
              </a:rPr>
              <a:t> </a:t>
            </a:r>
            <a:r>
              <a:rPr sz="2650" spc="-25" dirty="0">
                <a:solidFill>
                  <a:srgbClr val="808080"/>
                </a:solidFill>
                <a:latin typeface="Calibri"/>
                <a:cs typeface="Calibri"/>
              </a:rPr>
              <a:t>at </a:t>
            </a:r>
            <a:r>
              <a:rPr sz="2650" spc="-20" dirty="0">
                <a:solidFill>
                  <a:srgbClr val="808080"/>
                </a:solidFill>
                <a:latin typeface="Calibri"/>
                <a:cs typeface="Calibri"/>
              </a:rPr>
              <a:t>intermediate-</a:t>
            </a:r>
            <a:r>
              <a:rPr sz="2650" dirty="0">
                <a:solidFill>
                  <a:srgbClr val="808080"/>
                </a:solidFill>
                <a:latin typeface="Calibri"/>
                <a:cs typeface="Calibri"/>
              </a:rPr>
              <a:t>intensity</a:t>
            </a:r>
            <a:r>
              <a:rPr sz="2650" spc="-45" dirty="0">
                <a:solidFill>
                  <a:srgbClr val="808080"/>
                </a:solidFill>
                <a:latin typeface="Calibri"/>
                <a:cs typeface="Calibri"/>
              </a:rPr>
              <a:t> </a:t>
            </a:r>
            <a:r>
              <a:rPr sz="2650" dirty="0">
                <a:solidFill>
                  <a:srgbClr val="808080"/>
                </a:solidFill>
                <a:latin typeface="Calibri"/>
                <a:cs typeface="Calibri"/>
              </a:rPr>
              <a:t>or</a:t>
            </a:r>
            <a:r>
              <a:rPr sz="2650" spc="-20" dirty="0">
                <a:solidFill>
                  <a:srgbClr val="808080"/>
                </a:solidFill>
                <a:latin typeface="Calibri"/>
                <a:cs typeface="Calibri"/>
              </a:rPr>
              <a:t> </a:t>
            </a:r>
            <a:r>
              <a:rPr sz="2650" spc="-10" dirty="0">
                <a:solidFill>
                  <a:srgbClr val="808080"/>
                </a:solidFill>
                <a:latin typeface="Calibri"/>
                <a:cs typeface="Calibri"/>
              </a:rPr>
              <a:t>therapeutic-</a:t>
            </a:r>
            <a:r>
              <a:rPr sz="2650" dirty="0">
                <a:solidFill>
                  <a:srgbClr val="808080"/>
                </a:solidFill>
                <a:latin typeface="Calibri"/>
                <a:cs typeface="Calibri"/>
              </a:rPr>
              <a:t>intensity</a:t>
            </a:r>
            <a:r>
              <a:rPr sz="2650" spc="-45" dirty="0">
                <a:solidFill>
                  <a:srgbClr val="808080"/>
                </a:solidFill>
                <a:latin typeface="Calibri"/>
                <a:cs typeface="Calibri"/>
              </a:rPr>
              <a:t> </a:t>
            </a:r>
            <a:r>
              <a:rPr sz="2650" dirty="0">
                <a:solidFill>
                  <a:srgbClr val="808080"/>
                </a:solidFill>
                <a:latin typeface="Calibri"/>
                <a:cs typeface="Calibri"/>
              </a:rPr>
              <a:t>vs.</a:t>
            </a:r>
            <a:r>
              <a:rPr sz="2650" spc="-30" dirty="0">
                <a:solidFill>
                  <a:srgbClr val="808080"/>
                </a:solidFill>
                <a:latin typeface="Calibri"/>
                <a:cs typeface="Calibri"/>
              </a:rPr>
              <a:t> </a:t>
            </a:r>
            <a:r>
              <a:rPr sz="2650" spc="-10" dirty="0">
                <a:solidFill>
                  <a:srgbClr val="808080"/>
                </a:solidFill>
                <a:latin typeface="Calibri"/>
                <a:cs typeface="Calibri"/>
              </a:rPr>
              <a:t>prophylactic-</a:t>
            </a:r>
            <a:r>
              <a:rPr sz="2650" dirty="0">
                <a:solidFill>
                  <a:srgbClr val="808080"/>
                </a:solidFill>
                <a:latin typeface="Calibri"/>
                <a:cs typeface="Calibri"/>
              </a:rPr>
              <a:t>intensity</a:t>
            </a:r>
            <a:r>
              <a:rPr sz="2650" spc="-15" dirty="0">
                <a:solidFill>
                  <a:srgbClr val="808080"/>
                </a:solidFill>
                <a:latin typeface="Calibri"/>
                <a:cs typeface="Calibri"/>
              </a:rPr>
              <a:t> </a:t>
            </a:r>
            <a:r>
              <a:rPr sz="2650" spc="-25" dirty="0">
                <a:solidFill>
                  <a:srgbClr val="808080"/>
                </a:solidFill>
                <a:latin typeface="Calibri"/>
                <a:cs typeface="Calibri"/>
              </a:rPr>
              <a:t>be </a:t>
            </a:r>
            <a:r>
              <a:rPr sz="2650" dirty="0">
                <a:solidFill>
                  <a:srgbClr val="808080"/>
                </a:solidFill>
                <a:latin typeface="Calibri"/>
                <a:cs typeface="Calibri"/>
              </a:rPr>
              <a:t>used</a:t>
            </a:r>
            <a:r>
              <a:rPr sz="2650" spc="-50" dirty="0">
                <a:solidFill>
                  <a:srgbClr val="808080"/>
                </a:solidFill>
                <a:latin typeface="Calibri"/>
                <a:cs typeface="Calibri"/>
              </a:rPr>
              <a:t> </a:t>
            </a:r>
            <a:r>
              <a:rPr sz="2650" dirty="0">
                <a:solidFill>
                  <a:srgbClr val="808080"/>
                </a:solidFill>
                <a:latin typeface="Calibri"/>
                <a:cs typeface="Calibri"/>
              </a:rPr>
              <a:t>for</a:t>
            </a:r>
            <a:r>
              <a:rPr sz="2650" spc="-20" dirty="0">
                <a:solidFill>
                  <a:srgbClr val="808080"/>
                </a:solidFill>
                <a:latin typeface="Calibri"/>
                <a:cs typeface="Calibri"/>
              </a:rPr>
              <a:t> </a:t>
            </a:r>
            <a:r>
              <a:rPr sz="2650" dirty="0">
                <a:solidFill>
                  <a:srgbClr val="808080"/>
                </a:solidFill>
                <a:latin typeface="Calibri"/>
                <a:cs typeface="Calibri"/>
              </a:rPr>
              <a:t>patients</a:t>
            </a:r>
            <a:r>
              <a:rPr sz="2650" spc="-35" dirty="0">
                <a:solidFill>
                  <a:srgbClr val="808080"/>
                </a:solidFill>
                <a:latin typeface="Calibri"/>
                <a:cs typeface="Calibri"/>
              </a:rPr>
              <a:t> </a:t>
            </a:r>
            <a:r>
              <a:rPr sz="2650" dirty="0">
                <a:solidFill>
                  <a:srgbClr val="808080"/>
                </a:solidFill>
                <a:latin typeface="Calibri"/>
                <a:cs typeface="Calibri"/>
              </a:rPr>
              <a:t>with</a:t>
            </a:r>
            <a:r>
              <a:rPr sz="2650" spc="-25" dirty="0">
                <a:solidFill>
                  <a:srgbClr val="808080"/>
                </a:solidFill>
                <a:latin typeface="Calibri"/>
                <a:cs typeface="Calibri"/>
              </a:rPr>
              <a:t> </a:t>
            </a:r>
            <a:r>
              <a:rPr sz="2650" spc="-20" dirty="0">
                <a:solidFill>
                  <a:srgbClr val="808080"/>
                </a:solidFill>
                <a:latin typeface="Calibri"/>
                <a:cs typeface="Calibri"/>
              </a:rPr>
              <a:t>COVID-</a:t>
            </a:r>
            <a:r>
              <a:rPr sz="2650" dirty="0">
                <a:solidFill>
                  <a:srgbClr val="808080"/>
                </a:solidFill>
                <a:latin typeface="Calibri"/>
                <a:cs typeface="Calibri"/>
              </a:rPr>
              <a:t>19</a:t>
            </a:r>
            <a:r>
              <a:rPr sz="2650" spc="-20" dirty="0">
                <a:solidFill>
                  <a:srgbClr val="808080"/>
                </a:solidFill>
                <a:latin typeface="Calibri"/>
                <a:cs typeface="Calibri"/>
              </a:rPr>
              <a:t> </a:t>
            </a:r>
            <a:r>
              <a:rPr sz="2650" dirty="0">
                <a:solidFill>
                  <a:srgbClr val="808080"/>
                </a:solidFill>
                <a:latin typeface="Calibri"/>
                <a:cs typeface="Calibri"/>
              </a:rPr>
              <a:t>related</a:t>
            </a:r>
            <a:r>
              <a:rPr sz="2650" spc="-25" dirty="0">
                <a:solidFill>
                  <a:srgbClr val="808080"/>
                </a:solidFill>
                <a:latin typeface="Calibri"/>
                <a:cs typeface="Calibri"/>
              </a:rPr>
              <a:t> </a:t>
            </a:r>
            <a:r>
              <a:rPr sz="2650" dirty="0">
                <a:solidFill>
                  <a:srgbClr val="808080"/>
                </a:solidFill>
                <a:latin typeface="Calibri"/>
                <a:cs typeface="Calibri"/>
              </a:rPr>
              <a:t>acute</a:t>
            </a:r>
            <a:r>
              <a:rPr sz="2650" spc="-35" dirty="0">
                <a:solidFill>
                  <a:srgbClr val="808080"/>
                </a:solidFill>
                <a:latin typeface="Calibri"/>
                <a:cs typeface="Calibri"/>
              </a:rPr>
              <a:t> </a:t>
            </a:r>
            <a:r>
              <a:rPr sz="2650" dirty="0">
                <a:solidFill>
                  <a:srgbClr val="808080"/>
                </a:solidFill>
                <a:latin typeface="Calibri"/>
                <a:cs typeface="Calibri"/>
              </a:rPr>
              <a:t>illness</a:t>
            </a:r>
            <a:r>
              <a:rPr sz="2650" spc="-40" dirty="0">
                <a:solidFill>
                  <a:srgbClr val="808080"/>
                </a:solidFill>
                <a:latin typeface="Calibri"/>
                <a:cs typeface="Calibri"/>
              </a:rPr>
              <a:t> </a:t>
            </a:r>
            <a:r>
              <a:rPr sz="2650" dirty="0">
                <a:solidFill>
                  <a:srgbClr val="808080"/>
                </a:solidFill>
                <a:latin typeface="Calibri"/>
                <a:cs typeface="Calibri"/>
              </a:rPr>
              <a:t>who</a:t>
            </a:r>
            <a:r>
              <a:rPr sz="2650" spc="-15" dirty="0">
                <a:solidFill>
                  <a:srgbClr val="808080"/>
                </a:solidFill>
                <a:latin typeface="Calibri"/>
                <a:cs typeface="Calibri"/>
              </a:rPr>
              <a:t> </a:t>
            </a:r>
            <a:r>
              <a:rPr sz="2650" dirty="0">
                <a:solidFill>
                  <a:srgbClr val="808080"/>
                </a:solidFill>
                <a:latin typeface="Calibri"/>
                <a:cs typeface="Calibri"/>
              </a:rPr>
              <a:t>do</a:t>
            </a:r>
            <a:r>
              <a:rPr sz="2650" spc="-30" dirty="0">
                <a:solidFill>
                  <a:srgbClr val="808080"/>
                </a:solidFill>
                <a:latin typeface="Calibri"/>
                <a:cs typeface="Calibri"/>
              </a:rPr>
              <a:t> </a:t>
            </a:r>
            <a:r>
              <a:rPr sz="2650" dirty="0">
                <a:solidFill>
                  <a:srgbClr val="808080"/>
                </a:solidFill>
                <a:latin typeface="Calibri"/>
                <a:cs typeface="Calibri"/>
              </a:rPr>
              <a:t>not</a:t>
            </a:r>
            <a:r>
              <a:rPr sz="2650" spc="-20" dirty="0">
                <a:solidFill>
                  <a:srgbClr val="808080"/>
                </a:solidFill>
                <a:latin typeface="Calibri"/>
                <a:cs typeface="Calibri"/>
              </a:rPr>
              <a:t> have </a:t>
            </a:r>
            <a:r>
              <a:rPr sz="2650" dirty="0">
                <a:solidFill>
                  <a:srgbClr val="808080"/>
                </a:solidFill>
                <a:latin typeface="Calibri"/>
                <a:cs typeface="Calibri"/>
              </a:rPr>
              <a:t>suspected</a:t>
            </a:r>
            <a:r>
              <a:rPr sz="2650" spc="-60" dirty="0">
                <a:solidFill>
                  <a:srgbClr val="808080"/>
                </a:solidFill>
                <a:latin typeface="Calibri"/>
                <a:cs typeface="Calibri"/>
              </a:rPr>
              <a:t> </a:t>
            </a:r>
            <a:r>
              <a:rPr sz="2650" dirty="0">
                <a:solidFill>
                  <a:srgbClr val="808080"/>
                </a:solidFill>
                <a:latin typeface="Calibri"/>
                <a:cs typeface="Calibri"/>
              </a:rPr>
              <a:t>or</a:t>
            </a:r>
            <a:r>
              <a:rPr sz="2650" spc="-35" dirty="0">
                <a:solidFill>
                  <a:srgbClr val="808080"/>
                </a:solidFill>
                <a:latin typeface="Calibri"/>
                <a:cs typeface="Calibri"/>
              </a:rPr>
              <a:t> </a:t>
            </a:r>
            <a:r>
              <a:rPr sz="2650" dirty="0">
                <a:solidFill>
                  <a:srgbClr val="808080"/>
                </a:solidFill>
                <a:latin typeface="Calibri"/>
                <a:cs typeface="Calibri"/>
              </a:rPr>
              <a:t>confirmed</a:t>
            </a:r>
            <a:r>
              <a:rPr sz="2650" spc="-30" dirty="0">
                <a:solidFill>
                  <a:srgbClr val="808080"/>
                </a:solidFill>
                <a:latin typeface="Calibri"/>
                <a:cs typeface="Calibri"/>
              </a:rPr>
              <a:t> </a:t>
            </a:r>
            <a:r>
              <a:rPr sz="2650" spc="-20" dirty="0">
                <a:solidFill>
                  <a:srgbClr val="808080"/>
                </a:solidFill>
                <a:latin typeface="Calibri"/>
                <a:cs typeface="Calibri"/>
              </a:rPr>
              <a:t>VTE?</a:t>
            </a:r>
            <a:endParaRPr sz="265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71484"/>
            <a:ext cx="10779125" cy="4486485"/>
          </a:xfrm>
          <a:prstGeom prst="rect">
            <a:avLst/>
          </a:prstGeom>
        </p:spPr>
        <p:txBody>
          <a:bodyPr vert="horz" wrap="square" lIns="0" tIns="53975" rIns="0" bIns="0" rtlCol="0">
            <a:spAutoFit/>
          </a:bodyPr>
          <a:lstStyle/>
          <a:p>
            <a:pPr marL="12700" marR="5080">
              <a:lnSpc>
                <a:spcPts val="2590"/>
              </a:lnSpc>
              <a:spcBef>
                <a:spcPts val="425"/>
              </a:spcBef>
            </a:pPr>
            <a:r>
              <a:rPr sz="2400" b="1" dirty="0">
                <a:solidFill>
                  <a:srgbClr val="808080"/>
                </a:solidFill>
                <a:latin typeface="Calibri"/>
                <a:cs typeface="Calibri"/>
              </a:rPr>
              <a:t>Which</a:t>
            </a:r>
            <a:r>
              <a:rPr sz="2400" b="1" spc="-30" dirty="0">
                <a:solidFill>
                  <a:srgbClr val="808080"/>
                </a:solidFill>
                <a:latin typeface="Calibri"/>
                <a:cs typeface="Calibri"/>
              </a:rPr>
              <a:t> </a:t>
            </a:r>
            <a:r>
              <a:rPr sz="2400" b="1" dirty="0">
                <a:solidFill>
                  <a:srgbClr val="808080"/>
                </a:solidFill>
                <a:latin typeface="Calibri"/>
                <a:cs typeface="Calibri"/>
              </a:rPr>
              <a:t>ONE</a:t>
            </a:r>
            <a:r>
              <a:rPr sz="2400" b="1" spc="-25" dirty="0">
                <a:solidFill>
                  <a:srgbClr val="808080"/>
                </a:solidFill>
                <a:latin typeface="Calibri"/>
                <a:cs typeface="Calibri"/>
              </a:rPr>
              <a:t> </a:t>
            </a:r>
            <a:r>
              <a:rPr sz="2400" b="1" dirty="0">
                <a:solidFill>
                  <a:srgbClr val="808080"/>
                </a:solidFill>
                <a:latin typeface="Calibri"/>
                <a:cs typeface="Calibri"/>
              </a:rPr>
              <a:t>of</a:t>
            </a:r>
            <a:r>
              <a:rPr sz="2400" b="1" spc="-25" dirty="0">
                <a:solidFill>
                  <a:srgbClr val="808080"/>
                </a:solidFill>
                <a:latin typeface="Calibri"/>
                <a:cs typeface="Calibri"/>
              </a:rPr>
              <a:t> </a:t>
            </a:r>
            <a:r>
              <a:rPr sz="2400" b="1" dirty="0">
                <a:solidFill>
                  <a:srgbClr val="808080"/>
                </a:solidFill>
                <a:latin typeface="Calibri"/>
                <a:cs typeface="Calibri"/>
              </a:rPr>
              <a:t>the</a:t>
            </a:r>
            <a:r>
              <a:rPr sz="2400" b="1" spc="-10" dirty="0">
                <a:solidFill>
                  <a:srgbClr val="808080"/>
                </a:solidFill>
                <a:latin typeface="Calibri"/>
                <a:cs typeface="Calibri"/>
              </a:rPr>
              <a:t> </a:t>
            </a:r>
            <a:r>
              <a:rPr sz="2400" b="1" dirty="0">
                <a:solidFill>
                  <a:srgbClr val="808080"/>
                </a:solidFill>
                <a:latin typeface="Calibri"/>
                <a:cs typeface="Calibri"/>
              </a:rPr>
              <a:t>following</a:t>
            </a:r>
            <a:r>
              <a:rPr sz="2400" b="1" spc="-40" dirty="0">
                <a:solidFill>
                  <a:srgbClr val="808080"/>
                </a:solidFill>
                <a:latin typeface="Calibri"/>
                <a:cs typeface="Calibri"/>
              </a:rPr>
              <a:t> </a:t>
            </a:r>
            <a:r>
              <a:rPr sz="2400" b="1" dirty="0">
                <a:solidFill>
                  <a:srgbClr val="808080"/>
                </a:solidFill>
                <a:latin typeface="Calibri"/>
                <a:cs typeface="Calibri"/>
              </a:rPr>
              <a:t>options</a:t>
            </a:r>
            <a:r>
              <a:rPr sz="2400" b="1" spc="-20" dirty="0">
                <a:solidFill>
                  <a:srgbClr val="808080"/>
                </a:solidFill>
                <a:latin typeface="Calibri"/>
                <a:cs typeface="Calibri"/>
              </a:rPr>
              <a:t> </a:t>
            </a:r>
            <a:r>
              <a:rPr sz="2400" b="1" dirty="0">
                <a:solidFill>
                  <a:srgbClr val="808080"/>
                </a:solidFill>
                <a:latin typeface="Calibri"/>
                <a:cs typeface="Calibri"/>
              </a:rPr>
              <a:t>would</a:t>
            </a:r>
            <a:r>
              <a:rPr sz="2400" b="1" spc="-25" dirty="0">
                <a:solidFill>
                  <a:srgbClr val="808080"/>
                </a:solidFill>
                <a:latin typeface="Calibri"/>
                <a:cs typeface="Calibri"/>
              </a:rPr>
              <a:t> </a:t>
            </a:r>
            <a:r>
              <a:rPr sz="2400" b="1" dirty="0">
                <a:solidFill>
                  <a:srgbClr val="808080"/>
                </a:solidFill>
                <a:latin typeface="Calibri"/>
                <a:cs typeface="Calibri"/>
              </a:rPr>
              <a:t>you</a:t>
            </a:r>
            <a:r>
              <a:rPr sz="2400" b="1" spc="-35" dirty="0">
                <a:solidFill>
                  <a:srgbClr val="808080"/>
                </a:solidFill>
                <a:latin typeface="Calibri"/>
                <a:cs typeface="Calibri"/>
              </a:rPr>
              <a:t> </a:t>
            </a:r>
            <a:r>
              <a:rPr sz="2400" b="1" dirty="0">
                <a:solidFill>
                  <a:srgbClr val="808080"/>
                </a:solidFill>
                <a:latin typeface="Calibri"/>
                <a:cs typeface="Calibri"/>
              </a:rPr>
              <a:t>suggest</a:t>
            </a:r>
            <a:r>
              <a:rPr sz="2400" b="1" spc="-30" dirty="0">
                <a:solidFill>
                  <a:srgbClr val="808080"/>
                </a:solidFill>
                <a:latin typeface="Calibri"/>
                <a:cs typeface="Calibri"/>
              </a:rPr>
              <a:t> </a:t>
            </a:r>
            <a:r>
              <a:rPr sz="2400" b="1" dirty="0">
                <a:solidFill>
                  <a:srgbClr val="808080"/>
                </a:solidFill>
                <a:latin typeface="Calibri"/>
                <a:cs typeface="Calibri"/>
              </a:rPr>
              <a:t>for</a:t>
            </a:r>
            <a:r>
              <a:rPr sz="2400" b="1" spc="-20" dirty="0">
                <a:solidFill>
                  <a:srgbClr val="808080"/>
                </a:solidFill>
                <a:latin typeface="Calibri"/>
                <a:cs typeface="Calibri"/>
              </a:rPr>
              <a:t> </a:t>
            </a:r>
            <a:r>
              <a:rPr sz="2400" b="1" spc="-10" dirty="0">
                <a:solidFill>
                  <a:srgbClr val="808080"/>
                </a:solidFill>
                <a:latin typeface="Calibri"/>
                <a:cs typeface="Calibri"/>
              </a:rPr>
              <a:t>thromboprophylaxis</a:t>
            </a:r>
            <a:r>
              <a:rPr sz="2400" b="1" spc="-40" dirty="0">
                <a:solidFill>
                  <a:srgbClr val="808080"/>
                </a:solidFill>
                <a:latin typeface="Calibri"/>
                <a:cs typeface="Calibri"/>
              </a:rPr>
              <a:t> </a:t>
            </a:r>
            <a:r>
              <a:rPr sz="2400" b="1" dirty="0">
                <a:solidFill>
                  <a:srgbClr val="808080"/>
                </a:solidFill>
                <a:latin typeface="Calibri"/>
                <a:cs typeface="Calibri"/>
              </a:rPr>
              <a:t>in</a:t>
            </a:r>
            <a:r>
              <a:rPr sz="2400" b="1" spc="-25" dirty="0">
                <a:solidFill>
                  <a:srgbClr val="808080"/>
                </a:solidFill>
                <a:latin typeface="Calibri"/>
                <a:cs typeface="Calibri"/>
              </a:rPr>
              <a:t> </a:t>
            </a:r>
            <a:r>
              <a:rPr sz="2400" b="1" spc="-50" dirty="0">
                <a:solidFill>
                  <a:srgbClr val="808080"/>
                </a:solidFill>
                <a:latin typeface="Calibri"/>
                <a:cs typeface="Calibri"/>
              </a:rPr>
              <a:t>a </a:t>
            </a:r>
            <a:r>
              <a:rPr sz="2400" b="1" dirty="0">
                <a:solidFill>
                  <a:srgbClr val="808080"/>
                </a:solidFill>
                <a:latin typeface="Calibri"/>
                <a:cs typeface="Calibri"/>
              </a:rPr>
              <a:t>hospitalized</a:t>
            </a:r>
            <a:r>
              <a:rPr sz="2400" b="1" spc="-55" dirty="0">
                <a:solidFill>
                  <a:srgbClr val="808080"/>
                </a:solidFill>
                <a:latin typeface="Calibri"/>
                <a:cs typeface="Calibri"/>
              </a:rPr>
              <a:t> </a:t>
            </a:r>
            <a:r>
              <a:rPr sz="2400" b="1" dirty="0">
                <a:solidFill>
                  <a:srgbClr val="808080"/>
                </a:solidFill>
                <a:latin typeface="Calibri"/>
                <a:cs typeface="Calibri"/>
              </a:rPr>
              <a:t>patient</a:t>
            </a:r>
            <a:r>
              <a:rPr sz="2400" b="1" spc="-10" dirty="0">
                <a:solidFill>
                  <a:srgbClr val="808080"/>
                </a:solidFill>
                <a:latin typeface="Calibri"/>
                <a:cs typeface="Calibri"/>
              </a:rPr>
              <a:t> </a:t>
            </a:r>
            <a:r>
              <a:rPr sz="2400" b="1" dirty="0">
                <a:solidFill>
                  <a:srgbClr val="808080"/>
                </a:solidFill>
                <a:latin typeface="Calibri"/>
                <a:cs typeface="Calibri"/>
              </a:rPr>
              <a:t>with</a:t>
            </a:r>
            <a:r>
              <a:rPr sz="2400" b="1" spc="-40" dirty="0">
                <a:solidFill>
                  <a:srgbClr val="808080"/>
                </a:solidFill>
                <a:latin typeface="Calibri"/>
                <a:cs typeface="Calibri"/>
              </a:rPr>
              <a:t> </a:t>
            </a:r>
            <a:r>
              <a:rPr sz="2400" b="1" spc="-20" dirty="0">
                <a:solidFill>
                  <a:srgbClr val="808080"/>
                </a:solidFill>
                <a:latin typeface="Calibri"/>
                <a:cs typeface="Calibri"/>
              </a:rPr>
              <a:t>COVID-</a:t>
            </a:r>
            <a:r>
              <a:rPr sz="2400" b="1" dirty="0">
                <a:solidFill>
                  <a:srgbClr val="808080"/>
                </a:solidFill>
                <a:latin typeface="Calibri"/>
                <a:cs typeface="Calibri"/>
              </a:rPr>
              <a:t>19</a:t>
            </a:r>
            <a:r>
              <a:rPr sz="2400" b="1" spc="-30" dirty="0">
                <a:solidFill>
                  <a:srgbClr val="808080"/>
                </a:solidFill>
                <a:latin typeface="Calibri"/>
                <a:cs typeface="Calibri"/>
              </a:rPr>
              <a:t> </a:t>
            </a:r>
            <a:r>
              <a:rPr sz="2400" b="1" dirty="0">
                <a:solidFill>
                  <a:srgbClr val="808080"/>
                </a:solidFill>
                <a:latin typeface="Calibri"/>
                <a:cs typeface="Calibri"/>
              </a:rPr>
              <a:t>related</a:t>
            </a:r>
            <a:r>
              <a:rPr sz="2400" b="1" spc="-45" dirty="0">
                <a:solidFill>
                  <a:srgbClr val="808080"/>
                </a:solidFill>
                <a:latin typeface="Calibri"/>
                <a:cs typeface="Calibri"/>
              </a:rPr>
              <a:t> </a:t>
            </a:r>
            <a:r>
              <a:rPr sz="2400" b="1" dirty="0">
                <a:solidFill>
                  <a:srgbClr val="808080"/>
                </a:solidFill>
                <a:latin typeface="Calibri"/>
                <a:cs typeface="Calibri"/>
              </a:rPr>
              <a:t>acute</a:t>
            </a:r>
            <a:r>
              <a:rPr sz="2400" b="1" spc="-35" dirty="0">
                <a:solidFill>
                  <a:srgbClr val="808080"/>
                </a:solidFill>
                <a:latin typeface="Calibri"/>
                <a:cs typeface="Calibri"/>
              </a:rPr>
              <a:t> </a:t>
            </a:r>
            <a:r>
              <a:rPr sz="2400" b="1" dirty="0">
                <a:solidFill>
                  <a:srgbClr val="808080"/>
                </a:solidFill>
                <a:latin typeface="Calibri"/>
                <a:cs typeface="Calibri"/>
              </a:rPr>
              <a:t>illness</a:t>
            </a:r>
            <a:r>
              <a:rPr sz="2400" b="1" spc="-25" dirty="0">
                <a:solidFill>
                  <a:srgbClr val="808080"/>
                </a:solidFill>
                <a:latin typeface="Calibri"/>
                <a:cs typeface="Calibri"/>
              </a:rPr>
              <a:t> </a:t>
            </a:r>
            <a:r>
              <a:rPr sz="2400" dirty="0">
                <a:solidFill>
                  <a:srgbClr val="808080"/>
                </a:solidFill>
                <a:latin typeface="Calibri"/>
                <a:cs typeface="Calibri"/>
              </a:rPr>
              <a:t>who</a:t>
            </a:r>
            <a:r>
              <a:rPr sz="2400" spc="-45" dirty="0">
                <a:solidFill>
                  <a:srgbClr val="808080"/>
                </a:solidFill>
                <a:latin typeface="Calibri"/>
                <a:cs typeface="Calibri"/>
              </a:rPr>
              <a:t> </a:t>
            </a:r>
            <a:r>
              <a:rPr sz="2400" dirty="0">
                <a:solidFill>
                  <a:srgbClr val="808080"/>
                </a:solidFill>
                <a:latin typeface="Calibri"/>
                <a:cs typeface="Calibri"/>
              </a:rPr>
              <a:t>does</a:t>
            </a:r>
            <a:r>
              <a:rPr sz="2400" spc="-45" dirty="0">
                <a:solidFill>
                  <a:srgbClr val="808080"/>
                </a:solidFill>
                <a:latin typeface="Calibri"/>
                <a:cs typeface="Calibri"/>
              </a:rPr>
              <a:t> </a:t>
            </a:r>
            <a:r>
              <a:rPr sz="2400" dirty="0">
                <a:solidFill>
                  <a:srgbClr val="808080"/>
                </a:solidFill>
                <a:latin typeface="Calibri"/>
                <a:cs typeface="Calibri"/>
              </a:rPr>
              <a:t>not</a:t>
            </a:r>
            <a:r>
              <a:rPr sz="2400" spc="-40" dirty="0">
                <a:solidFill>
                  <a:srgbClr val="808080"/>
                </a:solidFill>
                <a:latin typeface="Calibri"/>
                <a:cs typeface="Calibri"/>
              </a:rPr>
              <a:t> </a:t>
            </a:r>
            <a:r>
              <a:rPr sz="2400" dirty="0">
                <a:solidFill>
                  <a:srgbClr val="808080"/>
                </a:solidFill>
                <a:latin typeface="Calibri"/>
                <a:cs typeface="Calibri"/>
              </a:rPr>
              <a:t>have</a:t>
            </a:r>
            <a:r>
              <a:rPr sz="2400" spc="-30" dirty="0">
                <a:solidFill>
                  <a:srgbClr val="808080"/>
                </a:solidFill>
                <a:latin typeface="Calibri"/>
                <a:cs typeface="Calibri"/>
              </a:rPr>
              <a:t> </a:t>
            </a:r>
            <a:r>
              <a:rPr sz="2400" spc="-10" dirty="0">
                <a:solidFill>
                  <a:srgbClr val="808080"/>
                </a:solidFill>
                <a:latin typeface="Calibri"/>
                <a:cs typeface="Calibri"/>
              </a:rPr>
              <a:t>suspected </a:t>
            </a:r>
            <a:r>
              <a:rPr sz="2400" dirty="0">
                <a:solidFill>
                  <a:srgbClr val="808080"/>
                </a:solidFill>
                <a:latin typeface="Calibri"/>
                <a:cs typeface="Calibri"/>
              </a:rPr>
              <a:t>or</a:t>
            </a:r>
            <a:r>
              <a:rPr sz="2400" spc="-45" dirty="0">
                <a:solidFill>
                  <a:srgbClr val="808080"/>
                </a:solidFill>
                <a:latin typeface="Calibri"/>
                <a:cs typeface="Calibri"/>
              </a:rPr>
              <a:t> </a:t>
            </a:r>
            <a:r>
              <a:rPr sz="2400" dirty="0">
                <a:solidFill>
                  <a:srgbClr val="808080"/>
                </a:solidFill>
                <a:latin typeface="Calibri"/>
                <a:cs typeface="Calibri"/>
              </a:rPr>
              <a:t>confirmed</a:t>
            </a:r>
            <a:r>
              <a:rPr sz="2400" spc="-45" dirty="0">
                <a:solidFill>
                  <a:srgbClr val="808080"/>
                </a:solidFill>
                <a:latin typeface="Calibri"/>
                <a:cs typeface="Calibri"/>
              </a:rPr>
              <a:t> </a:t>
            </a:r>
            <a:r>
              <a:rPr sz="2400" spc="-20" dirty="0">
                <a:solidFill>
                  <a:srgbClr val="808080"/>
                </a:solidFill>
                <a:latin typeface="Calibri"/>
                <a:cs typeface="Calibri"/>
              </a:rPr>
              <a:t>VTE</a:t>
            </a:r>
            <a:r>
              <a:rPr sz="2400" b="1" spc="-20" dirty="0">
                <a:solidFill>
                  <a:srgbClr val="808080"/>
                </a:solidFill>
                <a:latin typeface="Calibri"/>
                <a:cs typeface="Calibri"/>
              </a:rPr>
              <a:t>?</a:t>
            </a:r>
            <a:endParaRPr sz="2400" dirty="0">
              <a:latin typeface="Calibri"/>
              <a:cs typeface="Calibri"/>
            </a:endParaRPr>
          </a:p>
          <a:p>
            <a:pPr>
              <a:lnSpc>
                <a:spcPct val="100000"/>
              </a:lnSpc>
            </a:pPr>
            <a:endParaRPr sz="3500" dirty="0">
              <a:latin typeface="Calibri"/>
              <a:cs typeface="Calibri"/>
            </a:endParaRPr>
          </a:p>
          <a:p>
            <a:pPr marL="469900" indent="-457200">
              <a:lnSpc>
                <a:spcPct val="100000"/>
              </a:lnSpc>
              <a:spcBef>
                <a:spcPts val="600"/>
              </a:spcBef>
              <a:buFont typeface="+mj-lt"/>
              <a:buAutoNum type="alphaUcPeriod"/>
              <a:tabLst>
                <a:tab pos="527685" algn="l"/>
              </a:tabLst>
            </a:pPr>
            <a:r>
              <a:rPr sz="2400" dirty="0">
                <a:solidFill>
                  <a:schemeClr val="tx1">
                    <a:lumMod val="50000"/>
                    <a:lumOff val="50000"/>
                  </a:schemeClr>
                </a:solidFill>
                <a:latin typeface="Calibri"/>
                <a:cs typeface="Calibri"/>
              </a:rPr>
              <a:t>Intermediate-</a:t>
            </a:r>
            <a:r>
              <a:rPr sz="2400" spc="-65" dirty="0">
                <a:solidFill>
                  <a:schemeClr val="tx1">
                    <a:lumMod val="50000"/>
                    <a:lumOff val="50000"/>
                  </a:schemeClr>
                </a:solidFill>
                <a:latin typeface="Calibri"/>
                <a:cs typeface="Calibri"/>
              </a:rPr>
              <a:t> </a:t>
            </a:r>
            <a:r>
              <a:rPr sz="2400" dirty="0">
                <a:solidFill>
                  <a:schemeClr val="tx1">
                    <a:lumMod val="50000"/>
                    <a:lumOff val="50000"/>
                  </a:schemeClr>
                </a:solidFill>
                <a:latin typeface="Calibri"/>
                <a:cs typeface="Calibri"/>
              </a:rPr>
              <a:t>or</a:t>
            </a:r>
            <a:r>
              <a:rPr sz="2400" spc="-30" dirty="0">
                <a:solidFill>
                  <a:schemeClr val="tx1">
                    <a:lumMod val="50000"/>
                    <a:lumOff val="50000"/>
                  </a:schemeClr>
                </a:solidFill>
                <a:latin typeface="Calibri"/>
                <a:cs typeface="Calibri"/>
              </a:rPr>
              <a:t> </a:t>
            </a:r>
            <a:r>
              <a:rPr sz="2400" spc="-10" dirty="0">
                <a:solidFill>
                  <a:schemeClr val="tx1">
                    <a:lumMod val="50000"/>
                    <a:lumOff val="50000"/>
                  </a:schemeClr>
                </a:solidFill>
                <a:latin typeface="Calibri"/>
                <a:cs typeface="Calibri"/>
              </a:rPr>
              <a:t>therapeutic-</a:t>
            </a:r>
            <a:r>
              <a:rPr sz="2400" dirty="0">
                <a:solidFill>
                  <a:schemeClr val="tx1">
                    <a:lumMod val="50000"/>
                    <a:lumOff val="50000"/>
                  </a:schemeClr>
                </a:solidFill>
                <a:latin typeface="Calibri"/>
                <a:cs typeface="Calibri"/>
              </a:rPr>
              <a:t>intensity</a:t>
            </a:r>
            <a:r>
              <a:rPr sz="2400" spc="-55" dirty="0">
                <a:solidFill>
                  <a:schemeClr val="tx1">
                    <a:lumMod val="50000"/>
                    <a:lumOff val="50000"/>
                  </a:schemeClr>
                </a:solidFill>
                <a:latin typeface="Calibri"/>
                <a:cs typeface="Calibri"/>
              </a:rPr>
              <a:t> </a:t>
            </a:r>
            <a:r>
              <a:rPr sz="2400" spc="-10" dirty="0">
                <a:solidFill>
                  <a:schemeClr val="tx1">
                    <a:lumMod val="50000"/>
                    <a:lumOff val="50000"/>
                  </a:schemeClr>
                </a:solidFill>
                <a:latin typeface="Calibri"/>
                <a:cs typeface="Calibri"/>
              </a:rPr>
              <a:t>anticoagulation</a:t>
            </a:r>
            <a:endParaRPr lang="en-US" sz="2400" spc="-10" dirty="0">
              <a:solidFill>
                <a:schemeClr val="tx1">
                  <a:lumMod val="50000"/>
                  <a:lumOff val="50000"/>
                </a:schemeClr>
              </a:solidFill>
              <a:latin typeface="Calibri"/>
              <a:cs typeface="Calibri"/>
            </a:endParaRPr>
          </a:p>
          <a:p>
            <a:pPr marL="469900" indent="-457200">
              <a:lnSpc>
                <a:spcPct val="100000"/>
              </a:lnSpc>
              <a:spcBef>
                <a:spcPts val="600"/>
              </a:spcBef>
              <a:buFont typeface="+mj-lt"/>
              <a:buAutoNum type="alphaUcPeriod"/>
              <a:tabLst>
                <a:tab pos="527685" algn="l"/>
              </a:tabLst>
            </a:pPr>
            <a:r>
              <a:rPr lang="en-US" sz="2400" dirty="0">
                <a:solidFill>
                  <a:schemeClr val="tx1">
                    <a:lumMod val="50000"/>
                    <a:lumOff val="50000"/>
                  </a:schemeClr>
                </a:solidFill>
                <a:latin typeface="Calibri"/>
                <a:cs typeface="Calibri"/>
              </a:rPr>
              <a:t>Prophylactic-intensity anticoagulation</a:t>
            </a:r>
          </a:p>
          <a:p>
            <a:pPr marL="469265" indent="-457200">
              <a:lnSpc>
                <a:spcPct val="100000"/>
              </a:lnSpc>
              <a:spcBef>
                <a:spcPts val="600"/>
              </a:spcBef>
              <a:buFont typeface="+mj-lt"/>
              <a:buAutoNum type="alphaUcPeriod"/>
              <a:tabLst>
                <a:tab pos="527685" algn="l"/>
                <a:tab pos="528320" algn="l"/>
              </a:tabLst>
            </a:pPr>
            <a:r>
              <a:rPr lang="en-US" sz="2400" dirty="0">
                <a:solidFill>
                  <a:schemeClr val="tx1">
                    <a:lumMod val="50000"/>
                    <a:lumOff val="50000"/>
                  </a:schemeClr>
                </a:solidFill>
                <a:latin typeface="Calibri"/>
                <a:cs typeface="Calibri"/>
              </a:rPr>
              <a:t>Graduated</a:t>
            </a:r>
            <a:r>
              <a:rPr lang="en-US" sz="2400" spc="-12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compression</a:t>
            </a:r>
            <a:r>
              <a:rPr lang="en-US" sz="2400" spc="-100" dirty="0">
                <a:solidFill>
                  <a:schemeClr val="tx1">
                    <a:lumMod val="50000"/>
                    <a:lumOff val="50000"/>
                  </a:schemeClr>
                </a:solidFill>
                <a:latin typeface="Calibri"/>
                <a:cs typeface="Calibri"/>
              </a:rPr>
              <a:t> </a:t>
            </a:r>
            <a:r>
              <a:rPr lang="en-US" sz="2400" spc="-10" dirty="0">
                <a:solidFill>
                  <a:schemeClr val="tx1">
                    <a:lumMod val="50000"/>
                    <a:lumOff val="50000"/>
                  </a:schemeClr>
                </a:solidFill>
                <a:latin typeface="Calibri"/>
                <a:cs typeface="Calibri"/>
              </a:rPr>
              <a:t>stockings</a:t>
            </a:r>
            <a:endParaRPr lang="en-US" sz="2400" dirty="0">
              <a:solidFill>
                <a:schemeClr val="tx1">
                  <a:lumMod val="50000"/>
                  <a:lumOff val="50000"/>
                </a:schemeClr>
              </a:solidFill>
              <a:latin typeface="Calibri"/>
              <a:cs typeface="Calibri"/>
            </a:endParaRPr>
          </a:p>
          <a:p>
            <a:pPr marL="469265" indent="-457200">
              <a:lnSpc>
                <a:spcPct val="100000"/>
              </a:lnSpc>
              <a:spcBef>
                <a:spcPts val="600"/>
              </a:spcBef>
              <a:buFont typeface="+mj-lt"/>
              <a:buAutoNum type="alphaUcPeriod"/>
              <a:tabLst>
                <a:tab pos="527685" algn="l"/>
                <a:tab pos="528320" algn="l"/>
              </a:tabLst>
            </a:pPr>
            <a:r>
              <a:rPr lang="en-US" sz="2400" dirty="0">
                <a:solidFill>
                  <a:schemeClr val="tx1">
                    <a:lumMod val="50000"/>
                    <a:lumOff val="50000"/>
                  </a:schemeClr>
                </a:solidFill>
                <a:latin typeface="Calibri"/>
                <a:cs typeface="Calibri"/>
              </a:rPr>
              <a:t>No</a:t>
            </a:r>
            <a:r>
              <a:rPr lang="en-US" sz="2400" spc="-60"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prophylaxis</a:t>
            </a:r>
            <a:r>
              <a:rPr lang="en-US" sz="2400" spc="-5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because</a:t>
            </a:r>
            <a:r>
              <a:rPr lang="en-US" sz="2400" spc="-50"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patient</a:t>
            </a:r>
            <a:r>
              <a:rPr lang="en-US" sz="2400" spc="-4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is</a:t>
            </a:r>
            <a:r>
              <a:rPr lang="en-US" sz="2400" spc="-50"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at</a:t>
            </a:r>
            <a:r>
              <a:rPr lang="en-US" sz="2400" spc="-5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low</a:t>
            </a:r>
            <a:r>
              <a:rPr lang="en-US" sz="2400" spc="-4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thrombosis</a:t>
            </a:r>
            <a:r>
              <a:rPr lang="en-US" sz="2400" spc="-55" dirty="0">
                <a:solidFill>
                  <a:schemeClr val="tx1">
                    <a:lumMod val="50000"/>
                    <a:lumOff val="50000"/>
                  </a:schemeClr>
                </a:solidFill>
                <a:latin typeface="Calibri"/>
                <a:cs typeface="Calibri"/>
              </a:rPr>
              <a:t> </a:t>
            </a:r>
            <a:r>
              <a:rPr lang="en-US" sz="2400" spc="-20" dirty="0">
                <a:solidFill>
                  <a:schemeClr val="tx1">
                    <a:lumMod val="50000"/>
                    <a:lumOff val="50000"/>
                  </a:schemeClr>
                </a:solidFill>
                <a:latin typeface="Calibri"/>
                <a:cs typeface="Calibri"/>
              </a:rPr>
              <a:t>risk</a:t>
            </a:r>
            <a:endParaRPr lang="en-US" sz="2400" dirty="0">
              <a:solidFill>
                <a:schemeClr val="tx1">
                  <a:lumMod val="50000"/>
                  <a:lumOff val="50000"/>
                </a:schemeClr>
              </a:solidFill>
              <a:latin typeface="Calibri"/>
              <a:cs typeface="Calibri"/>
            </a:endParaRPr>
          </a:p>
          <a:p>
            <a:pPr marL="12700">
              <a:lnSpc>
                <a:spcPct val="100000"/>
              </a:lnSpc>
              <a:spcBef>
                <a:spcPts val="5"/>
              </a:spcBef>
              <a:tabLst>
                <a:tab pos="527685" algn="l"/>
              </a:tabLst>
            </a:pPr>
            <a:endParaRPr lang="en-US" sz="2400" dirty="0">
              <a:latin typeface="Calibri"/>
              <a:cs typeface="Calibri"/>
            </a:endParaRPr>
          </a:p>
          <a:p>
            <a:pPr marL="469900" indent="-457200">
              <a:lnSpc>
                <a:spcPct val="100000"/>
              </a:lnSpc>
              <a:spcBef>
                <a:spcPts val="5"/>
              </a:spcBef>
              <a:buFont typeface="+mj-lt"/>
              <a:buAutoNum type="alphaUcPeriod"/>
              <a:tabLst>
                <a:tab pos="527685" algn="l"/>
              </a:tabLst>
            </a:pPr>
            <a:endParaRPr lang="en-US" sz="2400" dirty="0">
              <a:latin typeface="Calibri"/>
              <a:cs typeface="Calibri"/>
            </a:endParaRPr>
          </a:p>
          <a:p>
            <a:pPr marL="469900" indent="-457200">
              <a:lnSpc>
                <a:spcPct val="100000"/>
              </a:lnSpc>
              <a:spcBef>
                <a:spcPts val="5"/>
              </a:spcBef>
              <a:buFont typeface="+mj-lt"/>
              <a:buAutoNum type="alphaUcPeriod"/>
              <a:tabLst>
                <a:tab pos="527685" algn="l"/>
              </a:tabLst>
            </a:pPr>
            <a:endParaRPr sz="2400" dirty="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71484"/>
            <a:ext cx="10779125" cy="4486485"/>
          </a:xfrm>
          <a:prstGeom prst="rect">
            <a:avLst/>
          </a:prstGeom>
        </p:spPr>
        <p:txBody>
          <a:bodyPr vert="horz" wrap="square" lIns="0" tIns="53975" rIns="0" bIns="0" rtlCol="0">
            <a:spAutoFit/>
          </a:bodyPr>
          <a:lstStyle/>
          <a:p>
            <a:pPr marL="12700" marR="5080">
              <a:lnSpc>
                <a:spcPts val="2590"/>
              </a:lnSpc>
              <a:spcBef>
                <a:spcPts val="425"/>
              </a:spcBef>
            </a:pPr>
            <a:r>
              <a:rPr sz="2400" b="1" dirty="0">
                <a:solidFill>
                  <a:srgbClr val="808080"/>
                </a:solidFill>
                <a:latin typeface="Calibri"/>
                <a:cs typeface="Calibri"/>
              </a:rPr>
              <a:t>Which</a:t>
            </a:r>
            <a:r>
              <a:rPr sz="2400" b="1" spc="-30" dirty="0">
                <a:solidFill>
                  <a:srgbClr val="808080"/>
                </a:solidFill>
                <a:latin typeface="Calibri"/>
                <a:cs typeface="Calibri"/>
              </a:rPr>
              <a:t> </a:t>
            </a:r>
            <a:r>
              <a:rPr sz="2400" b="1" dirty="0">
                <a:solidFill>
                  <a:srgbClr val="808080"/>
                </a:solidFill>
                <a:latin typeface="Calibri"/>
                <a:cs typeface="Calibri"/>
              </a:rPr>
              <a:t>ONE</a:t>
            </a:r>
            <a:r>
              <a:rPr sz="2400" b="1" spc="-25" dirty="0">
                <a:solidFill>
                  <a:srgbClr val="808080"/>
                </a:solidFill>
                <a:latin typeface="Calibri"/>
                <a:cs typeface="Calibri"/>
              </a:rPr>
              <a:t> </a:t>
            </a:r>
            <a:r>
              <a:rPr sz="2400" b="1" dirty="0">
                <a:solidFill>
                  <a:srgbClr val="808080"/>
                </a:solidFill>
                <a:latin typeface="Calibri"/>
                <a:cs typeface="Calibri"/>
              </a:rPr>
              <a:t>of</a:t>
            </a:r>
            <a:r>
              <a:rPr sz="2400" b="1" spc="-25" dirty="0">
                <a:solidFill>
                  <a:srgbClr val="808080"/>
                </a:solidFill>
                <a:latin typeface="Calibri"/>
                <a:cs typeface="Calibri"/>
              </a:rPr>
              <a:t> </a:t>
            </a:r>
            <a:r>
              <a:rPr sz="2400" b="1" dirty="0">
                <a:solidFill>
                  <a:srgbClr val="808080"/>
                </a:solidFill>
                <a:latin typeface="Calibri"/>
                <a:cs typeface="Calibri"/>
              </a:rPr>
              <a:t>the</a:t>
            </a:r>
            <a:r>
              <a:rPr sz="2400" b="1" spc="-10" dirty="0">
                <a:solidFill>
                  <a:srgbClr val="808080"/>
                </a:solidFill>
                <a:latin typeface="Calibri"/>
                <a:cs typeface="Calibri"/>
              </a:rPr>
              <a:t> </a:t>
            </a:r>
            <a:r>
              <a:rPr sz="2400" b="1" dirty="0">
                <a:solidFill>
                  <a:srgbClr val="808080"/>
                </a:solidFill>
                <a:latin typeface="Calibri"/>
                <a:cs typeface="Calibri"/>
              </a:rPr>
              <a:t>following</a:t>
            </a:r>
            <a:r>
              <a:rPr sz="2400" b="1" spc="-40" dirty="0">
                <a:solidFill>
                  <a:srgbClr val="808080"/>
                </a:solidFill>
                <a:latin typeface="Calibri"/>
                <a:cs typeface="Calibri"/>
              </a:rPr>
              <a:t> </a:t>
            </a:r>
            <a:r>
              <a:rPr sz="2400" b="1" dirty="0">
                <a:solidFill>
                  <a:srgbClr val="808080"/>
                </a:solidFill>
                <a:latin typeface="Calibri"/>
                <a:cs typeface="Calibri"/>
              </a:rPr>
              <a:t>options</a:t>
            </a:r>
            <a:r>
              <a:rPr sz="2400" b="1" spc="-20" dirty="0">
                <a:solidFill>
                  <a:srgbClr val="808080"/>
                </a:solidFill>
                <a:latin typeface="Calibri"/>
                <a:cs typeface="Calibri"/>
              </a:rPr>
              <a:t> </a:t>
            </a:r>
            <a:r>
              <a:rPr sz="2400" b="1" dirty="0">
                <a:solidFill>
                  <a:srgbClr val="808080"/>
                </a:solidFill>
                <a:latin typeface="Calibri"/>
                <a:cs typeface="Calibri"/>
              </a:rPr>
              <a:t>would</a:t>
            </a:r>
            <a:r>
              <a:rPr sz="2400" b="1" spc="-25" dirty="0">
                <a:solidFill>
                  <a:srgbClr val="808080"/>
                </a:solidFill>
                <a:latin typeface="Calibri"/>
                <a:cs typeface="Calibri"/>
              </a:rPr>
              <a:t> </a:t>
            </a:r>
            <a:r>
              <a:rPr sz="2400" b="1" dirty="0">
                <a:solidFill>
                  <a:srgbClr val="808080"/>
                </a:solidFill>
                <a:latin typeface="Calibri"/>
                <a:cs typeface="Calibri"/>
              </a:rPr>
              <a:t>you</a:t>
            </a:r>
            <a:r>
              <a:rPr sz="2400" b="1" spc="-35" dirty="0">
                <a:solidFill>
                  <a:srgbClr val="808080"/>
                </a:solidFill>
                <a:latin typeface="Calibri"/>
                <a:cs typeface="Calibri"/>
              </a:rPr>
              <a:t> </a:t>
            </a:r>
            <a:r>
              <a:rPr sz="2400" b="1" dirty="0">
                <a:solidFill>
                  <a:srgbClr val="808080"/>
                </a:solidFill>
                <a:latin typeface="Calibri"/>
                <a:cs typeface="Calibri"/>
              </a:rPr>
              <a:t>suggest</a:t>
            </a:r>
            <a:r>
              <a:rPr sz="2400" b="1" spc="-30" dirty="0">
                <a:solidFill>
                  <a:srgbClr val="808080"/>
                </a:solidFill>
                <a:latin typeface="Calibri"/>
                <a:cs typeface="Calibri"/>
              </a:rPr>
              <a:t> </a:t>
            </a:r>
            <a:r>
              <a:rPr sz="2400" b="1" dirty="0">
                <a:solidFill>
                  <a:srgbClr val="808080"/>
                </a:solidFill>
                <a:latin typeface="Calibri"/>
                <a:cs typeface="Calibri"/>
              </a:rPr>
              <a:t>for</a:t>
            </a:r>
            <a:r>
              <a:rPr sz="2400" b="1" spc="-20" dirty="0">
                <a:solidFill>
                  <a:srgbClr val="808080"/>
                </a:solidFill>
                <a:latin typeface="Calibri"/>
                <a:cs typeface="Calibri"/>
              </a:rPr>
              <a:t> </a:t>
            </a:r>
            <a:r>
              <a:rPr sz="2400" b="1" spc="-10" dirty="0">
                <a:solidFill>
                  <a:srgbClr val="808080"/>
                </a:solidFill>
                <a:latin typeface="Calibri"/>
                <a:cs typeface="Calibri"/>
              </a:rPr>
              <a:t>thromboprophylaxis</a:t>
            </a:r>
            <a:r>
              <a:rPr sz="2400" b="1" spc="-40" dirty="0">
                <a:solidFill>
                  <a:srgbClr val="808080"/>
                </a:solidFill>
                <a:latin typeface="Calibri"/>
                <a:cs typeface="Calibri"/>
              </a:rPr>
              <a:t> </a:t>
            </a:r>
            <a:r>
              <a:rPr sz="2400" b="1" dirty="0">
                <a:solidFill>
                  <a:srgbClr val="808080"/>
                </a:solidFill>
                <a:latin typeface="Calibri"/>
                <a:cs typeface="Calibri"/>
              </a:rPr>
              <a:t>in</a:t>
            </a:r>
            <a:r>
              <a:rPr sz="2400" b="1" spc="-25" dirty="0">
                <a:solidFill>
                  <a:srgbClr val="808080"/>
                </a:solidFill>
                <a:latin typeface="Calibri"/>
                <a:cs typeface="Calibri"/>
              </a:rPr>
              <a:t> </a:t>
            </a:r>
            <a:r>
              <a:rPr sz="2400" b="1" spc="-50" dirty="0">
                <a:solidFill>
                  <a:srgbClr val="808080"/>
                </a:solidFill>
                <a:latin typeface="Calibri"/>
                <a:cs typeface="Calibri"/>
              </a:rPr>
              <a:t>a </a:t>
            </a:r>
            <a:r>
              <a:rPr sz="2400" b="1" dirty="0">
                <a:solidFill>
                  <a:srgbClr val="808080"/>
                </a:solidFill>
                <a:latin typeface="Calibri"/>
                <a:cs typeface="Calibri"/>
              </a:rPr>
              <a:t>hospitalized</a:t>
            </a:r>
            <a:r>
              <a:rPr sz="2400" b="1" spc="-55" dirty="0">
                <a:solidFill>
                  <a:srgbClr val="808080"/>
                </a:solidFill>
                <a:latin typeface="Calibri"/>
                <a:cs typeface="Calibri"/>
              </a:rPr>
              <a:t> </a:t>
            </a:r>
            <a:r>
              <a:rPr sz="2400" b="1" dirty="0">
                <a:solidFill>
                  <a:srgbClr val="808080"/>
                </a:solidFill>
                <a:latin typeface="Calibri"/>
                <a:cs typeface="Calibri"/>
              </a:rPr>
              <a:t>patient</a:t>
            </a:r>
            <a:r>
              <a:rPr sz="2400" b="1" spc="-10" dirty="0">
                <a:solidFill>
                  <a:srgbClr val="808080"/>
                </a:solidFill>
                <a:latin typeface="Calibri"/>
                <a:cs typeface="Calibri"/>
              </a:rPr>
              <a:t> </a:t>
            </a:r>
            <a:r>
              <a:rPr sz="2400" b="1" dirty="0">
                <a:solidFill>
                  <a:srgbClr val="808080"/>
                </a:solidFill>
                <a:latin typeface="Calibri"/>
                <a:cs typeface="Calibri"/>
              </a:rPr>
              <a:t>with</a:t>
            </a:r>
            <a:r>
              <a:rPr sz="2400" b="1" spc="-40" dirty="0">
                <a:solidFill>
                  <a:srgbClr val="808080"/>
                </a:solidFill>
                <a:latin typeface="Calibri"/>
                <a:cs typeface="Calibri"/>
              </a:rPr>
              <a:t> </a:t>
            </a:r>
            <a:r>
              <a:rPr sz="2400" b="1" spc="-20" dirty="0">
                <a:solidFill>
                  <a:srgbClr val="808080"/>
                </a:solidFill>
                <a:latin typeface="Calibri"/>
                <a:cs typeface="Calibri"/>
              </a:rPr>
              <a:t>COVID-</a:t>
            </a:r>
            <a:r>
              <a:rPr sz="2400" b="1" dirty="0">
                <a:solidFill>
                  <a:srgbClr val="808080"/>
                </a:solidFill>
                <a:latin typeface="Calibri"/>
                <a:cs typeface="Calibri"/>
              </a:rPr>
              <a:t>19</a:t>
            </a:r>
            <a:r>
              <a:rPr sz="2400" b="1" spc="-30" dirty="0">
                <a:solidFill>
                  <a:srgbClr val="808080"/>
                </a:solidFill>
                <a:latin typeface="Calibri"/>
                <a:cs typeface="Calibri"/>
              </a:rPr>
              <a:t> </a:t>
            </a:r>
            <a:r>
              <a:rPr sz="2400" b="1" dirty="0">
                <a:solidFill>
                  <a:srgbClr val="808080"/>
                </a:solidFill>
                <a:latin typeface="Calibri"/>
                <a:cs typeface="Calibri"/>
              </a:rPr>
              <a:t>related</a:t>
            </a:r>
            <a:r>
              <a:rPr sz="2400" b="1" spc="-45" dirty="0">
                <a:solidFill>
                  <a:srgbClr val="808080"/>
                </a:solidFill>
                <a:latin typeface="Calibri"/>
                <a:cs typeface="Calibri"/>
              </a:rPr>
              <a:t> </a:t>
            </a:r>
            <a:r>
              <a:rPr sz="2400" b="1" dirty="0">
                <a:solidFill>
                  <a:srgbClr val="808080"/>
                </a:solidFill>
                <a:latin typeface="Calibri"/>
                <a:cs typeface="Calibri"/>
              </a:rPr>
              <a:t>acute</a:t>
            </a:r>
            <a:r>
              <a:rPr sz="2400" b="1" spc="-35" dirty="0">
                <a:solidFill>
                  <a:srgbClr val="808080"/>
                </a:solidFill>
                <a:latin typeface="Calibri"/>
                <a:cs typeface="Calibri"/>
              </a:rPr>
              <a:t> </a:t>
            </a:r>
            <a:r>
              <a:rPr sz="2400" b="1" dirty="0">
                <a:solidFill>
                  <a:srgbClr val="808080"/>
                </a:solidFill>
                <a:latin typeface="Calibri"/>
                <a:cs typeface="Calibri"/>
              </a:rPr>
              <a:t>illness</a:t>
            </a:r>
            <a:r>
              <a:rPr sz="2400" b="1" spc="-25" dirty="0">
                <a:solidFill>
                  <a:srgbClr val="808080"/>
                </a:solidFill>
                <a:latin typeface="Calibri"/>
                <a:cs typeface="Calibri"/>
              </a:rPr>
              <a:t> </a:t>
            </a:r>
            <a:r>
              <a:rPr sz="2400" dirty="0">
                <a:solidFill>
                  <a:srgbClr val="808080"/>
                </a:solidFill>
                <a:latin typeface="Calibri"/>
                <a:cs typeface="Calibri"/>
              </a:rPr>
              <a:t>who</a:t>
            </a:r>
            <a:r>
              <a:rPr sz="2400" spc="-45" dirty="0">
                <a:solidFill>
                  <a:srgbClr val="808080"/>
                </a:solidFill>
                <a:latin typeface="Calibri"/>
                <a:cs typeface="Calibri"/>
              </a:rPr>
              <a:t> </a:t>
            </a:r>
            <a:r>
              <a:rPr sz="2400" dirty="0">
                <a:solidFill>
                  <a:srgbClr val="808080"/>
                </a:solidFill>
                <a:latin typeface="Calibri"/>
                <a:cs typeface="Calibri"/>
              </a:rPr>
              <a:t>does</a:t>
            </a:r>
            <a:r>
              <a:rPr sz="2400" spc="-45" dirty="0">
                <a:solidFill>
                  <a:srgbClr val="808080"/>
                </a:solidFill>
                <a:latin typeface="Calibri"/>
                <a:cs typeface="Calibri"/>
              </a:rPr>
              <a:t> </a:t>
            </a:r>
            <a:r>
              <a:rPr sz="2400" dirty="0">
                <a:solidFill>
                  <a:srgbClr val="808080"/>
                </a:solidFill>
                <a:latin typeface="Calibri"/>
                <a:cs typeface="Calibri"/>
              </a:rPr>
              <a:t>not</a:t>
            </a:r>
            <a:r>
              <a:rPr sz="2400" spc="-40" dirty="0">
                <a:solidFill>
                  <a:srgbClr val="808080"/>
                </a:solidFill>
                <a:latin typeface="Calibri"/>
                <a:cs typeface="Calibri"/>
              </a:rPr>
              <a:t> </a:t>
            </a:r>
            <a:r>
              <a:rPr sz="2400" dirty="0">
                <a:solidFill>
                  <a:srgbClr val="808080"/>
                </a:solidFill>
                <a:latin typeface="Calibri"/>
                <a:cs typeface="Calibri"/>
              </a:rPr>
              <a:t>have</a:t>
            </a:r>
            <a:r>
              <a:rPr sz="2400" spc="-30" dirty="0">
                <a:solidFill>
                  <a:srgbClr val="808080"/>
                </a:solidFill>
                <a:latin typeface="Calibri"/>
                <a:cs typeface="Calibri"/>
              </a:rPr>
              <a:t> </a:t>
            </a:r>
            <a:r>
              <a:rPr sz="2400" spc="-10" dirty="0">
                <a:solidFill>
                  <a:srgbClr val="808080"/>
                </a:solidFill>
                <a:latin typeface="Calibri"/>
                <a:cs typeface="Calibri"/>
              </a:rPr>
              <a:t>suspected </a:t>
            </a:r>
            <a:r>
              <a:rPr sz="2400" dirty="0">
                <a:solidFill>
                  <a:srgbClr val="808080"/>
                </a:solidFill>
                <a:latin typeface="Calibri"/>
                <a:cs typeface="Calibri"/>
              </a:rPr>
              <a:t>or</a:t>
            </a:r>
            <a:r>
              <a:rPr sz="2400" spc="-45" dirty="0">
                <a:solidFill>
                  <a:srgbClr val="808080"/>
                </a:solidFill>
                <a:latin typeface="Calibri"/>
                <a:cs typeface="Calibri"/>
              </a:rPr>
              <a:t> </a:t>
            </a:r>
            <a:r>
              <a:rPr sz="2400" dirty="0">
                <a:solidFill>
                  <a:srgbClr val="808080"/>
                </a:solidFill>
                <a:latin typeface="Calibri"/>
                <a:cs typeface="Calibri"/>
              </a:rPr>
              <a:t>confirmed</a:t>
            </a:r>
            <a:r>
              <a:rPr sz="2400" spc="-45" dirty="0">
                <a:solidFill>
                  <a:srgbClr val="808080"/>
                </a:solidFill>
                <a:latin typeface="Calibri"/>
                <a:cs typeface="Calibri"/>
              </a:rPr>
              <a:t> </a:t>
            </a:r>
            <a:r>
              <a:rPr sz="2400" spc="-20" dirty="0">
                <a:solidFill>
                  <a:srgbClr val="808080"/>
                </a:solidFill>
                <a:latin typeface="Calibri"/>
                <a:cs typeface="Calibri"/>
              </a:rPr>
              <a:t>VTE</a:t>
            </a:r>
            <a:r>
              <a:rPr sz="2400" b="1" spc="-20" dirty="0">
                <a:solidFill>
                  <a:srgbClr val="808080"/>
                </a:solidFill>
                <a:latin typeface="Calibri"/>
                <a:cs typeface="Calibri"/>
              </a:rPr>
              <a:t>?</a:t>
            </a:r>
            <a:endParaRPr sz="2400" dirty="0">
              <a:latin typeface="Calibri"/>
              <a:cs typeface="Calibri"/>
            </a:endParaRPr>
          </a:p>
          <a:p>
            <a:pPr>
              <a:lnSpc>
                <a:spcPct val="100000"/>
              </a:lnSpc>
            </a:pPr>
            <a:endParaRPr sz="3500" dirty="0">
              <a:latin typeface="Calibri"/>
              <a:cs typeface="Calibri"/>
            </a:endParaRPr>
          </a:p>
          <a:p>
            <a:pPr marL="469900" indent="-457200">
              <a:lnSpc>
                <a:spcPct val="100000"/>
              </a:lnSpc>
              <a:spcBef>
                <a:spcPts val="600"/>
              </a:spcBef>
              <a:buFont typeface="+mj-lt"/>
              <a:buAutoNum type="alphaUcPeriod"/>
              <a:tabLst>
                <a:tab pos="527685" algn="l"/>
              </a:tabLst>
            </a:pPr>
            <a:r>
              <a:rPr sz="2400" dirty="0">
                <a:solidFill>
                  <a:schemeClr val="tx1">
                    <a:lumMod val="50000"/>
                    <a:lumOff val="50000"/>
                  </a:schemeClr>
                </a:solidFill>
                <a:latin typeface="Calibri"/>
                <a:cs typeface="Calibri"/>
              </a:rPr>
              <a:t>Intermediate-</a:t>
            </a:r>
            <a:r>
              <a:rPr sz="2400" spc="-65" dirty="0">
                <a:solidFill>
                  <a:schemeClr val="tx1">
                    <a:lumMod val="50000"/>
                    <a:lumOff val="50000"/>
                  </a:schemeClr>
                </a:solidFill>
                <a:latin typeface="Calibri"/>
                <a:cs typeface="Calibri"/>
              </a:rPr>
              <a:t> </a:t>
            </a:r>
            <a:r>
              <a:rPr sz="2400" dirty="0">
                <a:solidFill>
                  <a:schemeClr val="tx1">
                    <a:lumMod val="50000"/>
                    <a:lumOff val="50000"/>
                  </a:schemeClr>
                </a:solidFill>
                <a:latin typeface="Calibri"/>
                <a:cs typeface="Calibri"/>
              </a:rPr>
              <a:t>or</a:t>
            </a:r>
            <a:r>
              <a:rPr sz="2400" spc="-30" dirty="0">
                <a:solidFill>
                  <a:schemeClr val="tx1">
                    <a:lumMod val="50000"/>
                    <a:lumOff val="50000"/>
                  </a:schemeClr>
                </a:solidFill>
                <a:latin typeface="Calibri"/>
                <a:cs typeface="Calibri"/>
              </a:rPr>
              <a:t> </a:t>
            </a:r>
            <a:r>
              <a:rPr sz="2400" spc="-10" dirty="0">
                <a:solidFill>
                  <a:schemeClr val="tx1">
                    <a:lumMod val="50000"/>
                    <a:lumOff val="50000"/>
                  </a:schemeClr>
                </a:solidFill>
                <a:latin typeface="Calibri"/>
                <a:cs typeface="Calibri"/>
              </a:rPr>
              <a:t>therapeutic-</a:t>
            </a:r>
            <a:r>
              <a:rPr sz="2400" dirty="0">
                <a:solidFill>
                  <a:schemeClr val="tx1">
                    <a:lumMod val="50000"/>
                    <a:lumOff val="50000"/>
                  </a:schemeClr>
                </a:solidFill>
                <a:latin typeface="Calibri"/>
                <a:cs typeface="Calibri"/>
              </a:rPr>
              <a:t>intensity</a:t>
            </a:r>
            <a:r>
              <a:rPr sz="2400" spc="-55" dirty="0">
                <a:solidFill>
                  <a:schemeClr val="tx1">
                    <a:lumMod val="50000"/>
                    <a:lumOff val="50000"/>
                  </a:schemeClr>
                </a:solidFill>
                <a:latin typeface="Calibri"/>
                <a:cs typeface="Calibri"/>
              </a:rPr>
              <a:t> </a:t>
            </a:r>
            <a:r>
              <a:rPr sz="2400" spc="-10" dirty="0">
                <a:solidFill>
                  <a:schemeClr val="tx1">
                    <a:lumMod val="50000"/>
                    <a:lumOff val="50000"/>
                  </a:schemeClr>
                </a:solidFill>
                <a:latin typeface="Calibri"/>
                <a:cs typeface="Calibri"/>
              </a:rPr>
              <a:t>anticoagulation</a:t>
            </a:r>
            <a:endParaRPr lang="en-US" sz="2400" spc="-10" dirty="0">
              <a:solidFill>
                <a:schemeClr val="tx1">
                  <a:lumMod val="50000"/>
                  <a:lumOff val="50000"/>
                </a:schemeClr>
              </a:solidFill>
              <a:latin typeface="Calibri"/>
              <a:cs typeface="Calibri"/>
            </a:endParaRPr>
          </a:p>
          <a:p>
            <a:pPr marL="469900" indent="-457200">
              <a:lnSpc>
                <a:spcPct val="100000"/>
              </a:lnSpc>
              <a:spcBef>
                <a:spcPts val="600"/>
              </a:spcBef>
              <a:buFont typeface="+mj-lt"/>
              <a:buAutoNum type="alphaUcPeriod"/>
              <a:tabLst>
                <a:tab pos="527685" algn="l"/>
              </a:tabLst>
            </a:pPr>
            <a:r>
              <a:rPr lang="en-US" sz="2400" dirty="0">
                <a:solidFill>
                  <a:schemeClr val="tx1">
                    <a:lumMod val="50000"/>
                    <a:lumOff val="50000"/>
                  </a:schemeClr>
                </a:solidFill>
                <a:latin typeface="Calibri"/>
                <a:cs typeface="Calibri"/>
              </a:rPr>
              <a:t>Prophylactic-intensity anticoagulation</a:t>
            </a:r>
          </a:p>
          <a:p>
            <a:pPr marL="469265" indent="-457200">
              <a:lnSpc>
                <a:spcPct val="100000"/>
              </a:lnSpc>
              <a:spcBef>
                <a:spcPts val="600"/>
              </a:spcBef>
              <a:buFont typeface="+mj-lt"/>
              <a:buAutoNum type="alphaUcPeriod"/>
              <a:tabLst>
                <a:tab pos="527685" algn="l"/>
                <a:tab pos="528320" algn="l"/>
              </a:tabLst>
            </a:pPr>
            <a:r>
              <a:rPr lang="en-US" sz="2400" dirty="0">
                <a:solidFill>
                  <a:schemeClr val="tx1">
                    <a:lumMod val="50000"/>
                    <a:lumOff val="50000"/>
                  </a:schemeClr>
                </a:solidFill>
                <a:latin typeface="Calibri"/>
                <a:cs typeface="Calibri"/>
              </a:rPr>
              <a:t>Graduated</a:t>
            </a:r>
            <a:r>
              <a:rPr lang="en-US" sz="2400" spc="-12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compression</a:t>
            </a:r>
            <a:r>
              <a:rPr lang="en-US" sz="2400" spc="-100" dirty="0">
                <a:solidFill>
                  <a:schemeClr val="tx1">
                    <a:lumMod val="50000"/>
                    <a:lumOff val="50000"/>
                  </a:schemeClr>
                </a:solidFill>
                <a:latin typeface="Calibri"/>
                <a:cs typeface="Calibri"/>
              </a:rPr>
              <a:t> </a:t>
            </a:r>
            <a:r>
              <a:rPr lang="en-US" sz="2400" spc="-10" dirty="0">
                <a:solidFill>
                  <a:schemeClr val="tx1">
                    <a:lumMod val="50000"/>
                    <a:lumOff val="50000"/>
                  </a:schemeClr>
                </a:solidFill>
                <a:latin typeface="Calibri"/>
                <a:cs typeface="Calibri"/>
              </a:rPr>
              <a:t>stockings</a:t>
            </a:r>
            <a:endParaRPr lang="en-US" sz="2400" dirty="0">
              <a:solidFill>
                <a:schemeClr val="tx1">
                  <a:lumMod val="50000"/>
                  <a:lumOff val="50000"/>
                </a:schemeClr>
              </a:solidFill>
              <a:latin typeface="Calibri"/>
              <a:cs typeface="Calibri"/>
            </a:endParaRPr>
          </a:p>
          <a:p>
            <a:pPr marL="469265" indent="-457200">
              <a:lnSpc>
                <a:spcPct val="100000"/>
              </a:lnSpc>
              <a:spcBef>
                <a:spcPts val="600"/>
              </a:spcBef>
              <a:buFont typeface="+mj-lt"/>
              <a:buAutoNum type="alphaUcPeriod"/>
              <a:tabLst>
                <a:tab pos="527685" algn="l"/>
                <a:tab pos="528320" algn="l"/>
              </a:tabLst>
            </a:pPr>
            <a:r>
              <a:rPr lang="en-US" sz="2400" dirty="0">
                <a:solidFill>
                  <a:schemeClr val="tx1">
                    <a:lumMod val="50000"/>
                    <a:lumOff val="50000"/>
                  </a:schemeClr>
                </a:solidFill>
                <a:latin typeface="Calibri"/>
                <a:cs typeface="Calibri"/>
              </a:rPr>
              <a:t>No</a:t>
            </a:r>
            <a:r>
              <a:rPr lang="en-US" sz="2400" spc="-60"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prophylaxis</a:t>
            </a:r>
            <a:r>
              <a:rPr lang="en-US" sz="2400" spc="-5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because</a:t>
            </a:r>
            <a:r>
              <a:rPr lang="en-US" sz="2400" spc="-50"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patient</a:t>
            </a:r>
            <a:r>
              <a:rPr lang="en-US" sz="2400" spc="-4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is</a:t>
            </a:r>
            <a:r>
              <a:rPr lang="en-US" sz="2400" spc="-50"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at</a:t>
            </a:r>
            <a:r>
              <a:rPr lang="en-US" sz="2400" spc="-5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low</a:t>
            </a:r>
            <a:r>
              <a:rPr lang="en-US" sz="2400" spc="-4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thrombosis</a:t>
            </a:r>
            <a:r>
              <a:rPr lang="en-US" sz="2400" spc="-55" dirty="0">
                <a:solidFill>
                  <a:schemeClr val="tx1">
                    <a:lumMod val="50000"/>
                    <a:lumOff val="50000"/>
                  </a:schemeClr>
                </a:solidFill>
                <a:latin typeface="Calibri"/>
                <a:cs typeface="Calibri"/>
              </a:rPr>
              <a:t> </a:t>
            </a:r>
            <a:r>
              <a:rPr lang="en-US" sz="2400" spc="-20" dirty="0">
                <a:solidFill>
                  <a:schemeClr val="tx1">
                    <a:lumMod val="50000"/>
                    <a:lumOff val="50000"/>
                  </a:schemeClr>
                </a:solidFill>
                <a:latin typeface="Calibri"/>
                <a:cs typeface="Calibri"/>
              </a:rPr>
              <a:t>risk</a:t>
            </a:r>
            <a:endParaRPr lang="en-US" sz="2400" dirty="0">
              <a:solidFill>
                <a:schemeClr val="tx1">
                  <a:lumMod val="50000"/>
                  <a:lumOff val="50000"/>
                </a:schemeClr>
              </a:solidFill>
              <a:latin typeface="Calibri"/>
              <a:cs typeface="Calibri"/>
            </a:endParaRPr>
          </a:p>
          <a:p>
            <a:pPr marL="12700">
              <a:lnSpc>
                <a:spcPct val="100000"/>
              </a:lnSpc>
              <a:spcBef>
                <a:spcPts val="5"/>
              </a:spcBef>
              <a:tabLst>
                <a:tab pos="527685" algn="l"/>
              </a:tabLst>
            </a:pPr>
            <a:endParaRPr lang="en-US" sz="2400" dirty="0">
              <a:latin typeface="Calibri"/>
              <a:cs typeface="Calibri"/>
            </a:endParaRPr>
          </a:p>
          <a:p>
            <a:pPr marL="469900" indent="-457200">
              <a:lnSpc>
                <a:spcPct val="100000"/>
              </a:lnSpc>
              <a:spcBef>
                <a:spcPts val="5"/>
              </a:spcBef>
              <a:buFont typeface="+mj-lt"/>
              <a:buAutoNum type="alphaUcPeriod"/>
              <a:tabLst>
                <a:tab pos="527685" algn="l"/>
              </a:tabLst>
            </a:pPr>
            <a:endParaRPr lang="en-US" sz="2400" dirty="0">
              <a:latin typeface="Calibri"/>
              <a:cs typeface="Calibri"/>
            </a:endParaRPr>
          </a:p>
          <a:p>
            <a:pPr marL="469900" indent="-457200">
              <a:lnSpc>
                <a:spcPct val="100000"/>
              </a:lnSpc>
              <a:spcBef>
                <a:spcPts val="5"/>
              </a:spcBef>
              <a:buFont typeface="+mj-lt"/>
              <a:buAutoNum type="alphaUcPeriod"/>
              <a:tabLst>
                <a:tab pos="527685" algn="l"/>
              </a:tabLst>
            </a:pPr>
            <a:endParaRPr sz="2400" dirty="0">
              <a:latin typeface="Calibri"/>
              <a:cs typeface="Calibri"/>
            </a:endParaRPr>
          </a:p>
        </p:txBody>
      </p:sp>
      <p:sp>
        <p:nvSpPr>
          <p:cNvPr id="5" name="Rectangle 4">
            <a:extLst>
              <a:ext uri="{FF2B5EF4-FFF2-40B4-BE49-F238E27FC236}">
                <a16:creationId xmlns:a16="http://schemas.microsoft.com/office/drawing/2014/main" id="{AF5B58B0-BC27-1F44-9672-DDC54A9ADB41}"/>
              </a:ext>
            </a:extLst>
          </p:cNvPr>
          <p:cNvSpPr/>
          <p:nvPr/>
        </p:nvSpPr>
        <p:spPr>
          <a:xfrm>
            <a:off x="228600" y="3352800"/>
            <a:ext cx="8991600" cy="457200"/>
          </a:xfrm>
          <a:prstGeom prst="rect">
            <a:avLst/>
          </a:prstGeom>
          <a:noFill/>
          <a:ln>
            <a:solidFill>
              <a:srgbClr val="E53E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58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371600"/>
            <a:ext cx="9178290"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How</a:t>
            </a:r>
            <a:r>
              <a:rPr sz="2800" spc="-75" dirty="0">
                <a:solidFill>
                  <a:srgbClr val="E53E31"/>
                </a:solidFill>
                <a:latin typeface="Calibri"/>
                <a:cs typeface="Calibri"/>
              </a:rPr>
              <a:t> </a:t>
            </a:r>
            <a:r>
              <a:rPr sz="2800" dirty="0">
                <a:solidFill>
                  <a:srgbClr val="E53E31"/>
                </a:solidFill>
                <a:latin typeface="Calibri"/>
                <a:cs typeface="Calibri"/>
              </a:rPr>
              <a:t>patients</a:t>
            </a:r>
            <a:r>
              <a:rPr sz="2800" spc="-85" dirty="0">
                <a:solidFill>
                  <a:srgbClr val="E53E31"/>
                </a:solidFill>
                <a:latin typeface="Calibri"/>
                <a:cs typeface="Calibri"/>
              </a:rPr>
              <a:t> </a:t>
            </a:r>
            <a:r>
              <a:rPr sz="2800" dirty="0">
                <a:solidFill>
                  <a:srgbClr val="E53E31"/>
                </a:solidFill>
                <a:latin typeface="Calibri"/>
                <a:cs typeface="Calibri"/>
              </a:rPr>
              <a:t>and</a:t>
            </a:r>
            <a:r>
              <a:rPr sz="2800" spc="-75" dirty="0">
                <a:solidFill>
                  <a:srgbClr val="E53E31"/>
                </a:solidFill>
                <a:latin typeface="Calibri"/>
                <a:cs typeface="Calibri"/>
              </a:rPr>
              <a:t> </a:t>
            </a:r>
            <a:r>
              <a:rPr sz="2800" dirty="0">
                <a:solidFill>
                  <a:srgbClr val="E53E31"/>
                </a:solidFill>
                <a:latin typeface="Calibri"/>
                <a:cs typeface="Calibri"/>
              </a:rPr>
              <a:t>clinicians</a:t>
            </a:r>
            <a:r>
              <a:rPr sz="2800" spc="-70" dirty="0">
                <a:solidFill>
                  <a:srgbClr val="E53E31"/>
                </a:solidFill>
                <a:latin typeface="Calibri"/>
                <a:cs typeface="Calibri"/>
              </a:rPr>
              <a:t> </a:t>
            </a:r>
            <a:r>
              <a:rPr sz="2800" dirty="0">
                <a:solidFill>
                  <a:srgbClr val="E53E31"/>
                </a:solidFill>
                <a:latin typeface="Calibri"/>
                <a:cs typeface="Calibri"/>
              </a:rPr>
              <a:t>should</a:t>
            </a:r>
            <a:r>
              <a:rPr sz="2800" spc="-50" dirty="0">
                <a:solidFill>
                  <a:srgbClr val="E53E31"/>
                </a:solidFill>
                <a:latin typeface="Calibri"/>
                <a:cs typeface="Calibri"/>
              </a:rPr>
              <a:t> </a:t>
            </a:r>
            <a:r>
              <a:rPr sz="2800" dirty="0">
                <a:solidFill>
                  <a:srgbClr val="E53E31"/>
                </a:solidFill>
                <a:latin typeface="Calibri"/>
                <a:cs typeface="Calibri"/>
              </a:rPr>
              <a:t>use</a:t>
            </a:r>
            <a:r>
              <a:rPr sz="2800" spc="-80" dirty="0">
                <a:solidFill>
                  <a:srgbClr val="E53E31"/>
                </a:solidFill>
                <a:latin typeface="Calibri"/>
                <a:cs typeface="Calibri"/>
              </a:rPr>
              <a:t> </a:t>
            </a:r>
            <a:r>
              <a:rPr sz="2800" dirty="0">
                <a:solidFill>
                  <a:srgbClr val="E53E31"/>
                </a:solidFill>
                <a:latin typeface="Calibri"/>
                <a:cs typeface="Calibri"/>
              </a:rPr>
              <a:t>these</a:t>
            </a:r>
            <a:r>
              <a:rPr sz="2800" spc="-75" dirty="0">
                <a:solidFill>
                  <a:srgbClr val="E53E31"/>
                </a:solidFill>
                <a:latin typeface="Calibri"/>
                <a:cs typeface="Calibri"/>
              </a:rPr>
              <a:t> </a:t>
            </a:r>
            <a:r>
              <a:rPr sz="2800" spc="-10" dirty="0">
                <a:solidFill>
                  <a:srgbClr val="E53E31"/>
                </a:solidFill>
                <a:latin typeface="Calibri"/>
                <a:cs typeface="Calibri"/>
              </a:rPr>
              <a:t>recommendations</a:t>
            </a:r>
            <a:endParaRPr sz="2800" dirty="0">
              <a:latin typeface="Calibri"/>
              <a:cs typeface="Calibri"/>
            </a:endParaRPr>
          </a:p>
        </p:txBody>
      </p:sp>
      <p:graphicFrame>
        <p:nvGraphicFramePr>
          <p:cNvPr id="3" name="object 3"/>
          <p:cNvGraphicFramePr>
            <a:graphicFrameLocks noGrp="1"/>
          </p:cNvGraphicFramePr>
          <p:nvPr/>
        </p:nvGraphicFramePr>
        <p:xfrm>
          <a:off x="1518691" y="2540101"/>
          <a:ext cx="9124950" cy="3087370"/>
        </p:xfrm>
        <a:graphic>
          <a:graphicData uri="http://schemas.openxmlformats.org/drawingml/2006/table">
            <a:tbl>
              <a:tblPr firstRow="1" bandRow="1">
                <a:tableStyleId>{2D5ABB26-0587-4C30-8999-92F81FD0307C}</a:tableStyleId>
              </a:tblPr>
              <a:tblGrid>
                <a:gridCol w="1496060">
                  <a:extLst>
                    <a:ext uri="{9D8B030D-6E8A-4147-A177-3AD203B41FA5}">
                      <a16:colId xmlns:a16="http://schemas.microsoft.com/office/drawing/2014/main" val="20000"/>
                    </a:ext>
                  </a:extLst>
                </a:gridCol>
                <a:gridCol w="3451225">
                  <a:extLst>
                    <a:ext uri="{9D8B030D-6E8A-4147-A177-3AD203B41FA5}">
                      <a16:colId xmlns:a16="http://schemas.microsoft.com/office/drawing/2014/main" val="20001"/>
                    </a:ext>
                  </a:extLst>
                </a:gridCol>
                <a:gridCol w="4177665">
                  <a:extLst>
                    <a:ext uri="{9D8B030D-6E8A-4147-A177-3AD203B41FA5}">
                      <a16:colId xmlns:a16="http://schemas.microsoft.com/office/drawing/2014/main" val="20002"/>
                    </a:ext>
                  </a:extLst>
                </a:gridCol>
              </a:tblGrid>
              <a:tr h="624205">
                <a:tc>
                  <a:txBody>
                    <a:bodyPr/>
                    <a:lstStyle/>
                    <a:p>
                      <a:pPr>
                        <a:lnSpc>
                          <a:spcPct val="100000"/>
                        </a:lnSpc>
                      </a:pPr>
                      <a:endParaRPr sz="1900" dirty="0">
                        <a:latin typeface="Times New Roman"/>
                        <a:cs typeface="Times New Roman"/>
                      </a:endParaRPr>
                    </a:p>
                  </a:txBody>
                  <a:tcPr marL="0" marR="0" marT="0" marB="0">
                    <a:lnB w="12700">
                      <a:solidFill>
                        <a:srgbClr val="DADADA"/>
                      </a:solidFill>
                      <a:prstDash val="solid"/>
                    </a:lnB>
                  </a:tcPr>
                </a:tc>
                <a:tc>
                  <a:txBody>
                    <a:bodyPr/>
                    <a:lstStyle/>
                    <a:p>
                      <a:pPr marL="69850" algn="ctr">
                        <a:lnSpc>
                          <a:spcPct val="100000"/>
                        </a:lnSpc>
                        <a:spcBef>
                          <a:spcPts val="235"/>
                        </a:spcBef>
                      </a:pPr>
                      <a:r>
                        <a:rPr sz="1900" b="1" dirty="0">
                          <a:solidFill>
                            <a:srgbClr val="FFFFFF"/>
                          </a:solidFill>
                          <a:latin typeface="Calibri"/>
                          <a:cs typeface="Calibri"/>
                        </a:rPr>
                        <a:t>STRONG</a:t>
                      </a:r>
                      <a:r>
                        <a:rPr sz="1900" b="1" spc="-105" dirty="0">
                          <a:solidFill>
                            <a:srgbClr val="FFFFFF"/>
                          </a:solidFill>
                          <a:latin typeface="Calibri"/>
                          <a:cs typeface="Calibri"/>
                        </a:rPr>
                        <a:t> </a:t>
                      </a:r>
                      <a:r>
                        <a:rPr sz="1900" b="1" spc="-10" dirty="0">
                          <a:solidFill>
                            <a:srgbClr val="FFFFFF"/>
                          </a:solidFill>
                          <a:latin typeface="Calibri"/>
                          <a:cs typeface="Calibri"/>
                        </a:rPr>
                        <a:t>Recommendation</a:t>
                      </a:r>
                      <a:endParaRPr sz="1900" dirty="0">
                        <a:latin typeface="Calibri"/>
                        <a:cs typeface="Calibri"/>
                      </a:endParaRPr>
                    </a:p>
                    <a:p>
                      <a:pPr marL="71755" algn="ctr">
                        <a:lnSpc>
                          <a:spcPct val="100000"/>
                        </a:lnSpc>
                        <a:spcBef>
                          <a:spcPts val="25"/>
                        </a:spcBef>
                      </a:pPr>
                      <a:r>
                        <a:rPr sz="1600" dirty="0">
                          <a:solidFill>
                            <a:srgbClr val="FFFFFF"/>
                          </a:solidFill>
                          <a:latin typeface="Calibri"/>
                          <a:cs typeface="Calibri"/>
                        </a:rPr>
                        <a:t>(“The panel</a:t>
                      </a:r>
                      <a:r>
                        <a:rPr sz="1600" spc="-15" dirty="0">
                          <a:solidFill>
                            <a:srgbClr val="FFFFFF"/>
                          </a:solidFill>
                          <a:latin typeface="Calibri"/>
                          <a:cs typeface="Calibri"/>
                        </a:rPr>
                        <a:t> </a:t>
                      </a:r>
                      <a:r>
                        <a:rPr sz="1600" spc="-10" dirty="0">
                          <a:solidFill>
                            <a:srgbClr val="FFFFFF"/>
                          </a:solidFill>
                          <a:latin typeface="Calibri"/>
                          <a:cs typeface="Calibri"/>
                        </a:rPr>
                        <a:t>recommends…”)</a:t>
                      </a:r>
                      <a:endParaRPr sz="1600" dirty="0">
                        <a:latin typeface="Calibri"/>
                        <a:cs typeface="Calibri"/>
                      </a:endParaRPr>
                    </a:p>
                  </a:txBody>
                  <a:tcPr marL="0" marR="0" marT="29845" marB="0">
                    <a:lnB w="12700">
                      <a:solidFill>
                        <a:srgbClr val="DADADA"/>
                      </a:solidFill>
                      <a:prstDash val="solid"/>
                    </a:lnB>
                    <a:solidFill>
                      <a:srgbClr val="E53E31"/>
                    </a:solidFill>
                  </a:tcPr>
                </a:tc>
                <a:tc>
                  <a:txBody>
                    <a:bodyPr/>
                    <a:lstStyle/>
                    <a:p>
                      <a:pPr marL="69215" algn="ctr">
                        <a:lnSpc>
                          <a:spcPct val="100000"/>
                        </a:lnSpc>
                        <a:spcBef>
                          <a:spcPts val="235"/>
                        </a:spcBef>
                      </a:pPr>
                      <a:r>
                        <a:rPr sz="1900" b="1" spc="-10" dirty="0">
                          <a:solidFill>
                            <a:srgbClr val="FFFFFF"/>
                          </a:solidFill>
                          <a:latin typeface="Calibri"/>
                          <a:cs typeface="Calibri"/>
                        </a:rPr>
                        <a:t>CONDITIONAL</a:t>
                      </a:r>
                      <a:r>
                        <a:rPr sz="1900" b="1" spc="-25" dirty="0">
                          <a:solidFill>
                            <a:srgbClr val="FFFFFF"/>
                          </a:solidFill>
                          <a:latin typeface="Calibri"/>
                          <a:cs typeface="Calibri"/>
                        </a:rPr>
                        <a:t> </a:t>
                      </a:r>
                      <a:r>
                        <a:rPr sz="1900" b="1" spc="-10" dirty="0">
                          <a:solidFill>
                            <a:srgbClr val="FFFFFF"/>
                          </a:solidFill>
                          <a:latin typeface="Calibri"/>
                          <a:cs typeface="Calibri"/>
                        </a:rPr>
                        <a:t>Recommendation</a:t>
                      </a:r>
                      <a:endParaRPr sz="1900" dirty="0">
                        <a:latin typeface="Calibri"/>
                        <a:cs typeface="Calibri"/>
                      </a:endParaRPr>
                    </a:p>
                    <a:p>
                      <a:pPr marL="71120" algn="ctr">
                        <a:lnSpc>
                          <a:spcPct val="100000"/>
                        </a:lnSpc>
                        <a:spcBef>
                          <a:spcPts val="25"/>
                        </a:spcBef>
                      </a:pPr>
                      <a:r>
                        <a:rPr sz="1600" dirty="0">
                          <a:solidFill>
                            <a:srgbClr val="FFFFFF"/>
                          </a:solidFill>
                          <a:latin typeface="Calibri"/>
                          <a:cs typeface="Calibri"/>
                        </a:rPr>
                        <a:t>(“The panel</a:t>
                      </a:r>
                      <a:r>
                        <a:rPr sz="1600" spc="-15" dirty="0">
                          <a:solidFill>
                            <a:srgbClr val="FFFFFF"/>
                          </a:solidFill>
                          <a:latin typeface="Calibri"/>
                          <a:cs typeface="Calibri"/>
                        </a:rPr>
                        <a:t> </a:t>
                      </a:r>
                      <a:r>
                        <a:rPr sz="1600" spc="-10" dirty="0">
                          <a:solidFill>
                            <a:srgbClr val="FFFFFF"/>
                          </a:solidFill>
                          <a:latin typeface="Calibri"/>
                          <a:cs typeface="Calibri"/>
                        </a:rPr>
                        <a:t>suggests…”)</a:t>
                      </a:r>
                      <a:endParaRPr sz="1600" dirty="0">
                        <a:latin typeface="Calibri"/>
                        <a:cs typeface="Calibri"/>
                      </a:endParaRPr>
                    </a:p>
                  </a:txBody>
                  <a:tcPr marL="0" marR="0" marT="29845" marB="0">
                    <a:lnB w="12700">
                      <a:solidFill>
                        <a:srgbClr val="DADADA"/>
                      </a:solidFill>
                      <a:prstDash val="solid"/>
                    </a:lnB>
                    <a:solidFill>
                      <a:srgbClr val="E53E31"/>
                    </a:solidFill>
                  </a:tcPr>
                </a:tc>
                <a:extLst>
                  <a:ext uri="{0D108BD9-81ED-4DB2-BD59-A6C34878D82A}">
                    <a16:rowId xmlns:a16="http://schemas.microsoft.com/office/drawing/2014/main" val="10000"/>
                  </a:ext>
                </a:extLst>
              </a:tr>
              <a:tr h="956310">
                <a:tc>
                  <a:txBody>
                    <a:bodyPr/>
                    <a:lstStyle/>
                    <a:p>
                      <a:pPr>
                        <a:lnSpc>
                          <a:spcPct val="100000"/>
                        </a:lnSpc>
                        <a:spcBef>
                          <a:spcPts val="25"/>
                        </a:spcBef>
                      </a:pPr>
                      <a:endParaRPr sz="2150">
                        <a:latin typeface="Times New Roman"/>
                        <a:cs typeface="Times New Roman"/>
                      </a:endParaRPr>
                    </a:p>
                    <a:p>
                      <a:pPr marL="90805">
                        <a:lnSpc>
                          <a:spcPct val="100000"/>
                        </a:lnSpc>
                        <a:spcBef>
                          <a:spcPts val="5"/>
                        </a:spcBef>
                      </a:pPr>
                      <a:r>
                        <a:rPr sz="1900" b="1" dirty="0">
                          <a:solidFill>
                            <a:srgbClr val="808080"/>
                          </a:solidFill>
                          <a:latin typeface="Calibri"/>
                          <a:cs typeface="Calibri"/>
                        </a:rPr>
                        <a:t>For</a:t>
                      </a:r>
                      <a:r>
                        <a:rPr sz="1900" b="1" spc="-50" dirty="0">
                          <a:solidFill>
                            <a:srgbClr val="808080"/>
                          </a:solidFill>
                          <a:latin typeface="Calibri"/>
                          <a:cs typeface="Calibri"/>
                        </a:rPr>
                        <a:t> </a:t>
                      </a:r>
                      <a:r>
                        <a:rPr sz="1900" b="1" spc="-10" dirty="0">
                          <a:solidFill>
                            <a:srgbClr val="808080"/>
                          </a:solidFill>
                          <a:latin typeface="Calibri"/>
                          <a:cs typeface="Calibri"/>
                        </a:rPr>
                        <a:t>patients</a:t>
                      </a:r>
                      <a:endParaRPr sz="1900">
                        <a:latin typeface="Calibri"/>
                        <a:cs typeface="Calibri"/>
                      </a:endParaRPr>
                    </a:p>
                  </a:txBody>
                  <a:tcPr marL="0" marR="0" marT="3175" marB="0">
                    <a:lnT w="12700">
                      <a:solidFill>
                        <a:srgbClr val="DADADA"/>
                      </a:solidFill>
                      <a:prstDash val="solid"/>
                    </a:lnT>
                    <a:lnB w="12700">
                      <a:solidFill>
                        <a:srgbClr val="DADADA"/>
                      </a:solidFill>
                      <a:prstDash val="solid"/>
                    </a:lnB>
                    <a:solidFill>
                      <a:srgbClr val="F2F2F2"/>
                    </a:solidFill>
                  </a:tcPr>
                </a:tc>
                <a:tc>
                  <a:txBody>
                    <a:bodyPr/>
                    <a:lstStyle/>
                    <a:p>
                      <a:pPr marL="91440" marR="154940">
                        <a:lnSpc>
                          <a:spcPct val="100000"/>
                        </a:lnSpc>
                        <a:spcBef>
                          <a:spcPts val="1360"/>
                        </a:spcBef>
                      </a:pPr>
                      <a:r>
                        <a:rPr sz="1900" dirty="0">
                          <a:solidFill>
                            <a:srgbClr val="808080"/>
                          </a:solidFill>
                          <a:latin typeface="Calibri"/>
                          <a:cs typeface="Calibri"/>
                        </a:rPr>
                        <a:t>Most</a:t>
                      </a:r>
                      <a:r>
                        <a:rPr sz="1900" spc="-85" dirty="0">
                          <a:solidFill>
                            <a:srgbClr val="808080"/>
                          </a:solidFill>
                          <a:latin typeface="Calibri"/>
                          <a:cs typeface="Calibri"/>
                        </a:rPr>
                        <a:t> </a:t>
                      </a:r>
                      <a:r>
                        <a:rPr sz="1900" dirty="0">
                          <a:solidFill>
                            <a:srgbClr val="808080"/>
                          </a:solidFill>
                          <a:latin typeface="Calibri"/>
                          <a:cs typeface="Calibri"/>
                        </a:rPr>
                        <a:t>individuals</a:t>
                      </a:r>
                      <a:r>
                        <a:rPr sz="1900" spc="-55" dirty="0">
                          <a:solidFill>
                            <a:srgbClr val="808080"/>
                          </a:solidFill>
                          <a:latin typeface="Calibri"/>
                          <a:cs typeface="Calibri"/>
                        </a:rPr>
                        <a:t> </a:t>
                      </a:r>
                      <a:r>
                        <a:rPr sz="1900" dirty="0">
                          <a:solidFill>
                            <a:srgbClr val="808080"/>
                          </a:solidFill>
                          <a:latin typeface="Calibri"/>
                          <a:cs typeface="Calibri"/>
                        </a:rPr>
                        <a:t>would</a:t>
                      </a:r>
                      <a:r>
                        <a:rPr sz="1900" spc="-75" dirty="0">
                          <a:solidFill>
                            <a:srgbClr val="808080"/>
                          </a:solidFill>
                          <a:latin typeface="Calibri"/>
                          <a:cs typeface="Calibri"/>
                        </a:rPr>
                        <a:t> </a:t>
                      </a:r>
                      <a:r>
                        <a:rPr sz="1900" dirty="0">
                          <a:solidFill>
                            <a:srgbClr val="808080"/>
                          </a:solidFill>
                          <a:latin typeface="Calibri"/>
                          <a:cs typeface="Calibri"/>
                        </a:rPr>
                        <a:t>want</a:t>
                      </a:r>
                      <a:r>
                        <a:rPr sz="1900" spc="-85" dirty="0">
                          <a:solidFill>
                            <a:srgbClr val="808080"/>
                          </a:solidFill>
                          <a:latin typeface="Calibri"/>
                          <a:cs typeface="Calibri"/>
                        </a:rPr>
                        <a:t> </a:t>
                      </a:r>
                      <a:r>
                        <a:rPr sz="1900" spc="-25" dirty="0">
                          <a:solidFill>
                            <a:srgbClr val="808080"/>
                          </a:solidFill>
                          <a:latin typeface="Calibri"/>
                          <a:cs typeface="Calibri"/>
                        </a:rPr>
                        <a:t>the </a:t>
                      </a:r>
                      <a:r>
                        <a:rPr sz="1900" spc="-10" dirty="0">
                          <a:solidFill>
                            <a:srgbClr val="808080"/>
                          </a:solidFill>
                          <a:latin typeface="Calibri"/>
                          <a:cs typeface="Calibri"/>
                        </a:rPr>
                        <a:t>intervention.</a:t>
                      </a:r>
                      <a:endParaRPr sz="1900">
                        <a:latin typeface="Calibri"/>
                        <a:cs typeface="Calibri"/>
                      </a:endParaRPr>
                    </a:p>
                  </a:txBody>
                  <a:tcPr marL="0" marR="0" marT="172720" marB="0">
                    <a:lnT w="12700">
                      <a:solidFill>
                        <a:srgbClr val="DADADA"/>
                      </a:solidFill>
                      <a:prstDash val="solid"/>
                    </a:lnT>
                    <a:lnB w="12700">
                      <a:solidFill>
                        <a:srgbClr val="DADADA"/>
                      </a:solidFill>
                      <a:prstDash val="solid"/>
                    </a:lnB>
                    <a:solidFill>
                      <a:srgbClr val="F2F2F2"/>
                    </a:solidFill>
                  </a:tcPr>
                </a:tc>
                <a:tc>
                  <a:txBody>
                    <a:bodyPr/>
                    <a:lstStyle/>
                    <a:p>
                      <a:pPr marL="162560" marR="645795">
                        <a:lnSpc>
                          <a:spcPct val="100000"/>
                        </a:lnSpc>
                        <a:spcBef>
                          <a:spcPts val="1360"/>
                        </a:spcBef>
                      </a:pPr>
                      <a:r>
                        <a:rPr sz="1900" dirty="0">
                          <a:solidFill>
                            <a:srgbClr val="808080"/>
                          </a:solidFill>
                          <a:latin typeface="Calibri"/>
                          <a:cs typeface="Calibri"/>
                        </a:rPr>
                        <a:t>A</a:t>
                      </a:r>
                      <a:r>
                        <a:rPr sz="1900" spc="-70" dirty="0">
                          <a:solidFill>
                            <a:srgbClr val="808080"/>
                          </a:solidFill>
                          <a:latin typeface="Calibri"/>
                          <a:cs typeface="Calibri"/>
                        </a:rPr>
                        <a:t> </a:t>
                      </a:r>
                      <a:r>
                        <a:rPr sz="1900" dirty="0">
                          <a:solidFill>
                            <a:srgbClr val="808080"/>
                          </a:solidFill>
                          <a:latin typeface="Calibri"/>
                          <a:cs typeface="Calibri"/>
                        </a:rPr>
                        <a:t>majority</a:t>
                      </a:r>
                      <a:r>
                        <a:rPr sz="1900" spc="-60" dirty="0">
                          <a:solidFill>
                            <a:srgbClr val="808080"/>
                          </a:solidFill>
                          <a:latin typeface="Calibri"/>
                          <a:cs typeface="Calibri"/>
                        </a:rPr>
                        <a:t> </a:t>
                      </a:r>
                      <a:r>
                        <a:rPr sz="1900" dirty="0">
                          <a:solidFill>
                            <a:srgbClr val="808080"/>
                          </a:solidFill>
                          <a:latin typeface="Calibri"/>
                          <a:cs typeface="Calibri"/>
                        </a:rPr>
                        <a:t>would</a:t>
                      </a:r>
                      <a:r>
                        <a:rPr sz="1900" spc="-50" dirty="0">
                          <a:solidFill>
                            <a:srgbClr val="808080"/>
                          </a:solidFill>
                          <a:latin typeface="Calibri"/>
                          <a:cs typeface="Calibri"/>
                        </a:rPr>
                        <a:t> </a:t>
                      </a:r>
                      <a:r>
                        <a:rPr sz="1900" dirty="0">
                          <a:solidFill>
                            <a:srgbClr val="808080"/>
                          </a:solidFill>
                          <a:latin typeface="Calibri"/>
                          <a:cs typeface="Calibri"/>
                        </a:rPr>
                        <a:t>want</a:t>
                      </a:r>
                      <a:r>
                        <a:rPr sz="1900" spc="-65" dirty="0">
                          <a:solidFill>
                            <a:srgbClr val="808080"/>
                          </a:solidFill>
                          <a:latin typeface="Calibri"/>
                          <a:cs typeface="Calibri"/>
                        </a:rPr>
                        <a:t> </a:t>
                      </a:r>
                      <a:r>
                        <a:rPr sz="1900" spc="-25" dirty="0">
                          <a:solidFill>
                            <a:srgbClr val="808080"/>
                          </a:solidFill>
                          <a:latin typeface="Calibri"/>
                          <a:cs typeface="Calibri"/>
                        </a:rPr>
                        <a:t>the </a:t>
                      </a:r>
                      <a:r>
                        <a:rPr sz="1900" spc="-10" dirty="0">
                          <a:solidFill>
                            <a:srgbClr val="808080"/>
                          </a:solidFill>
                          <a:latin typeface="Calibri"/>
                          <a:cs typeface="Calibri"/>
                        </a:rPr>
                        <a:t>intervention,</a:t>
                      </a:r>
                      <a:r>
                        <a:rPr sz="1900" spc="-30" dirty="0">
                          <a:solidFill>
                            <a:srgbClr val="808080"/>
                          </a:solidFill>
                          <a:latin typeface="Calibri"/>
                          <a:cs typeface="Calibri"/>
                        </a:rPr>
                        <a:t> </a:t>
                      </a:r>
                      <a:r>
                        <a:rPr sz="1900" dirty="0">
                          <a:solidFill>
                            <a:srgbClr val="808080"/>
                          </a:solidFill>
                          <a:latin typeface="Calibri"/>
                          <a:cs typeface="Calibri"/>
                        </a:rPr>
                        <a:t>but</a:t>
                      </a:r>
                      <a:r>
                        <a:rPr sz="1900" spc="-65" dirty="0">
                          <a:solidFill>
                            <a:srgbClr val="808080"/>
                          </a:solidFill>
                          <a:latin typeface="Calibri"/>
                          <a:cs typeface="Calibri"/>
                        </a:rPr>
                        <a:t> </a:t>
                      </a:r>
                      <a:r>
                        <a:rPr sz="1900" dirty="0">
                          <a:solidFill>
                            <a:srgbClr val="808080"/>
                          </a:solidFill>
                          <a:latin typeface="Calibri"/>
                          <a:cs typeface="Calibri"/>
                        </a:rPr>
                        <a:t>many</a:t>
                      </a:r>
                      <a:r>
                        <a:rPr sz="1900" spc="-60" dirty="0">
                          <a:solidFill>
                            <a:srgbClr val="808080"/>
                          </a:solidFill>
                          <a:latin typeface="Calibri"/>
                          <a:cs typeface="Calibri"/>
                        </a:rPr>
                        <a:t> </a:t>
                      </a:r>
                      <a:r>
                        <a:rPr sz="1900" dirty="0">
                          <a:solidFill>
                            <a:srgbClr val="808080"/>
                          </a:solidFill>
                          <a:latin typeface="Calibri"/>
                          <a:cs typeface="Calibri"/>
                        </a:rPr>
                        <a:t>would</a:t>
                      </a:r>
                      <a:r>
                        <a:rPr sz="1900" spc="-55" dirty="0">
                          <a:solidFill>
                            <a:srgbClr val="808080"/>
                          </a:solidFill>
                          <a:latin typeface="Calibri"/>
                          <a:cs typeface="Calibri"/>
                        </a:rPr>
                        <a:t> </a:t>
                      </a:r>
                      <a:r>
                        <a:rPr sz="1900" spc="-20" dirty="0">
                          <a:solidFill>
                            <a:srgbClr val="808080"/>
                          </a:solidFill>
                          <a:latin typeface="Calibri"/>
                          <a:cs typeface="Calibri"/>
                        </a:rPr>
                        <a:t>not.</a:t>
                      </a:r>
                      <a:endParaRPr sz="1900">
                        <a:latin typeface="Calibri"/>
                        <a:cs typeface="Calibri"/>
                      </a:endParaRPr>
                    </a:p>
                  </a:txBody>
                  <a:tcPr marL="0" marR="0" marT="172720" marB="0">
                    <a:lnT w="12700">
                      <a:solidFill>
                        <a:srgbClr val="DADADA"/>
                      </a:solidFill>
                      <a:prstDash val="solid"/>
                    </a:lnT>
                    <a:lnB w="12700">
                      <a:solidFill>
                        <a:srgbClr val="DADADA"/>
                      </a:solidFill>
                      <a:prstDash val="solid"/>
                    </a:lnB>
                    <a:solidFill>
                      <a:srgbClr val="F2F2F2"/>
                    </a:solidFill>
                  </a:tcPr>
                </a:tc>
                <a:extLst>
                  <a:ext uri="{0D108BD9-81ED-4DB2-BD59-A6C34878D82A}">
                    <a16:rowId xmlns:a16="http://schemas.microsoft.com/office/drawing/2014/main" val="10001"/>
                  </a:ext>
                </a:extLst>
              </a:tr>
              <a:tr h="1506855">
                <a:tc>
                  <a:txBody>
                    <a:bodyPr/>
                    <a:lstStyle/>
                    <a:p>
                      <a:pPr>
                        <a:lnSpc>
                          <a:spcPct val="100000"/>
                        </a:lnSpc>
                      </a:pPr>
                      <a:endParaRPr sz="1900">
                        <a:latin typeface="Times New Roman"/>
                        <a:cs typeface="Times New Roman"/>
                      </a:endParaRPr>
                    </a:p>
                    <a:p>
                      <a:pPr>
                        <a:lnSpc>
                          <a:spcPct val="100000"/>
                        </a:lnSpc>
                        <a:spcBef>
                          <a:spcPts val="10"/>
                        </a:spcBef>
                      </a:pPr>
                      <a:endParaRPr sz="2150">
                        <a:latin typeface="Times New Roman"/>
                        <a:cs typeface="Times New Roman"/>
                      </a:endParaRPr>
                    </a:p>
                    <a:p>
                      <a:pPr marL="90805">
                        <a:lnSpc>
                          <a:spcPct val="100000"/>
                        </a:lnSpc>
                      </a:pPr>
                      <a:r>
                        <a:rPr sz="1900" b="1" dirty="0">
                          <a:solidFill>
                            <a:srgbClr val="808080"/>
                          </a:solidFill>
                          <a:latin typeface="Calibri"/>
                          <a:cs typeface="Calibri"/>
                        </a:rPr>
                        <a:t>For</a:t>
                      </a:r>
                      <a:r>
                        <a:rPr sz="1900" b="1" spc="-50" dirty="0">
                          <a:solidFill>
                            <a:srgbClr val="808080"/>
                          </a:solidFill>
                          <a:latin typeface="Calibri"/>
                          <a:cs typeface="Calibri"/>
                        </a:rPr>
                        <a:t> </a:t>
                      </a:r>
                      <a:r>
                        <a:rPr sz="1900" b="1" spc="-10" dirty="0">
                          <a:solidFill>
                            <a:srgbClr val="808080"/>
                          </a:solidFill>
                          <a:latin typeface="Calibri"/>
                          <a:cs typeface="Calibri"/>
                        </a:rPr>
                        <a:t>clinicians</a:t>
                      </a:r>
                      <a:endParaRPr sz="1900">
                        <a:latin typeface="Calibri"/>
                        <a:cs typeface="Calibri"/>
                      </a:endParaRPr>
                    </a:p>
                  </a:txBody>
                  <a:tcPr marL="0" marR="0" marT="0" marB="0">
                    <a:lnT w="12700">
                      <a:solidFill>
                        <a:srgbClr val="DADADA"/>
                      </a:solidFill>
                      <a:prstDash val="solid"/>
                    </a:lnT>
                    <a:solidFill>
                      <a:srgbClr val="F2F2F2"/>
                    </a:solidFill>
                  </a:tcPr>
                </a:tc>
                <a:tc>
                  <a:txBody>
                    <a:bodyPr/>
                    <a:lstStyle/>
                    <a:p>
                      <a:pPr>
                        <a:lnSpc>
                          <a:spcPct val="100000"/>
                        </a:lnSpc>
                      </a:pPr>
                      <a:endParaRPr sz="1900">
                        <a:latin typeface="Times New Roman"/>
                        <a:cs typeface="Times New Roman"/>
                      </a:endParaRPr>
                    </a:p>
                    <a:p>
                      <a:pPr marL="91440" marR="274320">
                        <a:lnSpc>
                          <a:spcPct val="100000"/>
                        </a:lnSpc>
                        <a:spcBef>
                          <a:spcPts val="1345"/>
                        </a:spcBef>
                      </a:pPr>
                      <a:r>
                        <a:rPr sz="1900" dirty="0">
                          <a:solidFill>
                            <a:srgbClr val="808080"/>
                          </a:solidFill>
                          <a:latin typeface="Calibri"/>
                          <a:cs typeface="Calibri"/>
                        </a:rPr>
                        <a:t>Most</a:t>
                      </a:r>
                      <a:r>
                        <a:rPr sz="1900" spc="-85" dirty="0">
                          <a:solidFill>
                            <a:srgbClr val="808080"/>
                          </a:solidFill>
                          <a:latin typeface="Calibri"/>
                          <a:cs typeface="Calibri"/>
                        </a:rPr>
                        <a:t> </a:t>
                      </a:r>
                      <a:r>
                        <a:rPr sz="1900" dirty="0">
                          <a:solidFill>
                            <a:srgbClr val="808080"/>
                          </a:solidFill>
                          <a:latin typeface="Calibri"/>
                          <a:cs typeface="Calibri"/>
                        </a:rPr>
                        <a:t>individuals</a:t>
                      </a:r>
                      <a:r>
                        <a:rPr sz="1900" spc="-50" dirty="0">
                          <a:solidFill>
                            <a:srgbClr val="808080"/>
                          </a:solidFill>
                          <a:latin typeface="Calibri"/>
                          <a:cs typeface="Calibri"/>
                        </a:rPr>
                        <a:t> </a:t>
                      </a:r>
                      <a:r>
                        <a:rPr sz="1900" dirty="0">
                          <a:solidFill>
                            <a:srgbClr val="808080"/>
                          </a:solidFill>
                          <a:latin typeface="Calibri"/>
                          <a:cs typeface="Calibri"/>
                        </a:rPr>
                        <a:t>should</a:t>
                      </a:r>
                      <a:r>
                        <a:rPr sz="1900" spc="-75" dirty="0">
                          <a:solidFill>
                            <a:srgbClr val="808080"/>
                          </a:solidFill>
                          <a:latin typeface="Calibri"/>
                          <a:cs typeface="Calibri"/>
                        </a:rPr>
                        <a:t> </a:t>
                      </a:r>
                      <a:r>
                        <a:rPr sz="1900" spc="-10" dirty="0">
                          <a:solidFill>
                            <a:srgbClr val="808080"/>
                          </a:solidFill>
                          <a:latin typeface="Calibri"/>
                          <a:cs typeface="Calibri"/>
                        </a:rPr>
                        <a:t>receive </a:t>
                      </a:r>
                      <a:r>
                        <a:rPr sz="1900" dirty="0">
                          <a:solidFill>
                            <a:srgbClr val="808080"/>
                          </a:solidFill>
                          <a:latin typeface="Calibri"/>
                          <a:cs typeface="Calibri"/>
                        </a:rPr>
                        <a:t>the</a:t>
                      </a:r>
                      <a:r>
                        <a:rPr sz="1900" spc="-30" dirty="0">
                          <a:solidFill>
                            <a:srgbClr val="808080"/>
                          </a:solidFill>
                          <a:latin typeface="Calibri"/>
                          <a:cs typeface="Calibri"/>
                        </a:rPr>
                        <a:t> </a:t>
                      </a:r>
                      <a:r>
                        <a:rPr sz="1900" spc="-10" dirty="0">
                          <a:solidFill>
                            <a:srgbClr val="808080"/>
                          </a:solidFill>
                          <a:latin typeface="Calibri"/>
                          <a:cs typeface="Calibri"/>
                        </a:rPr>
                        <a:t>intervention.</a:t>
                      </a:r>
                      <a:endParaRPr sz="1900">
                        <a:latin typeface="Calibri"/>
                        <a:cs typeface="Calibri"/>
                      </a:endParaRPr>
                    </a:p>
                  </a:txBody>
                  <a:tcPr marL="0" marR="0" marT="0" marB="0">
                    <a:lnT w="12700">
                      <a:solidFill>
                        <a:srgbClr val="DADADA"/>
                      </a:solidFill>
                      <a:prstDash val="solid"/>
                    </a:lnT>
                    <a:solidFill>
                      <a:srgbClr val="F2F2F2"/>
                    </a:solidFill>
                  </a:tcPr>
                </a:tc>
                <a:tc>
                  <a:txBody>
                    <a:bodyPr/>
                    <a:lstStyle/>
                    <a:p>
                      <a:pPr marL="162560" marR="116205">
                        <a:lnSpc>
                          <a:spcPct val="100000"/>
                        </a:lnSpc>
                        <a:spcBef>
                          <a:spcPts val="1250"/>
                        </a:spcBef>
                      </a:pPr>
                      <a:r>
                        <a:rPr sz="1900" spc="-10" dirty="0">
                          <a:solidFill>
                            <a:srgbClr val="808080"/>
                          </a:solidFill>
                          <a:latin typeface="Calibri"/>
                          <a:cs typeface="Calibri"/>
                        </a:rPr>
                        <a:t>Different</a:t>
                      </a:r>
                      <a:r>
                        <a:rPr sz="1900" spc="-45" dirty="0">
                          <a:solidFill>
                            <a:srgbClr val="808080"/>
                          </a:solidFill>
                          <a:latin typeface="Calibri"/>
                          <a:cs typeface="Calibri"/>
                        </a:rPr>
                        <a:t> </a:t>
                      </a:r>
                      <a:r>
                        <a:rPr sz="1900" dirty="0">
                          <a:solidFill>
                            <a:srgbClr val="808080"/>
                          </a:solidFill>
                          <a:latin typeface="Calibri"/>
                          <a:cs typeface="Calibri"/>
                        </a:rPr>
                        <a:t>choices</a:t>
                      </a:r>
                      <a:r>
                        <a:rPr sz="1900" spc="-75" dirty="0">
                          <a:solidFill>
                            <a:srgbClr val="808080"/>
                          </a:solidFill>
                          <a:latin typeface="Calibri"/>
                          <a:cs typeface="Calibri"/>
                        </a:rPr>
                        <a:t> </a:t>
                      </a:r>
                      <a:r>
                        <a:rPr sz="1900" dirty="0">
                          <a:solidFill>
                            <a:srgbClr val="808080"/>
                          </a:solidFill>
                          <a:latin typeface="Calibri"/>
                          <a:cs typeface="Calibri"/>
                        </a:rPr>
                        <a:t>will</a:t>
                      </a:r>
                      <a:r>
                        <a:rPr sz="1900" spc="-55" dirty="0">
                          <a:solidFill>
                            <a:srgbClr val="808080"/>
                          </a:solidFill>
                          <a:latin typeface="Calibri"/>
                          <a:cs typeface="Calibri"/>
                        </a:rPr>
                        <a:t> </a:t>
                      </a:r>
                      <a:r>
                        <a:rPr sz="1900" dirty="0">
                          <a:solidFill>
                            <a:srgbClr val="808080"/>
                          </a:solidFill>
                          <a:latin typeface="Calibri"/>
                          <a:cs typeface="Calibri"/>
                        </a:rPr>
                        <a:t>be</a:t>
                      </a:r>
                      <a:r>
                        <a:rPr sz="1900" spc="-60" dirty="0">
                          <a:solidFill>
                            <a:srgbClr val="808080"/>
                          </a:solidFill>
                          <a:latin typeface="Calibri"/>
                          <a:cs typeface="Calibri"/>
                        </a:rPr>
                        <a:t> </a:t>
                      </a:r>
                      <a:r>
                        <a:rPr sz="1900" spc="-10" dirty="0">
                          <a:solidFill>
                            <a:srgbClr val="808080"/>
                          </a:solidFill>
                          <a:latin typeface="Calibri"/>
                          <a:cs typeface="Calibri"/>
                        </a:rPr>
                        <a:t>appropriate</a:t>
                      </a:r>
                      <a:r>
                        <a:rPr sz="1900" spc="-30" dirty="0">
                          <a:solidFill>
                            <a:srgbClr val="808080"/>
                          </a:solidFill>
                          <a:latin typeface="Calibri"/>
                          <a:cs typeface="Calibri"/>
                        </a:rPr>
                        <a:t> </a:t>
                      </a:r>
                      <a:r>
                        <a:rPr sz="1900" spc="-25" dirty="0">
                          <a:solidFill>
                            <a:srgbClr val="808080"/>
                          </a:solidFill>
                          <a:latin typeface="Calibri"/>
                          <a:cs typeface="Calibri"/>
                        </a:rPr>
                        <a:t>for </a:t>
                      </a:r>
                      <a:r>
                        <a:rPr sz="1900" spc="-20" dirty="0">
                          <a:solidFill>
                            <a:srgbClr val="808080"/>
                          </a:solidFill>
                          <a:latin typeface="Calibri"/>
                          <a:cs typeface="Calibri"/>
                        </a:rPr>
                        <a:t>different</a:t>
                      </a:r>
                      <a:r>
                        <a:rPr sz="1900" spc="-35" dirty="0">
                          <a:solidFill>
                            <a:srgbClr val="808080"/>
                          </a:solidFill>
                          <a:latin typeface="Calibri"/>
                          <a:cs typeface="Calibri"/>
                        </a:rPr>
                        <a:t> </a:t>
                      </a:r>
                      <a:r>
                        <a:rPr sz="1900" spc="-10" dirty="0">
                          <a:solidFill>
                            <a:srgbClr val="808080"/>
                          </a:solidFill>
                          <a:latin typeface="Calibri"/>
                          <a:cs typeface="Calibri"/>
                        </a:rPr>
                        <a:t>patients,</a:t>
                      </a:r>
                      <a:r>
                        <a:rPr sz="1900" spc="-50" dirty="0">
                          <a:solidFill>
                            <a:srgbClr val="808080"/>
                          </a:solidFill>
                          <a:latin typeface="Calibri"/>
                          <a:cs typeface="Calibri"/>
                        </a:rPr>
                        <a:t> </a:t>
                      </a:r>
                      <a:r>
                        <a:rPr sz="1900" dirty="0">
                          <a:solidFill>
                            <a:srgbClr val="808080"/>
                          </a:solidFill>
                          <a:latin typeface="Calibri"/>
                          <a:cs typeface="Calibri"/>
                        </a:rPr>
                        <a:t>depending</a:t>
                      </a:r>
                      <a:r>
                        <a:rPr sz="1900" spc="-15" dirty="0">
                          <a:solidFill>
                            <a:srgbClr val="808080"/>
                          </a:solidFill>
                          <a:latin typeface="Calibri"/>
                          <a:cs typeface="Calibri"/>
                        </a:rPr>
                        <a:t> </a:t>
                      </a:r>
                      <a:r>
                        <a:rPr sz="1900" dirty="0">
                          <a:solidFill>
                            <a:srgbClr val="808080"/>
                          </a:solidFill>
                          <a:latin typeface="Calibri"/>
                          <a:cs typeface="Calibri"/>
                        </a:rPr>
                        <a:t>on</a:t>
                      </a:r>
                      <a:r>
                        <a:rPr sz="1900" spc="-45" dirty="0">
                          <a:solidFill>
                            <a:srgbClr val="808080"/>
                          </a:solidFill>
                          <a:latin typeface="Calibri"/>
                          <a:cs typeface="Calibri"/>
                        </a:rPr>
                        <a:t> </a:t>
                      </a:r>
                      <a:r>
                        <a:rPr sz="1900" spc="-10" dirty="0">
                          <a:solidFill>
                            <a:srgbClr val="808080"/>
                          </a:solidFill>
                          <a:latin typeface="Calibri"/>
                          <a:cs typeface="Calibri"/>
                        </a:rPr>
                        <a:t>their </a:t>
                      </a:r>
                      <a:r>
                        <a:rPr sz="1900" dirty="0">
                          <a:solidFill>
                            <a:srgbClr val="808080"/>
                          </a:solidFill>
                          <a:latin typeface="Calibri"/>
                          <a:cs typeface="Calibri"/>
                        </a:rPr>
                        <a:t>values</a:t>
                      </a:r>
                      <a:r>
                        <a:rPr sz="1900" spc="-30" dirty="0">
                          <a:solidFill>
                            <a:srgbClr val="808080"/>
                          </a:solidFill>
                          <a:latin typeface="Calibri"/>
                          <a:cs typeface="Calibri"/>
                        </a:rPr>
                        <a:t> </a:t>
                      </a:r>
                      <a:r>
                        <a:rPr sz="1900" dirty="0">
                          <a:solidFill>
                            <a:srgbClr val="808080"/>
                          </a:solidFill>
                          <a:latin typeface="Calibri"/>
                          <a:cs typeface="Calibri"/>
                        </a:rPr>
                        <a:t>and</a:t>
                      </a:r>
                      <a:r>
                        <a:rPr sz="1900" spc="-25" dirty="0">
                          <a:solidFill>
                            <a:srgbClr val="808080"/>
                          </a:solidFill>
                          <a:latin typeface="Calibri"/>
                          <a:cs typeface="Calibri"/>
                        </a:rPr>
                        <a:t> </a:t>
                      </a:r>
                      <a:r>
                        <a:rPr sz="1900" spc="-20" dirty="0">
                          <a:solidFill>
                            <a:srgbClr val="808080"/>
                          </a:solidFill>
                          <a:latin typeface="Calibri"/>
                          <a:cs typeface="Calibri"/>
                        </a:rPr>
                        <a:t>preferences.</a:t>
                      </a:r>
                      <a:r>
                        <a:rPr sz="1900" spc="-45" dirty="0">
                          <a:solidFill>
                            <a:srgbClr val="808080"/>
                          </a:solidFill>
                          <a:latin typeface="Calibri"/>
                          <a:cs typeface="Calibri"/>
                        </a:rPr>
                        <a:t> </a:t>
                      </a:r>
                      <a:r>
                        <a:rPr sz="1900" dirty="0">
                          <a:solidFill>
                            <a:srgbClr val="808080"/>
                          </a:solidFill>
                          <a:latin typeface="Calibri"/>
                          <a:cs typeface="Calibri"/>
                        </a:rPr>
                        <a:t>Use</a:t>
                      </a:r>
                      <a:r>
                        <a:rPr sz="1900" spc="-30" dirty="0">
                          <a:solidFill>
                            <a:srgbClr val="808080"/>
                          </a:solidFill>
                          <a:latin typeface="Calibri"/>
                          <a:cs typeface="Calibri"/>
                        </a:rPr>
                        <a:t> </a:t>
                      </a:r>
                      <a:r>
                        <a:rPr sz="1900" b="1" spc="-10" dirty="0">
                          <a:solidFill>
                            <a:srgbClr val="808080"/>
                          </a:solidFill>
                          <a:latin typeface="Calibri"/>
                          <a:cs typeface="Calibri"/>
                        </a:rPr>
                        <a:t>shared </a:t>
                      </a:r>
                      <a:r>
                        <a:rPr sz="1900" b="1" dirty="0">
                          <a:solidFill>
                            <a:srgbClr val="808080"/>
                          </a:solidFill>
                          <a:latin typeface="Calibri"/>
                          <a:cs typeface="Calibri"/>
                        </a:rPr>
                        <a:t>decision</a:t>
                      </a:r>
                      <a:r>
                        <a:rPr sz="1900" b="1" spc="-60" dirty="0">
                          <a:solidFill>
                            <a:srgbClr val="808080"/>
                          </a:solidFill>
                          <a:latin typeface="Calibri"/>
                          <a:cs typeface="Calibri"/>
                        </a:rPr>
                        <a:t> </a:t>
                      </a:r>
                      <a:r>
                        <a:rPr sz="1900" b="1" spc="-10" dirty="0">
                          <a:solidFill>
                            <a:srgbClr val="808080"/>
                          </a:solidFill>
                          <a:latin typeface="Calibri"/>
                          <a:cs typeface="Calibri"/>
                        </a:rPr>
                        <a:t>making</a:t>
                      </a:r>
                      <a:r>
                        <a:rPr sz="1900" spc="-10" dirty="0">
                          <a:solidFill>
                            <a:srgbClr val="808080"/>
                          </a:solidFill>
                          <a:latin typeface="Calibri"/>
                          <a:cs typeface="Calibri"/>
                        </a:rPr>
                        <a:t>.</a:t>
                      </a:r>
                      <a:endParaRPr sz="1900" dirty="0">
                        <a:latin typeface="Calibri"/>
                        <a:cs typeface="Calibri"/>
                      </a:endParaRPr>
                    </a:p>
                  </a:txBody>
                  <a:tcPr marL="0" marR="0" marT="158750" marB="0">
                    <a:lnT w="12700">
                      <a:solidFill>
                        <a:srgbClr val="DADADA"/>
                      </a:solidFill>
                      <a:prstDash val="solid"/>
                    </a:lnT>
                    <a:solidFill>
                      <a:srgbClr val="F2F2F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4666"/>
            <a:ext cx="10333990" cy="1530350"/>
          </a:xfrm>
          <a:prstGeom prst="rect">
            <a:avLst/>
          </a:prstGeom>
        </p:spPr>
        <p:txBody>
          <a:bodyPr vert="horz" wrap="square" lIns="0" tIns="52069" rIns="0" bIns="0" rtlCol="0">
            <a:spAutoFit/>
          </a:bodyPr>
          <a:lstStyle/>
          <a:p>
            <a:pPr marL="12700" marR="5080">
              <a:lnSpc>
                <a:spcPct val="90700"/>
              </a:lnSpc>
              <a:spcBef>
                <a:spcPts val="409"/>
              </a:spcBef>
            </a:pPr>
            <a:r>
              <a:rPr lang="en-US" sz="2650" dirty="0">
                <a:solidFill>
                  <a:srgbClr val="808080"/>
                </a:solidFill>
                <a:latin typeface="Calibri"/>
                <a:cs typeface="Calibri"/>
              </a:rPr>
              <a:t>Should DOACs, LMWH, UFH, Fondaparinux, </a:t>
            </a:r>
            <a:r>
              <a:rPr lang="en-US" sz="2650" dirty="0" err="1">
                <a:solidFill>
                  <a:srgbClr val="808080"/>
                </a:solidFill>
                <a:latin typeface="Calibri"/>
                <a:cs typeface="Calibri"/>
              </a:rPr>
              <a:t>Argatroban</a:t>
            </a:r>
            <a:r>
              <a:rPr lang="en-US" sz="2650" dirty="0">
                <a:solidFill>
                  <a:srgbClr val="808080"/>
                </a:solidFill>
                <a:latin typeface="Calibri"/>
                <a:cs typeface="Calibri"/>
              </a:rPr>
              <a:t>, or Bivalirudin at Intermediate-intensity vs. Prophylactic-intensity be used for Patients with COVID-19 related acute illness who do not have suspected or confirmed VTE (PICO 2a)?</a:t>
            </a:r>
          </a:p>
        </p:txBody>
      </p:sp>
      <p:graphicFrame>
        <p:nvGraphicFramePr>
          <p:cNvPr id="3" name="object 3"/>
          <p:cNvGraphicFramePr>
            <a:graphicFrameLocks noGrp="1"/>
          </p:cNvGraphicFramePr>
          <p:nvPr>
            <p:extLst>
              <p:ext uri="{D42A27DB-BD31-4B8C-83A1-F6EECF244321}">
                <p14:modId xmlns:p14="http://schemas.microsoft.com/office/powerpoint/2010/main" val="2898133511"/>
              </p:ext>
            </p:extLst>
          </p:nvPr>
        </p:nvGraphicFramePr>
        <p:xfrm>
          <a:off x="2824477" y="3059005"/>
          <a:ext cx="7099300" cy="3195320"/>
        </p:xfrm>
        <a:graphic>
          <a:graphicData uri="http://schemas.openxmlformats.org/drawingml/2006/table">
            <a:tbl>
              <a:tblPr firstRow="1" bandRow="1">
                <a:tableStyleId>{2D5ABB26-0587-4C30-8999-92F81FD0307C}</a:tableStyleId>
              </a:tblPr>
              <a:tblGrid>
                <a:gridCol w="1684020">
                  <a:extLst>
                    <a:ext uri="{9D8B030D-6E8A-4147-A177-3AD203B41FA5}">
                      <a16:colId xmlns:a16="http://schemas.microsoft.com/office/drawing/2014/main" val="20000"/>
                    </a:ext>
                  </a:extLst>
                </a:gridCol>
                <a:gridCol w="5415280">
                  <a:extLst>
                    <a:ext uri="{9D8B030D-6E8A-4147-A177-3AD203B41FA5}">
                      <a16:colId xmlns:a16="http://schemas.microsoft.com/office/drawing/2014/main" val="20001"/>
                    </a:ext>
                  </a:extLst>
                </a:gridCol>
              </a:tblGrid>
              <a:tr h="654050">
                <a:tc>
                  <a:txBody>
                    <a:bodyPr/>
                    <a:lstStyle/>
                    <a:p>
                      <a:pPr>
                        <a:lnSpc>
                          <a:spcPct val="100000"/>
                        </a:lnSpc>
                        <a:spcBef>
                          <a:spcPts val="35"/>
                        </a:spcBef>
                      </a:pPr>
                      <a:endParaRPr sz="1450">
                        <a:latin typeface="Times New Roman"/>
                        <a:cs typeface="Times New Roman"/>
                      </a:endParaRPr>
                    </a:p>
                    <a:p>
                      <a:pPr marL="91440">
                        <a:lnSpc>
                          <a:spcPct val="100000"/>
                        </a:lnSpc>
                      </a:pPr>
                      <a:r>
                        <a:rPr sz="1400" b="1" spc="-10" dirty="0">
                          <a:solidFill>
                            <a:srgbClr val="FFFFFF"/>
                          </a:solidFill>
                          <a:latin typeface="Segoe UI"/>
                          <a:cs typeface="Segoe UI"/>
                        </a:rPr>
                        <a:t>POPULATION:</a:t>
                      </a:r>
                      <a:endParaRPr sz="140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480695">
                        <a:lnSpc>
                          <a:spcPct val="100000"/>
                        </a:lnSpc>
                        <a:spcBef>
                          <a:spcPts val="865"/>
                        </a:spcBef>
                      </a:pPr>
                      <a:r>
                        <a:rPr sz="1400" dirty="0">
                          <a:solidFill>
                            <a:srgbClr val="808080"/>
                          </a:solidFill>
                          <a:latin typeface="Segoe UI"/>
                          <a:cs typeface="Segoe UI"/>
                        </a:rPr>
                        <a:t>Patients</a:t>
                      </a:r>
                      <a:r>
                        <a:rPr sz="1400" spc="-25" dirty="0">
                          <a:solidFill>
                            <a:srgbClr val="808080"/>
                          </a:solidFill>
                          <a:latin typeface="Segoe UI"/>
                          <a:cs typeface="Segoe UI"/>
                        </a:rPr>
                        <a:t> </a:t>
                      </a:r>
                      <a:r>
                        <a:rPr sz="1400" dirty="0">
                          <a:solidFill>
                            <a:srgbClr val="808080"/>
                          </a:solidFill>
                          <a:latin typeface="Segoe UI"/>
                          <a:cs typeface="Segoe UI"/>
                        </a:rPr>
                        <a:t>with</a:t>
                      </a:r>
                      <a:r>
                        <a:rPr sz="1400" spc="-30" dirty="0">
                          <a:solidFill>
                            <a:srgbClr val="808080"/>
                          </a:solidFill>
                          <a:latin typeface="Segoe UI"/>
                          <a:cs typeface="Segoe UI"/>
                        </a:rPr>
                        <a:t> </a:t>
                      </a:r>
                      <a:r>
                        <a:rPr sz="1400" spc="-10" dirty="0">
                          <a:solidFill>
                            <a:srgbClr val="808080"/>
                          </a:solidFill>
                          <a:latin typeface="Segoe UI"/>
                          <a:cs typeface="Segoe UI"/>
                        </a:rPr>
                        <a:t>COVID-</a:t>
                      </a:r>
                      <a:r>
                        <a:rPr sz="1400" dirty="0">
                          <a:solidFill>
                            <a:srgbClr val="808080"/>
                          </a:solidFill>
                          <a:latin typeface="Segoe UI"/>
                          <a:cs typeface="Segoe UI"/>
                        </a:rPr>
                        <a:t>19</a:t>
                      </a:r>
                      <a:r>
                        <a:rPr sz="1400" spc="-30" dirty="0">
                          <a:solidFill>
                            <a:srgbClr val="808080"/>
                          </a:solidFill>
                          <a:latin typeface="Segoe UI"/>
                          <a:cs typeface="Segoe UI"/>
                        </a:rPr>
                        <a:t> </a:t>
                      </a:r>
                      <a:r>
                        <a:rPr sz="1400" dirty="0">
                          <a:solidFill>
                            <a:srgbClr val="808080"/>
                          </a:solidFill>
                          <a:latin typeface="Segoe UI"/>
                          <a:cs typeface="Segoe UI"/>
                        </a:rPr>
                        <a:t>related</a:t>
                      </a:r>
                      <a:r>
                        <a:rPr sz="1400" spc="-5" dirty="0">
                          <a:solidFill>
                            <a:srgbClr val="808080"/>
                          </a:solidFill>
                          <a:latin typeface="Segoe UI"/>
                          <a:cs typeface="Segoe UI"/>
                        </a:rPr>
                        <a:t> </a:t>
                      </a:r>
                      <a:r>
                        <a:rPr sz="1400" b="1" i="1" dirty="0">
                          <a:solidFill>
                            <a:srgbClr val="808080"/>
                          </a:solidFill>
                          <a:latin typeface="Segoe UI"/>
                          <a:cs typeface="Segoe UI"/>
                        </a:rPr>
                        <a:t>acute</a:t>
                      </a:r>
                      <a:r>
                        <a:rPr sz="1400" b="1" i="1" spc="-25" dirty="0">
                          <a:solidFill>
                            <a:srgbClr val="808080"/>
                          </a:solidFill>
                          <a:latin typeface="Segoe UI"/>
                          <a:cs typeface="Segoe UI"/>
                        </a:rPr>
                        <a:t> </a:t>
                      </a:r>
                      <a:r>
                        <a:rPr sz="1400" b="1" i="1" dirty="0">
                          <a:solidFill>
                            <a:srgbClr val="808080"/>
                          </a:solidFill>
                          <a:latin typeface="Segoe UI"/>
                          <a:cs typeface="Segoe UI"/>
                        </a:rPr>
                        <a:t>illness</a:t>
                      </a:r>
                      <a:r>
                        <a:rPr sz="1400" b="1" i="1" spc="-10" dirty="0">
                          <a:solidFill>
                            <a:srgbClr val="808080"/>
                          </a:solidFill>
                          <a:latin typeface="Segoe UI"/>
                          <a:cs typeface="Segoe UI"/>
                        </a:rPr>
                        <a:t> </a:t>
                      </a:r>
                      <a:r>
                        <a:rPr sz="1400" dirty="0">
                          <a:solidFill>
                            <a:srgbClr val="808080"/>
                          </a:solidFill>
                          <a:latin typeface="Segoe UI"/>
                          <a:cs typeface="Segoe UI"/>
                        </a:rPr>
                        <a:t>who</a:t>
                      </a:r>
                      <a:r>
                        <a:rPr sz="1400" spc="-25" dirty="0">
                          <a:solidFill>
                            <a:srgbClr val="808080"/>
                          </a:solidFill>
                          <a:latin typeface="Segoe UI"/>
                          <a:cs typeface="Segoe UI"/>
                        </a:rPr>
                        <a:t> </a:t>
                      </a:r>
                      <a:r>
                        <a:rPr sz="1400" dirty="0">
                          <a:solidFill>
                            <a:srgbClr val="808080"/>
                          </a:solidFill>
                          <a:latin typeface="Segoe UI"/>
                          <a:cs typeface="Segoe UI"/>
                        </a:rPr>
                        <a:t>do</a:t>
                      </a:r>
                      <a:r>
                        <a:rPr sz="1400" spc="-25" dirty="0">
                          <a:solidFill>
                            <a:srgbClr val="808080"/>
                          </a:solidFill>
                          <a:latin typeface="Segoe UI"/>
                          <a:cs typeface="Segoe UI"/>
                        </a:rPr>
                        <a:t> </a:t>
                      </a:r>
                      <a:r>
                        <a:rPr sz="1400" dirty="0">
                          <a:solidFill>
                            <a:srgbClr val="808080"/>
                          </a:solidFill>
                          <a:latin typeface="Segoe UI"/>
                          <a:cs typeface="Segoe UI"/>
                        </a:rPr>
                        <a:t>not</a:t>
                      </a:r>
                      <a:r>
                        <a:rPr sz="1400" spc="-10" dirty="0">
                          <a:solidFill>
                            <a:srgbClr val="808080"/>
                          </a:solidFill>
                          <a:latin typeface="Segoe UI"/>
                          <a:cs typeface="Segoe UI"/>
                        </a:rPr>
                        <a:t> </a:t>
                      </a:r>
                      <a:r>
                        <a:rPr sz="1400" spc="-20" dirty="0">
                          <a:solidFill>
                            <a:srgbClr val="808080"/>
                          </a:solidFill>
                          <a:latin typeface="Segoe UI"/>
                          <a:cs typeface="Segoe UI"/>
                        </a:rPr>
                        <a:t>have </a:t>
                      </a:r>
                      <a:r>
                        <a:rPr sz="1400" dirty="0">
                          <a:solidFill>
                            <a:srgbClr val="808080"/>
                          </a:solidFill>
                          <a:latin typeface="Segoe UI"/>
                          <a:cs typeface="Segoe UI"/>
                        </a:rPr>
                        <a:t>suspected</a:t>
                      </a:r>
                      <a:r>
                        <a:rPr sz="1400" spc="-15" dirty="0">
                          <a:solidFill>
                            <a:srgbClr val="808080"/>
                          </a:solidFill>
                          <a:latin typeface="Segoe UI"/>
                          <a:cs typeface="Segoe UI"/>
                        </a:rPr>
                        <a:t> </a:t>
                      </a:r>
                      <a:r>
                        <a:rPr sz="1400" dirty="0">
                          <a:solidFill>
                            <a:srgbClr val="808080"/>
                          </a:solidFill>
                          <a:latin typeface="Segoe UI"/>
                          <a:cs typeface="Segoe UI"/>
                        </a:rPr>
                        <a:t>or</a:t>
                      </a:r>
                      <a:r>
                        <a:rPr sz="1400" spc="-15" dirty="0">
                          <a:solidFill>
                            <a:srgbClr val="808080"/>
                          </a:solidFill>
                          <a:latin typeface="Segoe UI"/>
                          <a:cs typeface="Segoe UI"/>
                        </a:rPr>
                        <a:t> </a:t>
                      </a:r>
                      <a:r>
                        <a:rPr sz="1400" dirty="0">
                          <a:solidFill>
                            <a:srgbClr val="808080"/>
                          </a:solidFill>
                          <a:latin typeface="Segoe UI"/>
                          <a:cs typeface="Segoe UI"/>
                        </a:rPr>
                        <a:t>confirmed</a:t>
                      </a:r>
                      <a:r>
                        <a:rPr sz="1400" spc="-35" dirty="0">
                          <a:solidFill>
                            <a:srgbClr val="808080"/>
                          </a:solidFill>
                          <a:latin typeface="Segoe UI"/>
                          <a:cs typeface="Segoe UI"/>
                        </a:rPr>
                        <a:t> </a:t>
                      </a:r>
                      <a:r>
                        <a:rPr sz="1400" spc="-25" dirty="0">
                          <a:solidFill>
                            <a:srgbClr val="808080"/>
                          </a:solidFill>
                          <a:latin typeface="Segoe UI"/>
                          <a:cs typeface="Segoe UI"/>
                        </a:rPr>
                        <a:t>VTE</a:t>
                      </a:r>
                      <a:endParaRPr sz="1400" dirty="0">
                        <a:latin typeface="Segoe UI"/>
                        <a:cs typeface="Segoe UI"/>
                      </a:endParaRP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0"/>
                  </a:ext>
                </a:extLst>
              </a:tr>
              <a:tr h="654050">
                <a:tc>
                  <a:txBody>
                    <a:bodyPr/>
                    <a:lstStyle/>
                    <a:p>
                      <a:pPr>
                        <a:lnSpc>
                          <a:spcPct val="100000"/>
                        </a:lnSpc>
                        <a:spcBef>
                          <a:spcPts val="35"/>
                        </a:spcBef>
                      </a:pPr>
                      <a:endParaRPr sz="1450">
                        <a:latin typeface="Times New Roman"/>
                        <a:cs typeface="Times New Roman"/>
                      </a:endParaRPr>
                    </a:p>
                    <a:p>
                      <a:pPr marL="91440">
                        <a:lnSpc>
                          <a:spcPct val="100000"/>
                        </a:lnSpc>
                      </a:pPr>
                      <a:r>
                        <a:rPr sz="1400" b="1" spc="-10" dirty="0">
                          <a:solidFill>
                            <a:srgbClr val="FFFFFF"/>
                          </a:solidFill>
                          <a:latin typeface="Segoe UI"/>
                          <a:cs typeface="Segoe UI"/>
                        </a:rPr>
                        <a:t>INTERVENTION:</a:t>
                      </a:r>
                      <a:endParaRPr sz="140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365125">
                        <a:lnSpc>
                          <a:spcPct val="100000"/>
                        </a:lnSpc>
                        <a:spcBef>
                          <a:spcPts val="865"/>
                        </a:spcBef>
                      </a:pPr>
                      <a:r>
                        <a:rPr lang="en-US" sz="1400" dirty="0">
                          <a:solidFill>
                            <a:srgbClr val="808080"/>
                          </a:solidFill>
                          <a:latin typeface="Segoe UI"/>
                          <a:cs typeface="Segoe UI"/>
                        </a:rPr>
                        <a:t>DOACs, LMWH, UFH, Fondaparinux, </a:t>
                      </a:r>
                      <a:r>
                        <a:rPr lang="en-US" sz="1400" dirty="0" err="1">
                          <a:solidFill>
                            <a:srgbClr val="808080"/>
                          </a:solidFill>
                          <a:latin typeface="Segoe UI"/>
                          <a:cs typeface="Segoe UI"/>
                        </a:rPr>
                        <a:t>Argatroban</a:t>
                      </a:r>
                      <a:r>
                        <a:rPr lang="en-US" sz="1400" dirty="0">
                          <a:solidFill>
                            <a:srgbClr val="808080"/>
                          </a:solidFill>
                          <a:latin typeface="Segoe UI"/>
                          <a:cs typeface="Segoe UI"/>
                        </a:rPr>
                        <a:t>, or Bivalirudin at Intermediate-intensity</a:t>
                      </a: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1"/>
                  </a:ext>
                </a:extLst>
              </a:tr>
              <a:tr h="364490">
                <a:tc>
                  <a:txBody>
                    <a:bodyPr/>
                    <a:lstStyle/>
                    <a:p>
                      <a:pPr marL="90805">
                        <a:lnSpc>
                          <a:spcPct val="100000"/>
                        </a:lnSpc>
                        <a:spcBef>
                          <a:spcPts val="565"/>
                        </a:spcBef>
                      </a:pPr>
                      <a:r>
                        <a:rPr sz="1400" b="1" spc="-10" dirty="0">
                          <a:solidFill>
                            <a:srgbClr val="FFFFFF"/>
                          </a:solidFill>
                          <a:latin typeface="Segoe UI"/>
                          <a:cs typeface="Segoe UI"/>
                        </a:rPr>
                        <a:t>COMPARISON:</a:t>
                      </a:r>
                      <a:endParaRPr sz="1400">
                        <a:latin typeface="Segoe UI"/>
                        <a:cs typeface="Segoe U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a:lnSpc>
                          <a:spcPct val="100000"/>
                        </a:lnSpc>
                        <a:spcBef>
                          <a:spcPts val="565"/>
                        </a:spcBef>
                      </a:pPr>
                      <a:r>
                        <a:rPr sz="1400" spc="-10" dirty="0">
                          <a:solidFill>
                            <a:srgbClr val="808080"/>
                          </a:solidFill>
                          <a:latin typeface="Segoe UI"/>
                          <a:cs typeface="Segoe UI"/>
                        </a:rPr>
                        <a:t>Prophylactic-intensity</a:t>
                      </a:r>
                      <a:endParaRPr sz="1400" dirty="0">
                        <a:latin typeface="Segoe UI"/>
                        <a:cs typeface="Segoe U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1522730">
                <a:tc>
                  <a:txBody>
                    <a:bodyPr/>
                    <a:lstStyle/>
                    <a:p>
                      <a:pPr>
                        <a:lnSpc>
                          <a:spcPct val="100000"/>
                        </a:lnSpc>
                      </a:pPr>
                      <a:endParaRPr sz="1800">
                        <a:latin typeface="Times New Roman"/>
                        <a:cs typeface="Times New Roman"/>
                      </a:endParaRPr>
                    </a:p>
                    <a:p>
                      <a:pPr>
                        <a:lnSpc>
                          <a:spcPct val="100000"/>
                        </a:lnSpc>
                        <a:spcBef>
                          <a:spcPts val="30"/>
                        </a:spcBef>
                      </a:pPr>
                      <a:endParaRPr sz="1900">
                        <a:latin typeface="Times New Roman"/>
                        <a:cs typeface="Times New Roman"/>
                      </a:endParaRPr>
                    </a:p>
                    <a:p>
                      <a:pPr marL="91440" marR="561340">
                        <a:lnSpc>
                          <a:spcPct val="100000"/>
                        </a:lnSpc>
                      </a:pPr>
                      <a:r>
                        <a:rPr sz="1400" b="1" spc="-20" dirty="0">
                          <a:solidFill>
                            <a:srgbClr val="FFFFFF"/>
                          </a:solidFill>
                          <a:latin typeface="Segoe UI"/>
                          <a:cs typeface="Segoe UI"/>
                        </a:rPr>
                        <a:t>MAIN </a:t>
                      </a:r>
                      <a:r>
                        <a:rPr sz="1400" b="1" spc="-10" dirty="0">
                          <a:solidFill>
                            <a:srgbClr val="FFFFFF"/>
                          </a:solidFill>
                          <a:latin typeface="Segoe UI"/>
                          <a:cs typeface="Segoe UI"/>
                        </a:rPr>
                        <a:t>OUTCOMES:</a:t>
                      </a:r>
                      <a:endParaRPr sz="14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40"/>
                        </a:spcBef>
                      </a:pPr>
                      <a:endParaRPr sz="1500" dirty="0">
                        <a:latin typeface="Times New Roman"/>
                        <a:cs typeface="Times New Roman"/>
                      </a:endParaRPr>
                    </a:p>
                    <a:p>
                      <a:pPr marL="47625" marR="117475" indent="-635">
                        <a:lnSpc>
                          <a:spcPct val="100000"/>
                        </a:lnSpc>
                      </a:pPr>
                      <a:r>
                        <a:rPr lang="en-US" sz="1400" spc="-10" dirty="0">
                          <a:solidFill>
                            <a:srgbClr val="808080"/>
                          </a:solidFill>
                          <a:latin typeface="Segoe UI"/>
                          <a:cs typeface="Segoe UI"/>
                        </a:rPr>
                        <a:t>All-cause mortality; Pulmonary embolism - Moderate severity; Deep Venous Thrombosis of the upper leg - Moderate severity; Major bleeding; Multiple organ failure; Ischemic stroke - Severe; Intracranial hemorrhage; Invasive mechanical ventilation - Long-term; Limb amputation; ICU hospitalization; ST-elevation myocardial infarction</a:t>
                      </a:r>
                      <a:endParaRPr sz="1400" dirty="0">
                        <a:latin typeface="Segoe UI"/>
                        <a:cs typeface="Segoe U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271679730"/>
              </p:ext>
            </p:extLst>
          </p:nvPr>
        </p:nvGraphicFramePr>
        <p:xfrm>
          <a:off x="1305826" y="1383536"/>
          <a:ext cx="9815830" cy="4664709"/>
        </p:xfrm>
        <a:graphic>
          <a:graphicData uri="http://schemas.openxmlformats.org/drawingml/2006/table">
            <a:tbl>
              <a:tblPr firstRow="1" bandRow="1">
                <a:tableStyleId>{2D5ABB26-0587-4C30-8999-92F81FD0307C}</a:tableStyleId>
              </a:tblPr>
              <a:tblGrid>
                <a:gridCol w="2061845">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gridCol w="1407795">
                  <a:extLst>
                    <a:ext uri="{9D8B030D-6E8A-4147-A177-3AD203B41FA5}">
                      <a16:colId xmlns:a16="http://schemas.microsoft.com/office/drawing/2014/main" val="20002"/>
                    </a:ext>
                  </a:extLst>
                </a:gridCol>
                <a:gridCol w="1362075">
                  <a:extLst>
                    <a:ext uri="{9D8B030D-6E8A-4147-A177-3AD203B41FA5}">
                      <a16:colId xmlns:a16="http://schemas.microsoft.com/office/drawing/2014/main" val="20003"/>
                    </a:ext>
                  </a:extLst>
                </a:gridCol>
                <a:gridCol w="1798955">
                  <a:extLst>
                    <a:ext uri="{9D8B030D-6E8A-4147-A177-3AD203B41FA5}">
                      <a16:colId xmlns:a16="http://schemas.microsoft.com/office/drawing/2014/main" val="20004"/>
                    </a:ext>
                  </a:extLst>
                </a:gridCol>
                <a:gridCol w="2051685">
                  <a:extLst>
                    <a:ext uri="{9D8B030D-6E8A-4147-A177-3AD203B41FA5}">
                      <a16:colId xmlns:a16="http://schemas.microsoft.com/office/drawing/2014/main" val="20005"/>
                    </a:ext>
                  </a:extLst>
                </a:gridCol>
              </a:tblGrid>
              <a:tr h="379095">
                <a:tc rowSpan="2">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L="669925">
                        <a:lnSpc>
                          <a:spcPct val="100000"/>
                        </a:lnSpc>
                        <a:spcBef>
                          <a:spcPts val="925"/>
                        </a:spcBef>
                      </a:pPr>
                      <a:r>
                        <a:rPr sz="1200" b="1" spc="-10" dirty="0">
                          <a:solidFill>
                            <a:srgbClr val="FFFFFF"/>
                          </a:solidFill>
                          <a:latin typeface="Segoe UI"/>
                          <a:cs typeface="Segoe UI"/>
                        </a:rPr>
                        <a:t>Outcomes</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30"/>
                        </a:spcBef>
                      </a:pPr>
                      <a:endParaRPr sz="2100">
                        <a:latin typeface="Times New Roman"/>
                        <a:cs typeface="Times New Roman"/>
                      </a:endParaRPr>
                    </a:p>
                    <a:p>
                      <a:pPr marL="139700" marR="133985" indent="1905" algn="ctr">
                        <a:lnSpc>
                          <a:spcPct val="100000"/>
                        </a:lnSpc>
                      </a:pPr>
                      <a:r>
                        <a:rPr sz="1200" b="1" dirty="0">
                          <a:solidFill>
                            <a:srgbClr val="FFFFFF"/>
                          </a:solidFill>
                          <a:latin typeface="Segoe UI"/>
                          <a:cs typeface="Segoe UI"/>
                        </a:rPr>
                        <a:t>№ </a:t>
                      </a:r>
                      <a:r>
                        <a:rPr sz="1200" b="1" spc="-25" dirty="0">
                          <a:solidFill>
                            <a:srgbClr val="FFFFFF"/>
                          </a:solidFill>
                          <a:latin typeface="Segoe UI"/>
                          <a:cs typeface="Segoe UI"/>
                        </a:rPr>
                        <a:t>of </a:t>
                      </a:r>
                      <a:r>
                        <a:rPr sz="1200" b="1" spc="-10" dirty="0">
                          <a:solidFill>
                            <a:srgbClr val="FFFFFF"/>
                          </a:solidFill>
                          <a:latin typeface="Segoe UI"/>
                          <a:cs typeface="Segoe UI"/>
                        </a:rPr>
                        <a:t>participants (studies)</a:t>
                      </a:r>
                      <a:endParaRPr sz="1200">
                        <a:latin typeface="Segoe UI"/>
                        <a:cs typeface="Segoe U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marL="387985" marR="132715" indent="-247015">
                        <a:lnSpc>
                          <a:spcPct val="100000"/>
                        </a:lnSpc>
                        <a:spcBef>
                          <a:spcPts val="1325"/>
                        </a:spcBef>
                      </a:pPr>
                      <a:r>
                        <a:rPr sz="1200" b="1" dirty="0">
                          <a:solidFill>
                            <a:srgbClr val="FFFFFF"/>
                          </a:solidFill>
                          <a:latin typeface="Segoe UI"/>
                          <a:cs typeface="Segoe UI"/>
                        </a:rPr>
                        <a:t>Certainty</a:t>
                      </a:r>
                      <a:r>
                        <a:rPr sz="1200" b="1" spc="-10" dirty="0">
                          <a:solidFill>
                            <a:srgbClr val="FFFFFF"/>
                          </a:solidFill>
                          <a:latin typeface="Segoe UI"/>
                          <a:cs typeface="Segoe UI"/>
                        </a:rPr>
                        <a:t> </a:t>
                      </a:r>
                      <a:r>
                        <a:rPr sz="1200" b="1" dirty="0">
                          <a:solidFill>
                            <a:srgbClr val="FFFFFF"/>
                          </a:solidFill>
                          <a:latin typeface="Segoe UI"/>
                          <a:cs typeface="Segoe UI"/>
                        </a:rPr>
                        <a:t>of </a:t>
                      </a:r>
                      <a:r>
                        <a:rPr sz="1200" b="1" spc="-25" dirty="0">
                          <a:solidFill>
                            <a:srgbClr val="FFFFFF"/>
                          </a:solidFill>
                          <a:latin typeface="Segoe UI"/>
                          <a:cs typeface="Segoe UI"/>
                        </a:rPr>
                        <a:t>the </a:t>
                      </a:r>
                      <a:r>
                        <a:rPr sz="1200" b="1" spc="-10" dirty="0">
                          <a:solidFill>
                            <a:srgbClr val="FFFFFF"/>
                          </a:solidFill>
                          <a:latin typeface="Segoe UI"/>
                          <a:cs typeface="Segoe UI"/>
                        </a:rPr>
                        <a:t>evidence (GRADE)</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750">
                        <a:latin typeface="Times New Roman"/>
                        <a:cs typeface="Times New Roman"/>
                      </a:endParaRPr>
                    </a:p>
                    <a:p>
                      <a:pPr marL="379095" marR="161290" indent="-210820">
                        <a:lnSpc>
                          <a:spcPct val="100000"/>
                        </a:lnSpc>
                        <a:spcBef>
                          <a:spcPts val="5"/>
                        </a:spcBef>
                      </a:pPr>
                      <a:r>
                        <a:rPr sz="1200" b="1" dirty="0">
                          <a:solidFill>
                            <a:srgbClr val="FFFFFF"/>
                          </a:solidFill>
                          <a:latin typeface="Segoe UI"/>
                          <a:cs typeface="Segoe UI"/>
                        </a:rPr>
                        <a:t>Relative</a:t>
                      </a:r>
                      <a:r>
                        <a:rPr sz="1200" b="1" spc="-70" dirty="0">
                          <a:solidFill>
                            <a:srgbClr val="FFFFFF"/>
                          </a:solidFill>
                          <a:latin typeface="Segoe UI"/>
                          <a:cs typeface="Segoe UI"/>
                        </a:rPr>
                        <a:t> </a:t>
                      </a:r>
                      <a:r>
                        <a:rPr sz="1200" b="1" spc="-10" dirty="0">
                          <a:solidFill>
                            <a:srgbClr val="FFFFFF"/>
                          </a:solidFill>
                          <a:latin typeface="Segoe UI"/>
                          <a:cs typeface="Segoe UI"/>
                        </a:rPr>
                        <a:t>effect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gridSpan="2">
                  <a:txBody>
                    <a:bodyPr/>
                    <a:lstStyle/>
                    <a:p>
                      <a:pPr marL="1623695" marR="916305" indent="-701040">
                        <a:lnSpc>
                          <a:spcPct val="100000"/>
                        </a:lnSpc>
                        <a:spcBef>
                          <a:spcPts val="5"/>
                        </a:spcBef>
                      </a:pPr>
                      <a:r>
                        <a:rPr sz="1200" b="1" dirty="0">
                          <a:solidFill>
                            <a:srgbClr val="FFFFFF"/>
                          </a:solidFill>
                          <a:latin typeface="Segoe UI"/>
                          <a:cs typeface="Segoe UI"/>
                        </a:rPr>
                        <a:t>Anticipated</a:t>
                      </a:r>
                      <a:r>
                        <a:rPr sz="1200" b="1" spc="-35" dirty="0">
                          <a:solidFill>
                            <a:srgbClr val="FFFFFF"/>
                          </a:solidFill>
                          <a:latin typeface="Segoe UI"/>
                          <a:cs typeface="Segoe UI"/>
                        </a:rPr>
                        <a:t> </a:t>
                      </a:r>
                      <a:r>
                        <a:rPr sz="1200" b="1" dirty="0">
                          <a:solidFill>
                            <a:srgbClr val="FFFFFF"/>
                          </a:solidFill>
                          <a:latin typeface="Segoe UI"/>
                          <a:cs typeface="Segoe UI"/>
                        </a:rPr>
                        <a:t>absolute</a:t>
                      </a:r>
                      <a:r>
                        <a:rPr sz="1200" b="1" spc="-45" dirty="0">
                          <a:solidFill>
                            <a:srgbClr val="FFFFFF"/>
                          </a:solidFill>
                          <a:latin typeface="Segoe UI"/>
                          <a:cs typeface="Segoe UI"/>
                        </a:rPr>
                        <a:t> </a:t>
                      </a:r>
                      <a:r>
                        <a:rPr sz="1200" b="1" spc="-10" dirty="0">
                          <a:solidFill>
                            <a:srgbClr val="FFFFFF"/>
                          </a:solidFill>
                          <a:latin typeface="Segoe UI"/>
                          <a:cs typeface="Segoe UI"/>
                        </a:rPr>
                        <a:t>effects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endParaRPr/>
                    </a:p>
                  </a:txBody>
                  <a:tcPr marL="0" marR="0" marT="0" marB="0"/>
                </a:tc>
                <a:extLst>
                  <a:ext uri="{0D108BD9-81ED-4DB2-BD59-A6C34878D82A}">
                    <a16:rowId xmlns:a16="http://schemas.microsoft.com/office/drawing/2014/main" val="10000"/>
                  </a:ext>
                </a:extLst>
              </a:tr>
              <a:tr h="982344">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35"/>
                        </a:spcBef>
                      </a:pPr>
                      <a:endParaRPr sz="2050" dirty="0">
                        <a:latin typeface="Times New Roman"/>
                        <a:cs typeface="Times New Roman"/>
                      </a:endParaRPr>
                    </a:p>
                    <a:p>
                      <a:pPr marL="589280" marR="68580" indent="-512445">
                        <a:lnSpc>
                          <a:spcPct val="100000"/>
                        </a:lnSpc>
                      </a:pPr>
                      <a:r>
                        <a:rPr sz="1200" b="1" dirty="0">
                          <a:solidFill>
                            <a:srgbClr val="FFFFFF"/>
                          </a:solidFill>
                          <a:latin typeface="Segoe UI"/>
                          <a:cs typeface="Segoe UI"/>
                        </a:rPr>
                        <a:t>Risk</a:t>
                      </a:r>
                      <a:r>
                        <a:rPr sz="1200" b="1" spc="-10" dirty="0">
                          <a:solidFill>
                            <a:srgbClr val="FFFFFF"/>
                          </a:solidFill>
                          <a:latin typeface="Segoe UI"/>
                          <a:cs typeface="Segoe UI"/>
                        </a:rPr>
                        <a:t> </a:t>
                      </a:r>
                      <a:r>
                        <a:rPr sz="1200" b="1" dirty="0">
                          <a:solidFill>
                            <a:srgbClr val="FFFFFF"/>
                          </a:solidFill>
                          <a:latin typeface="Segoe UI"/>
                          <a:cs typeface="Segoe UI"/>
                        </a:rPr>
                        <a:t>with</a:t>
                      </a:r>
                      <a:r>
                        <a:rPr sz="1200" b="1" spc="-15" dirty="0">
                          <a:solidFill>
                            <a:srgbClr val="FFFFFF"/>
                          </a:solidFill>
                          <a:latin typeface="Segoe UI"/>
                          <a:cs typeface="Segoe UI"/>
                        </a:rPr>
                        <a:t> </a:t>
                      </a:r>
                      <a:r>
                        <a:rPr sz="1200" b="1" spc="-10" dirty="0">
                          <a:solidFill>
                            <a:srgbClr val="FFFFFF"/>
                          </a:solidFill>
                          <a:latin typeface="Segoe UI"/>
                          <a:cs typeface="Segoe UI"/>
                        </a:rPr>
                        <a:t>prophylactic- intensity</a:t>
                      </a:r>
                      <a:endParaRPr sz="1200" dirty="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286385" marR="280035" indent="207010">
                        <a:lnSpc>
                          <a:spcPct val="100000"/>
                        </a:lnSpc>
                        <a:spcBef>
                          <a:spcPts val="950"/>
                        </a:spcBef>
                      </a:pPr>
                      <a:r>
                        <a:rPr sz="1200" b="1" dirty="0">
                          <a:solidFill>
                            <a:srgbClr val="FFFFFF"/>
                          </a:solidFill>
                          <a:latin typeface="Segoe UI"/>
                          <a:cs typeface="Segoe UI"/>
                        </a:rPr>
                        <a:t>Risk</a:t>
                      </a:r>
                      <a:r>
                        <a:rPr sz="1200" b="1" spc="-5" dirty="0">
                          <a:solidFill>
                            <a:srgbClr val="FFFFFF"/>
                          </a:solidFill>
                          <a:latin typeface="Segoe UI"/>
                          <a:cs typeface="Segoe UI"/>
                        </a:rPr>
                        <a:t> </a:t>
                      </a:r>
                      <a:r>
                        <a:rPr sz="1200" b="1" spc="-10" dirty="0">
                          <a:solidFill>
                            <a:srgbClr val="FFFFFF"/>
                          </a:solidFill>
                          <a:latin typeface="Segoe UI"/>
                          <a:cs typeface="Segoe UI"/>
                        </a:rPr>
                        <a:t>difference </a:t>
                      </a:r>
                      <a:r>
                        <a:rPr sz="1200" b="1" dirty="0">
                          <a:solidFill>
                            <a:srgbClr val="FFFFFF"/>
                          </a:solidFill>
                          <a:latin typeface="Segoe UI"/>
                          <a:cs typeface="Segoe UI"/>
                        </a:rPr>
                        <a:t>with</a:t>
                      </a:r>
                      <a:r>
                        <a:rPr sz="1200" b="1" spc="-15" dirty="0">
                          <a:solidFill>
                            <a:srgbClr val="FFFFFF"/>
                          </a:solidFill>
                          <a:latin typeface="Segoe UI"/>
                          <a:cs typeface="Segoe UI"/>
                        </a:rPr>
                        <a:t> </a:t>
                      </a:r>
                      <a:r>
                        <a:rPr sz="1200" b="1" spc="-10" dirty="0">
                          <a:solidFill>
                            <a:srgbClr val="FFFFFF"/>
                          </a:solidFill>
                          <a:latin typeface="Segoe UI"/>
                          <a:cs typeface="Segoe UI"/>
                        </a:rPr>
                        <a:t>anticoagulation</a:t>
                      </a:r>
                      <a:endParaRPr sz="1200" dirty="0">
                        <a:latin typeface="Segoe UI"/>
                        <a:cs typeface="Segoe UI"/>
                      </a:endParaRPr>
                    </a:p>
                    <a:p>
                      <a:pPr marL="443230">
                        <a:lnSpc>
                          <a:spcPct val="100000"/>
                        </a:lnSpc>
                      </a:pPr>
                      <a:r>
                        <a:rPr sz="1200" b="1" dirty="0">
                          <a:solidFill>
                            <a:srgbClr val="FFFFFF"/>
                          </a:solidFill>
                          <a:latin typeface="Segoe UI"/>
                          <a:cs typeface="Segoe UI"/>
                        </a:rPr>
                        <a:t>at</a:t>
                      </a:r>
                      <a:r>
                        <a:rPr sz="1200" b="1" spc="-20" dirty="0">
                          <a:solidFill>
                            <a:srgbClr val="FFFFFF"/>
                          </a:solidFill>
                          <a:latin typeface="Segoe UI"/>
                          <a:cs typeface="Segoe UI"/>
                        </a:rPr>
                        <a:t> </a:t>
                      </a:r>
                      <a:r>
                        <a:rPr sz="1200" b="1" spc="-10" dirty="0">
                          <a:solidFill>
                            <a:srgbClr val="FFFFFF"/>
                          </a:solidFill>
                          <a:latin typeface="Segoe UI"/>
                          <a:cs typeface="Segoe UI"/>
                        </a:rPr>
                        <a:t>intermediate-intensity</a:t>
                      </a:r>
                      <a:endParaRPr sz="1200" dirty="0">
                        <a:latin typeface="Segoe UI"/>
                        <a:cs typeface="Segoe UI"/>
                      </a:endParaRPr>
                    </a:p>
                  </a:txBody>
                  <a:tcPr marL="0" marR="0" marT="1206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extLst>
                  <a:ext uri="{0D108BD9-81ED-4DB2-BD59-A6C34878D82A}">
                    <a16:rowId xmlns:a16="http://schemas.microsoft.com/office/drawing/2014/main" val="10001"/>
                  </a:ext>
                </a:extLst>
              </a:tr>
              <a:tr h="599440">
                <a:tc>
                  <a:txBody>
                    <a:bodyPr/>
                    <a:lstStyle/>
                    <a:p>
                      <a:pPr marL="90805">
                        <a:lnSpc>
                          <a:spcPct val="100000"/>
                        </a:lnSpc>
                        <a:spcBef>
                          <a:spcPts val="885"/>
                        </a:spcBef>
                      </a:pPr>
                      <a:r>
                        <a:rPr sz="1200" b="1" spc="-10" dirty="0">
                          <a:solidFill>
                            <a:srgbClr val="808080"/>
                          </a:solidFill>
                          <a:latin typeface="Segoe UI"/>
                          <a:cs typeface="Segoe UI"/>
                        </a:rPr>
                        <a:t>ALL-</a:t>
                      </a:r>
                      <a:r>
                        <a:rPr sz="1200" b="1" dirty="0">
                          <a:solidFill>
                            <a:srgbClr val="808080"/>
                          </a:solidFill>
                          <a:latin typeface="Segoe UI"/>
                          <a:cs typeface="Segoe UI"/>
                        </a:rPr>
                        <a:t>CAUSE</a:t>
                      </a:r>
                      <a:r>
                        <a:rPr sz="1200" b="1" spc="-5" dirty="0">
                          <a:solidFill>
                            <a:srgbClr val="808080"/>
                          </a:solidFill>
                          <a:latin typeface="Segoe UI"/>
                          <a:cs typeface="Segoe UI"/>
                        </a:rPr>
                        <a:t> </a:t>
                      </a:r>
                      <a:r>
                        <a:rPr sz="1200" b="1" spc="-10" dirty="0">
                          <a:solidFill>
                            <a:srgbClr val="808080"/>
                          </a:solidFill>
                          <a:latin typeface="Segoe UI"/>
                          <a:cs typeface="Segoe UI"/>
                        </a:rPr>
                        <a:t>MORTALITY</a:t>
                      </a:r>
                      <a:endParaRPr sz="1200" dirty="0">
                        <a:latin typeface="Segoe UI"/>
                        <a:cs typeface="Segoe UI"/>
                      </a:endParaRPr>
                    </a:p>
                    <a:p>
                      <a:pPr marL="90805">
                        <a:lnSpc>
                          <a:spcPct val="100000"/>
                        </a:lnSpc>
                      </a:pPr>
                      <a:r>
                        <a:rPr lang="en-US" sz="1200" dirty="0">
                          <a:solidFill>
                            <a:srgbClr val="808080"/>
                          </a:solidFill>
                          <a:latin typeface="Segoe UI"/>
                          <a:cs typeface="Segoe UI"/>
                        </a:rPr>
                        <a:t>follow-up: range 5 to 50 days</a:t>
                      </a:r>
                      <a:endParaRPr sz="1200" dirty="0">
                        <a:latin typeface="Segoe UI"/>
                        <a:cs typeface="Segoe UI"/>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0" dirty="0">
                          <a:solidFill>
                            <a:srgbClr val="808080"/>
                          </a:solidFill>
                          <a:latin typeface="Segoe UI"/>
                          <a:cs typeface="Segoe UI"/>
                        </a:rPr>
                        <a:t>445</a:t>
                      </a:r>
                    </a:p>
                    <a:p>
                      <a:pPr algn="ctr">
                        <a:lnSpc>
                          <a:spcPct val="100000"/>
                        </a:lnSpc>
                        <a:spcBef>
                          <a:spcPts val="0"/>
                        </a:spcBef>
                      </a:pPr>
                      <a:r>
                        <a:rPr lang="en-US" sz="1200" spc="-20" dirty="0">
                          <a:solidFill>
                            <a:srgbClr val="808080"/>
                          </a:solidFill>
                          <a:latin typeface="Segoe UI"/>
                          <a:cs typeface="Segoe UI"/>
                        </a:rPr>
                        <a:t>(3 RCTs)</a:t>
                      </a:r>
                      <a:endParaRPr sz="1200" dirty="0">
                        <a:highlight>
                          <a:srgbClr val="FFFF00"/>
                        </a:highlight>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l">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488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1.49</a:t>
                      </a:r>
                    </a:p>
                    <a:p>
                      <a:pPr algn="ctr">
                        <a:lnSpc>
                          <a:spcPct val="100000"/>
                        </a:lnSpc>
                        <a:spcBef>
                          <a:spcPts val="0"/>
                        </a:spcBef>
                      </a:pPr>
                      <a:r>
                        <a:rPr lang="en-US" sz="1200" dirty="0">
                          <a:solidFill>
                            <a:srgbClr val="808080"/>
                          </a:solidFill>
                          <a:latin typeface="Segoe UI"/>
                          <a:cs typeface="Segoe UI"/>
                        </a:rPr>
                        <a:t>(0.82 to 2.72)</a:t>
                      </a:r>
                      <a:endParaRPr sz="1200" dirty="0">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15875" indent="-15875" algn="ctr">
                        <a:lnSpc>
                          <a:spcPct val="100000"/>
                        </a:lnSpc>
                        <a:spcBef>
                          <a:spcPts val="0"/>
                        </a:spcBef>
                      </a:pPr>
                      <a:r>
                        <a:rPr lang="en-US" sz="1200" dirty="0">
                          <a:solidFill>
                            <a:srgbClr val="808080"/>
                          </a:solidFill>
                          <a:latin typeface="Segoe UI"/>
                          <a:cs typeface="Segoe UI"/>
                        </a:rPr>
                        <a:t>97</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63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41 more per 1000</a:t>
                      </a:r>
                    </a:p>
                    <a:p>
                      <a:pPr marL="0" indent="0" algn="ctr">
                        <a:lnSpc>
                          <a:spcPct val="100000"/>
                        </a:lnSpc>
                        <a:spcBef>
                          <a:spcPts val="0"/>
                        </a:spcBef>
                      </a:pPr>
                      <a:r>
                        <a:rPr lang="en-US" sz="1200" dirty="0">
                          <a:solidFill>
                            <a:srgbClr val="808080"/>
                          </a:solidFill>
                          <a:latin typeface="Segoe UI"/>
                          <a:cs typeface="Segoe UI"/>
                        </a:rPr>
                        <a:t>(from 16 fewer to 129 more)</a:t>
                      </a:r>
                      <a:endParaRPr sz="1200" dirty="0">
                        <a:highlight>
                          <a:srgbClr val="FFFF00"/>
                        </a:highlight>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580390">
                <a:tc>
                  <a:txBody>
                    <a:bodyPr/>
                    <a:lstStyle/>
                    <a:p>
                      <a:pPr marL="90805">
                        <a:lnSpc>
                          <a:spcPct val="100000"/>
                        </a:lnSpc>
                        <a:spcBef>
                          <a:spcPts val="90"/>
                        </a:spcBef>
                      </a:pPr>
                      <a:r>
                        <a:rPr sz="1200" b="1" spc="-25" dirty="0">
                          <a:solidFill>
                            <a:srgbClr val="808080"/>
                          </a:solidFill>
                          <a:latin typeface="Segoe UI"/>
                          <a:cs typeface="Segoe UI"/>
                        </a:rPr>
                        <a:t>PE</a:t>
                      </a:r>
                      <a:r>
                        <a:rPr lang="en-US" sz="1200" b="1" spc="-25" dirty="0">
                          <a:solidFill>
                            <a:schemeClr val="tx1"/>
                          </a:solidFill>
                          <a:latin typeface="Segoe UI"/>
                          <a:cs typeface="Segoe UI"/>
                        </a:rPr>
                        <a:t> </a:t>
                      </a:r>
                      <a:endParaRPr lang="en-US" sz="1200" dirty="0">
                        <a:solidFill>
                          <a:srgbClr val="808080"/>
                        </a:solidFill>
                        <a:latin typeface="Segoe UI"/>
                        <a:cs typeface="Segoe UI"/>
                      </a:endParaRPr>
                    </a:p>
                    <a:p>
                      <a:pPr marL="90805">
                        <a:lnSpc>
                          <a:spcPct val="100000"/>
                        </a:lnSpc>
                        <a:spcBef>
                          <a:spcPts val="90"/>
                        </a:spcBef>
                      </a:pPr>
                      <a:r>
                        <a:rPr lang="en-US" sz="1200" dirty="0">
                          <a:solidFill>
                            <a:srgbClr val="808080"/>
                          </a:solidFill>
                          <a:latin typeface="Segoe UI"/>
                          <a:cs typeface="Segoe UI"/>
                        </a:rPr>
                        <a:t>follow-up: range 4 to 34 days</a:t>
                      </a:r>
                      <a:endParaRPr sz="1200" dirty="0">
                        <a:latin typeface="Segoe UI"/>
                        <a:cs typeface="Segoe U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445</a:t>
                      </a:r>
                    </a:p>
                    <a:p>
                      <a:pPr algn="ctr">
                        <a:lnSpc>
                          <a:spcPct val="100000"/>
                        </a:lnSpc>
                        <a:spcBef>
                          <a:spcPts val="0"/>
                        </a:spcBef>
                      </a:pPr>
                      <a:r>
                        <a:rPr lang="en-US" sz="1200" spc="-25" dirty="0">
                          <a:solidFill>
                            <a:srgbClr val="808080"/>
                          </a:solidFill>
                          <a:latin typeface="Segoe UI"/>
                          <a:cs typeface="Segoe UI"/>
                        </a:rPr>
                        <a:t>(3 RCTs)</a:t>
                      </a:r>
                      <a:endParaRPr sz="1200" dirty="0">
                        <a:highlight>
                          <a:srgbClr val="FFFF00"/>
                        </a:highlight>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l">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0.51</a:t>
                      </a:r>
                    </a:p>
                    <a:p>
                      <a:pPr algn="ctr">
                        <a:lnSpc>
                          <a:spcPct val="100000"/>
                        </a:lnSpc>
                        <a:spcBef>
                          <a:spcPts val="0"/>
                        </a:spcBef>
                      </a:pPr>
                      <a:r>
                        <a:rPr lang="en-US" sz="1200" dirty="0">
                          <a:solidFill>
                            <a:srgbClr val="808080"/>
                          </a:solidFill>
                          <a:latin typeface="Segoe UI"/>
                          <a:cs typeface="Segoe UI"/>
                        </a:rPr>
                        <a:t>(0.10 to 2.67)</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2</a:t>
                      </a:r>
                      <a:r>
                        <a:rPr sz="1200" dirty="0">
                          <a:solidFill>
                            <a:srgbClr val="808080"/>
                          </a:solidFill>
                          <a:latin typeface="Segoe UI"/>
                          <a:cs typeface="Segoe UI"/>
                        </a:rPr>
                        <a:t>6</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13 fewer per 1000</a:t>
                      </a:r>
                    </a:p>
                    <a:p>
                      <a:pPr marL="0" indent="0" algn="ctr">
                        <a:lnSpc>
                          <a:spcPct val="100000"/>
                        </a:lnSpc>
                        <a:spcBef>
                          <a:spcPts val="0"/>
                        </a:spcBef>
                      </a:pPr>
                      <a:r>
                        <a:rPr lang="en-US" sz="1200" dirty="0">
                          <a:solidFill>
                            <a:srgbClr val="808080"/>
                          </a:solidFill>
                          <a:latin typeface="Segoe UI"/>
                          <a:cs typeface="Segoe UI"/>
                        </a:rPr>
                        <a:t>(from 23 fewer to 41 more)</a:t>
                      </a:r>
                      <a:endParaRPr sz="1200" dirty="0">
                        <a:highlight>
                          <a:srgbClr val="FFFF00"/>
                        </a:highlight>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r h="580390">
                <a:tc>
                  <a:txBody>
                    <a:bodyPr/>
                    <a:lstStyle/>
                    <a:p>
                      <a:pPr marL="90805" marR="614680">
                        <a:lnSpc>
                          <a:spcPct val="100000"/>
                        </a:lnSpc>
                        <a:spcBef>
                          <a:spcPts val="0"/>
                        </a:spcBef>
                      </a:pPr>
                      <a:r>
                        <a:rPr lang="en-US" sz="1200" b="1" dirty="0">
                          <a:solidFill>
                            <a:srgbClr val="808080"/>
                          </a:solidFill>
                          <a:latin typeface="Segoe UI"/>
                          <a:cs typeface="Segoe UI"/>
                        </a:rPr>
                        <a:t>PROXIMAL</a:t>
                      </a:r>
                      <a:r>
                        <a:rPr lang="en-US" sz="1200" b="1" spc="-65" dirty="0">
                          <a:solidFill>
                            <a:srgbClr val="808080"/>
                          </a:solidFill>
                          <a:latin typeface="Segoe UI"/>
                          <a:cs typeface="Segoe UI"/>
                        </a:rPr>
                        <a:t> </a:t>
                      </a:r>
                      <a:r>
                        <a:rPr lang="en-US" sz="1200" b="1" spc="-20" dirty="0">
                          <a:solidFill>
                            <a:srgbClr val="808080"/>
                          </a:solidFill>
                          <a:latin typeface="Segoe UI"/>
                          <a:cs typeface="Segoe UI"/>
                        </a:rPr>
                        <a:t>LOWER </a:t>
                      </a:r>
                      <a:r>
                        <a:rPr lang="en-US" sz="1200" b="1" dirty="0">
                          <a:solidFill>
                            <a:srgbClr val="808080"/>
                          </a:solidFill>
                          <a:latin typeface="Segoe UI"/>
                          <a:cs typeface="Segoe UI"/>
                        </a:rPr>
                        <a:t>EXTREMITY</a:t>
                      </a:r>
                      <a:r>
                        <a:rPr lang="en-US" sz="1200" b="1" spc="30" dirty="0">
                          <a:solidFill>
                            <a:srgbClr val="808080"/>
                          </a:solidFill>
                          <a:latin typeface="Segoe UI"/>
                          <a:cs typeface="Segoe UI"/>
                        </a:rPr>
                        <a:t> </a:t>
                      </a:r>
                      <a:r>
                        <a:rPr lang="en-US" sz="1200" b="1" spc="-25" dirty="0">
                          <a:solidFill>
                            <a:srgbClr val="808080"/>
                          </a:solidFill>
                          <a:latin typeface="Segoe UI"/>
                          <a:cs typeface="Segoe UI"/>
                        </a:rPr>
                        <a:t>DVT</a:t>
                      </a:r>
                      <a:endParaRPr lang="en-US"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lang="en-US" sz="1200" dirty="0">
                          <a:solidFill>
                            <a:srgbClr val="808080"/>
                          </a:solidFill>
                          <a:latin typeface="Segoe UI"/>
                          <a:cs typeface="Segoe UI"/>
                        </a:rPr>
                        <a:t>: range 4 to 34 </a:t>
                      </a:r>
                      <a:r>
                        <a:rPr sz="1200" spc="-20" dirty="0">
                          <a:solidFill>
                            <a:srgbClr val="808080"/>
                          </a:solidFill>
                          <a:latin typeface="Segoe UI"/>
                          <a:cs typeface="Segoe UI"/>
                        </a:rPr>
                        <a:t>days</a:t>
                      </a:r>
                      <a:endParaRPr sz="1200" dirty="0">
                        <a:latin typeface="Segoe UI"/>
                        <a:cs typeface="Segoe U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445</a:t>
                      </a:r>
                    </a:p>
                    <a:p>
                      <a:pPr algn="ctr">
                        <a:lnSpc>
                          <a:spcPct val="100000"/>
                        </a:lnSpc>
                        <a:spcBef>
                          <a:spcPts val="0"/>
                        </a:spcBef>
                      </a:pPr>
                      <a:r>
                        <a:rPr lang="en-US" sz="1200" spc="-25" dirty="0">
                          <a:solidFill>
                            <a:srgbClr val="808080"/>
                          </a:solidFill>
                          <a:latin typeface="Segoe UI"/>
                          <a:cs typeface="Segoe UI"/>
                        </a:rPr>
                        <a:t>(3 RCTs)</a:t>
                      </a:r>
                      <a:endParaRPr sz="1200" dirty="0">
                        <a:highlight>
                          <a:srgbClr val="FFFF00"/>
                        </a:highlight>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l">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b="0" i="0" dirty="0">
                          <a:solidFill>
                            <a:srgbClr val="808080"/>
                          </a:solidFill>
                          <a:effectLst/>
                          <a:latin typeface="+mn-lt"/>
                          <a:ea typeface="+mn-ea"/>
                          <a:cs typeface="+mn-cs"/>
                        </a:rPr>
                        <a:t>not estimable</a:t>
                      </a:r>
                      <a:endParaRPr sz="1200" dirty="0">
                        <a:solidFill>
                          <a:srgbClr val="808080"/>
                        </a:solidFill>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spc="-10" dirty="0">
                          <a:solidFill>
                            <a:srgbClr val="808080"/>
                          </a:solidFill>
                          <a:latin typeface="Segoe UI"/>
                          <a:cs typeface="Segoe UI"/>
                        </a:rPr>
                        <a:t>8</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latin typeface="Segoe UI"/>
                          <a:cs typeface="Segoe UI"/>
                        </a:rPr>
                        <a:t>--</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4"/>
                  </a:ext>
                </a:extLst>
              </a:tr>
              <a:tr h="771525">
                <a:tc>
                  <a:txBody>
                    <a:bodyPr/>
                    <a:lstStyle/>
                    <a:p>
                      <a:pPr>
                        <a:lnSpc>
                          <a:spcPct val="100000"/>
                        </a:lnSpc>
                        <a:spcBef>
                          <a:spcPts val="5"/>
                        </a:spcBef>
                      </a:pPr>
                      <a:endParaRPr sz="1350" dirty="0">
                        <a:latin typeface="Times New Roman"/>
                        <a:cs typeface="Times New Roman"/>
                      </a:endParaRPr>
                    </a:p>
                    <a:p>
                      <a:pPr marL="90805">
                        <a:lnSpc>
                          <a:spcPct val="100000"/>
                        </a:lnSpc>
                        <a:spcBef>
                          <a:spcPts val="5"/>
                        </a:spcBef>
                      </a:pPr>
                      <a:r>
                        <a:rPr sz="1200" b="1" dirty="0">
                          <a:solidFill>
                            <a:srgbClr val="808080"/>
                          </a:solidFill>
                          <a:latin typeface="Segoe UI"/>
                          <a:cs typeface="Segoe UI"/>
                        </a:rPr>
                        <a:t>MAJOR</a:t>
                      </a:r>
                      <a:r>
                        <a:rPr sz="1200" b="1" spc="45" dirty="0">
                          <a:solidFill>
                            <a:srgbClr val="808080"/>
                          </a:solidFill>
                          <a:latin typeface="Segoe UI"/>
                          <a:cs typeface="Segoe UI"/>
                        </a:rPr>
                        <a:t> </a:t>
                      </a:r>
                      <a:r>
                        <a:rPr sz="1200" b="1" spc="-10" dirty="0">
                          <a:solidFill>
                            <a:srgbClr val="808080"/>
                          </a:solidFill>
                          <a:latin typeface="Segoe UI"/>
                          <a:cs typeface="Segoe UI"/>
                        </a:rPr>
                        <a:t>BLEEDING</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spc="-30" dirty="0">
                          <a:solidFill>
                            <a:srgbClr val="808080"/>
                          </a:solidFill>
                          <a:latin typeface="Segoe UI"/>
                          <a:cs typeface="Segoe UI"/>
                        </a:rPr>
                        <a:t>range 5 to 30 </a:t>
                      </a:r>
                      <a:r>
                        <a:rPr sz="1200" spc="-20" dirty="0">
                          <a:solidFill>
                            <a:srgbClr val="808080"/>
                          </a:solidFill>
                          <a:latin typeface="Segoe UI"/>
                          <a:cs typeface="Segoe UI"/>
                        </a:rPr>
                        <a:t>days</a:t>
                      </a:r>
                      <a:endParaRPr sz="1200" dirty="0">
                        <a:latin typeface="Segoe UI"/>
                        <a:cs typeface="Segoe UI"/>
                      </a:endParaRPr>
                    </a:p>
                  </a:txBody>
                  <a:tcPr marL="0" marR="0" marT="63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spcBef>
                          <a:spcPts val="0"/>
                        </a:spcBef>
                      </a:pPr>
                      <a:endParaRPr sz="1350" dirty="0">
                        <a:highlight>
                          <a:srgbClr val="FFFF00"/>
                        </a:highlight>
                        <a:latin typeface="Times New Roman"/>
                        <a:cs typeface="Times New Roman"/>
                      </a:endParaRPr>
                    </a:p>
                    <a:p>
                      <a:pPr algn="ctr">
                        <a:lnSpc>
                          <a:spcPct val="100000"/>
                        </a:lnSpc>
                        <a:spcBef>
                          <a:spcPts val="0"/>
                        </a:spcBef>
                      </a:pPr>
                      <a:r>
                        <a:rPr lang="en-US" sz="1200" dirty="0">
                          <a:solidFill>
                            <a:srgbClr val="808080"/>
                          </a:solidFill>
                          <a:latin typeface="Segoe UI"/>
                          <a:cs typeface="Segoe UI"/>
                        </a:rPr>
                        <a:t>445</a:t>
                      </a:r>
                    </a:p>
                    <a:p>
                      <a:pPr algn="ctr">
                        <a:lnSpc>
                          <a:spcPct val="100000"/>
                        </a:lnSpc>
                        <a:spcBef>
                          <a:spcPts val="0"/>
                        </a:spcBef>
                      </a:pPr>
                      <a:r>
                        <a:rPr lang="en-US" sz="1200" dirty="0">
                          <a:solidFill>
                            <a:srgbClr val="808080"/>
                          </a:solidFill>
                          <a:latin typeface="Segoe UI"/>
                          <a:cs typeface="Segoe UI"/>
                        </a:rPr>
                        <a:t>(3 RCTs)</a:t>
                      </a:r>
                      <a:endParaRPr sz="1200" dirty="0">
                        <a:highlight>
                          <a:srgbClr val="FFFF00"/>
                        </a:highlight>
                        <a:latin typeface="Segoe UI"/>
                        <a:cs typeface="Segoe UI"/>
                      </a:endParaRPr>
                    </a:p>
                  </a:txBody>
                  <a:tcPr marL="0" marR="0" marT="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395605" algn="l">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134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1.01</a:t>
                      </a:r>
                    </a:p>
                    <a:p>
                      <a:pPr algn="ctr">
                        <a:lnSpc>
                          <a:spcPct val="100000"/>
                        </a:lnSpc>
                        <a:spcBef>
                          <a:spcPts val="0"/>
                        </a:spcBef>
                      </a:pPr>
                      <a:r>
                        <a:rPr lang="en-US" sz="1200" dirty="0">
                          <a:solidFill>
                            <a:srgbClr val="808080"/>
                          </a:solidFill>
                          <a:latin typeface="Segoe UI"/>
                          <a:cs typeface="Segoe UI"/>
                        </a:rPr>
                        <a:t>(0.06 to 16.41)</a:t>
                      </a:r>
                      <a:endParaRPr sz="1200" dirty="0">
                        <a:latin typeface="Segoe UI"/>
                        <a:cs typeface="Segoe UI"/>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91440" marR="107314" lvl="0" indent="0" algn="ctr" defTabSz="914400" eaLnBrk="1" fontAlgn="auto" latinLnBrk="0" hangingPunct="1">
                        <a:lnSpc>
                          <a:spcPct val="100000"/>
                        </a:lnSpc>
                        <a:spcBef>
                          <a:spcPts val="0"/>
                        </a:spcBef>
                        <a:spcAft>
                          <a:spcPts val="0"/>
                        </a:spcAft>
                        <a:buClrTx/>
                        <a:buSzTx/>
                        <a:buFontTx/>
                        <a:buNone/>
                        <a:tabLst/>
                        <a:defRPr/>
                      </a:pPr>
                      <a:r>
                        <a:rPr lang="en-US" sz="1200" spc="-10" dirty="0">
                          <a:solidFill>
                            <a:srgbClr val="808080"/>
                          </a:solidFill>
                          <a:latin typeface="Segoe UI"/>
                          <a:cs typeface="Segoe UI"/>
                        </a:rPr>
                        <a:t>13 </a:t>
                      </a:r>
                      <a:r>
                        <a:rPr lang="en-US" sz="1200" dirty="0">
                          <a:solidFill>
                            <a:srgbClr val="808080"/>
                          </a:solidFill>
                          <a:latin typeface="Segoe UI"/>
                          <a:cs typeface="Segoe UI"/>
                        </a:rPr>
                        <a:t>per</a:t>
                      </a:r>
                      <a:r>
                        <a:rPr lang="en-US" sz="1200" spc="-15" dirty="0">
                          <a:solidFill>
                            <a:srgbClr val="808080"/>
                          </a:solidFill>
                          <a:latin typeface="Segoe UI"/>
                          <a:cs typeface="Segoe UI"/>
                        </a:rPr>
                        <a:t> </a:t>
                      </a:r>
                      <a:r>
                        <a:rPr lang="en-US" sz="1200" spc="-10" dirty="0">
                          <a:solidFill>
                            <a:srgbClr val="808080"/>
                          </a:solidFill>
                          <a:latin typeface="Segoe UI"/>
                          <a:cs typeface="Segoe UI"/>
                        </a:rPr>
                        <a:t>1,000</a:t>
                      </a:r>
                      <a:endParaRPr lang="en-US" sz="1200" dirty="0">
                        <a:latin typeface="Segoe UI"/>
                        <a:cs typeface="Segoe UI"/>
                      </a:endParaRPr>
                    </a:p>
                    <a:p>
                      <a:pPr marL="91440" marR="107314" algn="ctr">
                        <a:lnSpc>
                          <a:spcPct val="100000"/>
                        </a:lnSpc>
                        <a:spcBef>
                          <a:spcPts val="0"/>
                        </a:spcBef>
                      </a:pPr>
                      <a:endParaRPr sz="1200" dirty="0">
                        <a:latin typeface="Segoe UI"/>
                        <a:cs typeface="Segoe UI"/>
                      </a:endParaRPr>
                    </a:p>
                  </a:txBody>
                  <a:tcPr marL="0" marR="0" marT="1066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spcBef>
                          <a:spcPts val="0"/>
                        </a:spcBef>
                      </a:pPr>
                      <a:r>
                        <a:rPr lang="en-US" sz="1200" dirty="0">
                          <a:solidFill>
                            <a:srgbClr val="808080"/>
                          </a:solidFill>
                        </a:rPr>
                        <a:t>0 fewer per 1000</a:t>
                      </a:r>
                    </a:p>
                    <a:p>
                      <a:pPr algn="ctr">
                        <a:spcBef>
                          <a:spcPts val="0"/>
                        </a:spcBef>
                      </a:pPr>
                      <a:r>
                        <a:rPr lang="en-US" sz="1200" dirty="0">
                          <a:solidFill>
                            <a:srgbClr val="808080"/>
                          </a:solidFill>
                        </a:rPr>
                        <a:t>(from 12 fewer to 165 more)</a:t>
                      </a:r>
                      <a:endParaRPr sz="1200" dirty="0">
                        <a:solidFill>
                          <a:srgbClr val="808080"/>
                        </a:solidFill>
                      </a:endParaRPr>
                    </a:p>
                  </a:txBody>
                  <a:tcPr marL="0" marR="0" marT="10668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771525">
                <a:tc>
                  <a:txBody>
                    <a:bodyPr/>
                    <a:lstStyle/>
                    <a:p>
                      <a:pPr>
                        <a:lnSpc>
                          <a:spcPct val="100000"/>
                        </a:lnSpc>
                        <a:spcBef>
                          <a:spcPts val="5"/>
                        </a:spcBef>
                      </a:pPr>
                      <a:endParaRPr sz="1350" dirty="0">
                        <a:latin typeface="Times New Roman"/>
                        <a:cs typeface="Times New Roman"/>
                      </a:endParaRPr>
                    </a:p>
                    <a:p>
                      <a:pPr marL="90805">
                        <a:lnSpc>
                          <a:spcPct val="100000"/>
                        </a:lnSpc>
                        <a:spcBef>
                          <a:spcPts val="5"/>
                        </a:spcBef>
                      </a:pPr>
                      <a:r>
                        <a:rPr lang="en-US" sz="1200" b="1" dirty="0">
                          <a:solidFill>
                            <a:srgbClr val="808080"/>
                          </a:solidFill>
                          <a:latin typeface="Segoe UI"/>
                          <a:cs typeface="Segoe UI"/>
                        </a:rPr>
                        <a:t>MULTIPLE ORGAN FAILURE</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spc="-30" dirty="0">
                          <a:solidFill>
                            <a:srgbClr val="808080"/>
                          </a:solidFill>
                          <a:latin typeface="Segoe UI"/>
                          <a:cs typeface="Segoe UI"/>
                        </a:rPr>
                        <a:t>mean 30 </a:t>
                      </a:r>
                      <a:r>
                        <a:rPr sz="1200" spc="-20" dirty="0">
                          <a:solidFill>
                            <a:srgbClr val="808080"/>
                          </a:solidFill>
                          <a:latin typeface="Segoe UI"/>
                          <a:cs typeface="Segoe UI"/>
                        </a:rPr>
                        <a:t>days</a:t>
                      </a:r>
                      <a:endParaRPr sz="1200" dirty="0">
                        <a:latin typeface="Segoe UI"/>
                        <a:cs typeface="Segoe UI"/>
                      </a:endParaRPr>
                    </a:p>
                  </a:txBody>
                  <a:tcPr marL="0" marR="0" marT="63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lnSpc>
                          <a:spcPct val="100000"/>
                        </a:lnSpc>
                        <a:spcBef>
                          <a:spcPts val="0"/>
                        </a:spcBef>
                      </a:pPr>
                      <a:endParaRPr sz="1350" dirty="0">
                        <a:highlight>
                          <a:srgbClr val="FFFF00"/>
                        </a:highlight>
                        <a:latin typeface="Times New Roman"/>
                        <a:cs typeface="Times New Roman"/>
                      </a:endParaRPr>
                    </a:p>
                    <a:p>
                      <a:pPr algn="ctr">
                        <a:lnSpc>
                          <a:spcPct val="100000"/>
                        </a:lnSpc>
                        <a:spcBef>
                          <a:spcPts val="0"/>
                        </a:spcBef>
                      </a:pPr>
                      <a:r>
                        <a:rPr lang="en-US" sz="1200" dirty="0">
                          <a:solidFill>
                            <a:srgbClr val="808080"/>
                          </a:solidFill>
                          <a:latin typeface="Segoe UI"/>
                          <a:cs typeface="Segoe UI"/>
                        </a:rPr>
                        <a:t>183</a:t>
                      </a:r>
                    </a:p>
                    <a:p>
                      <a:pPr algn="ctr">
                        <a:lnSpc>
                          <a:spcPct val="100000"/>
                        </a:lnSpc>
                        <a:spcBef>
                          <a:spcPts val="0"/>
                        </a:spcBef>
                      </a:pPr>
                      <a:r>
                        <a:rPr lang="en-US" sz="1200" dirty="0">
                          <a:solidFill>
                            <a:srgbClr val="808080"/>
                          </a:solidFill>
                          <a:latin typeface="Segoe UI"/>
                          <a:cs typeface="Segoe UI"/>
                        </a:rPr>
                        <a:t>(1 RCT)</a:t>
                      </a:r>
                      <a:endParaRPr sz="1200" dirty="0">
                        <a:highlight>
                          <a:srgbClr val="FFFF00"/>
                        </a:highlight>
                        <a:latin typeface="Segoe UI"/>
                        <a:cs typeface="Segoe UI"/>
                      </a:endParaRPr>
                    </a:p>
                  </a:txBody>
                  <a:tcPr marL="0" marR="0" marT="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marL="395605" algn="l">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134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1.53</a:t>
                      </a:r>
                    </a:p>
                    <a:p>
                      <a:pPr algn="ctr">
                        <a:lnSpc>
                          <a:spcPct val="100000"/>
                        </a:lnSpc>
                        <a:spcBef>
                          <a:spcPts val="0"/>
                        </a:spcBef>
                      </a:pPr>
                      <a:r>
                        <a:rPr lang="en-US" sz="1200" dirty="0">
                          <a:solidFill>
                            <a:srgbClr val="808080"/>
                          </a:solidFill>
                          <a:latin typeface="Segoe UI"/>
                          <a:cs typeface="Segoe UI"/>
                        </a:rPr>
                        <a:t>(0.25 to 9.40)</a:t>
                      </a:r>
                      <a:endParaRPr sz="1200" dirty="0">
                        <a:latin typeface="Segoe UI"/>
                        <a:cs typeface="Segoe UI"/>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marL="91440" marR="107314" lvl="0" indent="0" algn="ctr" defTabSz="914400" eaLnBrk="1" fontAlgn="auto" latinLnBrk="0" hangingPunct="1">
                        <a:lnSpc>
                          <a:spcPct val="100000"/>
                        </a:lnSpc>
                        <a:spcBef>
                          <a:spcPts val="0"/>
                        </a:spcBef>
                        <a:spcAft>
                          <a:spcPts val="0"/>
                        </a:spcAft>
                        <a:buClrTx/>
                        <a:buSzTx/>
                        <a:buFontTx/>
                        <a:buNone/>
                        <a:tabLst/>
                        <a:defRPr/>
                      </a:pPr>
                      <a:r>
                        <a:rPr lang="en-US" sz="1200" spc="-10" dirty="0">
                          <a:solidFill>
                            <a:srgbClr val="808080"/>
                          </a:solidFill>
                          <a:latin typeface="Segoe UI"/>
                          <a:cs typeface="Segoe UI"/>
                        </a:rPr>
                        <a:t>49 </a:t>
                      </a:r>
                      <a:r>
                        <a:rPr lang="en-US" sz="1200" dirty="0">
                          <a:solidFill>
                            <a:srgbClr val="808080"/>
                          </a:solidFill>
                          <a:latin typeface="Segoe UI"/>
                          <a:cs typeface="Segoe UI"/>
                        </a:rPr>
                        <a:t>per</a:t>
                      </a:r>
                      <a:r>
                        <a:rPr lang="en-US" sz="1200" spc="-15" dirty="0">
                          <a:solidFill>
                            <a:srgbClr val="808080"/>
                          </a:solidFill>
                          <a:latin typeface="Segoe UI"/>
                          <a:cs typeface="Segoe UI"/>
                        </a:rPr>
                        <a:t> </a:t>
                      </a:r>
                      <a:r>
                        <a:rPr lang="en-US" sz="1200" spc="-10" dirty="0">
                          <a:solidFill>
                            <a:srgbClr val="808080"/>
                          </a:solidFill>
                          <a:latin typeface="Segoe UI"/>
                          <a:cs typeface="Segoe UI"/>
                        </a:rPr>
                        <a:t>1,000</a:t>
                      </a:r>
                      <a:endParaRPr lang="en-US" sz="1200" dirty="0">
                        <a:latin typeface="Segoe UI"/>
                        <a:cs typeface="Segoe UI"/>
                      </a:endParaRPr>
                    </a:p>
                  </a:txBody>
                  <a:tcPr marL="0" marR="0" marT="1066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spcBef>
                          <a:spcPts val="0"/>
                        </a:spcBef>
                      </a:pPr>
                      <a:r>
                        <a:rPr lang="en-US" sz="1200" dirty="0">
                          <a:solidFill>
                            <a:srgbClr val="808080"/>
                          </a:solidFill>
                        </a:rPr>
                        <a:t>24 more per 1000</a:t>
                      </a:r>
                    </a:p>
                    <a:p>
                      <a:pPr algn="ctr">
                        <a:spcBef>
                          <a:spcPts val="0"/>
                        </a:spcBef>
                      </a:pPr>
                      <a:r>
                        <a:rPr lang="en-US" sz="1200" dirty="0">
                          <a:solidFill>
                            <a:srgbClr val="808080"/>
                          </a:solidFill>
                        </a:rPr>
                        <a:t>(from 36 fewer to 277 more)</a:t>
                      </a:r>
                      <a:endParaRPr sz="1200" dirty="0">
                        <a:solidFill>
                          <a:srgbClr val="808080"/>
                        </a:solidFill>
                      </a:endParaRPr>
                    </a:p>
                  </a:txBody>
                  <a:tcPr marL="0" marR="0" marT="10668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937231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CDAFA-A5C5-0C27-B917-E42515175C6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4C98E49-E996-60D5-B43C-46860E9BE2E9}"/>
              </a:ext>
            </a:extLst>
          </p:cNvPr>
          <p:cNvSpPr txBox="1"/>
          <p:nvPr/>
        </p:nvSpPr>
        <p:spPr>
          <a:xfrm>
            <a:off x="406400" y="1264666"/>
            <a:ext cx="10333990" cy="1530350"/>
          </a:xfrm>
          <a:prstGeom prst="rect">
            <a:avLst/>
          </a:prstGeom>
        </p:spPr>
        <p:txBody>
          <a:bodyPr vert="horz" wrap="square" lIns="0" tIns="52069" rIns="0" bIns="0" rtlCol="0">
            <a:spAutoFit/>
          </a:bodyPr>
          <a:lstStyle/>
          <a:p>
            <a:pPr marL="12700" marR="5080">
              <a:lnSpc>
                <a:spcPct val="90700"/>
              </a:lnSpc>
              <a:spcBef>
                <a:spcPts val="409"/>
              </a:spcBef>
            </a:pPr>
            <a:r>
              <a:rPr lang="en-US" sz="2650" dirty="0">
                <a:solidFill>
                  <a:srgbClr val="808080"/>
                </a:solidFill>
                <a:latin typeface="Calibri"/>
                <a:cs typeface="Calibri"/>
              </a:rPr>
              <a:t>Should DOACs, LMWH, UFH, Fondaparinux, </a:t>
            </a:r>
            <a:r>
              <a:rPr lang="en-US" sz="2650" dirty="0" err="1">
                <a:solidFill>
                  <a:srgbClr val="808080"/>
                </a:solidFill>
                <a:latin typeface="Calibri"/>
                <a:cs typeface="Calibri"/>
              </a:rPr>
              <a:t>Argatroban</a:t>
            </a:r>
            <a:r>
              <a:rPr lang="en-US" sz="2650" dirty="0">
                <a:solidFill>
                  <a:srgbClr val="808080"/>
                </a:solidFill>
                <a:latin typeface="Calibri"/>
                <a:cs typeface="Calibri"/>
              </a:rPr>
              <a:t>, or Bivalirudin at Therapeutic-intensity vs. Prophylactic-intensity be used for Patients with COVID-19 related acute illness who do not have suspected or confirmed VTE (PICO 2b)?</a:t>
            </a:r>
          </a:p>
        </p:txBody>
      </p:sp>
      <p:graphicFrame>
        <p:nvGraphicFramePr>
          <p:cNvPr id="3" name="object 3">
            <a:extLst>
              <a:ext uri="{FF2B5EF4-FFF2-40B4-BE49-F238E27FC236}">
                <a16:creationId xmlns:a16="http://schemas.microsoft.com/office/drawing/2014/main" id="{2C0E59CA-293D-D8A7-0464-AF69C0E3A32E}"/>
              </a:ext>
            </a:extLst>
          </p:cNvPr>
          <p:cNvGraphicFramePr>
            <a:graphicFrameLocks noGrp="1"/>
          </p:cNvGraphicFramePr>
          <p:nvPr>
            <p:extLst>
              <p:ext uri="{D42A27DB-BD31-4B8C-83A1-F6EECF244321}">
                <p14:modId xmlns:p14="http://schemas.microsoft.com/office/powerpoint/2010/main" val="3573155607"/>
              </p:ext>
            </p:extLst>
          </p:nvPr>
        </p:nvGraphicFramePr>
        <p:xfrm>
          <a:off x="2824477" y="3059005"/>
          <a:ext cx="7099300" cy="3195320"/>
        </p:xfrm>
        <a:graphic>
          <a:graphicData uri="http://schemas.openxmlformats.org/drawingml/2006/table">
            <a:tbl>
              <a:tblPr firstRow="1" bandRow="1">
                <a:tableStyleId>{2D5ABB26-0587-4C30-8999-92F81FD0307C}</a:tableStyleId>
              </a:tblPr>
              <a:tblGrid>
                <a:gridCol w="1684020">
                  <a:extLst>
                    <a:ext uri="{9D8B030D-6E8A-4147-A177-3AD203B41FA5}">
                      <a16:colId xmlns:a16="http://schemas.microsoft.com/office/drawing/2014/main" val="20000"/>
                    </a:ext>
                  </a:extLst>
                </a:gridCol>
                <a:gridCol w="5415280">
                  <a:extLst>
                    <a:ext uri="{9D8B030D-6E8A-4147-A177-3AD203B41FA5}">
                      <a16:colId xmlns:a16="http://schemas.microsoft.com/office/drawing/2014/main" val="20001"/>
                    </a:ext>
                  </a:extLst>
                </a:gridCol>
              </a:tblGrid>
              <a:tr h="654050">
                <a:tc>
                  <a:txBody>
                    <a:bodyPr/>
                    <a:lstStyle/>
                    <a:p>
                      <a:pPr>
                        <a:lnSpc>
                          <a:spcPct val="100000"/>
                        </a:lnSpc>
                        <a:spcBef>
                          <a:spcPts val="35"/>
                        </a:spcBef>
                      </a:pPr>
                      <a:endParaRPr sz="1450">
                        <a:latin typeface="Times New Roman"/>
                        <a:cs typeface="Times New Roman"/>
                      </a:endParaRPr>
                    </a:p>
                    <a:p>
                      <a:pPr marL="91440">
                        <a:lnSpc>
                          <a:spcPct val="100000"/>
                        </a:lnSpc>
                      </a:pPr>
                      <a:r>
                        <a:rPr sz="1400" b="1" spc="-10" dirty="0">
                          <a:solidFill>
                            <a:srgbClr val="FFFFFF"/>
                          </a:solidFill>
                          <a:latin typeface="Segoe UI"/>
                          <a:cs typeface="Segoe UI"/>
                        </a:rPr>
                        <a:t>POPULATION:</a:t>
                      </a:r>
                      <a:endParaRPr sz="140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480695">
                        <a:lnSpc>
                          <a:spcPct val="100000"/>
                        </a:lnSpc>
                        <a:spcBef>
                          <a:spcPts val="865"/>
                        </a:spcBef>
                      </a:pPr>
                      <a:r>
                        <a:rPr sz="1400" dirty="0">
                          <a:solidFill>
                            <a:srgbClr val="808080"/>
                          </a:solidFill>
                          <a:latin typeface="Segoe UI"/>
                          <a:cs typeface="Segoe UI"/>
                        </a:rPr>
                        <a:t>Patients</a:t>
                      </a:r>
                      <a:r>
                        <a:rPr sz="1400" spc="-25" dirty="0">
                          <a:solidFill>
                            <a:srgbClr val="808080"/>
                          </a:solidFill>
                          <a:latin typeface="Segoe UI"/>
                          <a:cs typeface="Segoe UI"/>
                        </a:rPr>
                        <a:t> </a:t>
                      </a:r>
                      <a:r>
                        <a:rPr sz="1400" dirty="0">
                          <a:solidFill>
                            <a:srgbClr val="808080"/>
                          </a:solidFill>
                          <a:latin typeface="Segoe UI"/>
                          <a:cs typeface="Segoe UI"/>
                        </a:rPr>
                        <a:t>with</a:t>
                      </a:r>
                      <a:r>
                        <a:rPr sz="1400" spc="-30" dirty="0">
                          <a:solidFill>
                            <a:srgbClr val="808080"/>
                          </a:solidFill>
                          <a:latin typeface="Segoe UI"/>
                          <a:cs typeface="Segoe UI"/>
                        </a:rPr>
                        <a:t> </a:t>
                      </a:r>
                      <a:r>
                        <a:rPr sz="1400" spc="-10" dirty="0">
                          <a:solidFill>
                            <a:srgbClr val="808080"/>
                          </a:solidFill>
                          <a:latin typeface="Segoe UI"/>
                          <a:cs typeface="Segoe UI"/>
                        </a:rPr>
                        <a:t>COVID-</a:t>
                      </a:r>
                      <a:r>
                        <a:rPr sz="1400" dirty="0">
                          <a:solidFill>
                            <a:srgbClr val="808080"/>
                          </a:solidFill>
                          <a:latin typeface="Segoe UI"/>
                          <a:cs typeface="Segoe UI"/>
                        </a:rPr>
                        <a:t>19</a:t>
                      </a:r>
                      <a:r>
                        <a:rPr sz="1400" spc="-30" dirty="0">
                          <a:solidFill>
                            <a:srgbClr val="808080"/>
                          </a:solidFill>
                          <a:latin typeface="Segoe UI"/>
                          <a:cs typeface="Segoe UI"/>
                        </a:rPr>
                        <a:t> </a:t>
                      </a:r>
                      <a:r>
                        <a:rPr sz="1400" dirty="0">
                          <a:solidFill>
                            <a:srgbClr val="808080"/>
                          </a:solidFill>
                          <a:latin typeface="Segoe UI"/>
                          <a:cs typeface="Segoe UI"/>
                        </a:rPr>
                        <a:t>related</a:t>
                      </a:r>
                      <a:r>
                        <a:rPr sz="1400" spc="-5" dirty="0">
                          <a:solidFill>
                            <a:srgbClr val="808080"/>
                          </a:solidFill>
                          <a:latin typeface="Segoe UI"/>
                          <a:cs typeface="Segoe UI"/>
                        </a:rPr>
                        <a:t> </a:t>
                      </a:r>
                      <a:r>
                        <a:rPr sz="1400" b="1" i="1" dirty="0">
                          <a:solidFill>
                            <a:srgbClr val="808080"/>
                          </a:solidFill>
                          <a:latin typeface="Segoe UI"/>
                          <a:cs typeface="Segoe UI"/>
                        </a:rPr>
                        <a:t>acute</a:t>
                      </a:r>
                      <a:r>
                        <a:rPr sz="1400" b="1" i="1" spc="-25" dirty="0">
                          <a:solidFill>
                            <a:srgbClr val="808080"/>
                          </a:solidFill>
                          <a:latin typeface="Segoe UI"/>
                          <a:cs typeface="Segoe UI"/>
                        </a:rPr>
                        <a:t> </a:t>
                      </a:r>
                      <a:r>
                        <a:rPr sz="1400" b="1" i="1" dirty="0">
                          <a:solidFill>
                            <a:srgbClr val="808080"/>
                          </a:solidFill>
                          <a:latin typeface="Segoe UI"/>
                          <a:cs typeface="Segoe UI"/>
                        </a:rPr>
                        <a:t>illness</a:t>
                      </a:r>
                      <a:r>
                        <a:rPr sz="1400" b="1" i="1" spc="-10" dirty="0">
                          <a:solidFill>
                            <a:srgbClr val="808080"/>
                          </a:solidFill>
                          <a:latin typeface="Segoe UI"/>
                          <a:cs typeface="Segoe UI"/>
                        </a:rPr>
                        <a:t> </a:t>
                      </a:r>
                      <a:r>
                        <a:rPr sz="1400" dirty="0">
                          <a:solidFill>
                            <a:srgbClr val="808080"/>
                          </a:solidFill>
                          <a:latin typeface="Segoe UI"/>
                          <a:cs typeface="Segoe UI"/>
                        </a:rPr>
                        <a:t>who</a:t>
                      </a:r>
                      <a:r>
                        <a:rPr sz="1400" spc="-25" dirty="0">
                          <a:solidFill>
                            <a:srgbClr val="808080"/>
                          </a:solidFill>
                          <a:latin typeface="Segoe UI"/>
                          <a:cs typeface="Segoe UI"/>
                        </a:rPr>
                        <a:t> </a:t>
                      </a:r>
                      <a:r>
                        <a:rPr sz="1400" dirty="0">
                          <a:solidFill>
                            <a:srgbClr val="808080"/>
                          </a:solidFill>
                          <a:latin typeface="Segoe UI"/>
                          <a:cs typeface="Segoe UI"/>
                        </a:rPr>
                        <a:t>do</a:t>
                      </a:r>
                      <a:r>
                        <a:rPr sz="1400" spc="-25" dirty="0">
                          <a:solidFill>
                            <a:srgbClr val="808080"/>
                          </a:solidFill>
                          <a:latin typeface="Segoe UI"/>
                          <a:cs typeface="Segoe UI"/>
                        </a:rPr>
                        <a:t> </a:t>
                      </a:r>
                      <a:r>
                        <a:rPr sz="1400" dirty="0">
                          <a:solidFill>
                            <a:srgbClr val="808080"/>
                          </a:solidFill>
                          <a:latin typeface="Segoe UI"/>
                          <a:cs typeface="Segoe UI"/>
                        </a:rPr>
                        <a:t>not</a:t>
                      </a:r>
                      <a:r>
                        <a:rPr sz="1400" spc="-10" dirty="0">
                          <a:solidFill>
                            <a:srgbClr val="808080"/>
                          </a:solidFill>
                          <a:latin typeface="Segoe UI"/>
                          <a:cs typeface="Segoe UI"/>
                        </a:rPr>
                        <a:t> </a:t>
                      </a:r>
                      <a:r>
                        <a:rPr sz="1400" spc="-20" dirty="0">
                          <a:solidFill>
                            <a:srgbClr val="808080"/>
                          </a:solidFill>
                          <a:latin typeface="Segoe UI"/>
                          <a:cs typeface="Segoe UI"/>
                        </a:rPr>
                        <a:t>have </a:t>
                      </a:r>
                      <a:r>
                        <a:rPr sz="1400" dirty="0">
                          <a:solidFill>
                            <a:srgbClr val="808080"/>
                          </a:solidFill>
                          <a:latin typeface="Segoe UI"/>
                          <a:cs typeface="Segoe UI"/>
                        </a:rPr>
                        <a:t>suspected</a:t>
                      </a:r>
                      <a:r>
                        <a:rPr sz="1400" spc="-15" dirty="0">
                          <a:solidFill>
                            <a:srgbClr val="808080"/>
                          </a:solidFill>
                          <a:latin typeface="Segoe UI"/>
                          <a:cs typeface="Segoe UI"/>
                        </a:rPr>
                        <a:t> </a:t>
                      </a:r>
                      <a:r>
                        <a:rPr sz="1400" dirty="0">
                          <a:solidFill>
                            <a:srgbClr val="808080"/>
                          </a:solidFill>
                          <a:latin typeface="Segoe UI"/>
                          <a:cs typeface="Segoe UI"/>
                        </a:rPr>
                        <a:t>or</a:t>
                      </a:r>
                      <a:r>
                        <a:rPr sz="1400" spc="-15" dirty="0">
                          <a:solidFill>
                            <a:srgbClr val="808080"/>
                          </a:solidFill>
                          <a:latin typeface="Segoe UI"/>
                          <a:cs typeface="Segoe UI"/>
                        </a:rPr>
                        <a:t> </a:t>
                      </a:r>
                      <a:r>
                        <a:rPr sz="1400" dirty="0">
                          <a:solidFill>
                            <a:srgbClr val="808080"/>
                          </a:solidFill>
                          <a:latin typeface="Segoe UI"/>
                          <a:cs typeface="Segoe UI"/>
                        </a:rPr>
                        <a:t>confirmed</a:t>
                      </a:r>
                      <a:r>
                        <a:rPr sz="1400" spc="-35" dirty="0">
                          <a:solidFill>
                            <a:srgbClr val="808080"/>
                          </a:solidFill>
                          <a:latin typeface="Segoe UI"/>
                          <a:cs typeface="Segoe UI"/>
                        </a:rPr>
                        <a:t> </a:t>
                      </a:r>
                      <a:r>
                        <a:rPr sz="1400" spc="-25" dirty="0">
                          <a:solidFill>
                            <a:srgbClr val="808080"/>
                          </a:solidFill>
                          <a:latin typeface="Segoe UI"/>
                          <a:cs typeface="Segoe UI"/>
                        </a:rPr>
                        <a:t>VTE</a:t>
                      </a:r>
                      <a:endParaRPr sz="1400" dirty="0">
                        <a:latin typeface="Segoe UI"/>
                        <a:cs typeface="Segoe UI"/>
                      </a:endParaRP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0"/>
                  </a:ext>
                </a:extLst>
              </a:tr>
              <a:tr h="654050">
                <a:tc>
                  <a:txBody>
                    <a:bodyPr/>
                    <a:lstStyle/>
                    <a:p>
                      <a:pPr>
                        <a:lnSpc>
                          <a:spcPct val="100000"/>
                        </a:lnSpc>
                        <a:spcBef>
                          <a:spcPts val="35"/>
                        </a:spcBef>
                      </a:pPr>
                      <a:endParaRPr sz="1450">
                        <a:latin typeface="Times New Roman"/>
                        <a:cs typeface="Times New Roman"/>
                      </a:endParaRPr>
                    </a:p>
                    <a:p>
                      <a:pPr marL="91440">
                        <a:lnSpc>
                          <a:spcPct val="100000"/>
                        </a:lnSpc>
                      </a:pPr>
                      <a:r>
                        <a:rPr sz="1400" b="1" spc="-10" dirty="0">
                          <a:solidFill>
                            <a:srgbClr val="FFFFFF"/>
                          </a:solidFill>
                          <a:latin typeface="Segoe UI"/>
                          <a:cs typeface="Segoe UI"/>
                        </a:rPr>
                        <a:t>INTERVENTION:</a:t>
                      </a:r>
                      <a:endParaRPr sz="140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365125">
                        <a:lnSpc>
                          <a:spcPct val="100000"/>
                        </a:lnSpc>
                        <a:spcBef>
                          <a:spcPts val="865"/>
                        </a:spcBef>
                      </a:pPr>
                      <a:r>
                        <a:rPr lang="en-US" sz="1400" dirty="0">
                          <a:solidFill>
                            <a:srgbClr val="808080"/>
                          </a:solidFill>
                          <a:latin typeface="Segoe UI"/>
                          <a:cs typeface="Segoe UI"/>
                        </a:rPr>
                        <a:t>DOACs, LMWH, UFH, Fondaparinux, </a:t>
                      </a:r>
                      <a:r>
                        <a:rPr lang="en-US" sz="1400" dirty="0" err="1">
                          <a:solidFill>
                            <a:srgbClr val="808080"/>
                          </a:solidFill>
                          <a:latin typeface="Segoe UI"/>
                          <a:cs typeface="Segoe UI"/>
                        </a:rPr>
                        <a:t>Argatroban</a:t>
                      </a:r>
                      <a:r>
                        <a:rPr lang="en-US" sz="1400" dirty="0">
                          <a:solidFill>
                            <a:srgbClr val="808080"/>
                          </a:solidFill>
                          <a:latin typeface="Segoe UI"/>
                          <a:cs typeface="Segoe UI"/>
                        </a:rPr>
                        <a:t>, or Bivalirudin at Therapeutic-intensity</a:t>
                      </a: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1"/>
                  </a:ext>
                </a:extLst>
              </a:tr>
              <a:tr h="364490">
                <a:tc>
                  <a:txBody>
                    <a:bodyPr/>
                    <a:lstStyle/>
                    <a:p>
                      <a:pPr marL="90805">
                        <a:lnSpc>
                          <a:spcPct val="100000"/>
                        </a:lnSpc>
                        <a:spcBef>
                          <a:spcPts val="565"/>
                        </a:spcBef>
                      </a:pPr>
                      <a:r>
                        <a:rPr sz="1400" b="1" spc="-10" dirty="0">
                          <a:solidFill>
                            <a:srgbClr val="FFFFFF"/>
                          </a:solidFill>
                          <a:latin typeface="Segoe UI"/>
                          <a:cs typeface="Segoe UI"/>
                        </a:rPr>
                        <a:t>COMPARISON:</a:t>
                      </a:r>
                      <a:endParaRPr sz="1400">
                        <a:latin typeface="Segoe UI"/>
                        <a:cs typeface="Segoe U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a:lnSpc>
                          <a:spcPct val="100000"/>
                        </a:lnSpc>
                        <a:spcBef>
                          <a:spcPts val="565"/>
                        </a:spcBef>
                      </a:pPr>
                      <a:r>
                        <a:rPr sz="1400" spc="-10" dirty="0">
                          <a:solidFill>
                            <a:srgbClr val="808080"/>
                          </a:solidFill>
                          <a:latin typeface="Segoe UI"/>
                          <a:cs typeface="Segoe UI"/>
                        </a:rPr>
                        <a:t>Prophylactic-intensity</a:t>
                      </a:r>
                      <a:endParaRPr sz="1400" dirty="0">
                        <a:latin typeface="Segoe UI"/>
                        <a:cs typeface="Segoe U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1522730">
                <a:tc>
                  <a:txBody>
                    <a:bodyPr/>
                    <a:lstStyle/>
                    <a:p>
                      <a:pPr>
                        <a:lnSpc>
                          <a:spcPct val="100000"/>
                        </a:lnSpc>
                      </a:pPr>
                      <a:endParaRPr sz="1800">
                        <a:latin typeface="Times New Roman"/>
                        <a:cs typeface="Times New Roman"/>
                      </a:endParaRPr>
                    </a:p>
                    <a:p>
                      <a:pPr>
                        <a:lnSpc>
                          <a:spcPct val="100000"/>
                        </a:lnSpc>
                        <a:spcBef>
                          <a:spcPts val="30"/>
                        </a:spcBef>
                      </a:pPr>
                      <a:endParaRPr sz="1900">
                        <a:latin typeface="Times New Roman"/>
                        <a:cs typeface="Times New Roman"/>
                      </a:endParaRPr>
                    </a:p>
                    <a:p>
                      <a:pPr marL="91440" marR="561340">
                        <a:lnSpc>
                          <a:spcPct val="100000"/>
                        </a:lnSpc>
                      </a:pPr>
                      <a:r>
                        <a:rPr sz="1400" b="1" spc="-20" dirty="0">
                          <a:solidFill>
                            <a:srgbClr val="FFFFFF"/>
                          </a:solidFill>
                          <a:latin typeface="Segoe UI"/>
                          <a:cs typeface="Segoe UI"/>
                        </a:rPr>
                        <a:t>MAIN </a:t>
                      </a:r>
                      <a:r>
                        <a:rPr sz="1400" b="1" spc="-10" dirty="0">
                          <a:solidFill>
                            <a:srgbClr val="FFFFFF"/>
                          </a:solidFill>
                          <a:latin typeface="Segoe UI"/>
                          <a:cs typeface="Segoe UI"/>
                        </a:rPr>
                        <a:t>OUTCOMES:</a:t>
                      </a:r>
                      <a:endParaRPr sz="14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40"/>
                        </a:spcBef>
                      </a:pPr>
                      <a:endParaRPr sz="1500" dirty="0">
                        <a:latin typeface="Times New Roman"/>
                        <a:cs typeface="Times New Roman"/>
                      </a:endParaRPr>
                    </a:p>
                    <a:p>
                      <a:pPr marL="47625" marR="117475" indent="-635">
                        <a:lnSpc>
                          <a:spcPct val="100000"/>
                        </a:lnSpc>
                      </a:pPr>
                      <a:r>
                        <a:rPr lang="en-US" sz="1400" spc="-10" dirty="0">
                          <a:solidFill>
                            <a:srgbClr val="808080"/>
                          </a:solidFill>
                          <a:latin typeface="Segoe UI"/>
                          <a:cs typeface="Segoe UI"/>
                        </a:rPr>
                        <a:t>All-cause mortality; Pulmonary embolism - Moderate severity; Deep Venous Thrombosis of the upper leg - Moderate severity; Major bleeding; Multiple organ failure; Ischemic stroke - Severe; Intracranial hemorrhage; Invasive mechanical ventilation - Long-term; Limb amputation; ICU hospitalization; ST-elevation myocardial infarction;</a:t>
                      </a: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2476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C007F-22F7-C822-C8C7-B9E5EE5911F7}"/>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8232EFBA-75A8-FB04-3399-3396921078DA}"/>
              </a:ext>
            </a:extLst>
          </p:cNvPr>
          <p:cNvGraphicFramePr>
            <a:graphicFrameLocks noGrp="1"/>
          </p:cNvGraphicFramePr>
          <p:nvPr>
            <p:extLst>
              <p:ext uri="{D42A27DB-BD31-4B8C-83A1-F6EECF244321}">
                <p14:modId xmlns:p14="http://schemas.microsoft.com/office/powerpoint/2010/main" val="2316960886"/>
              </p:ext>
            </p:extLst>
          </p:nvPr>
        </p:nvGraphicFramePr>
        <p:xfrm>
          <a:off x="1188085" y="1383536"/>
          <a:ext cx="9815830" cy="4664709"/>
        </p:xfrm>
        <a:graphic>
          <a:graphicData uri="http://schemas.openxmlformats.org/drawingml/2006/table">
            <a:tbl>
              <a:tblPr firstRow="1" bandRow="1">
                <a:tableStyleId>{2D5ABB26-0587-4C30-8999-92F81FD0307C}</a:tableStyleId>
              </a:tblPr>
              <a:tblGrid>
                <a:gridCol w="2061845">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gridCol w="1407795">
                  <a:extLst>
                    <a:ext uri="{9D8B030D-6E8A-4147-A177-3AD203B41FA5}">
                      <a16:colId xmlns:a16="http://schemas.microsoft.com/office/drawing/2014/main" val="20002"/>
                    </a:ext>
                  </a:extLst>
                </a:gridCol>
                <a:gridCol w="1362075">
                  <a:extLst>
                    <a:ext uri="{9D8B030D-6E8A-4147-A177-3AD203B41FA5}">
                      <a16:colId xmlns:a16="http://schemas.microsoft.com/office/drawing/2014/main" val="20003"/>
                    </a:ext>
                  </a:extLst>
                </a:gridCol>
                <a:gridCol w="1798955">
                  <a:extLst>
                    <a:ext uri="{9D8B030D-6E8A-4147-A177-3AD203B41FA5}">
                      <a16:colId xmlns:a16="http://schemas.microsoft.com/office/drawing/2014/main" val="20004"/>
                    </a:ext>
                  </a:extLst>
                </a:gridCol>
                <a:gridCol w="2051685">
                  <a:extLst>
                    <a:ext uri="{9D8B030D-6E8A-4147-A177-3AD203B41FA5}">
                      <a16:colId xmlns:a16="http://schemas.microsoft.com/office/drawing/2014/main" val="20005"/>
                    </a:ext>
                  </a:extLst>
                </a:gridCol>
              </a:tblGrid>
              <a:tr h="379095">
                <a:tc rowSpan="2">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L="669925">
                        <a:lnSpc>
                          <a:spcPct val="100000"/>
                        </a:lnSpc>
                        <a:spcBef>
                          <a:spcPts val="925"/>
                        </a:spcBef>
                      </a:pPr>
                      <a:r>
                        <a:rPr sz="1200" b="1" spc="-10" dirty="0">
                          <a:solidFill>
                            <a:srgbClr val="FFFFFF"/>
                          </a:solidFill>
                          <a:latin typeface="Segoe UI"/>
                          <a:cs typeface="Segoe UI"/>
                        </a:rPr>
                        <a:t>Outcomes</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30"/>
                        </a:spcBef>
                      </a:pPr>
                      <a:endParaRPr sz="2100">
                        <a:latin typeface="Times New Roman"/>
                        <a:cs typeface="Times New Roman"/>
                      </a:endParaRPr>
                    </a:p>
                    <a:p>
                      <a:pPr marL="139700" marR="133985" indent="1905" algn="ctr">
                        <a:lnSpc>
                          <a:spcPct val="100000"/>
                        </a:lnSpc>
                      </a:pPr>
                      <a:r>
                        <a:rPr sz="1200" b="1" dirty="0">
                          <a:solidFill>
                            <a:srgbClr val="FFFFFF"/>
                          </a:solidFill>
                          <a:latin typeface="Segoe UI"/>
                          <a:cs typeface="Segoe UI"/>
                        </a:rPr>
                        <a:t>№ </a:t>
                      </a:r>
                      <a:r>
                        <a:rPr sz="1200" b="1" spc="-25" dirty="0">
                          <a:solidFill>
                            <a:srgbClr val="FFFFFF"/>
                          </a:solidFill>
                          <a:latin typeface="Segoe UI"/>
                          <a:cs typeface="Segoe UI"/>
                        </a:rPr>
                        <a:t>of </a:t>
                      </a:r>
                      <a:r>
                        <a:rPr sz="1200" b="1" spc="-10" dirty="0">
                          <a:solidFill>
                            <a:srgbClr val="FFFFFF"/>
                          </a:solidFill>
                          <a:latin typeface="Segoe UI"/>
                          <a:cs typeface="Segoe UI"/>
                        </a:rPr>
                        <a:t>participants (studies)</a:t>
                      </a:r>
                      <a:endParaRPr sz="1200">
                        <a:latin typeface="Segoe UI"/>
                        <a:cs typeface="Segoe U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marL="387985" marR="132715" indent="-247015">
                        <a:lnSpc>
                          <a:spcPct val="100000"/>
                        </a:lnSpc>
                        <a:spcBef>
                          <a:spcPts val="1325"/>
                        </a:spcBef>
                      </a:pPr>
                      <a:r>
                        <a:rPr sz="1200" b="1" dirty="0">
                          <a:solidFill>
                            <a:srgbClr val="FFFFFF"/>
                          </a:solidFill>
                          <a:latin typeface="Segoe UI"/>
                          <a:cs typeface="Segoe UI"/>
                        </a:rPr>
                        <a:t>Certainty</a:t>
                      </a:r>
                      <a:r>
                        <a:rPr sz="1200" b="1" spc="-10" dirty="0">
                          <a:solidFill>
                            <a:srgbClr val="FFFFFF"/>
                          </a:solidFill>
                          <a:latin typeface="Segoe UI"/>
                          <a:cs typeface="Segoe UI"/>
                        </a:rPr>
                        <a:t> </a:t>
                      </a:r>
                      <a:r>
                        <a:rPr sz="1200" b="1" dirty="0">
                          <a:solidFill>
                            <a:srgbClr val="FFFFFF"/>
                          </a:solidFill>
                          <a:latin typeface="Segoe UI"/>
                          <a:cs typeface="Segoe UI"/>
                        </a:rPr>
                        <a:t>of </a:t>
                      </a:r>
                      <a:r>
                        <a:rPr sz="1200" b="1" spc="-25" dirty="0">
                          <a:solidFill>
                            <a:srgbClr val="FFFFFF"/>
                          </a:solidFill>
                          <a:latin typeface="Segoe UI"/>
                          <a:cs typeface="Segoe UI"/>
                        </a:rPr>
                        <a:t>the </a:t>
                      </a:r>
                      <a:r>
                        <a:rPr sz="1200" b="1" spc="-10" dirty="0">
                          <a:solidFill>
                            <a:srgbClr val="FFFFFF"/>
                          </a:solidFill>
                          <a:latin typeface="Segoe UI"/>
                          <a:cs typeface="Segoe UI"/>
                        </a:rPr>
                        <a:t>evidence (GRADE)</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750">
                        <a:latin typeface="Times New Roman"/>
                        <a:cs typeface="Times New Roman"/>
                      </a:endParaRPr>
                    </a:p>
                    <a:p>
                      <a:pPr marL="379095" marR="161290" indent="-210820">
                        <a:lnSpc>
                          <a:spcPct val="100000"/>
                        </a:lnSpc>
                        <a:spcBef>
                          <a:spcPts val="5"/>
                        </a:spcBef>
                      </a:pPr>
                      <a:r>
                        <a:rPr sz="1200" b="1" dirty="0">
                          <a:solidFill>
                            <a:srgbClr val="FFFFFF"/>
                          </a:solidFill>
                          <a:latin typeface="Segoe UI"/>
                          <a:cs typeface="Segoe UI"/>
                        </a:rPr>
                        <a:t>Relative</a:t>
                      </a:r>
                      <a:r>
                        <a:rPr sz="1200" b="1" spc="-70" dirty="0">
                          <a:solidFill>
                            <a:srgbClr val="FFFFFF"/>
                          </a:solidFill>
                          <a:latin typeface="Segoe UI"/>
                          <a:cs typeface="Segoe UI"/>
                        </a:rPr>
                        <a:t> </a:t>
                      </a:r>
                      <a:r>
                        <a:rPr sz="1200" b="1" spc="-10" dirty="0">
                          <a:solidFill>
                            <a:srgbClr val="FFFFFF"/>
                          </a:solidFill>
                          <a:latin typeface="Segoe UI"/>
                          <a:cs typeface="Segoe UI"/>
                        </a:rPr>
                        <a:t>effect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gridSpan="2">
                  <a:txBody>
                    <a:bodyPr/>
                    <a:lstStyle/>
                    <a:p>
                      <a:pPr marL="1623695" marR="916305" indent="-701040">
                        <a:lnSpc>
                          <a:spcPct val="100000"/>
                        </a:lnSpc>
                        <a:spcBef>
                          <a:spcPts val="5"/>
                        </a:spcBef>
                      </a:pPr>
                      <a:r>
                        <a:rPr sz="1200" b="1" dirty="0">
                          <a:solidFill>
                            <a:srgbClr val="FFFFFF"/>
                          </a:solidFill>
                          <a:latin typeface="Segoe UI"/>
                          <a:cs typeface="Segoe UI"/>
                        </a:rPr>
                        <a:t>Anticipated</a:t>
                      </a:r>
                      <a:r>
                        <a:rPr sz="1200" b="1" spc="-35" dirty="0">
                          <a:solidFill>
                            <a:srgbClr val="FFFFFF"/>
                          </a:solidFill>
                          <a:latin typeface="Segoe UI"/>
                          <a:cs typeface="Segoe UI"/>
                        </a:rPr>
                        <a:t> </a:t>
                      </a:r>
                      <a:r>
                        <a:rPr sz="1200" b="1" dirty="0">
                          <a:solidFill>
                            <a:srgbClr val="FFFFFF"/>
                          </a:solidFill>
                          <a:latin typeface="Segoe UI"/>
                          <a:cs typeface="Segoe UI"/>
                        </a:rPr>
                        <a:t>absolute</a:t>
                      </a:r>
                      <a:r>
                        <a:rPr sz="1200" b="1" spc="-45" dirty="0">
                          <a:solidFill>
                            <a:srgbClr val="FFFFFF"/>
                          </a:solidFill>
                          <a:latin typeface="Segoe UI"/>
                          <a:cs typeface="Segoe UI"/>
                        </a:rPr>
                        <a:t> </a:t>
                      </a:r>
                      <a:r>
                        <a:rPr sz="1200" b="1" spc="-10" dirty="0">
                          <a:solidFill>
                            <a:srgbClr val="FFFFFF"/>
                          </a:solidFill>
                          <a:latin typeface="Segoe UI"/>
                          <a:cs typeface="Segoe UI"/>
                        </a:rPr>
                        <a:t>effects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endParaRPr/>
                    </a:p>
                  </a:txBody>
                  <a:tcPr marL="0" marR="0" marT="0" marB="0"/>
                </a:tc>
                <a:extLst>
                  <a:ext uri="{0D108BD9-81ED-4DB2-BD59-A6C34878D82A}">
                    <a16:rowId xmlns:a16="http://schemas.microsoft.com/office/drawing/2014/main" val="10000"/>
                  </a:ext>
                </a:extLst>
              </a:tr>
              <a:tr h="982344">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35"/>
                        </a:spcBef>
                      </a:pPr>
                      <a:endParaRPr sz="2050" dirty="0">
                        <a:latin typeface="Times New Roman"/>
                        <a:cs typeface="Times New Roman"/>
                      </a:endParaRPr>
                    </a:p>
                    <a:p>
                      <a:pPr marL="589280" marR="68580" indent="-512445">
                        <a:lnSpc>
                          <a:spcPct val="100000"/>
                        </a:lnSpc>
                      </a:pPr>
                      <a:r>
                        <a:rPr sz="1200" b="1" dirty="0">
                          <a:solidFill>
                            <a:srgbClr val="FFFFFF"/>
                          </a:solidFill>
                          <a:latin typeface="Segoe UI"/>
                          <a:cs typeface="Segoe UI"/>
                        </a:rPr>
                        <a:t>Risk</a:t>
                      </a:r>
                      <a:r>
                        <a:rPr sz="1200" b="1" spc="-10" dirty="0">
                          <a:solidFill>
                            <a:srgbClr val="FFFFFF"/>
                          </a:solidFill>
                          <a:latin typeface="Segoe UI"/>
                          <a:cs typeface="Segoe UI"/>
                        </a:rPr>
                        <a:t> </a:t>
                      </a:r>
                      <a:r>
                        <a:rPr sz="1200" b="1" dirty="0">
                          <a:solidFill>
                            <a:srgbClr val="FFFFFF"/>
                          </a:solidFill>
                          <a:latin typeface="Segoe UI"/>
                          <a:cs typeface="Segoe UI"/>
                        </a:rPr>
                        <a:t>with</a:t>
                      </a:r>
                      <a:r>
                        <a:rPr sz="1200" b="1" spc="-15" dirty="0">
                          <a:solidFill>
                            <a:srgbClr val="FFFFFF"/>
                          </a:solidFill>
                          <a:latin typeface="Segoe UI"/>
                          <a:cs typeface="Segoe UI"/>
                        </a:rPr>
                        <a:t> </a:t>
                      </a:r>
                      <a:r>
                        <a:rPr sz="1200" b="1" spc="-10" dirty="0">
                          <a:solidFill>
                            <a:srgbClr val="FFFFFF"/>
                          </a:solidFill>
                          <a:latin typeface="Segoe UI"/>
                          <a:cs typeface="Segoe UI"/>
                        </a:rPr>
                        <a:t>prophylactic- intensity</a:t>
                      </a:r>
                      <a:endParaRPr sz="1200" dirty="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286385" marR="280035" indent="207010">
                        <a:lnSpc>
                          <a:spcPct val="100000"/>
                        </a:lnSpc>
                        <a:spcBef>
                          <a:spcPts val="950"/>
                        </a:spcBef>
                      </a:pPr>
                      <a:r>
                        <a:rPr sz="1200" b="1" dirty="0">
                          <a:solidFill>
                            <a:srgbClr val="FFFFFF"/>
                          </a:solidFill>
                          <a:latin typeface="Segoe UI"/>
                          <a:cs typeface="Segoe UI"/>
                        </a:rPr>
                        <a:t>Risk</a:t>
                      </a:r>
                      <a:r>
                        <a:rPr sz="1200" b="1" spc="-5" dirty="0">
                          <a:solidFill>
                            <a:srgbClr val="FFFFFF"/>
                          </a:solidFill>
                          <a:latin typeface="Segoe UI"/>
                          <a:cs typeface="Segoe UI"/>
                        </a:rPr>
                        <a:t> </a:t>
                      </a:r>
                      <a:r>
                        <a:rPr sz="1200" b="1" spc="-10" dirty="0">
                          <a:solidFill>
                            <a:srgbClr val="FFFFFF"/>
                          </a:solidFill>
                          <a:latin typeface="Segoe UI"/>
                          <a:cs typeface="Segoe UI"/>
                        </a:rPr>
                        <a:t>difference </a:t>
                      </a:r>
                      <a:r>
                        <a:rPr sz="1200" b="1" dirty="0">
                          <a:solidFill>
                            <a:srgbClr val="FFFFFF"/>
                          </a:solidFill>
                          <a:latin typeface="Segoe UI"/>
                          <a:cs typeface="Segoe UI"/>
                        </a:rPr>
                        <a:t>with</a:t>
                      </a:r>
                      <a:r>
                        <a:rPr sz="1200" b="1" spc="-15" dirty="0">
                          <a:solidFill>
                            <a:srgbClr val="FFFFFF"/>
                          </a:solidFill>
                          <a:latin typeface="Segoe UI"/>
                          <a:cs typeface="Segoe UI"/>
                        </a:rPr>
                        <a:t> </a:t>
                      </a:r>
                      <a:r>
                        <a:rPr sz="1200" b="1" spc="-10" dirty="0">
                          <a:solidFill>
                            <a:srgbClr val="FFFFFF"/>
                          </a:solidFill>
                          <a:latin typeface="Segoe UI"/>
                          <a:cs typeface="Segoe UI"/>
                        </a:rPr>
                        <a:t>anticoagulation</a:t>
                      </a:r>
                      <a:endParaRPr sz="1200" dirty="0">
                        <a:latin typeface="Segoe UI"/>
                        <a:cs typeface="Segoe UI"/>
                      </a:endParaRPr>
                    </a:p>
                    <a:p>
                      <a:pPr marL="443230">
                        <a:lnSpc>
                          <a:spcPct val="100000"/>
                        </a:lnSpc>
                      </a:pPr>
                      <a:r>
                        <a:rPr sz="1200" b="1" dirty="0">
                          <a:solidFill>
                            <a:srgbClr val="FFFFFF"/>
                          </a:solidFill>
                          <a:latin typeface="Segoe UI"/>
                          <a:cs typeface="Segoe UI"/>
                        </a:rPr>
                        <a:t>at</a:t>
                      </a:r>
                      <a:r>
                        <a:rPr sz="1200" b="1" spc="-20" dirty="0">
                          <a:solidFill>
                            <a:srgbClr val="FFFFFF"/>
                          </a:solidFill>
                          <a:latin typeface="Segoe UI"/>
                          <a:cs typeface="Segoe UI"/>
                        </a:rPr>
                        <a:t> </a:t>
                      </a:r>
                      <a:r>
                        <a:rPr sz="1200" b="1" spc="-10" dirty="0">
                          <a:solidFill>
                            <a:srgbClr val="FFFFFF"/>
                          </a:solidFill>
                          <a:latin typeface="Segoe UI"/>
                          <a:cs typeface="Segoe UI"/>
                        </a:rPr>
                        <a:t>therapeutic-intensity</a:t>
                      </a:r>
                      <a:endParaRPr sz="1200" dirty="0">
                        <a:latin typeface="Segoe UI"/>
                        <a:cs typeface="Segoe UI"/>
                      </a:endParaRPr>
                    </a:p>
                  </a:txBody>
                  <a:tcPr marL="0" marR="0" marT="1206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extLst>
                  <a:ext uri="{0D108BD9-81ED-4DB2-BD59-A6C34878D82A}">
                    <a16:rowId xmlns:a16="http://schemas.microsoft.com/office/drawing/2014/main" val="10001"/>
                  </a:ext>
                </a:extLst>
              </a:tr>
              <a:tr h="599440">
                <a:tc>
                  <a:txBody>
                    <a:bodyPr/>
                    <a:lstStyle/>
                    <a:p>
                      <a:pPr marL="90805">
                        <a:lnSpc>
                          <a:spcPct val="100000"/>
                        </a:lnSpc>
                        <a:spcBef>
                          <a:spcPts val="885"/>
                        </a:spcBef>
                      </a:pPr>
                      <a:r>
                        <a:rPr sz="1200" b="1" spc="-10" dirty="0">
                          <a:solidFill>
                            <a:srgbClr val="808080"/>
                          </a:solidFill>
                          <a:latin typeface="Segoe UI"/>
                          <a:cs typeface="Segoe UI"/>
                        </a:rPr>
                        <a:t>ALL-</a:t>
                      </a:r>
                      <a:r>
                        <a:rPr sz="1200" b="1" dirty="0">
                          <a:solidFill>
                            <a:srgbClr val="808080"/>
                          </a:solidFill>
                          <a:latin typeface="Segoe UI"/>
                          <a:cs typeface="Segoe UI"/>
                        </a:rPr>
                        <a:t>CAUSE</a:t>
                      </a:r>
                      <a:r>
                        <a:rPr sz="1200" b="1" spc="-5" dirty="0">
                          <a:solidFill>
                            <a:srgbClr val="808080"/>
                          </a:solidFill>
                          <a:latin typeface="Segoe UI"/>
                          <a:cs typeface="Segoe UI"/>
                        </a:rPr>
                        <a:t> </a:t>
                      </a:r>
                      <a:r>
                        <a:rPr sz="1200" b="1" spc="-10" dirty="0">
                          <a:solidFill>
                            <a:srgbClr val="808080"/>
                          </a:solidFill>
                          <a:latin typeface="Segoe UI"/>
                          <a:cs typeface="Segoe UI"/>
                        </a:rPr>
                        <a:t>MORTALITY</a:t>
                      </a:r>
                      <a:endParaRPr sz="1200" dirty="0">
                        <a:latin typeface="Segoe UI"/>
                        <a:cs typeface="Segoe UI"/>
                      </a:endParaRPr>
                    </a:p>
                    <a:p>
                      <a:pPr marL="90805">
                        <a:lnSpc>
                          <a:spcPct val="100000"/>
                        </a:lnSpc>
                      </a:pPr>
                      <a:r>
                        <a:rPr lang="en-US" sz="1200" dirty="0">
                          <a:solidFill>
                            <a:srgbClr val="808080"/>
                          </a:solidFill>
                          <a:latin typeface="Segoe UI"/>
                          <a:cs typeface="Segoe UI"/>
                        </a:rPr>
                        <a:t>follow-up: range 5 to 50 days</a:t>
                      </a:r>
                      <a:endParaRPr sz="1200" dirty="0">
                        <a:latin typeface="Segoe UI"/>
                        <a:cs typeface="Segoe UI"/>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0" dirty="0">
                          <a:solidFill>
                            <a:srgbClr val="808080"/>
                          </a:solidFill>
                          <a:latin typeface="Segoe UI"/>
                          <a:cs typeface="Segoe UI"/>
                        </a:rPr>
                        <a:t>7287</a:t>
                      </a:r>
                    </a:p>
                    <a:p>
                      <a:pPr algn="ctr">
                        <a:lnSpc>
                          <a:spcPct val="100000"/>
                        </a:lnSpc>
                        <a:spcBef>
                          <a:spcPts val="0"/>
                        </a:spcBef>
                      </a:pPr>
                      <a:r>
                        <a:rPr lang="en-US" sz="1200" spc="-20" dirty="0">
                          <a:solidFill>
                            <a:srgbClr val="808080"/>
                          </a:solidFill>
                          <a:latin typeface="Segoe UI"/>
                          <a:cs typeface="Segoe UI"/>
                        </a:rPr>
                        <a:t>(9 RCTs)</a:t>
                      </a:r>
                      <a:endParaRPr sz="1200" dirty="0">
                        <a:highlight>
                          <a:srgbClr val="FFFF00"/>
                        </a:highlight>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l" fontAlgn="ctr" hangingPunct="0">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fontAlgn="ctr" hangingPunct="0">
                        <a:lnSpc>
                          <a:spcPct val="100000"/>
                        </a:lnSpc>
                        <a:spcBef>
                          <a:spcPts val="0"/>
                        </a:spcBef>
                      </a:pPr>
                      <a:r>
                        <a:rPr lang="en-US" sz="1200" spc="-2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0.80</a:t>
                      </a:r>
                    </a:p>
                    <a:p>
                      <a:pPr algn="ctr">
                        <a:lnSpc>
                          <a:spcPct val="100000"/>
                        </a:lnSpc>
                        <a:spcBef>
                          <a:spcPts val="0"/>
                        </a:spcBef>
                      </a:pPr>
                      <a:r>
                        <a:rPr lang="en-US" sz="1200" dirty="0">
                          <a:solidFill>
                            <a:srgbClr val="808080"/>
                          </a:solidFill>
                          <a:latin typeface="Segoe UI"/>
                          <a:cs typeface="Segoe UI"/>
                        </a:rPr>
                        <a:t>(0.55 to 1.16)</a:t>
                      </a:r>
                      <a:endParaRPr sz="1200" dirty="0">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15875" indent="-15875" algn="ctr">
                        <a:lnSpc>
                          <a:spcPct val="100000"/>
                        </a:lnSpc>
                        <a:spcBef>
                          <a:spcPts val="0"/>
                        </a:spcBef>
                      </a:pPr>
                      <a:r>
                        <a:rPr lang="en-US" sz="1200" dirty="0">
                          <a:solidFill>
                            <a:srgbClr val="808080"/>
                          </a:solidFill>
                          <a:latin typeface="Segoe UI"/>
                          <a:cs typeface="Segoe UI"/>
                        </a:rPr>
                        <a:t>97</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63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18 fewer per 1000</a:t>
                      </a:r>
                    </a:p>
                    <a:p>
                      <a:pPr marL="0" indent="0" algn="ctr">
                        <a:lnSpc>
                          <a:spcPct val="100000"/>
                        </a:lnSpc>
                        <a:spcBef>
                          <a:spcPts val="0"/>
                        </a:spcBef>
                      </a:pPr>
                      <a:r>
                        <a:rPr lang="en-US" sz="1200" dirty="0">
                          <a:solidFill>
                            <a:srgbClr val="808080"/>
                          </a:solidFill>
                          <a:latin typeface="Segoe UI"/>
                          <a:cs typeface="Segoe UI"/>
                        </a:rPr>
                        <a:t>(from 41 fewer to 14 more)</a:t>
                      </a:r>
                      <a:endParaRPr sz="1200" dirty="0">
                        <a:highlight>
                          <a:srgbClr val="FFFF00"/>
                        </a:highlight>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580390">
                <a:tc>
                  <a:txBody>
                    <a:bodyPr/>
                    <a:lstStyle/>
                    <a:p>
                      <a:pPr marL="90805">
                        <a:lnSpc>
                          <a:spcPct val="100000"/>
                        </a:lnSpc>
                        <a:spcBef>
                          <a:spcPts val="90"/>
                        </a:spcBef>
                      </a:pPr>
                      <a:r>
                        <a:rPr sz="1200" b="1" spc="-25" dirty="0">
                          <a:solidFill>
                            <a:srgbClr val="808080"/>
                          </a:solidFill>
                          <a:latin typeface="Segoe UI"/>
                          <a:cs typeface="Segoe UI"/>
                        </a:rPr>
                        <a:t>PE</a:t>
                      </a:r>
                      <a:r>
                        <a:rPr lang="en-US" sz="1200" b="1" spc="-25" dirty="0">
                          <a:solidFill>
                            <a:schemeClr val="tx1"/>
                          </a:solidFill>
                          <a:latin typeface="Segoe UI"/>
                          <a:cs typeface="Segoe UI"/>
                        </a:rPr>
                        <a:t> </a:t>
                      </a:r>
                      <a:endParaRPr lang="en-US" sz="1200" dirty="0">
                        <a:solidFill>
                          <a:srgbClr val="808080"/>
                        </a:solidFill>
                        <a:latin typeface="Segoe UI"/>
                        <a:cs typeface="Segoe UI"/>
                      </a:endParaRPr>
                    </a:p>
                    <a:p>
                      <a:pPr marL="90805">
                        <a:lnSpc>
                          <a:spcPct val="100000"/>
                        </a:lnSpc>
                        <a:spcBef>
                          <a:spcPts val="90"/>
                        </a:spcBef>
                      </a:pPr>
                      <a:r>
                        <a:rPr lang="en-US" sz="1200" dirty="0">
                          <a:solidFill>
                            <a:srgbClr val="808080"/>
                          </a:solidFill>
                          <a:latin typeface="Segoe UI"/>
                          <a:cs typeface="Segoe UI"/>
                        </a:rPr>
                        <a:t>follow-up: range 4 to 34 days</a:t>
                      </a:r>
                      <a:endParaRPr sz="1200" dirty="0">
                        <a:latin typeface="Segoe UI"/>
                        <a:cs typeface="Segoe U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7085</a:t>
                      </a:r>
                    </a:p>
                    <a:p>
                      <a:pPr algn="ctr">
                        <a:lnSpc>
                          <a:spcPct val="100000"/>
                        </a:lnSpc>
                        <a:spcBef>
                          <a:spcPts val="0"/>
                        </a:spcBef>
                      </a:pPr>
                      <a:r>
                        <a:rPr lang="en-US" sz="1200" spc="-25" dirty="0">
                          <a:solidFill>
                            <a:srgbClr val="808080"/>
                          </a:solidFill>
                          <a:latin typeface="Segoe UI"/>
                          <a:cs typeface="Segoe UI"/>
                        </a:rPr>
                        <a:t>(9 RCTs)</a:t>
                      </a:r>
                      <a:endParaRPr sz="1200" dirty="0">
                        <a:highlight>
                          <a:srgbClr val="FFFF00"/>
                        </a:highlight>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l" fontAlgn="ctr" hangingPunct="0">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fontAlgn="ctr" hangingPunct="0">
                        <a:lnSpc>
                          <a:spcPct val="100000"/>
                        </a:lnSpc>
                        <a:spcBef>
                          <a:spcPts val="0"/>
                        </a:spcBef>
                      </a:pPr>
                      <a:r>
                        <a:rPr lang="en-US" sz="1200" spc="-2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0.53</a:t>
                      </a:r>
                    </a:p>
                    <a:p>
                      <a:pPr algn="ctr">
                        <a:lnSpc>
                          <a:spcPct val="100000"/>
                        </a:lnSpc>
                        <a:spcBef>
                          <a:spcPts val="0"/>
                        </a:spcBef>
                      </a:pPr>
                      <a:r>
                        <a:rPr lang="en-US" sz="1200" dirty="0">
                          <a:solidFill>
                            <a:srgbClr val="808080"/>
                          </a:solidFill>
                          <a:latin typeface="Segoe UI"/>
                          <a:cs typeface="Segoe UI"/>
                        </a:rPr>
                        <a:t>(0.33 to 0.83)</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2</a:t>
                      </a:r>
                      <a:r>
                        <a:rPr sz="1200" dirty="0">
                          <a:solidFill>
                            <a:srgbClr val="808080"/>
                          </a:solidFill>
                          <a:latin typeface="Segoe UI"/>
                          <a:cs typeface="Segoe UI"/>
                        </a:rPr>
                        <a:t>6</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12 fewer per 1000</a:t>
                      </a:r>
                    </a:p>
                    <a:p>
                      <a:pPr marL="0" indent="0" algn="ctr">
                        <a:lnSpc>
                          <a:spcPct val="100000"/>
                        </a:lnSpc>
                        <a:spcBef>
                          <a:spcPts val="0"/>
                        </a:spcBef>
                      </a:pPr>
                      <a:r>
                        <a:rPr lang="en-US" sz="1200" dirty="0">
                          <a:solidFill>
                            <a:srgbClr val="808080"/>
                          </a:solidFill>
                          <a:latin typeface="Segoe UI"/>
                          <a:cs typeface="Segoe UI"/>
                        </a:rPr>
                        <a:t>(from 17 fewer to 4 fewer)</a:t>
                      </a:r>
                      <a:endParaRPr sz="1200" dirty="0">
                        <a:highlight>
                          <a:srgbClr val="FFFF00"/>
                        </a:highlight>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r h="580390">
                <a:tc>
                  <a:txBody>
                    <a:bodyPr/>
                    <a:lstStyle/>
                    <a:p>
                      <a:pPr marL="90805" marR="614680">
                        <a:lnSpc>
                          <a:spcPct val="100000"/>
                        </a:lnSpc>
                        <a:spcBef>
                          <a:spcPts val="0"/>
                        </a:spcBef>
                      </a:pPr>
                      <a:r>
                        <a:rPr lang="en-US" sz="1200" b="1" dirty="0">
                          <a:solidFill>
                            <a:srgbClr val="808080"/>
                          </a:solidFill>
                          <a:latin typeface="Segoe UI"/>
                          <a:cs typeface="Segoe UI"/>
                        </a:rPr>
                        <a:t>PROXIMAL</a:t>
                      </a:r>
                      <a:r>
                        <a:rPr lang="en-US" sz="1200" b="1" spc="-65" dirty="0">
                          <a:solidFill>
                            <a:srgbClr val="808080"/>
                          </a:solidFill>
                          <a:latin typeface="Segoe UI"/>
                          <a:cs typeface="Segoe UI"/>
                        </a:rPr>
                        <a:t> </a:t>
                      </a:r>
                      <a:r>
                        <a:rPr lang="en-US" sz="1200" b="1" spc="-20" dirty="0">
                          <a:solidFill>
                            <a:srgbClr val="808080"/>
                          </a:solidFill>
                          <a:latin typeface="Segoe UI"/>
                          <a:cs typeface="Segoe UI"/>
                        </a:rPr>
                        <a:t>LOWER </a:t>
                      </a:r>
                      <a:r>
                        <a:rPr lang="en-US" sz="1200" b="1" dirty="0">
                          <a:solidFill>
                            <a:srgbClr val="808080"/>
                          </a:solidFill>
                          <a:latin typeface="Segoe UI"/>
                          <a:cs typeface="Segoe UI"/>
                        </a:rPr>
                        <a:t>EXTREMITY</a:t>
                      </a:r>
                      <a:r>
                        <a:rPr lang="en-US" sz="1200" b="1" spc="30" dirty="0">
                          <a:solidFill>
                            <a:srgbClr val="808080"/>
                          </a:solidFill>
                          <a:latin typeface="Segoe UI"/>
                          <a:cs typeface="Segoe UI"/>
                        </a:rPr>
                        <a:t> </a:t>
                      </a:r>
                      <a:r>
                        <a:rPr lang="en-US" sz="1200" b="1" spc="-25" dirty="0">
                          <a:solidFill>
                            <a:srgbClr val="808080"/>
                          </a:solidFill>
                          <a:latin typeface="Segoe UI"/>
                          <a:cs typeface="Segoe UI"/>
                        </a:rPr>
                        <a:t>DVT</a:t>
                      </a:r>
                      <a:endParaRPr lang="en-US"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lang="en-US" sz="1200" dirty="0">
                          <a:solidFill>
                            <a:srgbClr val="808080"/>
                          </a:solidFill>
                          <a:latin typeface="Segoe UI"/>
                          <a:cs typeface="Segoe UI"/>
                        </a:rPr>
                        <a:t>: range 4 to 34 </a:t>
                      </a:r>
                      <a:r>
                        <a:rPr sz="1200" spc="-20" dirty="0">
                          <a:solidFill>
                            <a:srgbClr val="808080"/>
                          </a:solidFill>
                          <a:latin typeface="Segoe UI"/>
                          <a:cs typeface="Segoe UI"/>
                        </a:rPr>
                        <a:t>days</a:t>
                      </a:r>
                      <a:endParaRPr sz="1200" dirty="0">
                        <a:latin typeface="Segoe UI"/>
                        <a:cs typeface="Segoe U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7085</a:t>
                      </a:r>
                    </a:p>
                    <a:p>
                      <a:pPr algn="ctr">
                        <a:lnSpc>
                          <a:spcPct val="100000"/>
                        </a:lnSpc>
                        <a:spcBef>
                          <a:spcPts val="0"/>
                        </a:spcBef>
                      </a:pPr>
                      <a:r>
                        <a:rPr lang="en-US" sz="1200" spc="-25" dirty="0">
                          <a:solidFill>
                            <a:srgbClr val="808080"/>
                          </a:solidFill>
                          <a:latin typeface="Segoe UI"/>
                          <a:cs typeface="Segoe UI"/>
                        </a:rPr>
                        <a:t>(9 RCTs)</a:t>
                      </a:r>
                      <a:endParaRPr sz="1200" dirty="0">
                        <a:highlight>
                          <a:srgbClr val="FFFF00"/>
                        </a:highlight>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l" fontAlgn="ctr" hangingPunct="0">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fontAlgn="ctr" hangingPunct="0">
                        <a:lnSpc>
                          <a:spcPct val="100000"/>
                        </a:lnSpc>
                        <a:spcBef>
                          <a:spcPts val="0"/>
                        </a:spcBef>
                      </a:pPr>
                      <a:r>
                        <a:rPr lang="en-US" sz="1200" dirty="0">
                          <a:solidFill>
                            <a:srgbClr val="808080"/>
                          </a:solidFill>
                          <a:latin typeface="Segoe UI"/>
                          <a:cs typeface="Segoe UI"/>
                        </a:rPr>
                        <a:t>MODERATE</a:t>
                      </a:r>
                      <a:endParaRPr sz="1200" dirty="0">
                        <a:latin typeface="Segoe UI"/>
                        <a:cs typeface="Segoe U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b="0" i="0" dirty="0">
                          <a:solidFill>
                            <a:srgbClr val="808080"/>
                          </a:solidFill>
                          <a:effectLst/>
                          <a:latin typeface="+mn-lt"/>
                          <a:ea typeface="+mn-ea"/>
                          <a:cs typeface="+mn-cs"/>
                        </a:rPr>
                        <a:t>OR 0.58</a:t>
                      </a:r>
                    </a:p>
                    <a:p>
                      <a:pPr algn="ctr">
                        <a:lnSpc>
                          <a:spcPct val="100000"/>
                        </a:lnSpc>
                        <a:spcBef>
                          <a:spcPts val="0"/>
                        </a:spcBef>
                      </a:pPr>
                      <a:r>
                        <a:rPr lang="en-US" sz="1200" b="0" i="0" dirty="0">
                          <a:solidFill>
                            <a:srgbClr val="808080"/>
                          </a:solidFill>
                          <a:effectLst/>
                          <a:latin typeface="+mn-lt"/>
                          <a:ea typeface="+mn-ea"/>
                          <a:cs typeface="+mn-cs"/>
                        </a:rPr>
                        <a:t>(0.30 to 1.08)</a:t>
                      </a:r>
                      <a:endParaRPr sz="1200" dirty="0">
                        <a:solidFill>
                          <a:srgbClr val="808080"/>
                        </a:solidFill>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spc="-10" dirty="0">
                          <a:solidFill>
                            <a:srgbClr val="808080"/>
                          </a:solidFill>
                          <a:latin typeface="Segoe UI"/>
                          <a:cs typeface="Segoe UI"/>
                        </a:rPr>
                        <a:t>8</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3 fewer per 1000</a:t>
                      </a:r>
                    </a:p>
                    <a:p>
                      <a:pPr algn="ctr">
                        <a:lnSpc>
                          <a:spcPct val="100000"/>
                        </a:lnSpc>
                        <a:spcBef>
                          <a:spcPts val="0"/>
                        </a:spcBef>
                      </a:pPr>
                      <a:r>
                        <a:rPr lang="en-US" sz="1200" dirty="0">
                          <a:solidFill>
                            <a:srgbClr val="808080"/>
                          </a:solidFill>
                          <a:latin typeface="Segoe UI"/>
                          <a:cs typeface="Segoe UI"/>
                        </a:rPr>
                        <a:t>(from 6 fewer to 1 more)</a:t>
                      </a:r>
                      <a:endParaRPr sz="1200" dirty="0">
                        <a:solidFill>
                          <a:srgbClr val="808080"/>
                        </a:solidFill>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4"/>
                  </a:ext>
                </a:extLst>
              </a:tr>
              <a:tr h="771525">
                <a:tc>
                  <a:txBody>
                    <a:bodyPr/>
                    <a:lstStyle/>
                    <a:p>
                      <a:pPr>
                        <a:lnSpc>
                          <a:spcPct val="100000"/>
                        </a:lnSpc>
                        <a:spcBef>
                          <a:spcPts val="5"/>
                        </a:spcBef>
                      </a:pPr>
                      <a:endParaRPr sz="1350" dirty="0">
                        <a:latin typeface="Times New Roman"/>
                        <a:cs typeface="Times New Roman"/>
                      </a:endParaRPr>
                    </a:p>
                    <a:p>
                      <a:pPr marL="90805">
                        <a:lnSpc>
                          <a:spcPct val="100000"/>
                        </a:lnSpc>
                        <a:spcBef>
                          <a:spcPts val="5"/>
                        </a:spcBef>
                      </a:pPr>
                      <a:r>
                        <a:rPr sz="1200" b="1" dirty="0">
                          <a:solidFill>
                            <a:srgbClr val="808080"/>
                          </a:solidFill>
                          <a:latin typeface="Segoe UI"/>
                          <a:cs typeface="Segoe UI"/>
                        </a:rPr>
                        <a:t>MAJOR</a:t>
                      </a:r>
                      <a:r>
                        <a:rPr sz="1200" b="1" spc="45" dirty="0">
                          <a:solidFill>
                            <a:srgbClr val="808080"/>
                          </a:solidFill>
                          <a:latin typeface="Segoe UI"/>
                          <a:cs typeface="Segoe UI"/>
                        </a:rPr>
                        <a:t> </a:t>
                      </a:r>
                      <a:r>
                        <a:rPr sz="1200" b="1" spc="-10" dirty="0">
                          <a:solidFill>
                            <a:srgbClr val="808080"/>
                          </a:solidFill>
                          <a:latin typeface="Segoe UI"/>
                          <a:cs typeface="Segoe UI"/>
                        </a:rPr>
                        <a:t>BLEEDING</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spc="-30" dirty="0">
                          <a:solidFill>
                            <a:srgbClr val="808080"/>
                          </a:solidFill>
                          <a:latin typeface="Segoe UI"/>
                          <a:cs typeface="Segoe UI"/>
                        </a:rPr>
                        <a:t>range 5 to 30 </a:t>
                      </a:r>
                      <a:r>
                        <a:rPr sz="1200" spc="-20" dirty="0">
                          <a:solidFill>
                            <a:srgbClr val="808080"/>
                          </a:solidFill>
                          <a:latin typeface="Segoe UI"/>
                          <a:cs typeface="Segoe UI"/>
                        </a:rPr>
                        <a:t>days</a:t>
                      </a:r>
                      <a:endParaRPr sz="1200" dirty="0">
                        <a:latin typeface="Segoe UI"/>
                        <a:cs typeface="Segoe UI"/>
                      </a:endParaRPr>
                    </a:p>
                  </a:txBody>
                  <a:tcPr marL="0" marR="0" marT="63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spcBef>
                          <a:spcPts val="0"/>
                        </a:spcBef>
                      </a:pPr>
                      <a:endParaRPr sz="1350" dirty="0">
                        <a:highlight>
                          <a:srgbClr val="FFFF00"/>
                        </a:highlight>
                        <a:latin typeface="Times New Roman"/>
                        <a:cs typeface="Times New Roman"/>
                      </a:endParaRPr>
                    </a:p>
                    <a:p>
                      <a:pPr algn="ctr">
                        <a:lnSpc>
                          <a:spcPct val="100000"/>
                        </a:lnSpc>
                        <a:spcBef>
                          <a:spcPts val="0"/>
                        </a:spcBef>
                      </a:pPr>
                      <a:r>
                        <a:rPr lang="en-US" sz="1200" dirty="0">
                          <a:solidFill>
                            <a:srgbClr val="808080"/>
                          </a:solidFill>
                          <a:latin typeface="Segoe UI"/>
                          <a:cs typeface="Segoe UI"/>
                        </a:rPr>
                        <a:t>7295</a:t>
                      </a:r>
                    </a:p>
                    <a:p>
                      <a:pPr algn="ctr">
                        <a:lnSpc>
                          <a:spcPct val="100000"/>
                        </a:lnSpc>
                        <a:spcBef>
                          <a:spcPts val="0"/>
                        </a:spcBef>
                      </a:pPr>
                      <a:r>
                        <a:rPr lang="en-US" sz="1200" dirty="0">
                          <a:solidFill>
                            <a:srgbClr val="808080"/>
                          </a:solidFill>
                          <a:latin typeface="Segoe UI"/>
                          <a:cs typeface="Segoe UI"/>
                        </a:rPr>
                        <a:t>(9 RCTs)</a:t>
                      </a:r>
                      <a:endParaRPr sz="1200" dirty="0">
                        <a:highlight>
                          <a:srgbClr val="FFFF00"/>
                        </a:highlight>
                        <a:latin typeface="Segoe UI"/>
                        <a:cs typeface="Segoe UI"/>
                      </a:endParaRPr>
                    </a:p>
                  </a:txBody>
                  <a:tcPr marL="0" marR="0" marT="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395605" algn="l" fontAlgn="ctr" hangingPunct="0">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fontAlgn="ctr" hangingPunct="0">
                        <a:lnSpc>
                          <a:spcPct val="100000"/>
                        </a:lnSpc>
                        <a:spcBef>
                          <a:spcPts val="0"/>
                        </a:spcBef>
                      </a:pPr>
                      <a:r>
                        <a:rPr lang="en-US" sz="1200" dirty="0">
                          <a:solidFill>
                            <a:srgbClr val="808080"/>
                          </a:solidFill>
                          <a:latin typeface="Segoe UI"/>
                          <a:cs typeface="Segoe UI"/>
                        </a:rPr>
                        <a:t>MODERATE</a:t>
                      </a:r>
                      <a:endParaRPr sz="1200" dirty="0">
                        <a:latin typeface="Segoe UI"/>
                        <a:cs typeface="Segoe U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1.92</a:t>
                      </a:r>
                    </a:p>
                    <a:p>
                      <a:pPr algn="ctr">
                        <a:lnSpc>
                          <a:spcPct val="100000"/>
                        </a:lnSpc>
                        <a:spcBef>
                          <a:spcPts val="0"/>
                        </a:spcBef>
                      </a:pPr>
                      <a:r>
                        <a:rPr lang="en-US" sz="1200" dirty="0">
                          <a:solidFill>
                            <a:srgbClr val="808080"/>
                          </a:solidFill>
                          <a:latin typeface="Segoe UI"/>
                          <a:cs typeface="Segoe UI"/>
                        </a:rPr>
                        <a:t>(1.10 to 3.36)</a:t>
                      </a:r>
                      <a:endParaRPr sz="1200" dirty="0">
                        <a:latin typeface="Segoe UI"/>
                        <a:cs typeface="Segoe UI"/>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91440" marR="107314" lvl="0" indent="0" algn="ctr" defTabSz="914400" eaLnBrk="1" fontAlgn="auto" latinLnBrk="0" hangingPunct="1">
                        <a:lnSpc>
                          <a:spcPct val="100000"/>
                        </a:lnSpc>
                        <a:spcBef>
                          <a:spcPts val="0"/>
                        </a:spcBef>
                        <a:spcAft>
                          <a:spcPts val="0"/>
                        </a:spcAft>
                        <a:buClrTx/>
                        <a:buSzTx/>
                        <a:buFontTx/>
                        <a:buNone/>
                        <a:tabLst/>
                        <a:defRPr/>
                      </a:pPr>
                      <a:r>
                        <a:rPr lang="en-US" sz="1200" spc="-10" dirty="0">
                          <a:solidFill>
                            <a:srgbClr val="808080"/>
                          </a:solidFill>
                          <a:latin typeface="Segoe UI"/>
                          <a:cs typeface="Segoe UI"/>
                        </a:rPr>
                        <a:t>13 </a:t>
                      </a:r>
                      <a:r>
                        <a:rPr lang="en-US" sz="1200" dirty="0">
                          <a:solidFill>
                            <a:srgbClr val="808080"/>
                          </a:solidFill>
                          <a:latin typeface="Segoe UI"/>
                          <a:cs typeface="Segoe UI"/>
                        </a:rPr>
                        <a:t>per</a:t>
                      </a:r>
                      <a:r>
                        <a:rPr lang="en-US" sz="1200" spc="-15" dirty="0">
                          <a:solidFill>
                            <a:srgbClr val="808080"/>
                          </a:solidFill>
                          <a:latin typeface="Segoe UI"/>
                          <a:cs typeface="Segoe UI"/>
                        </a:rPr>
                        <a:t> </a:t>
                      </a:r>
                      <a:r>
                        <a:rPr lang="en-US" sz="1200" spc="-10" dirty="0">
                          <a:solidFill>
                            <a:srgbClr val="808080"/>
                          </a:solidFill>
                          <a:latin typeface="Segoe UI"/>
                          <a:cs typeface="Segoe UI"/>
                        </a:rPr>
                        <a:t>1,000</a:t>
                      </a:r>
                      <a:endParaRPr lang="en-US" sz="1200" dirty="0">
                        <a:latin typeface="Segoe UI"/>
                        <a:cs typeface="Segoe UI"/>
                      </a:endParaRPr>
                    </a:p>
                    <a:p>
                      <a:pPr marL="91440" marR="107314" algn="ctr">
                        <a:lnSpc>
                          <a:spcPct val="100000"/>
                        </a:lnSpc>
                        <a:spcBef>
                          <a:spcPts val="0"/>
                        </a:spcBef>
                      </a:pPr>
                      <a:endParaRPr sz="1200" dirty="0">
                        <a:latin typeface="Segoe UI"/>
                        <a:cs typeface="Segoe UI"/>
                      </a:endParaRPr>
                    </a:p>
                  </a:txBody>
                  <a:tcPr marL="0" marR="0" marT="1066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spcBef>
                          <a:spcPts val="0"/>
                        </a:spcBef>
                      </a:pPr>
                      <a:r>
                        <a:rPr lang="en-US" sz="1200" dirty="0">
                          <a:solidFill>
                            <a:srgbClr val="808080"/>
                          </a:solidFill>
                        </a:rPr>
                        <a:t>12 more per 1000</a:t>
                      </a:r>
                    </a:p>
                    <a:p>
                      <a:pPr algn="ctr">
                        <a:spcBef>
                          <a:spcPts val="0"/>
                        </a:spcBef>
                      </a:pPr>
                      <a:r>
                        <a:rPr lang="en-US" sz="1200" dirty="0">
                          <a:solidFill>
                            <a:srgbClr val="808080"/>
                          </a:solidFill>
                        </a:rPr>
                        <a:t>(from 1 more to 29 more)</a:t>
                      </a:r>
                      <a:endParaRPr sz="1200" dirty="0">
                        <a:solidFill>
                          <a:srgbClr val="808080"/>
                        </a:solidFill>
                      </a:endParaRPr>
                    </a:p>
                  </a:txBody>
                  <a:tcPr marL="0" marR="0" marT="10668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771525">
                <a:tc>
                  <a:txBody>
                    <a:bodyPr/>
                    <a:lstStyle/>
                    <a:p>
                      <a:pPr>
                        <a:lnSpc>
                          <a:spcPct val="100000"/>
                        </a:lnSpc>
                        <a:spcBef>
                          <a:spcPts val="5"/>
                        </a:spcBef>
                      </a:pPr>
                      <a:endParaRPr sz="1350" dirty="0">
                        <a:latin typeface="Times New Roman"/>
                        <a:cs typeface="Times New Roman"/>
                      </a:endParaRPr>
                    </a:p>
                    <a:p>
                      <a:pPr marL="90805">
                        <a:lnSpc>
                          <a:spcPct val="100000"/>
                        </a:lnSpc>
                        <a:spcBef>
                          <a:spcPts val="5"/>
                        </a:spcBef>
                      </a:pPr>
                      <a:r>
                        <a:rPr lang="en-US" sz="1200" b="1" dirty="0">
                          <a:solidFill>
                            <a:srgbClr val="808080"/>
                          </a:solidFill>
                          <a:latin typeface="Segoe UI"/>
                          <a:cs typeface="Segoe UI"/>
                        </a:rPr>
                        <a:t>MULTIPLE ORGAN FAILURE</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spc="-30" dirty="0">
                          <a:solidFill>
                            <a:srgbClr val="808080"/>
                          </a:solidFill>
                          <a:latin typeface="Segoe UI"/>
                          <a:cs typeface="Segoe UI"/>
                        </a:rPr>
                        <a:t>mean 30 </a:t>
                      </a:r>
                      <a:r>
                        <a:rPr sz="1200" spc="-20" dirty="0">
                          <a:solidFill>
                            <a:srgbClr val="808080"/>
                          </a:solidFill>
                          <a:latin typeface="Segoe UI"/>
                          <a:cs typeface="Segoe UI"/>
                        </a:rPr>
                        <a:t>days</a:t>
                      </a:r>
                      <a:endParaRPr sz="1200" dirty="0">
                        <a:latin typeface="Segoe UI"/>
                        <a:cs typeface="Segoe UI"/>
                      </a:endParaRPr>
                    </a:p>
                  </a:txBody>
                  <a:tcPr marL="0" marR="0" marT="63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lnSpc>
                          <a:spcPct val="100000"/>
                        </a:lnSpc>
                        <a:spcBef>
                          <a:spcPts val="0"/>
                        </a:spcBef>
                      </a:pPr>
                      <a:endParaRPr sz="1350" dirty="0">
                        <a:highlight>
                          <a:srgbClr val="FFFF00"/>
                        </a:highlight>
                        <a:latin typeface="Times New Roman"/>
                        <a:cs typeface="Times New Roman"/>
                      </a:endParaRPr>
                    </a:p>
                    <a:p>
                      <a:pPr algn="ctr">
                        <a:lnSpc>
                          <a:spcPct val="100000"/>
                        </a:lnSpc>
                        <a:spcBef>
                          <a:spcPts val="0"/>
                        </a:spcBef>
                      </a:pPr>
                      <a:r>
                        <a:rPr lang="en-US" sz="1200" dirty="0">
                          <a:solidFill>
                            <a:srgbClr val="808080"/>
                          </a:solidFill>
                          <a:latin typeface="Segoe UI"/>
                          <a:cs typeface="Segoe UI"/>
                        </a:rPr>
                        <a:t>700</a:t>
                      </a:r>
                    </a:p>
                    <a:p>
                      <a:pPr algn="ctr">
                        <a:lnSpc>
                          <a:spcPct val="100000"/>
                        </a:lnSpc>
                        <a:spcBef>
                          <a:spcPts val="0"/>
                        </a:spcBef>
                      </a:pPr>
                      <a:r>
                        <a:rPr lang="en-US" sz="1200" dirty="0">
                          <a:solidFill>
                            <a:srgbClr val="808080"/>
                          </a:solidFill>
                          <a:latin typeface="Segoe UI"/>
                          <a:cs typeface="Segoe UI"/>
                        </a:rPr>
                        <a:t>(3 RCTs)</a:t>
                      </a:r>
                      <a:endParaRPr sz="1200" dirty="0">
                        <a:highlight>
                          <a:srgbClr val="FFFF00"/>
                        </a:highlight>
                        <a:latin typeface="Segoe UI"/>
                        <a:cs typeface="Segoe UI"/>
                      </a:endParaRPr>
                    </a:p>
                  </a:txBody>
                  <a:tcPr marL="0" marR="0" marT="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marL="395605" algn="l" fontAlgn="ctr" hangingPunct="0">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fontAlgn="ctr" hangingPunct="0">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0.46</a:t>
                      </a:r>
                    </a:p>
                    <a:p>
                      <a:pPr algn="ctr">
                        <a:lnSpc>
                          <a:spcPct val="100000"/>
                        </a:lnSpc>
                        <a:spcBef>
                          <a:spcPts val="0"/>
                        </a:spcBef>
                      </a:pPr>
                      <a:r>
                        <a:rPr lang="en-US" sz="1200" dirty="0">
                          <a:solidFill>
                            <a:srgbClr val="808080"/>
                          </a:solidFill>
                          <a:latin typeface="Segoe UI"/>
                          <a:cs typeface="Segoe UI"/>
                        </a:rPr>
                        <a:t>(0.03 to 6.59)</a:t>
                      </a:r>
                      <a:endParaRPr sz="1200" dirty="0">
                        <a:latin typeface="Segoe UI"/>
                        <a:cs typeface="Segoe UI"/>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marL="91440" marR="107314" lvl="0" indent="0" algn="ctr" defTabSz="914400" eaLnBrk="1" fontAlgn="auto" latinLnBrk="0" hangingPunct="1">
                        <a:lnSpc>
                          <a:spcPct val="100000"/>
                        </a:lnSpc>
                        <a:spcBef>
                          <a:spcPts val="0"/>
                        </a:spcBef>
                        <a:spcAft>
                          <a:spcPts val="0"/>
                        </a:spcAft>
                        <a:buClrTx/>
                        <a:buSzTx/>
                        <a:buFontTx/>
                        <a:buNone/>
                        <a:tabLst/>
                        <a:defRPr/>
                      </a:pPr>
                      <a:r>
                        <a:rPr lang="en-US" sz="1200" spc="-10" dirty="0">
                          <a:solidFill>
                            <a:srgbClr val="808080"/>
                          </a:solidFill>
                          <a:latin typeface="Segoe UI"/>
                          <a:cs typeface="Segoe UI"/>
                        </a:rPr>
                        <a:t>49 </a:t>
                      </a:r>
                      <a:r>
                        <a:rPr lang="en-US" sz="1200" dirty="0">
                          <a:solidFill>
                            <a:srgbClr val="808080"/>
                          </a:solidFill>
                          <a:latin typeface="Segoe UI"/>
                          <a:cs typeface="Segoe UI"/>
                        </a:rPr>
                        <a:t>per</a:t>
                      </a:r>
                      <a:r>
                        <a:rPr lang="en-US" sz="1200" spc="-15" dirty="0">
                          <a:solidFill>
                            <a:srgbClr val="808080"/>
                          </a:solidFill>
                          <a:latin typeface="Segoe UI"/>
                          <a:cs typeface="Segoe UI"/>
                        </a:rPr>
                        <a:t> </a:t>
                      </a:r>
                      <a:r>
                        <a:rPr lang="en-US" sz="1200" spc="-10" dirty="0">
                          <a:solidFill>
                            <a:srgbClr val="808080"/>
                          </a:solidFill>
                          <a:latin typeface="Segoe UI"/>
                          <a:cs typeface="Segoe UI"/>
                        </a:rPr>
                        <a:t>1,000</a:t>
                      </a:r>
                      <a:endParaRPr lang="en-US" sz="1200" dirty="0">
                        <a:latin typeface="Segoe UI"/>
                        <a:cs typeface="Segoe UI"/>
                      </a:endParaRPr>
                    </a:p>
                  </a:txBody>
                  <a:tcPr marL="0" marR="0" marT="1066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spcBef>
                          <a:spcPts val="0"/>
                        </a:spcBef>
                      </a:pPr>
                      <a:r>
                        <a:rPr lang="en-US" sz="1200" dirty="0">
                          <a:solidFill>
                            <a:srgbClr val="808080"/>
                          </a:solidFill>
                        </a:rPr>
                        <a:t>26 fewer per 1000</a:t>
                      </a:r>
                    </a:p>
                    <a:p>
                      <a:pPr algn="ctr">
                        <a:spcBef>
                          <a:spcPts val="0"/>
                        </a:spcBef>
                      </a:pPr>
                      <a:r>
                        <a:rPr lang="en-US" sz="1200" dirty="0">
                          <a:solidFill>
                            <a:srgbClr val="808080"/>
                          </a:solidFill>
                        </a:rPr>
                        <a:t>(from 47 fewer to 204 more)</a:t>
                      </a:r>
                      <a:endParaRPr sz="1200" dirty="0">
                        <a:solidFill>
                          <a:srgbClr val="808080"/>
                        </a:solidFill>
                      </a:endParaRPr>
                    </a:p>
                  </a:txBody>
                  <a:tcPr marL="0" marR="0" marT="10668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9372311"/>
                  </a:ext>
                </a:extLst>
              </a:tr>
            </a:tbl>
          </a:graphicData>
        </a:graphic>
      </p:graphicFrame>
    </p:spTree>
    <p:extLst>
      <p:ext uri="{BB962C8B-B14F-4D97-AF65-F5344CB8AC3E}">
        <p14:creationId xmlns:p14="http://schemas.microsoft.com/office/powerpoint/2010/main" val="3742080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8488" y="2362200"/>
            <a:ext cx="8952230" cy="1371600"/>
          </a:xfrm>
          <a:prstGeom prst="rect">
            <a:avLst/>
          </a:prstGeom>
          <a:solidFill>
            <a:srgbClr val="E43E31"/>
          </a:solidFill>
        </p:spPr>
        <p:txBody>
          <a:bodyPr vert="horz" wrap="square" lIns="0" tIns="27940" rIns="0" bIns="0" rtlCol="0" anchor="ctr">
            <a:noAutofit/>
          </a:bodyPr>
          <a:lstStyle/>
          <a:p>
            <a:pPr marL="182245" marR="201930">
              <a:lnSpc>
                <a:spcPct val="100499"/>
              </a:lnSpc>
              <a:spcBef>
                <a:spcPts val="220"/>
              </a:spcBef>
            </a:pPr>
            <a:r>
              <a:rPr sz="1400" dirty="0">
                <a:solidFill>
                  <a:srgbClr val="FFFFFF"/>
                </a:solidFill>
                <a:latin typeface="Calibri"/>
                <a:cs typeface="Calibri"/>
              </a:rPr>
              <a:t>T</a:t>
            </a:r>
            <a:r>
              <a:rPr lang="en-US" sz="1400" dirty="0">
                <a:solidFill>
                  <a:srgbClr val="FFFFFF"/>
                </a:solidFill>
                <a:latin typeface="Calibri"/>
                <a:cs typeface="Calibri"/>
              </a:rPr>
              <a:t>he guideline</a:t>
            </a:r>
            <a:r>
              <a:rPr lang="en-US" sz="1400" spc="-20" dirty="0">
                <a:solidFill>
                  <a:srgbClr val="FFFFFF"/>
                </a:solidFill>
                <a:latin typeface="Calibri"/>
                <a:cs typeface="Calibri"/>
              </a:rPr>
              <a:t> </a:t>
            </a:r>
            <a:r>
              <a:rPr lang="en-US" sz="1400" dirty="0">
                <a:solidFill>
                  <a:srgbClr val="FFFFFF"/>
                </a:solidFill>
                <a:latin typeface="Calibri"/>
                <a:cs typeface="Calibri"/>
              </a:rPr>
              <a:t>panel</a:t>
            </a:r>
            <a:r>
              <a:rPr lang="en-US" sz="1400" spc="-35" dirty="0">
                <a:solidFill>
                  <a:srgbClr val="FFFFFF"/>
                </a:solidFill>
                <a:latin typeface="Calibri"/>
                <a:cs typeface="Calibri"/>
              </a:rPr>
              <a:t> </a:t>
            </a:r>
            <a:r>
              <a:rPr lang="en-US" sz="1400" dirty="0">
                <a:solidFill>
                  <a:srgbClr val="FFFFFF"/>
                </a:solidFill>
                <a:latin typeface="Calibri"/>
                <a:cs typeface="Calibri"/>
              </a:rPr>
              <a:t>suggests</a:t>
            </a:r>
            <a:r>
              <a:rPr lang="en-US" sz="1400" spc="-35" dirty="0">
                <a:solidFill>
                  <a:srgbClr val="FFFFFF"/>
                </a:solidFill>
                <a:latin typeface="Calibri"/>
                <a:cs typeface="Calibri"/>
              </a:rPr>
              <a:t> </a:t>
            </a:r>
            <a:r>
              <a:rPr lang="en-US" sz="1400" dirty="0">
                <a:solidFill>
                  <a:srgbClr val="FFFFFF"/>
                </a:solidFill>
                <a:latin typeface="Calibri"/>
                <a:cs typeface="Calibri"/>
              </a:rPr>
              <a:t>using</a:t>
            </a:r>
            <a:r>
              <a:rPr lang="en-US" sz="1400" spc="-25" dirty="0">
                <a:solidFill>
                  <a:srgbClr val="FFFFFF"/>
                </a:solidFill>
                <a:latin typeface="Calibri"/>
                <a:cs typeface="Calibri"/>
              </a:rPr>
              <a:t> </a:t>
            </a:r>
            <a:r>
              <a:rPr lang="en-US" sz="1400" spc="-10" dirty="0">
                <a:solidFill>
                  <a:srgbClr val="FFFFFF"/>
                </a:solidFill>
                <a:latin typeface="Calibri"/>
                <a:cs typeface="Calibri"/>
              </a:rPr>
              <a:t>prophylactic-</a:t>
            </a:r>
            <a:r>
              <a:rPr lang="en-US" sz="1400" dirty="0">
                <a:solidFill>
                  <a:srgbClr val="FFFFFF"/>
                </a:solidFill>
                <a:latin typeface="Calibri"/>
                <a:cs typeface="Calibri"/>
              </a:rPr>
              <a:t>intensity</a:t>
            </a:r>
            <a:r>
              <a:rPr lang="en-US" sz="1400" spc="-15" dirty="0">
                <a:solidFill>
                  <a:srgbClr val="FFFFFF"/>
                </a:solidFill>
                <a:latin typeface="Calibri"/>
                <a:cs typeface="Calibri"/>
              </a:rPr>
              <a:t> </a:t>
            </a:r>
            <a:r>
              <a:rPr lang="en-US" sz="1400" dirty="0">
                <a:solidFill>
                  <a:srgbClr val="FFFFFF"/>
                </a:solidFill>
                <a:latin typeface="Calibri"/>
                <a:cs typeface="Calibri"/>
              </a:rPr>
              <a:t>over</a:t>
            </a:r>
            <a:r>
              <a:rPr lang="en-US" sz="1400" spc="-15" dirty="0">
                <a:solidFill>
                  <a:srgbClr val="FFFFFF"/>
                </a:solidFill>
                <a:latin typeface="Calibri"/>
                <a:cs typeface="Calibri"/>
              </a:rPr>
              <a:t> </a:t>
            </a:r>
            <a:r>
              <a:rPr lang="en-US" sz="1400" spc="-10" dirty="0">
                <a:solidFill>
                  <a:srgbClr val="FFFFFF"/>
                </a:solidFill>
                <a:latin typeface="Calibri"/>
                <a:cs typeface="Calibri"/>
              </a:rPr>
              <a:t>intermediate- </a:t>
            </a:r>
            <a:r>
              <a:rPr lang="en-US" sz="1400" dirty="0">
                <a:solidFill>
                  <a:srgbClr val="FFFFFF"/>
                </a:solidFill>
                <a:latin typeface="Calibri"/>
                <a:cs typeface="Calibri"/>
              </a:rPr>
              <a:t>intensity</a:t>
            </a:r>
            <a:r>
              <a:rPr lang="en-US" sz="1400" spc="-20" dirty="0">
                <a:solidFill>
                  <a:srgbClr val="FFFFFF"/>
                </a:solidFill>
                <a:latin typeface="Calibri"/>
                <a:cs typeface="Calibri"/>
              </a:rPr>
              <a:t> </a:t>
            </a:r>
            <a:r>
              <a:rPr lang="en-US" sz="1400" dirty="0">
                <a:solidFill>
                  <a:srgbClr val="FFFFFF"/>
                </a:solidFill>
                <a:latin typeface="Calibri"/>
                <a:cs typeface="Calibri"/>
              </a:rPr>
              <a:t>or</a:t>
            </a:r>
            <a:r>
              <a:rPr lang="en-US" sz="1400" spc="-45" dirty="0">
                <a:solidFill>
                  <a:srgbClr val="FFFFFF"/>
                </a:solidFill>
                <a:latin typeface="Calibri"/>
                <a:cs typeface="Calibri"/>
              </a:rPr>
              <a:t> </a:t>
            </a:r>
            <a:r>
              <a:rPr lang="en-US" sz="1400" spc="-10" dirty="0">
                <a:solidFill>
                  <a:srgbClr val="FFFFFF"/>
                </a:solidFill>
                <a:latin typeface="Calibri"/>
                <a:cs typeface="Calibri"/>
              </a:rPr>
              <a:t>therapeutic-</a:t>
            </a:r>
            <a:r>
              <a:rPr lang="en-US" sz="1400" dirty="0">
                <a:solidFill>
                  <a:srgbClr val="FFFFFF"/>
                </a:solidFill>
                <a:latin typeface="Calibri"/>
                <a:cs typeface="Calibri"/>
              </a:rPr>
              <a:t>intensity</a:t>
            </a:r>
            <a:r>
              <a:rPr lang="en-US" sz="1400" spc="-10" dirty="0">
                <a:solidFill>
                  <a:srgbClr val="FFFFFF"/>
                </a:solidFill>
                <a:latin typeface="Calibri"/>
                <a:cs typeface="Calibri"/>
              </a:rPr>
              <a:t> </a:t>
            </a:r>
            <a:r>
              <a:rPr lang="en-US" sz="1400" dirty="0">
                <a:solidFill>
                  <a:srgbClr val="FFFFFF"/>
                </a:solidFill>
                <a:latin typeface="Calibri"/>
                <a:cs typeface="Calibri"/>
              </a:rPr>
              <a:t>anticoagulation</a:t>
            </a:r>
            <a:r>
              <a:rPr lang="en-US" sz="1400" spc="-30" dirty="0">
                <a:solidFill>
                  <a:srgbClr val="FFFFFF"/>
                </a:solidFill>
                <a:latin typeface="Calibri"/>
                <a:cs typeface="Calibri"/>
              </a:rPr>
              <a:t> </a:t>
            </a:r>
            <a:r>
              <a:rPr lang="en-US" sz="1400" dirty="0">
                <a:solidFill>
                  <a:srgbClr val="FFFFFF"/>
                </a:solidFill>
                <a:latin typeface="Calibri"/>
                <a:cs typeface="Calibri"/>
              </a:rPr>
              <a:t>in</a:t>
            </a:r>
            <a:r>
              <a:rPr lang="en-US" sz="1400" spc="-25" dirty="0">
                <a:solidFill>
                  <a:srgbClr val="FFFFFF"/>
                </a:solidFill>
                <a:latin typeface="Calibri"/>
                <a:cs typeface="Calibri"/>
              </a:rPr>
              <a:t> </a:t>
            </a:r>
            <a:r>
              <a:rPr lang="en-US" sz="1400" dirty="0">
                <a:solidFill>
                  <a:srgbClr val="FFFFFF"/>
                </a:solidFill>
                <a:latin typeface="Calibri"/>
                <a:cs typeface="Calibri"/>
              </a:rPr>
              <a:t>patients</a:t>
            </a:r>
            <a:r>
              <a:rPr lang="en-US" sz="1400" spc="-20" dirty="0">
                <a:solidFill>
                  <a:srgbClr val="FFFFFF"/>
                </a:solidFill>
                <a:latin typeface="Calibri"/>
                <a:cs typeface="Calibri"/>
              </a:rPr>
              <a:t> </a:t>
            </a:r>
            <a:r>
              <a:rPr lang="en-US" sz="1400" dirty="0">
                <a:solidFill>
                  <a:srgbClr val="FFFFFF"/>
                </a:solidFill>
                <a:latin typeface="Calibri"/>
                <a:cs typeface="Calibri"/>
              </a:rPr>
              <a:t>with</a:t>
            </a:r>
            <a:r>
              <a:rPr lang="en-US" sz="1400" spc="-20" dirty="0">
                <a:solidFill>
                  <a:srgbClr val="FFFFFF"/>
                </a:solidFill>
                <a:latin typeface="Calibri"/>
                <a:cs typeface="Calibri"/>
              </a:rPr>
              <a:t> </a:t>
            </a:r>
            <a:r>
              <a:rPr lang="en-US" sz="1400" spc="-10" dirty="0">
                <a:solidFill>
                  <a:srgbClr val="FFFFFF"/>
                </a:solidFill>
                <a:latin typeface="Calibri"/>
                <a:cs typeface="Calibri"/>
              </a:rPr>
              <a:t>COVID-</a:t>
            </a:r>
            <a:r>
              <a:rPr lang="en-US" sz="1400" dirty="0">
                <a:solidFill>
                  <a:srgbClr val="FFFFFF"/>
                </a:solidFill>
                <a:latin typeface="Calibri"/>
                <a:cs typeface="Calibri"/>
              </a:rPr>
              <a:t>19</a:t>
            </a:r>
            <a:r>
              <a:rPr lang="en-US" sz="1400" spc="-65" dirty="0">
                <a:solidFill>
                  <a:srgbClr val="FFFFFF"/>
                </a:solidFill>
                <a:latin typeface="Calibri"/>
                <a:cs typeface="Calibri"/>
              </a:rPr>
              <a:t> </a:t>
            </a:r>
            <a:r>
              <a:rPr lang="en-US" sz="1400" spc="-10" dirty="0">
                <a:solidFill>
                  <a:srgbClr val="FFFFFF"/>
                </a:solidFill>
                <a:latin typeface="Calibri"/>
                <a:cs typeface="Calibri"/>
              </a:rPr>
              <a:t>related </a:t>
            </a:r>
            <a:r>
              <a:rPr lang="en-US" sz="1400" dirty="0">
                <a:solidFill>
                  <a:srgbClr val="FFFFFF"/>
                </a:solidFill>
                <a:latin typeface="Calibri"/>
                <a:cs typeface="Calibri"/>
              </a:rPr>
              <a:t>acute</a:t>
            </a:r>
            <a:r>
              <a:rPr lang="en-US" sz="1400" spc="-40" dirty="0">
                <a:solidFill>
                  <a:srgbClr val="FFFFFF"/>
                </a:solidFill>
                <a:latin typeface="Calibri"/>
                <a:cs typeface="Calibri"/>
              </a:rPr>
              <a:t> </a:t>
            </a:r>
            <a:r>
              <a:rPr lang="en-US" sz="1400" dirty="0">
                <a:solidFill>
                  <a:srgbClr val="FFFFFF"/>
                </a:solidFill>
                <a:latin typeface="Calibri"/>
                <a:cs typeface="Calibri"/>
              </a:rPr>
              <a:t>illness</a:t>
            </a:r>
            <a:r>
              <a:rPr lang="en-US" sz="1400" spc="-5" dirty="0">
                <a:solidFill>
                  <a:srgbClr val="FFFFFF"/>
                </a:solidFill>
                <a:latin typeface="Calibri"/>
                <a:cs typeface="Calibri"/>
              </a:rPr>
              <a:t> </a:t>
            </a:r>
            <a:r>
              <a:rPr lang="en-US" sz="1400" dirty="0">
                <a:solidFill>
                  <a:srgbClr val="FFFFFF"/>
                </a:solidFill>
                <a:latin typeface="Calibri"/>
                <a:cs typeface="Calibri"/>
              </a:rPr>
              <a:t>who</a:t>
            </a:r>
            <a:r>
              <a:rPr lang="en-US" sz="1400" spc="-50" dirty="0">
                <a:solidFill>
                  <a:srgbClr val="FFFFFF"/>
                </a:solidFill>
                <a:latin typeface="Calibri"/>
                <a:cs typeface="Calibri"/>
              </a:rPr>
              <a:t> </a:t>
            </a:r>
            <a:r>
              <a:rPr lang="en-US" sz="1400" dirty="0">
                <a:solidFill>
                  <a:srgbClr val="FFFFFF"/>
                </a:solidFill>
                <a:latin typeface="Calibri"/>
                <a:cs typeface="Calibri"/>
              </a:rPr>
              <a:t>do</a:t>
            </a:r>
            <a:r>
              <a:rPr lang="en-US" sz="1400" spc="-35" dirty="0">
                <a:solidFill>
                  <a:srgbClr val="FFFFFF"/>
                </a:solidFill>
                <a:latin typeface="Calibri"/>
                <a:cs typeface="Calibri"/>
              </a:rPr>
              <a:t> </a:t>
            </a:r>
            <a:r>
              <a:rPr lang="en-US" sz="1400" dirty="0">
                <a:solidFill>
                  <a:srgbClr val="FFFFFF"/>
                </a:solidFill>
                <a:latin typeface="Calibri"/>
                <a:cs typeface="Calibri"/>
              </a:rPr>
              <a:t>not</a:t>
            </a:r>
            <a:r>
              <a:rPr lang="en-US" sz="1400" spc="-35" dirty="0">
                <a:solidFill>
                  <a:srgbClr val="FFFFFF"/>
                </a:solidFill>
                <a:latin typeface="Calibri"/>
                <a:cs typeface="Calibri"/>
              </a:rPr>
              <a:t> </a:t>
            </a:r>
            <a:r>
              <a:rPr lang="en-US" sz="1400" dirty="0">
                <a:solidFill>
                  <a:srgbClr val="FFFFFF"/>
                </a:solidFill>
                <a:latin typeface="Calibri"/>
                <a:cs typeface="Calibri"/>
              </a:rPr>
              <a:t>have</a:t>
            </a:r>
            <a:r>
              <a:rPr lang="en-US" sz="1400" spc="-25" dirty="0">
                <a:solidFill>
                  <a:srgbClr val="FFFFFF"/>
                </a:solidFill>
                <a:latin typeface="Calibri"/>
                <a:cs typeface="Calibri"/>
              </a:rPr>
              <a:t> </a:t>
            </a:r>
            <a:r>
              <a:rPr lang="en-US" sz="1400" dirty="0">
                <a:solidFill>
                  <a:srgbClr val="FFFFFF"/>
                </a:solidFill>
                <a:latin typeface="Calibri"/>
                <a:cs typeface="Calibri"/>
              </a:rPr>
              <a:t>suspected</a:t>
            </a:r>
            <a:r>
              <a:rPr lang="en-US" sz="1400" spc="-20" dirty="0">
                <a:solidFill>
                  <a:srgbClr val="FFFFFF"/>
                </a:solidFill>
                <a:latin typeface="Calibri"/>
                <a:cs typeface="Calibri"/>
              </a:rPr>
              <a:t> </a:t>
            </a:r>
            <a:r>
              <a:rPr lang="en-US" sz="1400" dirty="0">
                <a:solidFill>
                  <a:srgbClr val="FFFFFF"/>
                </a:solidFill>
                <a:latin typeface="Calibri"/>
                <a:cs typeface="Calibri"/>
              </a:rPr>
              <a:t>or</a:t>
            </a:r>
            <a:r>
              <a:rPr lang="en-US" sz="1400" spc="-40" dirty="0">
                <a:solidFill>
                  <a:srgbClr val="FFFFFF"/>
                </a:solidFill>
                <a:latin typeface="Calibri"/>
                <a:cs typeface="Calibri"/>
              </a:rPr>
              <a:t> </a:t>
            </a:r>
            <a:r>
              <a:rPr lang="en-US" sz="1400" dirty="0">
                <a:solidFill>
                  <a:srgbClr val="FFFFFF"/>
                </a:solidFill>
                <a:latin typeface="Calibri"/>
                <a:cs typeface="Calibri"/>
              </a:rPr>
              <a:t>confirmed</a:t>
            </a:r>
            <a:r>
              <a:rPr lang="en-US" sz="1400" spc="-35" dirty="0">
                <a:solidFill>
                  <a:srgbClr val="FFFFFF"/>
                </a:solidFill>
                <a:latin typeface="Calibri"/>
                <a:cs typeface="Calibri"/>
              </a:rPr>
              <a:t> </a:t>
            </a:r>
            <a:r>
              <a:rPr lang="en-US" sz="1400" dirty="0">
                <a:solidFill>
                  <a:srgbClr val="FFFFFF"/>
                </a:solidFill>
                <a:latin typeface="Calibri"/>
                <a:cs typeface="Calibri"/>
              </a:rPr>
              <a:t>VTE.</a:t>
            </a:r>
            <a:br>
              <a:rPr lang="en-US" sz="1400" dirty="0">
                <a:solidFill>
                  <a:srgbClr val="FFFFFF"/>
                </a:solidFill>
                <a:latin typeface="Calibri"/>
                <a:cs typeface="Calibri"/>
              </a:rPr>
            </a:br>
            <a:r>
              <a:rPr lang="en-US" sz="1400" spc="-35" dirty="0">
                <a:solidFill>
                  <a:srgbClr val="FFFFFF"/>
                </a:solidFill>
                <a:latin typeface="Calibri"/>
                <a:cs typeface="Calibri"/>
              </a:rPr>
              <a:t> T</a:t>
            </a:r>
            <a:r>
              <a:rPr sz="1400" dirty="0">
                <a:solidFill>
                  <a:srgbClr val="FFFFFF"/>
                </a:solidFill>
                <a:latin typeface="Calibri"/>
                <a:cs typeface="Calibri"/>
              </a:rPr>
              <a:t>he</a:t>
            </a:r>
            <a:r>
              <a:rPr sz="1400" spc="-30" dirty="0">
                <a:solidFill>
                  <a:srgbClr val="FFFFFF"/>
                </a:solidFill>
                <a:latin typeface="Calibri"/>
                <a:cs typeface="Calibri"/>
              </a:rPr>
              <a:t> </a:t>
            </a:r>
            <a:r>
              <a:rPr sz="1400" dirty="0">
                <a:solidFill>
                  <a:srgbClr val="FFFFFF"/>
                </a:solidFill>
                <a:latin typeface="Calibri"/>
                <a:cs typeface="Calibri"/>
              </a:rPr>
              <a:t>ASH</a:t>
            </a:r>
            <a:r>
              <a:rPr sz="1400" spc="-30" dirty="0">
                <a:solidFill>
                  <a:srgbClr val="FFFFFF"/>
                </a:solidFill>
                <a:latin typeface="Calibri"/>
                <a:cs typeface="Calibri"/>
              </a:rPr>
              <a:t> </a:t>
            </a:r>
            <a:r>
              <a:rPr lang="en-US" sz="1400" dirty="0">
                <a:solidFill>
                  <a:srgbClr val="FFFFFF"/>
                </a:solidFill>
                <a:latin typeface="Calibri"/>
                <a:cs typeface="Calibri"/>
              </a:rPr>
              <a:t>guideline</a:t>
            </a:r>
            <a:r>
              <a:rPr lang="en-US" sz="1400" spc="-20" dirty="0">
                <a:solidFill>
                  <a:srgbClr val="FFFFFF"/>
                </a:solidFill>
                <a:latin typeface="Calibri"/>
                <a:cs typeface="Calibri"/>
              </a:rPr>
              <a:t> </a:t>
            </a:r>
            <a:r>
              <a:rPr lang="en-US" sz="1400" dirty="0">
                <a:solidFill>
                  <a:srgbClr val="FFFFFF"/>
                </a:solidFill>
                <a:latin typeface="Calibri"/>
                <a:cs typeface="Calibri"/>
              </a:rPr>
              <a:t>panel</a:t>
            </a:r>
            <a:r>
              <a:rPr lang="en-US" sz="1400" spc="-35" dirty="0">
                <a:solidFill>
                  <a:srgbClr val="FFFFFF"/>
                </a:solidFill>
                <a:latin typeface="Calibri"/>
                <a:cs typeface="Calibri"/>
              </a:rPr>
              <a:t> </a:t>
            </a:r>
            <a:r>
              <a:rPr lang="en-US" sz="1400" dirty="0">
                <a:solidFill>
                  <a:srgbClr val="FFFFFF"/>
                </a:solidFill>
                <a:latin typeface="Calibri"/>
                <a:cs typeface="Calibri"/>
              </a:rPr>
              <a:t>suggests</a:t>
            </a:r>
            <a:r>
              <a:rPr lang="en-US" sz="1400" spc="-35" dirty="0">
                <a:solidFill>
                  <a:srgbClr val="FFFFFF"/>
                </a:solidFill>
                <a:latin typeface="Calibri"/>
                <a:cs typeface="Calibri"/>
              </a:rPr>
              <a:t> </a:t>
            </a:r>
            <a:r>
              <a:rPr lang="en-US" sz="1400" dirty="0">
                <a:solidFill>
                  <a:srgbClr val="FFFFFF"/>
                </a:solidFill>
                <a:latin typeface="Calibri"/>
                <a:cs typeface="Calibri"/>
              </a:rPr>
              <a:t>using</a:t>
            </a:r>
            <a:r>
              <a:rPr lang="en-US" sz="1400" spc="-25" dirty="0">
                <a:solidFill>
                  <a:srgbClr val="FFFFFF"/>
                </a:solidFill>
                <a:latin typeface="Calibri"/>
                <a:cs typeface="Calibri"/>
              </a:rPr>
              <a:t> </a:t>
            </a:r>
            <a:r>
              <a:rPr lang="en-US" sz="1400" spc="-10" dirty="0">
                <a:solidFill>
                  <a:srgbClr val="FFFFFF"/>
                </a:solidFill>
                <a:latin typeface="Calibri"/>
                <a:cs typeface="Calibri"/>
              </a:rPr>
              <a:t>prophylactic-</a:t>
            </a:r>
            <a:r>
              <a:rPr lang="en-US" sz="1400" dirty="0">
                <a:solidFill>
                  <a:srgbClr val="FFFFFF"/>
                </a:solidFill>
                <a:latin typeface="Calibri"/>
                <a:cs typeface="Calibri"/>
              </a:rPr>
              <a:t>intensity</a:t>
            </a:r>
            <a:r>
              <a:rPr lang="en-US" sz="1400" spc="-15" dirty="0">
                <a:solidFill>
                  <a:srgbClr val="FFFFFF"/>
                </a:solidFill>
                <a:latin typeface="Calibri"/>
                <a:cs typeface="Calibri"/>
              </a:rPr>
              <a:t> </a:t>
            </a:r>
            <a:r>
              <a:rPr lang="en-US" sz="1400" dirty="0">
                <a:solidFill>
                  <a:srgbClr val="FFFFFF"/>
                </a:solidFill>
                <a:latin typeface="Calibri"/>
                <a:cs typeface="Calibri"/>
              </a:rPr>
              <a:t>over</a:t>
            </a:r>
            <a:r>
              <a:rPr lang="en-US" sz="1400" spc="-15" dirty="0">
                <a:solidFill>
                  <a:srgbClr val="FFFFFF"/>
                </a:solidFill>
                <a:latin typeface="Calibri"/>
                <a:cs typeface="Calibri"/>
              </a:rPr>
              <a:t> </a:t>
            </a:r>
            <a:r>
              <a:rPr lang="en-US" sz="1400" spc="-10" dirty="0">
                <a:solidFill>
                  <a:srgbClr val="FFFFFF"/>
                </a:solidFill>
                <a:latin typeface="Calibri"/>
                <a:cs typeface="Calibri"/>
              </a:rPr>
              <a:t>intermediate- </a:t>
            </a:r>
            <a:r>
              <a:rPr lang="en-US" sz="1400" dirty="0">
                <a:solidFill>
                  <a:srgbClr val="FFFFFF"/>
                </a:solidFill>
                <a:latin typeface="Calibri"/>
                <a:cs typeface="Calibri"/>
              </a:rPr>
              <a:t>intensity</a:t>
            </a:r>
            <a:r>
              <a:rPr lang="en-US" sz="1400" spc="-20" dirty="0">
                <a:solidFill>
                  <a:srgbClr val="FFFFFF"/>
                </a:solidFill>
                <a:latin typeface="Calibri"/>
                <a:cs typeface="Calibri"/>
              </a:rPr>
              <a:t> </a:t>
            </a:r>
            <a:r>
              <a:rPr lang="en-US" sz="1400" dirty="0">
                <a:solidFill>
                  <a:srgbClr val="FFFFFF"/>
                </a:solidFill>
                <a:latin typeface="Calibri"/>
                <a:cs typeface="Calibri"/>
              </a:rPr>
              <a:t>or</a:t>
            </a:r>
            <a:r>
              <a:rPr lang="en-US" sz="1400" spc="-45" dirty="0">
                <a:solidFill>
                  <a:srgbClr val="FFFFFF"/>
                </a:solidFill>
                <a:latin typeface="Calibri"/>
                <a:cs typeface="Calibri"/>
              </a:rPr>
              <a:t> </a:t>
            </a:r>
            <a:r>
              <a:rPr lang="en-US" sz="1400" spc="-10" dirty="0">
                <a:solidFill>
                  <a:srgbClr val="FFFFFF"/>
                </a:solidFill>
                <a:latin typeface="Calibri"/>
                <a:cs typeface="Calibri"/>
              </a:rPr>
              <a:t>therapeutic-</a:t>
            </a:r>
            <a:r>
              <a:rPr lang="en-US" sz="1400" dirty="0">
                <a:solidFill>
                  <a:srgbClr val="FFFFFF"/>
                </a:solidFill>
                <a:latin typeface="Calibri"/>
                <a:cs typeface="Calibri"/>
              </a:rPr>
              <a:t>intensity</a:t>
            </a:r>
            <a:r>
              <a:rPr lang="en-US" sz="1400" spc="-10" dirty="0">
                <a:solidFill>
                  <a:srgbClr val="FFFFFF"/>
                </a:solidFill>
                <a:latin typeface="Calibri"/>
                <a:cs typeface="Calibri"/>
              </a:rPr>
              <a:t> </a:t>
            </a:r>
            <a:r>
              <a:rPr lang="en-US" sz="1400" dirty="0">
                <a:solidFill>
                  <a:srgbClr val="FFFFFF"/>
                </a:solidFill>
                <a:latin typeface="Calibri"/>
                <a:cs typeface="Calibri"/>
              </a:rPr>
              <a:t>anticoagulation</a:t>
            </a:r>
            <a:r>
              <a:rPr lang="en-US" sz="1400" spc="-30" dirty="0">
                <a:solidFill>
                  <a:srgbClr val="FFFFFF"/>
                </a:solidFill>
                <a:latin typeface="Calibri"/>
                <a:cs typeface="Calibri"/>
              </a:rPr>
              <a:t> </a:t>
            </a:r>
            <a:r>
              <a:rPr lang="en-US" sz="1400" dirty="0">
                <a:solidFill>
                  <a:srgbClr val="FFFFFF"/>
                </a:solidFill>
                <a:latin typeface="Calibri"/>
                <a:cs typeface="Calibri"/>
              </a:rPr>
              <a:t>in</a:t>
            </a:r>
            <a:r>
              <a:rPr lang="en-US" sz="1400" spc="-25" dirty="0">
                <a:solidFill>
                  <a:srgbClr val="FFFFFF"/>
                </a:solidFill>
                <a:latin typeface="Calibri"/>
                <a:cs typeface="Calibri"/>
              </a:rPr>
              <a:t> </a:t>
            </a:r>
            <a:r>
              <a:rPr lang="en-US" sz="1400" dirty="0">
                <a:solidFill>
                  <a:srgbClr val="FFFFFF"/>
                </a:solidFill>
                <a:latin typeface="Calibri"/>
                <a:cs typeface="Calibri"/>
              </a:rPr>
              <a:t>patients</a:t>
            </a:r>
            <a:r>
              <a:rPr lang="en-US" sz="1400" spc="-20" dirty="0">
                <a:solidFill>
                  <a:srgbClr val="FFFFFF"/>
                </a:solidFill>
                <a:latin typeface="Calibri"/>
                <a:cs typeface="Calibri"/>
              </a:rPr>
              <a:t> </a:t>
            </a:r>
            <a:r>
              <a:rPr lang="en-US" sz="1400" dirty="0">
                <a:solidFill>
                  <a:srgbClr val="FFFFFF"/>
                </a:solidFill>
                <a:latin typeface="Calibri"/>
                <a:cs typeface="Calibri"/>
              </a:rPr>
              <a:t>with</a:t>
            </a:r>
            <a:r>
              <a:rPr lang="en-US" sz="1400" spc="-20" dirty="0">
                <a:solidFill>
                  <a:srgbClr val="FFFFFF"/>
                </a:solidFill>
                <a:latin typeface="Calibri"/>
                <a:cs typeface="Calibri"/>
              </a:rPr>
              <a:t> </a:t>
            </a:r>
            <a:r>
              <a:rPr lang="en-US" sz="1400" spc="-10" dirty="0">
                <a:solidFill>
                  <a:srgbClr val="FFFFFF"/>
                </a:solidFill>
                <a:latin typeface="Calibri"/>
                <a:cs typeface="Calibri"/>
              </a:rPr>
              <a:t>COVID-</a:t>
            </a:r>
            <a:r>
              <a:rPr lang="en-US" sz="1400" dirty="0">
                <a:solidFill>
                  <a:srgbClr val="FFFFFF"/>
                </a:solidFill>
                <a:latin typeface="Calibri"/>
                <a:cs typeface="Calibri"/>
              </a:rPr>
              <a:t>19</a:t>
            </a:r>
            <a:r>
              <a:rPr lang="en-US" sz="1400" spc="-65" dirty="0">
                <a:solidFill>
                  <a:srgbClr val="FFFFFF"/>
                </a:solidFill>
                <a:latin typeface="Calibri"/>
                <a:cs typeface="Calibri"/>
              </a:rPr>
              <a:t> </a:t>
            </a:r>
            <a:r>
              <a:rPr lang="en-US" sz="1400" spc="-10" dirty="0">
                <a:solidFill>
                  <a:srgbClr val="FFFFFF"/>
                </a:solidFill>
                <a:latin typeface="Calibri"/>
                <a:cs typeface="Calibri"/>
              </a:rPr>
              <a:t>related </a:t>
            </a:r>
            <a:r>
              <a:rPr lang="en-US" sz="1400" dirty="0">
                <a:solidFill>
                  <a:srgbClr val="FFFFFF"/>
                </a:solidFill>
                <a:latin typeface="Calibri"/>
                <a:cs typeface="Calibri"/>
              </a:rPr>
              <a:t>acute</a:t>
            </a:r>
            <a:r>
              <a:rPr lang="en-US" sz="1400" spc="-40" dirty="0">
                <a:solidFill>
                  <a:srgbClr val="FFFFFF"/>
                </a:solidFill>
                <a:latin typeface="Calibri"/>
                <a:cs typeface="Calibri"/>
              </a:rPr>
              <a:t> </a:t>
            </a:r>
            <a:r>
              <a:rPr lang="en-US" sz="1400" dirty="0">
                <a:solidFill>
                  <a:srgbClr val="FFFFFF"/>
                </a:solidFill>
                <a:latin typeface="Calibri"/>
                <a:cs typeface="Calibri"/>
              </a:rPr>
              <a:t>illness</a:t>
            </a:r>
            <a:r>
              <a:rPr lang="en-US" sz="1400" spc="-5" dirty="0">
                <a:solidFill>
                  <a:srgbClr val="FFFFFF"/>
                </a:solidFill>
                <a:latin typeface="Calibri"/>
                <a:cs typeface="Calibri"/>
              </a:rPr>
              <a:t> </a:t>
            </a:r>
            <a:r>
              <a:rPr lang="en-US" sz="1400" dirty="0">
                <a:solidFill>
                  <a:srgbClr val="FFFFFF"/>
                </a:solidFill>
                <a:latin typeface="Calibri"/>
                <a:cs typeface="Calibri"/>
              </a:rPr>
              <a:t>who</a:t>
            </a:r>
            <a:r>
              <a:rPr lang="en-US" sz="1400" spc="-50" dirty="0">
                <a:solidFill>
                  <a:srgbClr val="FFFFFF"/>
                </a:solidFill>
                <a:latin typeface="Calibri"/>
                <a:cs typeface="Calibri"/>
              </a:rPr>
              <a:t> </a:t>
            </a:r>
            <a:r>
              <a:rPr lang="en-US" sz="1400" dirty="0">
                <a:solidFill>
                  <a:srgbClr val="FFFFFF"/>
                </a:solidFill>
                <a:latin typeface="Calibri"/>
                <a:cs typeface="Calibri"/>
              </a:rPr>
              <a:t>do</a:t>
            </a:r>
            <a:r>
              <a:rPr lang="en-US" sz="1400" spc="-35" dirty="0">
                <a:solidFill>
                  <a:srgbClr val="FFFFFF"/>
                </a:solidFill>
                <a:latin typeface="Calibri"/>
                <a:cs typeface="Calibri"/>
              </a:rPr>
              <a:t> </a:t>
            </a:r>
            <a:r>
              <a:rPr lang="en-US" sz="1400" dirty="0">
                <a:solidFill>
                  <a:srgbClr val="FFFFFF"/>
                </a:solidFill>
                <a:latin typeface="Calibri"/>
                <a:cs typeface="Calibri"/>
              </a:rPr>
              <a:t>not</a:t>
            </a:r>
            <a:r>
              <a:rPr lang="en-US" sz="1400" spc="-35" dirty="0">
                <a:solidFill>
                  <a:srgbClr val="FFFFFF"/>
                </a:solidFill>
                <a:latin typeface="Calibri"/>
                <a:cs typeface="Calibri"/>
              </a:rPr>
              <a:t> </a:t>
            </a:r>
            <a:r>
              <a:rPr lang="en-US" sz="1400" dirty="0">
                <a:solidFill>
                  <a:srgbClr val="FFFFFF"/>
                </a:solidFill>
                <a:latin typeface="Calibri"/>
                <a:cs typeface="Calibri"/>
              </a:rPr>
              <a:t>have</a:t>
            </a:r>
            <a:r>
              <a:rPr lang="en-US" sz="1400" spc="-25" dirty="0">
                <a:solidFill>
                  <a:srgbClr val="FFFFFF"/>
                </a:solidFill>
                <a:latin typeface="Calibri"/>
                <a:cs typeface="Calibri"/>
              </a:rPr>
              <a:t> </a:t>
            </a:r>
            <a:r>
              <a:rPr lang="en-US" sz="1400" dirty="0">
                <a:solidFill>
                  <a:srgbClr val="FFFFFF"/>
                </a:solidFill>
                <a:latin typeface="Calibri"/>
                <a:cs typeface="Calibri"/>
              </a:rPr>
              <a:t>suspected</a:t>
            </a:r>
            <a:r>
              <a:rPr lang="en-US" sz="1400" spc="-20" dirty="0">
                <a:solidFill>
                  <a:srgbClr val="FFFFFF"/>
                </a:solidFill>
                <a:latin typeface="Calibri"/>
                <a:cs typeface="Calibri"/>
              </a:rPr>
              <a:t> </a:t>
            </a:r>
            <a:r>
              <a:rPr lang="en-US" sz="1400" dirty="0">
                <a:solidFill>
                  <a:srgbClr val="FFFFFF"/>
                </a:solidFill>
                <a:latin typeface="Calibri"/>
                <a:cs typeface="Calibri"/>
              </a:rPr>
              <a:t>or</a:t>
            </a:r>
            <a:r>
              <a:rPr lang="en-US" sz="1400" spc="-40" dirty="0">
                <a:solidFill>
                  <a:srgbClr val="FFFFFF"/>
                </a:solidFill>
                <a:latin typeface="Calibri"/>
                <a:cs typeface="Calibri"/>
              </a:rPr>
              <a:t> </a:t>
            </a:r>
            <a:r>
              <a:rPr lang="en-US" sz="1400" dirty="0">
                <a:solidFill>
                  <a:srgbClr val="FFFFFF"/>
                </a:solidFill>
                <a:latin typeface="Calibri"/>
                <a:cs typeface="Calibri"/>
              </a:rPr>
              <a:t>confirmed</a:t>
            </a:r>
            <a:r>
              <a:rPr lang="en-US" sz="1400" spc="-35" dirty="0">
                <a:solidFill>
                  <a:srgbClr val="FFFFFF"/>
                </a:solidFill>
                <a:latin typeface="Calibri"/>
                <a:cs typeface="Calibri"/>
              </a:rPr>
              <a:t> </a:t>
            </a:r>
            <a:r>
              <a:rPr lang="en-US" sz="1400" dirty="0">
                <a:solidFill>
                  <a:srgbClr val="FFFFFF"/>
                </a:solidFill>
                <a:latin typeface="Calibri"/>
                <a:cs typeface="Calibri"/>
              </a:rPr>
              <a:t>VTE.</a:t>
            </a:r>
            <a:r>
              <a:rPr lang="en-US" sz="1400" spc="-35" dirty="0">
                <a:solidFill>
                  <a:srgbClr val="FFFFFF"/>
                </a:solidFill>
                <a:latin typeface="Calibri"/>
                <a:cs typeface="Calibri"/>
              </a:rPr>
              <a:t> </a:t>
            </a:r>
            <a:r>
              <a:rPr sz="1400" i="1" dirty="0">
                <a:solidFill>
                  <a:srgbClr val="FFFFFF"/>
                </a:solidFill>
                <a:latin typeface="Calibri"/>
                <a:cs typeface="Calibri"/>
              </a:rPr>
              <a:t>(Conditional</a:t>
            </a:r>
            <a:r>
              <a:rPr sz="1400" i="1" spc="5" dirty="0">
                <a:solidFill>
                  <a:srgbClr val="FFFFFF"/>
                </a:solidFill>
                <a:latin typeface="Calibri"/>
                <a:cs typeface="Calibri"/>
              </a:rPr>
              <a:t> </a:t>
            </a:r>
            <a:r>
              <a:rPr sz="1400" i="1" spc="-10" dirty="0">
                <a:solidFill>
                  <a:srgbClr val="FFFFFF"/>
                </a:solidFill>
                <a:latin typeface="Calibri"/>
                <a:cs typeface="Calibri"/>
              </a:rPr>
              <a:t>recommendation </a:t>
            </a:r>
            <a:r>
              <a:rPr sz="1400" i="1" dirty="0">
                <a:solidFill>
                  <a:srgbClr val="FFFFFF"/>
                </a:solidFill>
                <a:latin typeface="Calibri"/>
                <a:cs typeface="Calibri"/>
              </a:rPr>
              <a:t>based</a:t>
            </a:r>
            <a:r>
              <a:rPr sz="1400" i="1" spc="-40" dirty="0">
                <a:solidFill>
                  <a:srgbClr val="FFFFFF"/>
                </a:solidFill>
                <a:latin typeface="Calibri"/>
                <a:cs typeface="Calibri"/>
              </a:rPr>
              <a:t> </a:t>
            </a:r>
            <a:r>
              <a:rPr sz="1400" i="1" dirty="0">
                <a:solidFill>
                  <a:srgbClr val="FFFFFF"/>
                </a:solidFill>
                <a:latin typeface="Calibri"/>
                <a:cs typeface="Calibri"/>
              </a:rPr>
              <a:t>on</a:t>
            </a:r>
            <a:r>
              <a:rPr sz="1400" i="1" spc="-30" dirty="0">
                <a:solidFill>
                  <a:srgbClr val="FFFFFF"/>
                </a:solidFill>
                <a:latin typeface="Calibri"/>
                <a:cs typeface="Calibri"/>
              </a:rPr>
              <a:t> </a:t>
            </a:r>
            <a:r>
              <a:rPr sz="1400" i="1" dirty="0">
                <a:solidFill>
                  <a:srgbClr val="FFFFFF"/>
                </a:solidFill>
                <a:latin typeface="Calibri"/>
                <a:cs typeface="Calibri"/>
              </a:rPr>
              <a:t>very</a:t>
            </a:r>
            <a:r>
              <a:rPr sz="1400" i="1" spc="-40" dirty="0">
                <a:solidFill>
                  <a:srgbClr val="FFFFFF"/>
                </a:solidFill>
                <a:latin typeface="Calibri"/>
                <a:cs typeface="Calibri"/>
              </a:rPr>
              <a:t> </a:t>
            </a:r>
            <a:r>
              <a:rPr sz="1400" i="1" dirty="0">
                <a:solidFill>
                  <a:srgbClr val="FFFFFF"/>
                </a:solidFill>
                <a:latin typeface="Calibri"/>
                <a:cs typeface="Calibri"/>
              </a:rPr>
              <a:t>low</a:t>
            </a:r>
            <a:r>
              <a:rPr sz="1400" i="1" spc="-30" dirty="0">
                <a:solidFill>
                  <a:srgbClr val="FFFFFF"/>
                </a:solidFill>
                <a:latin typeface="Calibri"/>
                <a:cs typeface="Calibri"/>
              </a:rPr>
              <a:t> </a:t>
            </a:r>
            <a:r>
              <a:rPr sz="1400" i="1" dirty="0">
                <a:solidFill>
                  <a:srgbClr val="FFFFFF"/>
                </a:solidFill>
                <a:latin typeface="Calibri"/>
                <a:cs typeface="Calibri"/>
              </a:rPr>
              <a:t>certainty</a:t>
            </a:r>
            <a:r>
              <a:rPr sz="1400" i="1" spc="-5" dirty="0">
                <a:solidFill>
                  <a:srgbClr val="FFFFFF"/>
                </a:solidFill>
                <a:latin typeface="Calibri"/>
                <a:cs typeface="Calibri"/>
              </a:rPr>
              <a:t> </a:t>
            </a:r>
            <a:r>
              <a:rPr sz="1400" i="1" dirty="0">
                <a:solidFill>
                  <a:srgbClr val="FFFFFF"/>
                </a:solidFill>
                <a:latin typeface="Calibri"/>
                <a:cs typeface="Calibri"/>
              </a:rPr>
              <a:t>in</a:t>
            </a:r>
            <a:r>
              <a:rPr sz="1400" i="1" spc="-30" dirty="0">
                <a:solidFill>
                  <a:srgbClr val="FFFFFF"/>
                </a:solidFill>
                <a:latin typeface="Calibri"/>
                <a:cs typeface="Calibri"/>
              </a:rPr>
              <a:t> </a:t>
            </a:r>
            <a:r>
              <a:rPr sz="1400" i="1" dirty="0">
                <a:solidFill>
                  <a:srgbClr val="FFFFFF"/>
                </a:solidFill>
                <a:latin typeface="Calibri"/>
                <a:cs typeface="Calibri"/>
              </a:rPr>
              <a:t>the</a:t>
            </a:r>
            <a:r>
              <a:rPr sz="1400" i="1" spc="-20" dirty="0">
                <a:solidFill>
                  <a:srgbClr val="FFFFFF"/>
                </a:solidFill>
                <a:latin typeface="Calibri"/>
                <a:cs typeface="Calibri"/>
              </a:rPr>
              <a:t> </a:t>
            </a:r>
            <a:r>
              <a:rPr sz="1400" i="1" dirty="0">
                <a:solidFill>
                  <a:srgbClr val="FFFFFF"/>
                </a:solidFill>
                <a:latin typeface="Calibri"/>
                <a:cs typeface="Calibri"/>
              </a:rPr>
              <a:t>evidence</a:t>
            </a:r>
            <a:r>
              <a:rPr sz="1400" i="1" spc="-35" dirty="0">
                <a:solidFill>
                  <a:srgbClr val="FFFFFF"/>
                </a:solidFill>
                <a:latin typeface="Calibri"/>
                <a:cs typeface="Calibri"/>
              </a:rPr>
              <a:t> </a:t>
            </a:r>
            <a:r>
              <a:rPr sz="1400" i="1" dirty="0">
                <a:solidFill>
                  <a:srgbClr val="FFFFFF"/>
                </a:solidFill>
                <a:latin typeface="Calibri"/>
                <a:cs typeface="Calibri"/>
              </a:rPr>
              <a:t>about </a:t>
            </a:r>
            <a:r>
              <a:rPr sz="1400" i="1" spc="-10" dirty="0">
                <a:solidFill>
                  <a:srgbClr val="FFFFFF"/>
                </a:solidFill>
                <a:latin typeface="Calibri"/>
                <a:cs typeface="Calibri"/>
              </a:rPr>
              <a:t>effects)</a:t>
            </a:r>
            <a:endParaRPr sz="1400" dirty="0">
              <a:latin typeface="Calibri"/>
              <a:cs typeface="Calibri"/>
            </a:endParaRPr>
          </a:p>
        </p:txBody>
      </p:sp>
      <p:sp>
        <p:nvSpPr>
          <p:cNvPr id="3" name="object 3"/>
          <p:cNvSpPr txBox="1"/>
          <p:nvPr/>
        </p:nvSpPr>
        <p:spPr>
          <a:xfrm>
            <a:off x="1618488" y="3877055"/>
            <a:ext cx="4417060" cy="1609344"/>
          </a:xfrm>
          <a:prstGeom prst="rect">
            <a:avLst/>
          </a:prstGeom>
          <a:solidFill>
            <a:srgbClr val="C8C3D5"/>
          </a:solidFill>
        </p:spPr>
        <p:txBody>
          <a:bodyPr vert="horz" wrap="square" lIns="0" tIns="0" rIns="0" bIns="0" rtlCol="0" anchor="ctr">
            <a:noAutofit/>
          </a:bodyPr>
          <a:lstStyle/>
          <a:p>
            <a:pPr marL="182245" marR="95250">
              <a:lnSpc>
                <a:spcPct val="100000"/>
              </a:lnSpc>
            </a:pPr>
            <a:r>
              <a:rPr sz="1400" dirty="0">
                <a:solidFill>
                  <a:srgbClr val="808080"/>
                </a:solidFill>
                <a:latin typeface="Calibri"/>
                <a:cs typeface="Calibri"/>
              </a:rPr>
              <a:t>The</a:t>
            </a:r>
            <a:r>
              <a:rPr sz="1400" spc="-25" dirty="0">
                <a:solidFill>
                  <a:srgbClr val="808080"/>
                </a:solidFill>
                <a:latin typeface="Calibri"/>
                <a:cs typeface="Calibri"/>
              </a:rPr>
              <a:t> </a:t>
            </a:r>
            <a:r>
              <a:rPr sz="1400" dirty="0">
                <a:solidFill>
                  <a:srgbClr val="808080"/>
                </a:solidFill>
                <a:latin typeface="Calibri"/>
                <a:cs typeface="Calibri"/>
              </a:rPr>
              <a:t>panel</a:t>
            </a:r>
            <a:r>
              <a:rPr sz="1400" spc="-5" dirty="0">
                <a:solidFill>
                  <a:srgbClr val="808080"/>
                </a:solidFill>
                <a:latin typeface="Calibri"/>
                <a:cs typeface="Calibri"/>
              </a:rPr>
              <a:t> </a:t>
            </a:r>
            <a:r>
              <a:rPr sz="1400" dirty="0">
                <a:solidFill>
                  <a:srgbClr val="808080"/>
                </a:solidFill>
                <a:latin typeface="Calibri"/>
                <a:cs typeface="Calibri"/>
              </a:rPr>
              <a:t>agreed</a:t>
            </a:r>
            <a:r>
              <a:rPr sz="1400" spc="-25" dirty="0">
                <a:solidFill>
                  <a:srgbClr val="808080"/>
                </a:solidFill>
                <a:latin typeface="Calibri"/>
                <a:cs typeface="Calibri"/>
              </a:rPr>
              <a:t> </a:t>
            </a:r>
            <a:r>
              <a:rPr sz="1400" dirty="0">
                <a:solidFill>
                  <a:srgbClr val="808080"/>
                </a:solidFill>
                <a:latin typeface="Calibri"/>
                <a:cs typeface="Calibri"/>
              </a:rPr>
              <a:t>that</a:t>
            </a:r>
            <a:r>
              <a:rPr sz="1400" spc="-10" dirty="0">
                <a:solidFill>
                  <a:srgbClr val="808080"/>
                </a:solidFill>
                <a:latin typeface="Calibri"/>
                <a:cs typeface="Calibri"/>
              </a:rPr>
              <a:t> </a:t>
            </a:r>
            <a:r>
              <a:rPr sz="1400" dirty="0">
                <a:solidFill>
                  <a:srgbClr val="808080"/>
                </a:solidFill>
                <a:latin typeface="Calibri"/>
                <a:cs typeface="Calibri"/>
              </a:rPr>
              <a:t>there</a:t>
            </a:r>
            <a:r>
              <a:rPr sz="1400" spc="-15" dirty="0">
                <a:solidFill>
                  <a:srgbClr val="808080"/>
                </a:solidFill>
                <a:latin typeface="Calibri"/>
                <a:cs typeface="Calibri"/>
              </a:rPr>
              <a:t> </a:t>
            </a:r>
            <a:r>
              <a:rPr sz="1400" dirty="0">
                <a:solidFill>
                  <a:srgbClr val="808080"/>
                </a:solidFill>
                <a:latin typeface="Calibri"/>
                <a:cs typeface="Calibri"/>
              </a:rPr>
              <a:t>was</a:t>
            </a:r>
            <a:r>
              <a:rPr sz="1400" spc="-40" dirty="0">
                <a:solidFill>
                  <a:srgbClr val="808080"/>
                </a:solidFill>
                <a:latin typeface="Calibri"/>
                <a:cs typeface="Calibri"/>
              </a:rPr>
              <a:t> </a:t>
            </a:r>
            <a:r>
              <a:rPr sz="1400" dirty="0">
                <a:solidFill>
                  <a:srgbClr val="808080"/>
                </a:solidFill>
                <a:latin typeface="Calibri"/>
                <a:cs typeface="Calibri"/>
              </a:rPr>
              <a:t>less</a:t>
            </a:r>
            <a:r>
              <a:rPr sz="1400" spc="-25" dirty="0">
                <a:solidFill>
                  <a:srgbClr val="808080"/>
                </a:solidFill>
                <a:latin typeface="Calibri"/>
                <a:cs typeface="Calibri"/>
              </a:rPr>
              <a:t> </a:t>
            </a:r>
            <a:r>
              <a:rPr sz="1400" spc="-10" dirty="0">
                <a:solidFill>
                  <a:srgbClr val="808080"/>
                </a:solidFill>
                <a:latin typeface="Calibri"/>
                <a:cs typeface="Calibri"/>
              </a:rPr>
              <a:t>uncertainty regarding</a:t>
            </a:r>
            <a:r>
              <a:rPr sz="1400" spc="-25" dirty="0">
                <a:solidFill>
                  <a:srgbClr val="808080"/>
                </a:solidFill>
                <a:latin typeface="Calibri"/>
                <a:cs typeface="Calibri"/>
              </a:rPr>
              <a:t> </a:t>
            </a:r>
            <a:r>
              <a:rPr sz="1400" dirty="0">
                <a:solidFill>
                  <a:srgbClr val="808080"/>
                </a:solidFill>
                <a:latin typeface="Calibri"/>
                <a:cs typeface="Calibri"/>
              </a:rPr>
              <a:t>the</a:t>
            </a:r>
            <a:r>
              <a:rPr sz="1400" spc="-30" dirty="0">
                <a:solidFill>
                  <a:srgbClr val="808080"/>
                </a:solidFill>
                <a:latin typeface="Calibri"/>
                <a:cs typeface="Calibri"/>
              </a:rPr>
              <a:t> </a:t>
            </a:r>
            <a:r>
              <a:rPr sz="1400" dirty="0">
                <a:solidFill>
                  <a:srgbClr val="808080"/>
                </a:solidFill>
                <a:latin typeface="Calibri"/>
                <a:cs typeface="Calibri"/>
              </a:rPr>
              <a:t>influence</a:t>
            </a:r>
            <a:r>
              <a:rPr sz="1400" spc="-15" dirty="0">
                <a:solidFill>
                  <a:srgbClr val="808080"/>
                </a:solidFill>
                <a:latin typeface="Calibri"/>
                <a:cs typeface="Calibri"/>
              </a:rPr>
              <a:t> </a:t>
            </a:r>
            <a:r>
              <a:rPr sz="1400" dirty="0">
                <a:solidFill>
                  <a:srgbClr val="808080"/>
                </a:solidFill>
                <a:latin typeface="Calibri"/>
                <a:cs typeface="Calibri"/>
              </a:rPr>
              <a:t>on</a:t>
            </a:r>
            <a:r>
              <a:rPr sz="1400" spc="-40" dirty="0">
                <a:solidFill>
                  <a:srgbClr val="808080"/>
                </a:solidFill>
                <a:latin typeface="Calibri"/>
                <a:cs typeface="Calibri"/>
              </a:rPr>
              <a:t> </a:t>
            </a:r>
            <a:r>
              <a:rPr sz="1400" dirty="0">
                <a:solidFill>
                  <a:srgbClr val="808080"/>
                </a:solidFill>
                <a:latin typeface="Calibri"/>
                <a:cs typeface="Calibri"/>
              </a:rPr>
              <a:t>undesirable</a:t>
            </a:r>
            <a:r>
              <a:rPr sz="1400" spc="-15" dirty="0">
                <a:solidFill>
                  <a:srgbClr val="808080"/>
                </a:solidFill>
                <a:latin typeface="Calibri"/>
                <a:cs typeface="Calibri"/>
              </a:rPr>
              <a:t> </a:t>
            </a:r>
            <a:r>
              <a:rPr sz="1400" spc="-10" dirty="0">
                <a:solidFill>
                  <a:srgbClr val="808080"/>
                </a:solidFill>
                <a:latin typeface="Calibri"/>
                <a:cs typeface="Calibri"/>
              </a:rPr>
              <a:t>effects</a:t>
            </a:r>
            <a:r>
              <a:rPr sz="1400" spc="-30" dirty="0">
                <a:solidFill>
                  <a:srgbClr val="808080"/>
                </a:solidFill>
                <a:latin typeface="Calibri"/>
                <a:cs typeface="Calibri"/>
              </a:rPr>
              <a:t> </a:t>
            </a:r>
            <a:r>
              <a:rPr sz="1400" spc="-10" dirty="0">
                <a:solidFill>
                  <a:srgbClr val="808080"/>
                </a:solidFill>
                <a:latin typeface="Calibri"/>
                <a:cs typeface="Calibri"/>
              </a:rPr>
              <a:t>(bleeding) </a:t>
            </a:r>
            <a:r>
              <a:rPr sz="1400" dirty="0">
                <a:solidFill>
                  <a:srgbClr val="808080"/>
                </a:solidFill>
                <a:latin typeface="Calibri"/>
                <a:cs typeface="Calibri"/>
              </a:rPr>
              <a:t>compared</a:t>
            </a:r>
            <a:r>
              <a:rPr sz="1400" spc="-35" dirty="0">
                <a:solidFill>
                  <a:srgbClr val="808080"/>
                </a:solidFill>
                <a:latin typeface="Calibri"/>
                <a:cs typeface="Calibri"/>
              </a:rPr>
              <a:t> </a:t>
            </a:r>
            <a:r>
              <a:rPr sz="1400" dirty="0">
                <a:solidFill>
                  <a:srgbClr val="808080"/>
                </a:solidFill>
                <a:latin typeface="Calibri"/>
                <a:cs typeface="Calibri"/>
              </a:rPr>
              <a:t>with</a:t>
            </a:r>
            <a:r>
              <a:rPr sz="1400" spc="-45" dirty="0">
                <a:solidFill>
                  <a:srgbClr val="808080"/>
                </a:solidFill>
                <a:latin typeface="Calibri"/>
                <a:cs typeface="Calibri"/>
              </a:rPr>
              <a:t> </a:t>
            </a:r>
            <a:r>
              <a:rPr sz="1400" dirty="0">
                <a:solidFill>
                  <a:srgbClr val="808080"/>
                </a:solidFill>
                <a:latin typeface="Calibri"/>
                <a:cs typeface="Calibri"/>
              </a:rPr>
              <a:t>desirable</a:t>
            </a:r>
            <a:r>
              <a:rPr sz="1400" spc="-30" dirty="0">
                <a:solidFill>
                  <a:srgbClr val="808080"/>
                </a:solidFill>
                <a:latin typeface="Calibri"/>
                <a:cs typeface="Calibri"/>
              </a:rPr>
              <a:t> </a:t>
            </a:r>
            <a:r>
              <a:rPr sz="1400" spc="-10" dirty="0">
                <a:solidFill>
                  <a:srgbClr val="808080"/>
                </a:solidFill>
                <a:latin typeface="Calibri"/>
                <a:cs typeface="Calibri"/>
              </a:rPr>
              <a:t>effects</a:t>
            </a:r>
            <a:r>
              <a:rPr sz="1400" spc="-35" dirty="0">
                <a:solidFill>
                  <a:srgbClr val="808080"/>
                </a:solidFill>
                <a:latin typeface="Calibri"/>
                <a:cs typeface="Calibri"/>
              </a:rPr>
              <a:t> </a:t>
            </a:r>
            <a:r>
              <a:rPr sz="1400" dirty="0">
                <a:solidFill>
                  <a:srgbClr val="808080"/>
                </a:solidFill>
                <a:latin typeface="Calibri"/>
                <a:cs typeface="Calibri"/>
              </a:rPr>
              <a:t>(mortality</a:t>
            </a:r>
            <a:r>
              <a:rPr sz="1400" spc="-30" dirty="0">
                <a:solidFill>
                  <a:srgbClr val="808080"/>
                </a:solidFill>
                <a:latin typeface="Calibri"/>
                <a:cs typeface="Calibri"/>
              </a:rPr>
              <a:t> </a:t>
            </a:r>
            <a:r>
              <a:rPr sz="1400" dirty="0">
                <a:solidFill>
                  <a:srgbClr val="808080"/>
                </a:solidFill>
                <a:latin typeface="Calibri"/>
                <a:cs typeface="Calibri"/>
              </a:rPr>
              <a:t>and</a:t>
            </a:r>
            <a:r>
              <a:rPr sz="1400" spc="-35" dirty="0">
                <a:solidFill>
                  <a:srgbClr val="808080"/>
                </a:solidFill>
                <a:latin typeface="Calibri"/>
                <a:cs typeface="Calibri"/>
              </a:rPr>
              <a:t> </a:t>
            </a:r>
            <a:r>
              <a:rPr sz="1400" dirty="0">
                <a:solidFill>
                  <a:srgbClr val="808080"/>
                </a:solidFill>
                <a:latin typeface="Calibri"/>
                <a:cs typeface="Calibri"/>
              </a:rPr>
              <a:t>VTE).</a:t>
            </a:r>
            <a:br>
              <a:rPr lang="en-US" sz="1400" dirty="0">
                <a:solidFill>
                  <a:srgbClr val="808080"/>
                </a:solidFill>
                <a:latin typeface="Calibri"/>
                <a:cs typeface="Calibri"/>
              </a:rPr>
            </a:br>
            <a:r>
              <a:rPr sz="1400" spc="-20" dirty="0">
                <a:solidFill>
                  <a:srgbClr val="808080"/>
                </a:solidFill>
                <a:latin typeface="Calibri"/>
                <a:cs typeface="Calibri"/>
              </a:rPr>
              <a:t> This </a:t>
            </a:r>
            <a:r>
              <a:rPr sz="1400" dirty="0">
                <a:solidFill>
                  <a:srgbClr val="808080"/>
                </a:solidFill>
                <a:latin typeface="Calibri"/>
                <a:cs typeface="Calibri"/>
              </a:rPr>
              <a:t>was</a:t>
            </a:r>
            <a:r>
              <a:rPr sz="1400" spc="-60" dirty="0">
                <a:solidFill>
                  <a:srgbClr val="808080"/>
                </a:solidFill>
                <a:latin typeface="Calibri"/>
                <a:cs typeface="Calibri"/>
              </a:rPr>
              <a:t> </a:t>
            </a:r>
            <a:r>
              <a:rPr sz="1400" dirty="0">
                <a:solidFill>
                  <a:srgbClr val="808080"/>
                </a:solidFill>
                <a:latin typeface="Calibri"/>
                <a:cs typeface="Calibri"/>
              </a:rPr>
              <a:t>driven</a:t>
            </a:r>
            <a:r>
              <a:rPr sz="1400" spc="-35" dirty="0">
                <a:solidFill>
                  <a:srgbClr val="808080"/>
                </a:solidFill>
                <a:latin typeface="Calibri"/>
                <a:cs typeface="Calibri"/>
              </a:rPr>
              <a:t> </a:t>
            </a:r>
            <a:r>
              <a:rPr sz="1400" dirty="0">
                <a:solidFill>
                  <a:srgbClr val="808080"/>
                </a:solidFill>
                <a:latin typeface="Calibri"/>
                <a:cs typeface="Calibri"/>
              </a:rPr>
              <a:t>by</a:t>
            </a:r>
            <a:r>
              <a:rPr sz="1400" spc="-30" dirty="0">
                <a:solidFill>
                  <a:srgbClr val="808080"/>
                </a:solidFill>
                <a:latin typeface="Calibri"/>
                <a:cs typeface="Calibri"/>
              </a:rPr>
              <a:t> </a:t>
            </a:r>
            <a:r>
              <a:rPr sz="1400" dirty="0">
                <a:solidFill>
                  <a:srgbClr val="808080"/>
                </a:solidFill>
                <a:latin typeface="Calibri"/>
                <a:cs typeface="Calibri"/>
              </a:rPr>
              <a:t>extensive</a:t>
            </a:r>
            <a:r>
              <a:rPr sz="1400" spc="-15" dirty="0">
                <a:solidFill>
                  <a:srgbClr val="808080"/>
                </a:solidFill>
                <a:latin typeface="Calibri"/>
                <a:cs typeface="Calibri"/>
              </a:rPr>
              <a:t> </a:t>
            </a:r>
            <a:r>
              <a:rPr sz="1400" dirty="0">
                <a:solidFill>
                  <a:srgbClr val="808080"/>
                </a:solidFill>
                <a:latin typeface="Calibri"/>
                <a:cs typeface="Calibri"/>
              </a:rPr>
              <a:t>indirect</a:t>
            </a:r>
            <a:r>
              <a:rPr sz="1400" spc="-20" dirty="0">
                <a:solidFill>
                  <a:srgbClr val="808080"/>
                </a:solidFill>
                <a:latin typeface="Calibri"/>
                <a:cs typeface="Calibri"/>
              </a:rPr>
              <a:t> </a:t>
            </a:r>
            <a:r>
              <a:rPr sz="1400" dirty="0">
                <a:solidFill>
                  <a:srgbClr val="808080"/>
                </a:solidFill>
                <a:latin typeface="Calibri"/>
                <a:cs typeface="Calibri"/>
              </a:rPr>
              <a:t>evidence</a:t>
            </a:r>
            <a:r>
              <a:rPr sz="1400" spc="-25" dirty="0">
                <a:solidFill>
                  <a:srgbClr val="808080"/>
                </a:solidFill>
                <a:latin typeface="Calibri"/>
                <a:cs typeface="Calibri"/>
              </a:rPr>
              <a:t> </a:t>
            </a:r>
            <a:r>
              <a:rPr sz="1400" dirty="0">
                <a:solidFill>
                  <a:srgbClr val="808080"/>
                </a:solidFill>
                <a:latin typeface="Calibri"/>
                <a:cs typeface="Calibri"/>
              </a:rPr>
              <a:t>of</a:t>
            </a:r>
            <a:r>
              <a:rPr sz="1400" spc="-45" dirty="0">
                <a:solidFill>
                  <a:srgbClr val="808080"/>
                </a:solidFill>
                <a:latin typeface="Calibri"/>
                <a:cs typeface="Calibri"/>
              </a:rPr>
              <a:t> </a:t>
            </a:r>
            <a:r>
              <a:rPr sz="1400" spc="-10" dirty="0">
                <a:solidFill>
                  <a:srgbClr val="808080"/>
                </a:solidFill>
                <a:latin typeface="Calibri"/>
                <a:cs typeface="Calibri"/>
              </a:rPr>
              <a:t>dose- </a:t>
            </a:r>
            <a:r>
              <a:rPr sz="1400" dirty="0">
                <a:solidFill>
                  <a:srgbClr val="808080"/>
                </a:solidFill>
                <a:latin typeface="Calibri"/>
                <a:cs typeface="Calibri"/>
              </a:rPr>
              <a:t>dependent</a:t>
            </a:r>
            <a:r>
              <a:rPr sz="1400" spc="20" dirty="0">
                <a:solidFill>
                  <a:srgbClr val="808080"/>
                </a:solidFill>
                <a:latin typeface="Calibri"/>
                <a:cs typeface="Calibri"/>
              </a:rPr>
              <a:t> </a:t>
            </a:r>
            <a:r>
              <a:rPr sz="1400" spc="-10" dirty="0">
                <a:solidFill>
                  <a:srgbClr val="808080"/>
                </a:solidFill>
                <a:latin typeface="Calibri"/>
                <a:cs typeface="Calibri"/>
              </a:rPr>
              <a:t>effects </a:t>
            </a:r>
            <a:r>
              <a:rPr sz="1400" dirty="0">
                <a:solidFill>
                  <a:srgbClr val="808080"/>
                </a:solidFill>
                <a:latin typeface="Calibri"/>
                <a:cs typeface="Calibri"/>
              </a:rPr>
              <a:t>of</a:t>
            </a:r>
            <a:r>
              <a:rPr sz="1400" spc="-20" dirty="0">
                <a:solidFill>
                  <a:srgbClr val="808080"/>
                </a:solidFill>
                <a:latin typeface="Calibri"/>
                <a:cs typeface="Calibri"/>
              </a:rPr>
              <a:t> </a:t>
            </a:r>
            <a:r>
              <a:rPr sz="1400" spc="-10" dirty="0">
                <a:solidFill>
                  <a:srgbClr val="808080"/>
                </a:solidFill>
                <a:latin typeface="Calibri"/>
                <a:cs typeface="Calibri"/>
              </a:rPr>
              <a:t>anticoagulation</a:t>
            </a:r>
            <a:r>
              <a:rPr sz="1400" spc="5" dirty="0">
                <a:solidFill>
                  <a:srgbClr val="808080"/>
                </a:solidFill>
                <a:latin typeface="Calibri"/>
                <a:cs typeface="Calibri"/>
              </a:rPr>
              <a:t> </a:t>
            </a:r>
            <a:r>
              <a:rPr sz="1400" dirty="0">
                <a:solidFill>
                  <a:srgbClr val="808080"/>
                </a:solidFill>
                <a:latin typeface="Calibri"/>
                <a:cs typeface="Calibri"/>
              </a:rPr>
              <a:t>on</a:t>
            </a:r>
            <a:r>
              <a:rPr sz="1400" spc="-15" dirty="0">
                <a:solidFill>
                  <a:srgbClr val="808080"/>
                </a:solidFill>
                <a:latin typeface="Calibri"/>
                <a:cs typeface="Calibri"/>
              </a:rPr>
              <a:t> </a:t>
            </a:r>
            <a:r>
              <a:rPr sz="1400" spc="-10" dirty="0">
                <a:solidFill>
                  <a:srgbClr val="808080"/>
                </a:solidFill>
                <a:latin typeface="Calibri"/>
                <a:cs typeface="Calibri"/>
              </a:rPr>
              <a:t>bleeding.</a:t>
            </a:r>
            <a:endParaRPr sz="1400" dirty="0">
              <a:latin typeface="Calibri"/>
              <a:cs typeface="Calibri"/>
            </a:endParaRPr>
          </a:p>
        </p:txBody>
      </p:sp>
      <p:sp>
        <p:nvSpPr>
          <p:cNvPr id="4" name="object 4"/>
          <p:cNvSpPr txBox="1"/>
          <p:nvPr/>
        </p:nvSpPr>
        <p:spPr>
          <a:xfrm>
            <a:off x="6225540" y="3877054"/>
            <a:ext cx="4345305" cy="1609345"/>
          </a:xfrm>
          <a:prstGeom prst="rect">
            <a:avLst/>
          </a:prstGeom>
          <a:solidFill>
            <a:srgbClr val="CAD7AF"/>
          </a:solidFill>
        </p:spPr>
        <p:txBody>
          <a:bodyPr vert="horz" wrap="square" lIns="0" tIns="3175" rIns="0" bIns="0" rtlCol="0" anchor="ctr">
            <a:noAutofit/>
          </a:bodyPr>
          <a:lstStyle/>
          <a:p>
            <a:pPr marL="411480" indent="-229235">
              <a:lnSpc>
                <a:spcPct val="100000"/>
              </a:lnSpc>
              <a:buFont typeface="Arial"/>
              <a:buChar char="•"/>
              <a:tabLst>
                <a:tab pos="411480" algn="l"/>
                <a:tab pos="412115" algn="l"/>
              </a:tabLst>
            </a:pPr>
            <a:r>
              <a:rPr sz="1400" dirty="0">
                <a:solidFill>
                  <a:srgbClr val="808080"/>
                </a:solidFill>
                <a:latin typeface="Calibri"/>
                <a:cs typeface="Calibri"/>
              </a:rPr>
              <a:t>Individualized</a:t>
            </a:r>
            <a:r>
              <a:rPr sz="1400" spc="-65" dirty="0">
                <a:solidFill>
                  <a:srgbClr val="808080"/>
                </a:solidFill>
                <a:latin typeface="Calibri"/>
                <a:cs typeface="Calibri"/>
              </a:rPr>
              <a:t> </a:t>
            </a:r>
            <a:r>
              <a:rPr sz="1400" spc="-10" dirty="0">
                <a:solidFill>
                  <a:srgbClr val="808080"/>
                </a:solidFill>
                <a:latin typeface="Calibri"/>
                <a:cs typeface="Calibri"/>
              </a:rPr>
              <a:t>assessment</a:t>
            </a:r>
            <a:endParaRPr sz="1400" dirty="0">
              <a:latin typeface="Calibri"/>
              <a:cs typeface="Calibri"/>
            </a:endParaRPr>
          </a:p>
          <a:p>
            <a:pPr marL="411480" marR="227965" indent="-228600">
              <a:lnSpc>
                <a:spcPct val="100000"/>
              </a:lnSpc>
              <a:spcBef>
                <a:spcPts val="300"/>
              </a:spcBef>
              <a:buFont typeface="Arial"/>
              <a:buChar char="•"/>
              <a:tabLst>
                <a:tab pos="411480" algn="l"/>
                <a:tab pos="412115" algn="l"/>
              </a:tabLst>
            </a:pPr>
            <a:r>
              <a:rPr sz="1400" dirty="0">
                <a:solidFill>
                  <a:srgbClr val="808080"/>
                </a:solidFill>
                <a:latin typeface="Calibri"/>
                <a:cs typeface="Calibri"/>
              </a:rPr>
              <a:t>No</a:t>
            </a:r>
            <a:r>
              <a:rPr sz="1400" spc="-60" dirty="0">
                <a:solidFill>
                  <a:srgbClr val="808080"/>
                </a:solidFill>
                <a:latin typeface="Calibri"/>
                <a:cs typeface="Calibri"/>
              </a:rPr>
              <a:t> </a:t>
            </a:r>
            <a:r>
              <a:rPr sz="1400" dirty="0">
                <a:solidFill>
                  <a:srgbClr val="808080"/>
                </a:solidFill>
                <a:latin typeface="Calibri"/>
                <a:cs typeface="Calibri"/>
              </a:rPr>
              <a:t>validated risk</a:t>
            </a:r>
            <a:r>
              <a:rPr sz="1400" spc="-35" dirty="0">
                <a:solidFill>
                  <a:srgbClr val="808080"/>
                </a:solidFill>
                <a:latin typeface="Calibri"/>
                <a:cs typeface="Calibri"/>
              </a:rPr>
              <a:t> </a:t>
            </a:r>
            <a:r>
              <a:rPr sz="1400" dirty="0">
                <a:solidFill>
                  <a:srgbClr val="808080"/>
                </a:solidFill>
                <a:latin typeface="Calibri"/>
                <a:cs typeface="Calibri"/>
              </a:rPr>
              <a:t>assessment</a:t>
            </a:r>
            <a:r>
              <a:rPr sz="1400" spc="-25" dirty="0">
                <a:solidFill>
                  <a:srgbClr val="808080"/>
                </a:solidFill>
                <a:latin typeface="Calibri"/>
                <a:cs typeface="Calibri"/>
              </a:rPr>
              <a:t> </a:t>
            </a:r>
            <a:r>
              <a:rPr sz="1400" dirty="0">
                <a:solidFill>
                  <a:srgbClr val="808080"/>
                </a:solidFill>
                <a:latin typeface="Calibri"/>
                <a:cs typeface="Calibri"/>
              </a:rPr>
              <a:t>models</a:t>
            </a:r>
            <a:r>
              <a:rPr sz="1400" spc="-25" dirty="0">
                <a:solidFill>
                  <a:srgbClr val="808080"/>
                </a:solidFill>
                <a:latin typeface="Calibri"/>
                <a:cs typeface="Calibri"/>
              </a:rPr>
              <a:t> </a:t>
            </a:r>
            <a:r>
              <a:rPr sz="1400" dirty="0">
                <a:solidFill>
                  <a:srgbClr val="808080"/>
                </a:solidFill>
                <a:latin typeface="Calibri"/>
                <a:cs typeface="Calibri"/>
              </a:rPr>
              <a:t>for</a:t>
            </a:r>
            <a:r>
              <a:rPr sz="1400" spc="-55" dirty="0">
                <a:solidFill>
                  <a:srgbClr val="808080"/>
                </a:solidFill>
                <a:latin typeface="Calibri"/>
                <a:cs typeface="Calibri"/>
              </a:rPr>
              <a:t> </a:t>
            </a:r>
            <a:r>
              <a:rPr sz="1400" dirty="0">
                <a:solidFill>
                  <a:srgbClr val="808080"/>
                </a:solidFill>
                <a:latin typeface="Calibri"/>
                <a:cs typeface="Calibri"/>
              </a:rPr>
              <a:t>in</a:t>
            </a:r>
            <a:r>
              <a:rPr sz="1400" spc="-35" dirty="0">
                <a:solidFill>
                  <a:srgbClr val="808080"/>
                </a:solidFill>
                <a:latin typeface="Calibri"/>
                <a:cs typeface="Calibri"/>
              </a:rPr>
              <a:t> </a:t>
            </a:r>
            <a:r>
              <a:rPr sz="1400" spc="-10" dirty="0">
                <a:solidFill>
                  <a:srgbClr val="808080"/>
                </a:solidFill>
                <a:latin typeface="Calibri"/>
                <a:cs typeface="Calibri"/>
              </a:rPr>
              <a:t>patients </a:t>
            </a:r>
            <a:r>
              <a:rPr sz="1400" dirty="0">
                <a:solidFill>
                  <a:srgbClr val="808080"/>
                </a:solidFill>
                <a:latin typeface="Calibri"/>
                <a:cs typeface="Calibri"/>
              </a:rPr>
              <a:t>with</a:t>
            </a:r>
            <a:r>
              <a:rPr sz="1400" spc="-15" dirty="0">
                <a:solidFill>
                  <a:srgbClr val="808080"/>
                </a:solidFill>
                <a:latin typeface="Calibri"/>
                <a:cs typeface="Calibri"/>
              </a:rPr>
              <a:t> </a:t>
            </a:r>
            <a:r>
              <a:rPr sz="1400" spc="-10" dirty="0">
                <a:solidFill>
                  <a:srgbClr val="808080"/>
                </a:solidFill>
                <a:latin typeface="Calibri"/>
                <a:cs typeface="Calibri"/>
              </a:rPr>
              <a:t>COVID-</a:t>
            </a:r>
            <a:r>
              <a:rPr sz="1400" spc="-25" dirty="0">
                <a:solidFill>
                  <a:srgbClr val="808080"/>
                </a:solidFill>
                <a:latin typeface="Calibri"/>
                <a:cs typeface="Calibri"/>
              </a:rPr>
              <a:t>19</a:t>
            </a:r>
            <a:endParaRPr sz="1400" dirty="0">
              <a:latin typeface="Calibri"/>
              <a:cs typeface="Calibri"/>
            </a:endParaRPr>
          </a:p>
          <a:p>
            <a:pPr marL="411480" marR="193040" indent="-228600">
              <a:lnSpc>
                <a:spcPct val="100000"/>
              </a:lnSpc>
              <a:spcBef>
                <a:spcPts val="300"/>
              </a:spcBef>
              <a:buFont typeface="Arial"/>
              <a:buChar char="•"/>
              <a:tabLst>
                <a:tab pos="411480" algn="l"/>
                <a:tab pos="412115" algn="l"/>
              </a:tabLst>
            </a:pPr>
            <a:r>
              <a:rPr sz="1400" dirty="0">
                <a:solidFill>
                  <a:srgbClr val="808080"/>
                </a:solidFill>
                <a:latin typeface="Calibri"/>
                <a:cs typeface="Calibri"/>
              </a:rPr>
              <a:t>No</a:t>
            </a:r>
            <a:r>
              <a:rPr sz="1400" spc="-70" dirty="0">
                <a:solidFill>
                  <a:srgbClr val="808080"/>
                </a:solidFill>
                <a:latin typeface="Calibri"/>
                <a:cs typeface="Calibri"/>
              </a:rPr>
              <a:t> </a:t>
            </a:r>
            <a:r>
              <a:rPr sz="1400" dirty="0">
                <a:solidFill>
                  <a:srgbClr val="808080"/>
                </a:solidFill>
                <a:latin typeface="Calibri"/>
                <a:cs typeface="Calibri"/>
              </a:rPr>
              <a:t>direct</a:t>
            </a:r>
            <a:r>
              <a:rPr sz="1400" spc="-15" dirty="0">
                <a:solidFill>
                  <a:srgbClr val="808080"/>
                </a:solidFill>
                <a:latin typeface="Calibri"/>
                <a:cs typeface="Calibri"/>
              </a:rPr>
              <a:t> </a:t>
            </a:r>
            <a:r>
              <a:rPr sz="1400" spc="-10" dirty="0">
                <a:solidFill>
                  <a:srgbClr val="808080"/>
                </a:solidFill>
                <a:latin typeface="Calibri"/>
                <a:cs typeface="Calibri"/>
              </a:rPr>
              <a:t>high-</a:t>
            </a:r>
            <a:r>
              <a:rPr sz="1400" dirty="0">
                <a:solidFill>
                  <a:srgbClr val="808080"/>
                </a:solidFill>
                <a:latin typeface="Calibri"/>
                <a:cs typeface="Calibri"/>
              </a:rPr>
              <a:t>quality</a:t>
            </a:r>
            <a:r>
              <a:rPr sz="1400" spc="-5" dirty="0">
                <a:solidFill>
                  <a:srgbClr val="808080"/>
                </a:solidFill>
                <a:latin typeface="Calibri"/>
                <a:cs typeface="Calibri"/>
              </a:rPr>
              <a:t> </a:t>
            </a:r>
            <a:r>
              <a:rPr sz="1400" dirty="0">
                <a:solidFill>
                  <a:srgbClr val="808080"/>
                </a:solidFill>
                <a:latin typeface="Calibri"/>
                <a:cs typeface="Calibri"/>
              </a:rPr>
              <a:t>evidence</a:t>
            </a:r>
            <a:r>
              <a:rPr sz="1400" spc="-15" dirty="0">
                <a:solidFill>
                  <a:srgbClr val="808080"/>
                </a:solidFill>
                <a:latin typeface="Calibri"/>
                <a:cs typeface="Calibri"/>
              </a:rPr>
              <a:t> </a:t>
            </a:r>
            <a:r>
              <a:rPr sz="1400" dirty="0">
                <a:solidFill>
                  <a:srgbClr val="808080"/>
                </a:solidFill>
                <a:latin typeface="Calibri"/>
                <a:cs typeface="Calibri"/>
              </a:rPr>
              <a:t>comparing</a:t>
            </a:r>
            <a:r>
              <a:rPr sz="1400" spc="-25" dirty="0">
                <a:solidFill>
                  <a:srgbClr val="808080"/>
                </a:solidFill>
                <a:latin typeface="Calibri"/>
                <a:cs typeface="Calibri"/>
              </a:rPr>
              <a:t> </a:t>
            </a:r>
            <a:r>
              <a:rPr sz="1400" spc="-10" dirty="0">
                <a:solidFill>
                  <a:srgbClr val="808080"/>
                </a:solidFill>
                <a:latin typeface="Calibri"/>
                <a:cs typeface="Calibri"/>
              </a:rPr>
              <a:t>different anticoagulants</a:t>
            </a:r>
            <a:endParaRPr sz="1400" dirty="0">
              <a:latin typeface="Calibri"/>
              <a:cs typeface="Calibri"/>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Recommendation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5482590" cy="44307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Case</a:t>
            </a:r>
            <a:r>
              <a:rPr sz="2800" spc="-55" dirty="0">
                <a:solidFill>
                  <a:srgbClr val="E53E31"/>
                </a:solidFill>
                <a:latin typeface="Calibri"/>
                <a:cs typeface="Calibri"/>
              </a:rPr>
              <a:t> </a:t>
            </a:r>
            <a:r>
              <a:rPr lang="en-US" sz="2800" dirty="0">
                <a:solidFill>
                  <a:srgbClr val="E53E31"/>
                </a:solidFill>
                <a:latin typeface="Calibri"/>
                <a:cs typeface="Calibri"/>
              </a:rPr>
              <a:t>3</a:t>
            </a:r>
            <a:r>
              <a:rPr sz="2800" dirty="0">
                <a:solidFill>
                  <a:srgbClr val="E53E31"/>
                </a:solidFill>
                <a:latin typeface="Calibri"/>
                <a:cs typeface="Calibri"/>
              </a:rPr>
              <a:t>:</a:t>
            </a:r>
            <a:r>
              <a:rPr sz="2800" spc="-45" dirty="0">
                <a:solidFill>
                  <a:srgbClr val="E53E31"/>
                </a:solidFill>
                <a:latin typeface="Calibri"/>
                <a:cs typeface="Calibri"/>
              </a:rPr>
              <a:t> </a:t>
            </a:r>
            <a:r>
              <a:rPr lang="en-US" sz="2800" spc="-35" dirty="0">
                <a:solidFill>
                  <a:srgbClr val="E53E31"/>
                </a:solidFill>
                <a:latin typeface="Calibri"/>
                <a:cs typeface="Calibri"/>
              </a:rPr>
              <a:t>Discharge from hospital </a:t>
            </a:r>
            <a:endParaRPr sz="2800" dirty="0">
              <a:latin typeface="Calibri"/>
              <a:cs typeface="Calibri"/>
            </a:endParaRPr>
          </a:p>
        </p:txBody>
      </p:sp>
      <p:graphicFrame>
        <p:nvGraphicFramePr>
          <p:cNvPr id="6" name="Table 5">
            <a:extLst>
              <a:ext uri="{FF2B5EF4-FFF2-40B4-BE49-F238E27FC236}">
                <a16:creationId xmlns:a16="http://schemas.microsoft.com/office/drawing/2014/main" id="{8B808623-811C-E82A-11B2-3C441C2F7764}"/>
              </a:ext>
            </a:extLst>
          </p:cNvPr>
          <p:cNvGraphicFramePr>
            <a:graphicFrameLocks noGrp="1"/>
          </p:cNvGraphicFramePr>
          <p:nvPr>
            <p:extLst>
              <p:ext uri="{D42A27DB-BD31-4B8C-83A1-F6EECF244321}">
                <p14:modId xmlns:p14="http://schemas.microsoft.com/office/powerpoint/2010/main" val="1900842880"/>
              </p:ext>
            </p:extLst>
          </p:nvPr>
        </p:nvGraphicFramePr>
        <p:xfrm>
          <a:off x="1524000" y="2568484"/>
          <a:ext cx="4191000" cy="2603126"/>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3541401514"/>
                    </a:ext>
                  </a:extLst>
                </a:gridCol>
              </a:tblGrid>
              <a:tr h="381000">
                <a:tc>
                  <a:txBody>
                    <a:bodyPr/>
                    <a:lstStyle/>
                    <a:p>
                      <a:pPr marR="118110" algn="ctr">
                        <a:lnSpc>
                          <a:spcPct val="100000"/>
                        </a:lnSpc>
                        <a:spcBef>
                          <a:spcPts val="265"/>
                        </a:spcBef>
                      </a:pPr>
                      <a:r>
                        <a:rPr sz="1600" b="1" spc="-10" dirty="0">
                          <a:solidFill>
                            <a:srgbClr val="FFFFFF"/>
                          </a:solidFill>
                          <a:latin typeface="Calibri"/>
                          <a:cs typeface="Calibri"/>
                        </a:rPr>
                        <a:t>Patient</a:t>
                      </a:r>
                      <a:r>
                        <a:rPr sz="1600" b="1" spc="-65" dirty="0">
                          <a:solidFill>
                            <a:srgbClr val="FFFFFF"/>
                          </a:solidFill>
                          <a:latin typeface="Calibri"/>
                          <a:cs typeface="Calibri"/>
                        </a:rPr>
                        <a:t> </a:t>
                      </a:r>
                      <a:r>
                        <a:rPr lang="en-US" sz="1600" b="1" spc="-50" dirty="0">
                          <a:solidFill>
                            <a:srgbClr val="FFFFFF"/>
                          </a:solidFill>
                          <a:latin typeface="Calibri"/>
                          <a:cs typeface="Calibri"/>
                        </a:rPr>
                        <a:t>X</a:t>
                      </a:r>
                      <a:endParaRPr sz="1600" dirty="0">
                        <a:latin typeface="Calibri"/>
                        <a:cs typeface="Calibri"/>
                      </a:endParaRPr>
                    </a:p>
                  </a:txBody>
                  <a:tcPr marL="0" marR="0" marT="33655" marB="0">
                    <a:solidFill>
                      <a:srgbClr val="E43E31"/>
                    </a:solidFill>
                  </a:tcPr>
                </a:tc>
                <a:extLst>
                  <a:ext uri="{0D108BD9-81ED-4DB2-BD59-A6C34878D82A}">
                    <a16:rowId xmlns:a16="http://schemas.microsoft.com/office/drawing/2014/main" val="224600485"/>
                  </a:ext>
                </a:extLst>
              </a:tr>
              <a:tr h="393576">
                <a:tc>
                  <a:txBody>
                    <a:bodyPr/>
                    <a:lstStyle/>
                    <a:p>
                      <a:pPr marR="117475" algn="ctr">
                        <a:lnSpc>
                          <a:spcPct val="100000"/>
                        </a:lnSpc>
                        <a:spcBef>
                          <a:spcPts val="270"/>
                        </a:spcBef>
                      </a:pPr>
                      <a:r>
                        <a:rPr lang="en-US" sz="1600" dirty="0">
                          <a:solidFill>
                            <a:schemeClr val="tx1">
                              <a:lumMod val="50000"/>
                              <a:lumOff val="50000"/>
                            </a:schemeClr>
                          </a:solidFill>
                          <a:latin typeface="Microsoft YaHei" panose="020B0503020204020204" pitchFamily="34" charset="-122"/>
                          <a:ea typeface="Microsoft YaHei" panose="020B0503020204020204" pitchFamily="34" charset="-122"/>
                          <a:cs typeface="Calibri"/>
                        </a:rPr>
                        <a:t>♀, </a:t>
                      </a:r>
                      <a:r>
                        <a:rPr lang="en-US" sz="1600" dirty="0">
                          <a:solidFill>
                            <a:schemeClr val="tx1">
                              <a:lumMod val="50000"/>
                              <a:lumOff val="50000"/>
                            </a:schemeClr>
                          </a:solidFill>
                          <a:latin typeface="+mj-lt"/>
                          <a:ea typeface="Microsoft YaHei" panose="020B0503020204020204" pitchFamily="34" charset="-122"/>
                          <a:cs typeface="Calibri"/>
                        </a:rPr>
                        <a:t>Black, 68 years</a:t>
                      </a:r>
                      <a:endParaRPr sz="1600" dirty="0">
                        <a:solidFill>
                          <a:schemeClr val="tx1">
                            <a:lumMod val="50000"/>
                            <a:lumOff val="50000"/>
                          </a:schemeClr>
                        </a:solidFill>
                        <a:latin typeface="Calibri"/>
                        <a:cs typeface="Calibri"/>
                      </a:endParaRPr>
                    </a:p>
                  </a:txBody>
                  <a:tcPr marL="0" marR="0" marT="34290" marB="0">
                    <a:lnB w="12700">
                      <a:solidFill>
                        <a:srgbClr val="C0C0C0"/>
                      </a:solidFill>
                      <a:prstDash val="solid"/>
                    </a:lnB>
                    <a:solidFill>
                      <a:srgbClr val="F2F2F2"/>
                    </a:solidFill>
                  </a:tcPr>
                </a:tc>
                <a:extLst>
                  <a:ext uri="{0D108BD9-81ED-4DB2-BD59-A6C34878D82A}">
                    <a16:rowId xmlns:a16="http://schemas.microsoft.com/office/drawing/2014/main" val="689360202"/>
                  </a:ext>
                </a:extLst>
              </a:tr>
              <a:tr h="392830">
                <a:tc>
                  <a:txBody>
                    <a:bodyPr/>
                    <a:lstStyle/>
                    <a:p>
                      <a:pPr marR="120014" algn="ctr">
                        <a:lnSpc>
                          <a:spcPct val="100000"/>
                        </a:lnSpc>
                        <a:spcBef>
                          <a:spcPts val="259"/>
                        </a:spcBef>
                      </a:pPr>
                      <a:r>
                        <a:rPr lang="en-US" sz="1600" dirty="0">
                          <a:solidFill>
                            <a:schemeClr val="tx1">
                              <a:lumMod val="50000"/>
                              <a:lumOff val="50000"/>
                            </a:schemeClr>
                          </a:solidFill>
                          <a:latin typeface="Calibri"/>
                          <a:cs typeface="Calibri"/>
                        </a:rPr>
                        <a:t>BMI 31 kg/m</a:t>
                      </a:r>
                      <a:r>
                        <a:rPr lang="en-US" sz="1600" baseline="30000" dirty="0">
                          <a:solidFill>
                            <a:schemeClr val="tx1">
                              <a:lumMod val="50000"/>
                              <a:lumOff val="50000"/>
                            </a:schemeClr>
                          </a:solidFill>
                          <a:latin typeface="Calibri"/>
                          <a:cs typeface="Calibri"/>
                        </a:rPr>
                        <a:t>2</a:t>
                      </a:r>
                      <a:r>
                        <a:rPr lang="en-US" sz="1600" baseline="0" dirty="0">
                          <a:solidFill>
                            <a:schemeClr val="tx1">
                              <a:lumMod val="50000"/>
                              <a:lumOff val="50000"/>
                            </a:schemeClr>
                          </a:solidFill>
                          <a:latin typeface="Calibri"/>
                          <a:cs typeface="Calibri"/>
                        </a:rPr>
                        <a:t>, rheumatoid arthritis on methotrexate and TNF inhibitor</a:t>
                      </a:r>
                      <a:endParaRPr sz="1600" baseline="30000" dirty="0">
                        <a:solidFill>
                          <a:schemeClr val="tx1">
                            <a:lumMod val="50000"/>
                            <a:lumOff val="50000"/>
                          </a:schemeClr>
                        </a:solidFill>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577345539"/>
                  </a:ext>
                </a:extLst>
              </a:tr>
              <a:tr h="393576">
                <a:tc>
                  <a:txBody>
                    <a:bodyPr/>
                    <a:lstStyle/>
                    <a:p>
                      <a:pPr marR="116839" algn="ctr">
                        <a:lnSpc>
                          <a:spcPct val="100000"/>
                        </a:lnSpc>
                        <a:spcBef>
                          <a:spcPts val="259"/>
                        </a:spcBef>
                      </a:pPr>
                      <a:r>
                        <a:rPr lang="en-US" sz="1600" dirty="0">
                          <a:solidFill>
                            <a:schemeClr val="tx1">
                              <a:lumMod val="50000"/>
                              <a:lumOff val="50000"/>
                            </a:schemeClr>
                          </a:solidFill>
                          <a:latin typeface="Calibri"/>
                          <a:cs typeface="Calibri"/>
                        </a:rPr>
                        <a:t>COVID-19 day 10</a:t>
                      </a:r>
                      <a:endParaRPr sz="1600" dirty="0">
                        <a:solidFill>
                          <a:schemeClr val="tx1">
                            <a:lumMod val="50000"/>
                            <a:lumOff val="50000"/>
                          </a:schemeClr>
                        </a:solidFill>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538830417"/>
                  </a:ext>
                </a:extLst>
              </a:tr>
              <a:tr h="393576">
                <a:tc>
                  <a:txBody>
                    <a:bodyPr/>
                    <a:lstStyle/>
                    <a:p>
                      <a:pPr marL="0" marR="119380" lvl="0" indent="0" algn="ctr" defTabSz="914400" eaLnBrk="1" fontAlgn="auto" latinLnBrk="0" hangingPunct="1">
                        <a:lnSpc>
                          <a:spcPct val="100000"/>
                        </a:lnSpc>
                        <a:spcBef>
                          <a:spcPts val="259"/>
                        </a:spcBef>
                        <a:spcAft>
                          <a:spcPts val="0"/>
                        </a:spcAft>
                        <a:buClrTx/>
                        <a:buSzTx/>
                        <a:buFontTx/>
                        <a:buNone/>
                        <a:tabLst/>
                        <a:defRPr/>
                      </a:pPr>
                      <a:r>
                        <a:rPr lang="en-US" sz="1600" dirty="0">
                          <a:solidFill>
                            <a:schemeClr val="tx1">
                              <a:lumMod val="50000"/>
                              <a:lumOff val="50000"/>
                            </a:schemeClr>
                          </a:solidFill>
                          <a:latin typeface="+mn-lt"/>
                          <a:cs typeface="Calibri"/>
                        </a:rPr>
                        <a:t>Hospitalized x 6 days, supplemental oxygen by nasal cannula, remdesivir</a:t>
                      </a: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55915901"/>
                  </a:ext>
                </a:extLst>
              </a:tr>
              <a:tr h="393576">
                <a:tc>
                  <a:txBody>
                    <a:bodyPr/>
                    <a:lstStyle/>
                    <a:p>
                      <a:pPr marR="116839" algn="ctr">
                        <a:lnSpc>
                          <a:spcPct val="100000"/>
                        </a:lnSpc>
                        <a:spcBef>
                          <a:spcPts val="259"/>
                        </a:spcBef>
                      </a:pPr>
                      <a:r>
                        <a:rPr lang="en-US" sz="1600" dirty="0">
                          <a:solidFill>
                            <a:schemeClr val="tx1">
                              <a:lumMod val="50000"/>
                              <a:lumOff val="50000"/>
                            </a:schemeClr>
                          </a:solidFill>
                          <a:latin typeface="Calibri"/>
                          <a:cs typeface="Calibri"/>
                        </a:rPr>
                        <a:t>Off oxygen, mobilizing well</a:t>
                      </a:r>
                      <a:endParaRPr sz="1600" dirty="0">
                        <a:solidFill>
                          <a:schemeClr val="tx1">
                            <a:lumMod val="50000"/>
                            <a:lumOff val="50000"/>
                          </a:schemeClr>
                        </a:solidFill>
                        <a:latin typeface="Calibri"/>
                        <a:cs typeface="Calibri"/>
                      </a:endParaRPr>
                    </a:p>
                  </a:txBody>
                  <a:tcPr marL="0" marR="0" marT="33019" marB="0">
                    <a:lnT w="12700">
                      <a:solidFill>
                        <a:srgbClr val="C0C0C0"/>
                      </a:solidFill>
                      <a:prstDash val="solid"/>
                    </a:lnT>
                    <a:solidFill>
                      <a:srgbClr val="F2F2F2"/>
                    </a:solidFill>
                  </a:tcPr>
                </a:tc>
                <a:extLst>
                  <a:ext uri="{0D108BD9-81ED-4DB2-BD59-A6C34878D82A}">
                    <a16:rowId xmlns:a16="http://schemas.microsoft.com/office/drawing/2014/main" val="1210624559"/>
                  </a:ext>
                </a:extLst>
              </a:tr>
            </a:tbl>
          </a:graphicData>
        </a:graphic>
      </p:graphicFrame>
      <p:sp>
        <p:nvSpPr>
          <p:cNvPr id="7" name="TextBox 6">
            <a:extLst>
              <a:ext uri="{FF2B5EF4-FFF2-40B4-BE49-F238E27FC236}">
                <a16:creationId xmlns:a16="http://schemas.microsoft.com/office/drawing/2014/main" id="{DBC9DF20-DED8-2FBA-2172-DB9640E979C3}"/>
              </a:ext>
            </a:extLst>
          </p:cNvPr>
          <p:cNvSpPr txBox="1"/>
          <p:nvPr/>
        </p:nvSpPr>
        <p:spPr>
          <a:xfrm>
            <a:off x="0" y="6324600"/>
            <a:ext cx="6096000" cy="307777"/>
          </a:xfrm>
          <a:prstGeom prst="rect">
            <a:avLst/>
          </a:prstGeom>
          <a:noFill/>
        </p:spPr>
        <p:txBody>
          <a:bodyPr wrap="square">
            <a:spAutoFit/>
          </a:bodyPr>
          <a:lstStyle/>
          <a:p>
            <a:r>
              <a:rPr lang="en-US" sz="1400" b="0" dirty="0">
                <a:solidFill>
                  <a:schemeClr val="tx1">
                    <a:lumMod val="50000"/>
                    <a:lumOff val="50000"/>
                  </a:schemeClr>
                </a:solidFill>
                <a:effectLst/>
                <a:latin typeface="interfaceregular"/>
              </a:rPr>
              <a:t>Cleverley et al. BMJ 2020;370:bmj.m2426</a:t>
            </a:r>
            <a:endParaRPr lang="en-US" sz="1400" dirty="0">
              <a:solidFill>
                <a:schemeClr val="tx1">
                  <a:lumMod val="50000"/>
                  <a:lumOff val="50000"/>
                </a:schemeClr>
              </a:solidFill>
            </a:endParaRPr>
          </a:p>
        </p:txBody>
      </p:sp>
      <p:pic>
        <p:nvPicPr>
          <p:cNvPr id="8" name="Picture 3">
            <a:extLst>
              <a:ext uri="{FF2B5EF4-FFF2-40B4-BE49-F238E27FC236}">
                <a16:creationId xmlns:a16="http://schemas.microsoft.com/office/drawing/2014/main" id="{05EE0072-BA92-D15F-4A7B-48905674D90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280"/>
          <a:stretch/>
        </p:blipFill>
        <p:spPr bwMode="auto">
          <a:xfrm>
            <a:off x="7391400" y="2438400"/>
            <a:ext cx="2988730" cy="2863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1904925"/>
      </p:ext>
    </p:extLst>
  </p:cSld>
  <p:clrMapOvr>
    <a:masterClrMapping/>
  </p:clrMapOvr>
  <p:extLst>
    <p:ext uri="{6950BFC3-D8DA-4A85-94F7-54DA5524770B}">
      <p188:commentRel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Question</a:t>
            </a:r>
            <a:r>
              <a:rPr spc="-135" dirty="0"/>
              <a:t> </a:t>
            </a:r>
            <a:r>
              <a:rPr spc="-25" dirty="0"/>
              <a:t>#</a:t>
            </a:r>
            <a:r>
              <a:rPr lang="en-US" spc="-25" dirty="0"/>
              <a:t>3</a:t>
            </a:r>
            <a:endParaRPr spc="-25" dirty="0"/>
          </a:p>
        </p:txBody>
      </p:sp>
      <p:sp>
        <p:nvSpPr>
          <p:cNvPr id="3" name="object 3"/>
          <p:cNvSpPr txBox="1"/>
          <p:nvPr/>
        </p:nvSpPr>
        <p:spPr>
          <a:xfrm>
            <a:off x="406400" y="1957909"/>
            <a:ext cx="10333990" cy="1908214"/>
          </a:xfrm>
          <a:prstGeom prst="rect">
            <a:avLst/>
          </a:prstGeom>
        </p:spPr>
        <p:txBody>
          <a:bodyPr vert="horz" wrap="square" lIns="0" tIns="52069" rIns="0" bIns="0" rtlCol="0">
            <a:spAutoFit/>
          </a:bodyPr>
          <a:lstStyle/>
          <a:p>
            <a:pPr marL="12700" marR="5080">
              <a:lnSpc>
                <a:spcPct val="90700"/>
              </a:lnSpc>
              <a:spcBef>
                <a:spcPts val="409"/>
              </a:spcBef>
            </a:pPr>
            <a:r>
              <a:rPr lang="en-US" sz="2650" dirty="0">
                <a:solidFill>
                  <a:srgbClr val="808080"/>
                </a:solidFill>
                <a:latin typeface="Calibri"/>
                <a:cs typeface="Calibri"/>
              </a:rPr>
              <a:t>Should prophylactic-intensity DOACs, LMWH, UFH, Fondaparinux vs. no anticoagulation be used for post-discharge thromboprophylaxis in patients with COVID-19 who are being discharged from the hospital and who do not have suspected or confirmed VTE or another indication for anticoagulation?</a:t>
            </a:r>
            <a:endParaRPr lang="en-US" sz="2650" dirty="0">
              <a:latin typeface="Calibri"/>
              <a:cs typeface="Calibri"/>
            </a:endParaRPr>
          </a:p>
        </p:txBody>
      </p:sp>
    </p:spTree>
    <p:extLst>
      <p:ext uri="{BB962C8B-B14F-4D97-AF65-F5344CB8AC3E}">
        <p14:creationId xmlns:p14="http://schemas.microsoft.com/office/powerpoint/2010/main" val="2925649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714458"/>
            <a:ext cx="10779125" cy="3316934"/>
          </a:xfrm>
          <a:prstGeom prst="rect">
            <a:avLst/>
          </a:prstGeom>
        </p:spPr>
        <p:txBody>
          <a:bodyPr vert="horz" wrap="square" lIns="0" tIns="53975" rIns="0" bIns="0" rtlCol="0">
            <a:spAutoFit/>
          </a:bodyPr>
          <a:lstStyle/>
          <a:p>
            <a:pPr marL="12700" marR="5080">
              <a:lnSpc>
                <a:spcPts val="2590"/>
              </a:lnSpc>
              <a:spcBef>
                <a:spcPts val="425"/>
              </a:spcBef>
            </a:pPr>
            <a:r>
              <a:rPr sz="2400" b="1" dirty="0">
                <a:solidFill>
                  <a:srgbClr val="808080"/>
                </a:solidFill>
                <a:latin typeface="Calibri"/>
                <a:cs typeface="Calibri"/>
              </a:rPr>
              <a:t>Which</a:t>
            </a:r>
            <a:r>
              <a:rPr sz="2400" b="1" spc="-30" dirty="0">
                <a:solidFill>
                  <a:srgbClr val="808080"/>
                </a:solidFill>
                <a:latin typeface="Calibri"/>
                <a:cs typeface="Calibri"/>
              </a:rPr>
              <a:t> </a:t>
            </a:r>
            <a:r>
              <a:rPr sz="2400" b="1" dirty="0">
                <a:solidFill>
                  <a:srgbClr val="808080"/>
                </a:solidFill>
                <a:latin typeface="Calibri"/>
                <a:cs typeface="Calibri"/>
              </a:rPr>
              <a:t>ONE</a:t>
            </a:r>
            <a:r>
              <a:rPr sz="2400" b="1" spc="-25" dirty="0">
                <a:solidFill>
                  <a:srgbClr val="808080"/>
                </a:solidFill>
                <a:latin typeface="Calibri"/>
                <a:cs typeface="Calibri"/>
              </a:rPr>
              <a:t> </a:t>
            </a:r>
            <a:r>
              <a:rPr sz="2400" b="1" dirty="0">
                <a:solidFill>
                  <a:srgbClr val="808080"/>
                </a:solidFill>
                <a:latin typeface="Calibri"/>
                <a:cs typeface="Calibri"/>
              </a:rPr>
              <a:t>of</a:t>
            </a:r>
            <a:r>
              <a:rPr sz="2400" b="1" spc="-25" dirty="0">
                <a:solidFill>
                  <a:srgbClr val="808080"/>
                </a:solidFill>
                <a:latin typeface="Calibri"/>
                <a:cs typeface="Calibri"/>
              </a:rPr>
              <a:t> </a:t>
            </a:r>
            <a:r>
              <a:rPr sz="2400" b="1" dirty="0">
                <a:solidFill>
                  <a:srgbClr val="808080"/>
                </a:solidFill>
                <a:latin typeface="Calibri"/>
                <a:cs typeface="Calibri"/>
              </a:rPr>
              <a:t>the</a:t>
            </a:r>
            <a:r>
              <a:rPr sz="2400" b="1" spc="-10" dirty="0">
                <a:solidFill>
                  <a:srgbClr val="808080"/>
                </a:solidFill>
                <a:latin typeface="Calibri"/>
                <a:cs typeface="Calibri"/>
              </a:rPr>
              <a:t> </a:t>
            </a:r>
            <a:r>
              <a:rPr sz="2400" b="1" dirty="0">
                <a:solidFill>
                  <a:srgbClr val="808080"/>
                </a:solidFill>
                <a:latin typeface="Calibri"/>
                <a:cs typeface="Calibri"/>
              </a:rPr>
              <a:t>following</a:t>
            </a:r>
            <a:r>
              <a:rPr sz="2400" b="1" spc="-40" dirty="0">
                <a:solidFill>
                  <a:srgbClr val="808080"/>
                </a:solidFill>
                <a:latin typeface="Calibri"/>
                <a:cs typeface="Calibri"/>
              </a:rPr>
              <a:t> </a:t>
            </a:r>
            <a:r>
              <a:rPr sz="2400" b="1" dirty="0">
                <a:solidFill>
                  <a:srgbClr val="808080"/>
                </a:solidFill>
                <a:latin typeface="Calibri"/>
                <a:cs typeface="Calibri"/>
              </a:rPr>
              <a:t>options</a:t>
            </a:r>
            <a:r>
              <a:rPr sz="2400" b="1" spc="-20" dirty="0">
                <a:solidFill>
                  <a:srgbClr val="808080"/>
                </a:solidFill>
                <a:latin typeface="Calibri"/>
                <a:cs typeface="Calibri"/>
              </a:rPr>
              <a:t> </a:t>
            </a:r>
            <a:r>
              <a:rPr sz="2400" b="1" dirty="0">
                <a:solidFill>
                  <a:srgbClr val="808080"/>
                </a:solidFill>
                <a:latin typeface="Calibri"/>
                <a:cs typeface="Calibri"/>
              </a:rPr>
              <a:t>would</a:t>
            </a:r>
            <a:r>
              <a:rPr sz="2400" b="1" spc="-25" dirty="0">
                <a:solidFill>
                  <a:srgbClr val="808080"/>
                </a:solidFill>
                <a:latin typeface="Calibri"/>
                <a:cs typeface="Calibri"/>
              </a:rPr>
              <a:t> </a:t>
            </a:r>
            <a:r>
              <a:rPr sz="2400" b="1" dirty="0">
                <a:solidFill>
                  <a:srgbClr val="808080"/>
                </a:solidFill>
                <a:latin typeface="Calibri"/>
                <a:cs typeface="Calibri"/>
              </a:rPr>
              <a:t>you</a:t>
            </a:r>
            <a:r>
              <a:rPr sz="2400" b="1" spc="-35" dirty="0">
                <a:solidFill>
                  <a:srgbClr val="808080"/>
                </a:solidFill>
                <a:latin typeface="Calibri"/>
                <a:cs typeface="Calibri"/>
              </a:rPr>
              <a:t> </a:t>
            </a:r>
            <a:r>
              <a:rPr sz="2400" b="1" dirty="0">
                <a:solidFill>
                  <a:srgbClr val="808080"/>
                </a:solidFill>
                <a:latin typeface="Calibri"/>
                <a:cs typeface="Calibri"/>
              </a:rPr>
              <a:t>suggest</a:t>
            </a:r>
            <a:r>
              <a:rPr sz="2400" b="1" spc="-30" dirty="0">
                <a:solidFill>
                  <a:srgbClr val="808080"/>
                </a:solidFill>
                <a:latin typeface="Calibri"/>
                <a:cs typeface="Calibri"/>
              </a:rPr>
              <a:t> </a:t>
            </a:r>
            <a:r>
              <a:rPr sz="2400" b="1" dirty="0">
                <a:solidFill>
                  <a:srgbClr val="808080"/>
                </a:solidFill>
                <a:latin typeface="Calibri"/>
                <a:cs typeface="Calibri"/>
              </a:rPr>
              <a:t>for</a:t>
            </a:r>
            <a:r>
              <a:rPr sz="2400" b="1" spc="-20" dirty="0">
                <a:solidFill>
                  <a:srgbClr val="808080"/>
                </a:solidFill>
                <a:latin typeface="Calibri"/>
                <a:cs typeface="Calibri"/>
              </a:rPr>
              <a:t> </a:t>
            </a:r>
            <a:r>
              <a:rPr lang="en-US" sz="2400" b="1" spc="-20" dirty="0">
                <a:solidFill>
                  <a:srgbClr val="808080"/>
                </a:solidFill>
                <a:latin typeface="Calibri"/>
                <a:cs typeface="Calibri"/>
              </a:rPr>
              <a:t>a </a:t>
            </a:r>
            <a:r>
              <a:rPr lang="en-US" sz="2400" b="1" spc="-10" dirty="0">
                <a:solidFill>
                  <a:srgbClr val="808080"/>
                </a:solidFill>
                <a:latin typeface="Calibri"/>
                <a:cs typeface="Calibri"/>
              </a:rPr>
              <a:t>patient with COVID-19 being discharged from the hospital and who does not have suspected or confirmed VTE or another indication for anticoagulation</a:t>
            </a:r>
            <a:r>
              <a:rPr sz="2400" b="1" spc="-20" dirty="0">
                <a:solidFill>
                  <a:srgbClr val="808080"/>
                </a:solidFill>
                <a:latin typeface="Calibri"/>
                <a:cs typeface="Calibri"/>
              </a:rPr>
              <a:t>?</a:t>
            </a:r>
            <a:endParaRPr sz="2400" dirty="0">
              <a:latin typeface="Calibri"/>
              <a:cs typeface="Calibri"/>
            </a:endParaRPr>
          </a:p>
          <a:p>
            <a:pPr>
              <a:lnSpc>
                <a:spcPct val="100000"/>
              </a:lnSpc>
            </a:pPr>
            <a:endParaRPr lang="en-US" sz="3500" dirty="0">
              <a:latin typeface="Calibri"/>
              <a:cs typeface="Calibri"/>
            </a:endParaRPr>
          </a:p>
          <a:p>
            <a:pPr>
              <a:lnSpc>
                <a:spcPct val="100000"/>
              </a:lnSpc>
            </a:pPr>
            <a:r>
              <a:rPr lang="en-US" sz="2800" dirty="0">
                <a:solidFill>
                  <a:srgbClr val="808080"/>
                </a:solidFill>
                <a:latin typeface="Calibri"/>
                <a:cs typeface="Calibri"/>
              </a:rPr>
              <a:t>A. Intermediate-</a:t>
            </a:r>
            <a:r>
              <a:rPr lang="en-US" sz="2800" spc="-65" dirty="0">
                <a:solidFill>
                  <a:srgbClr val="808080"/>
                </a:solidFill>
                <a:latin typeface="Calibri"/>
                <a:cs typeface="Calibri"/>
              </a:rPr>
              <a:t> </a:t>
            </a:r>
            <a:r>
              <a:rPr lang="en-US" sz="2800" dirty="0">
                <a:solidFill>
                  <a:srgbClr val="808080"/>
                </a:solidFill>
                <a:latin typeface="Calibri"/>
                <a:cs typeface="Calibri"/>
              </a:rPr>
              <a:t>or</a:t>
            </a:r>
            <a:r>
              <a:rPr lang="en-US" sz="2800" spc="-30" dirty="0">
                <a:solidFill>
                  <a:srgbClr val="808080"/>
                </a:solidFill>
                <a:latin typeface="Calibri"/>
                <a:cs typeface="Calibri"/>
              </a:rPr>
              <a:t> </a:t>
            </a:r>
            <a:r>
              <a:rPr lang="en-US" sz="2800" spc="-10" dirty="0">
                <a:solidFill>
                  <a:srgbClr val="808080"/>
                </a:solidFill>
                <a:latin typeface="Calibri"/>
                <a:cs typeface="Calibri"/>
              </a:rPr>
              <a:t>therapeutic-</a:t>
            </a:r>
            <a:r>
              <a:rPr lang="en-US" sz="2800" dirty="0">
                <a:solidFill>
                  <a:srgbClr val="808080"/>
                </a:solidFill>
                <a:latin typeface="Calibri"/>
                <a:cs typeface="Calibri"/>
              </a:rPr>
              <a:t>intensity</a:t>
            </a:r>
            <a:r>
              <a:rPr lang="en-US" sz="2800" spc="-55" dirty="0">
                <a:solidFill>
                  <a:srgbClr val="808080"/>
                </a:solidFill>
                <a:latin typeface="Calibri"/>
                <a:cs typeface="Calibri"/>
              </a:rPr>
              <a:t> </a:t>
            </a:r>
            <a:r>
              <a:rPr lang="en-US" sz="2800" spc="-10" dirty="0">
                <a:solidFill>
                  <a:srgbClr val="808080"/>
                </a:solidFill>
                <a:latin typeface="Calibri"/>
                <a:cs typeface="Calibri"/>
              </a:rPr>
              <a:t>anticoagulation</a:t>
            </a:r>
            <a:endParaRPr lang="en-US" sz="2800" dirty="0">
              <a:solidFill>
                <a:srgbClr val="808080"/>
              </a:solidFill>
              <a:latin typeface="Calibri"/>
              <a:cs typeface="Calibri"/>
            </a:endParaRPr>
          </a:p>
          <a:p>
            <a:pPr>
              <a:lnSpc>
                <a:spcPct val="100000"/>
              </a:lnSpc>
            </a:pPr>
            <a:r>
              <a:rPr lang="en-US" sz="2800" dirty="0">
                <a:solidFill>
                  <a:srgbClr val="808080"/>
                </a:solidFill>
                <a:latin typeface="Calibri"/>
                <a:cs typeface="Calibri"/>
              </a:rPr>
              <a:t>B. No anticoagulation</a:t>
            </a:r>
          </a:p>
          <a:p>
            <a:pPr>
              <a:lnSpc>
                <a:spcPct val="100000"/>
              </a:lnSpc>
            </a:pPr>
            <a:r>
              <a:rPr lang="en-US" sz="2800" dirty="0">
                <a:solidFill>
                  <a:srgbClr val="808080"/>
                </a:solidFill>
                <a:latin typeface="Calibri"/>
                <a:cs typeface="Calibri"/>
              </a:rPr>
              <a:t>C. Prophylactic-intensity anticoagulation</a:t>
            </a:r>
          </a:p>
          <a:p>
            <a:pPr>
              <a:lnSpc>
                <a:spcPct val="100000"/>
              </a:lnSpc>
            </a:pPr>
            <a:r>
              <a:rPr lang="en-US" sz="2800" dirty="0">
                <a:solidFill>
                  <a:srgbClr val="808080"/>
                </a:solidFill>
                <a:latin typeface="Calibri"/>
                <a:cs typeface="Calibri"/>
              </a:rPr>
              <a:t>D. Aspirin</a:t>
            </a:r>
            <a:endParaRPr sz="2800" dirty="0">
              <a:latin typeface="Calibri"/>
              <a:cs typeface="Calibri"/>
            </a:endParaRPr>
          </a:p>
        </p:txBody>
      </p:sp>
    </p:spTree>
    <p:extLst>
      <p:ext uri="{BB962C8B-B14F-4D97-AF65-F5344CB8AC3E}">
        <p14:creationId xmlns:p14="http://schemas.microsoft.com/office/powerpoint/2010/main" val="2863538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714458"/>
            <a:ext cx="10779125" cy="3316934"/>
          </a:xfrm>
          <a:prstGeom prst="rect">
            <a:avLst/>
          </a:prstGeom>
        </p:spPr>
        <p:txBody>
          <a:bodyPr vert="horz" wrap="square" lIns="0" tIns="53975" rIns="0" bIns="0" rtlCol="0">
            <a:spAutoFit/>
          </a:bodyPr>
          <a:lstStyle/>
          <a:p>
            <a:pPr marL="12700" marR="5080">
              <a:lnSpc>
                <a:spcPts val="2590"/>
              </a:lnSpc>
              <a:spcBef>
                <a:spcPts val="425"/>
              </a:spcBef>
            </a:pPr>
            <a:r>
              <a:rPr sz="2400" b="1" dirty="0">
                <a:solidFill>
                  <a:srgbClr val="808080"/>
                </a:solidFill>
                <a:latin typeface="Calibri"/>
                <a:cs typeface="Calibri"/>
              </a:rPr>
              <a:t>Which</a:t>
            </a:r>
            <a:r>
              <a:rPr sz="2400" b="1" spc="-30" dirty="0">
                <a:solidFill>
                  <a:srgbClr val="808080"/>
                </a:solidFill>
                <a:latin typeface="Calibri"/>
                <a:cs typeface="Calibri"/>
              </a:rPr>
              <a:t> </a:t>
            </a:r>
            <a:r>
              <a:rPr sz="2400" b="1" dirty="0">
                <a:solidFill>
                  <a:srgbClr val="808080"/>
                </a:solidFill>
                <a:latin typeface="Calibri"/>
                <a:cs typeface="Calibri"/>
              </a:rPr>
              <a:t>ONE</a:t>
            </a:r>
            <a:r>
              <a:rPr sz="2400" b="1" spc="-25" dirty="0">
                <a:solidFill>
                  <a:srgbClr val="808080"/>
                </a:solidFill>
                <a:latin typeface="Calibri"/>
                <a:cs typeface="Calibri"/>
              </a:rPr>
              <a:t> </a:t>
            </a:r>
            <a:r>
              <a:rPr sz="2400" b="1" dirty="0">
                <a:solidFill>
                  <a:srgbClr val="808080"/>
                </a:solidFill>
                <a:latin typeface="Calibri"/>
                <a:cs typeface="Calibri"/>
              </a:rPr>
              <a:t>of</a:t>
            </a:r>
            <a:r>
              <a:rPr sz="2400" b="1" spc="-25" dirty="0">
                <a:solidFill>
                  <a:srgbClr val="808080"/>
                </a:solidFill>
                <a:latin typeface="Calibri"/>
                <a:cs typeface="Calibri"/>
              </a:rPr>
              <a:t> </a:t>
            </a:r>
            <a:r>
              <a:rPr sz="2400" b="1" dirty="0">
                <a:solidFill>
                  <a:srgbClr val="808080"/>
                </a:solidFill>
                <a:latin typeface="Calibri"/>
                <a:cs typeface="Calibri"/>
              </a:rPr>
              <a:t>the</a:t>
            </a:r>
            <a:r>
              <a:rPr sz="2400" b="1" spc="-10" dirty="0">
                <a:solidFill>
                  <a:srgbClr val="808080"/>
                </a:solidFill>
                <a:latin typeface="Calibri"/>
                <a:cs typeface="Calibri"/>
              </a:rPr>
              <a:t> </a:t>
            </a:r>
            <a:r>
              <a:rPr sz="2400" b="1" dirty="0">
                <a:solidFill>
                  <a:srgbClr val="808080"/>
                </a:solidFill>
                <a:latin typeface="Calibri"/>
                <a:cs typeface="Calibri"/>
              </a:rPr>
              <a:t>following</a:t>
            </a:r>
            <a:r>
              <a:rPr sz="2400" b="1" spc="-40" dirty="0">
                <a:solidFill>
                  <a:srgbClr val="808080"/>
                </a:solidFill>
                <a:latin typeface="Calibri"/>
                <a:cs typeface="Calibri"/>
              </a:rPr>
              <a:t> </a:t>
            </a:r>
            <a:r>
              <a:rPr sz="2400" b="1" dirty="0">
                <a:solidFill>
                  <a:srgbClr val="808080"/>
                </a:solidFill>
                <a:latin typeface="Calibri"/>
                <a:cs typeface="Calibri"/>
              </a:rPr>
              <a:t>options</a:t>
            </a:r>
            <a:r>
              <a:rPr sz="2400" b="1" spc="-20" dirty="0">
                <a:solidFill>
                  <a:srgbClr val="808080"/>
                </a:solidFill>
                <a:latin typeface="Calibri"/>
                <a:cs typeface="Calibri"/>
              </a:rPr>
              <a:t> </a:t>
            </a:r>
            <a:r>
              <a:rPr sz="2400" b="1" dirty="0">
                <a:solidFill>
                  <a:srgbClr val="808080"/>
                </a:solidFill>
                <a:latin typeface="Calibri"/>
                <a:cs typeface="Calibri"/>
              </a:rPr>
              <a:t>would</a:t>
            </a:r>
            <a:r>
              <a:rPr sz="2400" b="1" spc="-25" dirty="0">
                <a:solidFill>
                  <a:srgbClr val="808080"/>
                </a:solidFill>
                <a:latin typeface="Calibri"/>
                <a:cs typeface="Calibri"/>
              </a:rPr>
              <a:t> </a:t>
            </a:r>
            <a:r>
              <a:rPr sz="2400" b="1" dirty="0">
                <a:solidFill>
                  <a:srgbClr val="808080"/>
                </a:solidFill>
                <a:latin typeface="Calibri"/>
                <a:cs typeface="Calibri"/>
              </a:rPr>
              <a:t>you</a:t>
            </a:r>
            <a:r>
              <a:rPr sz="2400" b="1" spc="-35" dirty="0">
                <a:solidFill>
                  <a:srgbClr val="808080"/>
                </a:solidFill>
                <a:latin typeface="Calibri"/>
                <a:cs typeface="Calibri"/>
              </a:rPr>
              <a:t> </a:t>
            </a:r>
            <a:r>
              <a:rPr sz="2400" b="1" dirty="0">
                <a:solidFill>
                  <a:srgbClr val="808080"/>
                </a:solidFill>
                <a:latin typeface="Calibri"/>
                <a:cs typeface="Calibri"/>
              </a:rPr>
              <a:t>suggest</a:t>
            </a:r>
            <a:r>
              <a:rPr sz="2400" b="1" spc="-30" dirty="0">
                <a:solidFill>
                  <a:srgbClr val="808080"/>
                </a:solidFill>
                <a:latin typeface="Calibri"/>
                <a:cs typeface="Calibri"/>
              </a:rPr>
              <a:t> </a:t>
            </a:r>
            <a:r>
              <a:rPr sz="2400" b="1" dirty="0">
                <a:solidFill>
                  <a:srgbClr val="808080"/>
                </a:solidFill>
                <a:latin typeface="Calibri"/>
                <a:cs typeface="Calibri"/>
              </a:rPr>
              <a:t>for</a:t>
            </a:r>
            <a:r>
              <a:rPr sz="2400" b="1" spc="-20" dirty="0">
                <a:solidFill>
                  <a:srgbClr val="808080"/>
                </a:solidFill>
                <a:latin typeface="Calibri"/>
                <a:cs typeface="Calibri"/>
              </a:rPr>
              <a:t> </a:t>
            </a:r>
            <a:r>
              <a:rPr lang="en-US" sz="2400" b="1" spc="-20" dirty="0">
                <a:solidFill>
                  <a:srgbClr val="808080"/>
                </a:solidFill>
                <a:latin typeface="Calibri"/>
                <a:cs typeface="Calibri"/>
              </a:rPr>
              <a:t>a </a:t>
            </a:r>
            <a:r>
              <a:rPr lang="en-US" sz="2400" b="1" spc="-10" dirty="0">
                <a:solidFill>
                  <a:srgbClr val="808080"/>
                </a:solidFill>
                <a:latin typeface="Calibri"/>
                <a:cs typeface="Calibri"/>
              </a:rPr>
              <a:t>patient with COVID-19 being discharged from the hospital and who does not have suspected or confirmed VTE or another indication for anticoagulation</a:t>
            </a:r>
            <a:r>
              <a:rPr sz="2400" b="1" spc="-20" dirty="0">
                <a:solidFill>
                  <a:srgbClr val="808080"/>
                </a:solidFill>
                <a:latin typeface="Calibri"/>
                <a:cs typeface="Calibri"/>
              </a:rPr>
              <a:t>?</a:t>
            </a:r>
            <a:endParaRPr sz="2400" dirty="0">
              <a:latin typeface="Calibri"/>
              <a:cs typeface="Calibri"/>
            </a:endParaRPr>
          </a:p>
          <a:p>
            <a:pPr>
              <a:lnSpc>
                <a:spcPct val="100000"/>
              </a:lnSpc>
            </a:pPr>
            <a:endParaRPr lang="en-US" sz="3500" dirty="0">
              <a:latin typeface="Calibri"/>
              <a:cs typeface="Calibri"/>
            </a:endParaRPr>
          </a:p>
          <a:p>
            <a:pPr>
              <a:lnSpc>
                <a:spcPct val="100000"/>
              </a:lnSpc>
            </a:pPr>
            <a:r>
              <a:rPr lang="en-US" sz="2800" dirty="0">
                <a:solidFill>
                  <a:srgbClr val="808080"/>
                </a:solidFill>
                <a:latin typeface="Calibri"/>
                <a:cs typeface="Calibri"/>
              </a:rPr>
              <a:t>A. Intermediate-</a:t>
            </a:r>
            <a:r>
              <a:rPr lang="en-US" sz="2800" spc="-65" dirty="0">
                <a:solidFill>
                  <a:srgbClr val="808080"/>
                </a:solidFill>
                <a:latin typeface="Calibri"/>
                <a:cs typeface="Calibri"/>
              </a:rPr>
              <a:t> </a:t>
            </a:r>
            <a:r>
              <a:rPr lang="en-US" sz="2800" dirty="0">
                <a:solidFill>
                  <a:srgbClr val="808080"/>
                </a:solidFill>
                <a:latin typeface="Calibri"/>
                <a:cs typeface="Calibri"/>
              </a:rPr>
              <a:t>or</a:t>
            </a:r>
            <a:r>
              <a:rPr lang="en-US" sz="2800" spc="-30" dirty="0">
                <a:solidFill>
                  <a:srgbClr val="808080"/>
                </a:solidFill>
                <a:latin typeface="Calibri"/>
                <a:cs typeface="Calibri"/>
              </a:rPr>
              <a:t> </a:t>
            </a:r>
            <a:r>
              <a:rPr lang="en-US" sz="2800" spc="-10" dirty="0">
                <a:solidFill>
                  <a:srgbClr val="808080"/>
                </a:solidFill>
                <a:latin typeface="Calibri"/>
                <a:cs typeface="Calibri"/>
              </a:rPr>
              <a:t>therapeutic-</a:t>
            </a:r>
            <a:r>
              <a:rPr lang="en-US" sz="2800" dirty="0">
                <a:solidFill>
                  <a:srgbClr val="808080"/>
                </a:solidFill>
                <a:latin typeface="Calibri"/>
                <a:cs typeface="Calibri"/>
              </a:rPr>
              <a:t>intensity</a:t>
            </a:r>
            <a:r>
              <a:rPr lang="en-US" sz="2800" spc="-55" dirty="0">
                <a:solidFill>
                  <a:srgbClr val="808080"/>
                </a:solidFill>
                <a:latin typeface="Calibri"/>
                <a:cs typeface="Calibri"/>
              </a:rPr>
              <a:t> </a:t>
            </a:r>
            <a:r>
              <a:rPr lang="en-US" sz="2800" spc="-10" dirty="0">
                <a:solidFill>
                  <a:srgbClr val="808080"/>
                </a:solidFill>
                <a:latin typeface="Calibri"/>
                <a:cs typeface="Calibri"/>
              </a:rPr>
              <a:t>anticoagulation</a:t>
            </a:r>
            <a:endParaRPr lang="en-US" sz="2800" dirty="0">
              <a:solidFill>
                <a:srgbClr val="808080"/>
              </a:solidFill>
              <a:latin typeface="Calibri"/>
              <a:cs typeface="Calibri"/>
            </a:endParaRPr>
          </a:p>
          <a:p>
            <a:pPr>
              <a:lnSpc>
                <a:spcPct val="100000"/>
              </a:lnSpc>
            </a:pPr>
            <a:r>
              <a:rPr lang="en-US" sz="2800" dirty="0">
                <a:solidFill>
                  <a:srgbClr val="808080"/>
                </a:solidFill>
                <a:latin typeface="Calibri"/>
                <a:cs typeface="Calibri"/>
              </a:rPr>
              <a:t>B. No anticoagulation</a:t>
            </a:r>
          </a:p>
          <a:p>
            <a:pPr>
              <a:lnSpc>
                <a:spcPct val="100000"/>
              </a:lnSpc>
            </a:pPr>
            <a:r>
              <a:rPr lang="en-US" sz="2800" dirty="0">
                <a:solidFill>
                  <a:srgbClr val="808080"/>
                </a:solidFill>
                <a:latin typeface="Calibri"/>
                <a:cs typeface="Calibri"/>
              </a:rPr>
              <a:t>C. Prophylactic-intensity anticoagulation</a:t>
            </a:r>
          </a:p>
          <a:p>
            <a:pPr>
              <a:lnSpc>
                <a:spcPct val="100000"/>
              </a:lnSpc>
            </a:pPr>
            <a:r>
              <a:rPr lang="en-US" sz="2800" dirty="0">
                <a:solidFill>
                  <a:srgbClr val="808080"/>
                </a:solidFill>
                <a:latin typeface="Calibri"/>
                <a:cs typeface="Calibri"/>
              </a:rPr>
              <a:t>D. Aspirin</a:t>
            </a:r>
            <a:endParaRPr sz="2800" dirty="0">
              <a:latin typeface="Calibri"/>
              <a:cs typeface="Calibri"/>
            </a:endParaRPr>
          </a:p>
        </p:txBody>
      </p:sp>
      <p:sp>
        <p:nvSpPr>
          <p:cNvPr id="3" name="object 3"/>
          <p:cNvSpPr txBox="1"/>
          <p:nvPr/>
        </p:nvSpPr>
        <p:spPr>
          <a:xfrm>
            <a:off x="304800" y="3733800"/>
            <a:ext cx="8785860" cy="389209"/>
          </a:xfrm>
          <a:prstGeom prst="rect">
            <a:avLst/>
          </a:prstGeom>
          <a:ln w="28575">
            <a:solidFill>
              <a:srgbClr val="E43E31"/>
            </a:solidFill>
          </a:ln>
        </p:spPr>
        <p:txBody>
          <a:bodyPr vert="horz" wrap="square" lIns="0" tIns="19685" rIns="0" bIns="0" rtlCol="0">
            <a:spAutoFit/>
          </a:bodyPr>
          <a:lstStyle/>
          <a:p>
            <a:pPr marL="69215">
              <a:lnSpc>
                <a:spcPct val="100000"/>
              </a:lnSpc>
              <a:spcBef>
                <a:spcPts val="155"/>
              </a:spcBef>
              <a:tabLst>
                <a:tab pos="584200" algn="l"/>
              </a:tabLst>
            </a:pPr>
            <a:endParaRPr sz="2400" dirty="0">
              <a:latin typeface="Calibri"/>
              <a:cs typeface="Calibri"/>
            </a:endParaRPr>
          </a:p>
        </p:txBody>
      </p:sp>
    </p:spTree>
    <p:extLst>
      <p:ext uri="{BB962C8B-B14F-4D97-AF65-F5344CB8AC3E}">
        <p14:creationId xmlns:p14="http://schemas.microsoft.com/office/powerpoint/2010/main" val="1670807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4666"/>
            <a:ext cx="10333990" cy="1908214"/>
          </a:xfrm>
          <a:prstGeom prst="rect">
            <a:avLst/>
          </a:prstGeom>
        </p:spPr>
        <p:txBody>
          <a:bodyPr vert="horz" wrap="square" lIns="0" tIns="52069" rIns="0" bIns="0" rtlCol="0">
            <a:spAutoFit/>
          </a:bodyPr>
          <a:lstStyle/>
          <a:p>
            <a:pPr marL="12700" marR="5080">
              <a:lnSpc>
                <a:spcPct val="90700"/>
              </a:lnSpc>
              <a:spcBef>
                <a:spcPts val="409"/>
              </a:spcBef>
            </a:pPr>
            <a:r>
              <a:rPr lang="en-US" sz="2650" dirty="0">
                <a:solidFill>
                  <a:srgbClr val="808080"/>
                </a:solidFill>
                <a:latin typeface="Calibri"/>
                <a:cs typeface="Calibri"/>
              </a:rPr>
              <a:t>Should prophylactic-intensity DOACs, LMWH, UFH, Fondaparinux vs. no anticoagulation be used for post-discharge thromboprophylaxis in patients with COVID-19 who are being discharged from the hospital and who do not have suspected or confirmed VTE or another indication for anticoagulation?</a:t>
            </a:r>
          </a:p>
        </p:txBody>
      </p:sp>
      <p:graphicFrame>
        <p:nvGraphicFramePr>
          <p:cNvPr id="3" name="object 3"/>
          <p:cNvGraphicFramePr>
            <a:graphicFrameLocks noGrp="1"/>
          </p:cNvGraphicFramePr>
          <p:nvPr>
            <p:extLst>
              <p:ext uri="{D42A27DB-BD31-4B8C-83A1-F6EECF244321}">
                <p14:modId xmlns:p14="http://schemas.microsoft.com/office/powerpoint/2010/main" val="2420339255"/>
              </p:ext>
            </p:extLst>
          </p:nvPr>
        </p:nvGraphicFramePr>
        <p:xfrm>
          <a:off x="2819400" y="3203006"/>
          <a:ext cx="7099300" cy="3247815"/>
        </p:xfrm>
        <a:graphic>
          <a:graphicData uri="http://schemas.openxmlformats.org/drawingml/2006/table">
            <a:tbl>
              <a:tblPr firstRow="1" bandRow="1">
                <a:tableStyleId>{2D5ABB26-0587-4C30-8999-92F81FD0307C}</a:tableStyleId>
              </a:tblPr>
              <a:tblGrid>
                <a:gridCol w="1684020">
                  <a:extLst>
                    <a:ext uri="{9D8B030D-6E8A-4147-A177-3AD203B41FA5}">
                      <a16:colId xmlns:a16="http://schemas.microsoft.com/office/drawing/2014/main" val="20000"/>
                    </a:ext>
                  </a:extLst>
                </a:gridCol>
                <a:gridCol w="5415280">
                  <a:extLst>
                    <a:ext uri="{9D8B030D-6E8A-4147-A177-3AD203B41FA5}">
                      <a16:colId xmlns:a16="http://schemas.microsoft.com/office/drawing/2014/main" val="20001"/>
                    </a:ext>
                  </a:extLst>
                </a:gridCol>
              </a:tblGrid>
              <a:tr h="654050">
                <a:tc>
                  <a:txBody>
                    <a:bodyPr/>
                    <a:lstStyle/>
                    <a:p>
                      <a:pPr>
                        <a:lnSpc>
                          <a:spcPct val="100000"/>
                        </a:lnSpc>
                        <a:spcBef>
                          <a:spcPts val="35"/>
                        </a:spcBef>
                      </a:pPr>
                      <a:endParaRPr sz="1450">
                        <a:latin typeface="Times New Roman"/>
                        <a:cs typeface="Times New Roman"/>
                      </a:endParaRPr>
                    </a:p>
                    <a:p>
                      <a:pPr marL="91440">
                        <a:lnSpc>
                          <a:spcPct val="100000"/>
                        </a:lnSpc>
                      </a:pPr>
                      <a:r>
                        <a:rPr sz="1400" b="1" spc="-10" dirty="0">
                          <a:solidFill>
                            <a:srgbClr val="FFFFFF"/>
                          </a:solidFill>
                          <a:latin typeface="Segoe UI"/>
                          <a:cs typeface="Segoe UI"/>
                        </a:rPr>
                        <a:t>POPULATION:</a:t>
                      </a:r>
                      <a:endParaRPr sz="140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480695">
                        <a:lnSpc>
                          <a:spcPct val="100000"/>
                        </a:lnSpc>
                        <a:spcBef>
                          <a:spcPts val="865"/>
                        </a:spcBef>
                      </a:pPr>
                      <a:r>
                        <a:rPr lang="en-US" sz="1400" dirty="0">
                          <a:solidFill>
                            <a:srgbClr val="808080"/>
                          </a:solidFill>
                          <a:latin typeface="Segoe UI"/>
                          <a:cs typeface="Segoe UI"/>
                        </a:rPr>
                        <a:t>patients with COVID-19 who are being discharged from the hospital and who do not have suspected or confirmed VTE or another indication for anticoagulation</a:t>
                      </a: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0"/>
                  </a:ext>
                </a:extLst>
              </a:tr>
              <a:tr h="610660">
                <a:tc>
                  <a:txBody>
                    <a:bodyPr/>
                    <a:lstStyle/>
                    <a:p>
                      <a:pPr>
                        <a:lnSpc>
                          <a:spcPct val="100000"/>
                        </a:lnSpc>
                        <a:spcBef>
                          <a:spcPts val="35"/>
                        </a:spcBef>
                      </a:pPr>
                      <a:endParaRPr sz="1450">
                        <a:latin typeface="Times New Roman"/>
                        <a:cs typeface="Times New Roman"/>
                      </a:endParaRPr>
                    </a:p>
                    <a:p>
                      <a:pPr marL="91440">
                        <a:lnSpc>
                          <a:spcPct val="100000"/>
                        </a:lnSpc>
                      </a:pPr>
                      <a:r>
                        <a:rPr sz="1400" b="1" spc="-10" dirty="0">
                          <a:solidFill>
                            <a:srgbClr val="FFFFFF"/>
                          </a:solidFill>
                          <a:latin typeface="Segoe UI"/>
                          <a:cs typeface="Segoe UI"/>
                        </a:rPr>
                        <a:t>INTERVENTION:</a:t>
                      </a:r>
                      <a:endParaRPr sz="140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365125">
                        <a:lnSpc>
                          <a:spcPct val="100000"/>
                        </a:lnSpc>
                        <a:spcBef>
                          <a:spcPts val="865"/>
                        </a:spcBef>
                      </a:pPr>
                      <a:r>
                        <a:rPr lang="en-US" sz="1400" dirty="0">
                          <a:solidFill>
                            <a:srgbClr val="808080"/>
                          </a:solidFill>
                          <a:latin typeface="Segoe UI"/>
                          <a:cs typeface="Segoe UI"/>
                        </a:rPr>
                        <a:t>prophylactic-intensity DOACs, LMWH, UFH, Fondaparinux</a:t>
                      </a:r>
                      <a:endParaRPr sz="1400" dirty="0">
                        <a:latin typeface="Segoe UI"/>
                        <a:cs typeface="Segoe UI"/>
                      </a:endParaRP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1"/>
                  </a:ext>
                </a:extLst>
              </a:tr>
              <a:tr h="364490">
                <a:tc>
                  <a:txBody>
                    <a:bodyPr/>
                    <a:lstStyle/>
                    <a:p>
                      <a:pPr marL="90805">
                        <a:lnSpc>
                          <a:spcPct val="100000"/>
                        </a:lnSpc>
                        <a:spcBef>
                          <a:spcPts val="565"/>
                        </a:spcBef>
                      </a:pPr>
                      <a:r>
                        <a:rPr sz="1400" b="1" spc="-10" dirty="0">
                          <a:solidFill>
                            <a:srgbClr val="FFFFFF"/>
                          </a:solidFill>
                          <a:latin typeface="Segoe UI"/>
                          <a:cs typeface="Segoe UI"/>
                        </a:rPr>
                        <a:t>COMPARISON:</a:t>
                      </a:r>
                      <a:endParaRPr sz="1400">
                        <a:latin typeface="Segoe UI"/>
                        <a:cs typeface="Segoe U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a:lnSpc>
                          <a:spcPct val="100000"/>
                        </a:lnSpc>
                        <a:spcBef>
                          <a:spcPts val="565"/>
                        </a:spcBef>
                      </a:pPr>
                      <a:r>
                        <a:rPr lang="en-US" sz="1400" spc="-10" dirty="0">
                          <a:solidFill>
                            <a:srgbClr val="808080"/>
                          </a:solidFill>
                          <a:latin typeface="Segoe UI"/>
                          <a:cs typeface="Segoe UI"/>
                        </a:rPr>
                        <a:t>No anticoagulation</a:t>
                      </a:r>
                      <a:endParaRPr sz="1400" dirty="0">
                        <a:latin typeface="Segoe UI"/>
                        <a:cs typeface="Segoe U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1522730">
                <a:tc>
                  <a:txBody>
                    <a:bodyPr/>
                    <a:lstStyle/>
                    <a:p>
                      <a:pPr>
                        <a:lnSpc>
                          <a:spcPct val="100000"/>
                        </a:lnSpc>
                      </a:pPr>
                      <a:endParaRPr sz="1800">
                        <a:latin typeface="Times New Roman"/>
                        <a:cs typeface="Times New Roman"/>
                      </a:endParaRPr>
                    </a:p>
                    <a:p>
                      <a:pPr>
                        <a:lnSpc>
                          <a:spcPct val="100000"/>
                        </a:lnSpc>
                        <a:spcBef>
                          <a:spcPts val="30"/>
                        </a:spcBef>
                      </a:pPr>
                      <a:endParaRPr sz="1900">
                        <a:latin typeface="Times New Roman"/>
                        <a:cs typeface="Times New Roman"/>
                      </a:endParaRPr>
                    </a:p>
                    <a:p>
                      <a:pPr marL="91440" marR="561340">
                        <a:lnSpc>
                          <a:spcPct val="100000"/>
                        </a:lnSpc>
                      </a:pPr>
                      <a:r>
                        <a:rPr sz="1400" b="1" spc="-20" dirty="0">
                          <a:solidFill>
                            <a:srgbClr val="FFFFFF"/>
                          </a:solidFill>
                          <a:latin typeface="Segoe UI"/>
                          <a:cs typeface="Segoe UI"/>
                        </a:rPr>
                        <a:t>MAIN </a:t>
                      </a:r>
                      <a:r>
                        <a:rPr sz="1400" b="1" spc="-10" dirty="0">
                          <a:solidFill>
                            <a:srgbClr val="FFFFFF"/>
                          </a:solidFill>
                          <a:latin typeface="Segoe UI"/>
                          <a:cs typeface="Segoe UI"/>
                        </a:rPr>
                        <a:t>OUTCOMES:</a:t>
                      </a:r>
                      <a:endParaRPr sz="14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40"/>
                        </a:spcBef>
                      </a:pPr>
                      <a:endParaRPr sz="1500" dirty="0">
                        <a:latin typeface="Times New Roman"/>
                        <a:cs typeface="Times New Roman"/>
                      </a:endParaRPr>
                    </a:p>
                    <a:p>
                      <a:pPr marL="47625" marR="117475" indent="-635">
                        <a:lnSpc>
                          <a:spcPct val="100000"/>
                        </a:lnSpc>
                      </a:pPr>
                      <a:r>
                        <a:rPr lang="en-US" sz="1400" spc="-10" dirty="0">
                          <a:solidFill>
                            <a:srgbClr val="808080"/>
                          </a:solidFill>
                          <a:latin typeface="Segoe UI"/>
                          <a:cs typeface="Segoe UI"/>
                        </a:rPr>
                        <a:t>Mortality; Pulmonary Embolism; Deep Venous Thrombosis; Venous Thromboembolism; Major Bleeding; Ischemic Stroke; ST-elevation Myocardial Infarction; Readmission</a:t>
                      </a: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7117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5824220"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E53E31"/>
                </a:solidFill>
                <a:latin typeface="Calibri"/>
                <a:cs typeface="Calibri"/>
              </a:rPr>
              <a:t>Patient</a:t>
            </a:r>
            <a:r>
              <a:rPr sz="2800" spc="-105" dirty="0">
                <a:solidFill>
                  <a:srgbClr val="E53E31"/>
                </a:solidFill>
                <a:latin typeface="Calibri"/>
                <a:cs typeface="Calibri"/>
              </a:rPr>
              <a:t> </a:t>
            </a:r>
            <a:r>
              <a:rPr sz="2800" dirty="0">
                <a:solidFill>
                  <a:srgbClr val="E53E31"/>
                </a:solidFill>
                <a:latin typeface="Calibri"/>
                <a:cs typeface="Calibri"/>
              </a:rPr>
              <a:t>groups</a:t>
            </a:r>
            <a:r>
              <a:rPr sz="2800" spc="-90" dirty="0">
                <a:solidFill>
                  <a:srgbClr val="E53E31"/>
                </a:solidFill>
                <a:latin typeface="Calibri"/>
                <a:cs typeface="Calibri"/>
              </a:rPr>
              <a:t> </a:t>
            </a:r>
            <a:r>
              <a:rPr sz="2800" dirty="0">
                <a:solidFill>
                  <a:srgbClr val="E53E31"/>
                </a:solidFill>
                <a:latin typeface="Calibri"/>
                <a:cs typeface="Calibri"/>
              </a:rPr>
              <a:t>addressed</a:t>
            </a:r>
            <a:r>
              <a:rPr sz="2800" spc="-85" dirty="0">
                <a:solidFill>
                  <a:srgbClr val="E53E31"/>
                </a:solidFill>
                <a:latin typeface="Calibri"/>
                <a:cs typeface="Calibri"/>
              </a:rPr>
              <a:t> </a:t>
            </a:r>
            <a:r>
              <a:rPr sz="2800" dirty="0">
                <a:solidFill>
                  <a:srgbClr val="E53E31"/>
                </a:solidFill>
                <a:latin typeface="Calibri"/>
                <a:cs typeface="Calibri"/>
              </a:rPr>
              <a:t>in</a:t>
            </a:r>
            <a:r>
              <a:rPr sz="2800" spc="-90" dirty="0">
                <a:solidFill>
                  <a:srgbClr val="E53E31"/>
                </a:solidFill>
                <a:latin typeface="Calibri"/>
                <a:cs typeface="Calibri"/>
              </a:rPr>
              <a:t> </a:t>
            </a:r>
            <a:r>
              <a:rPr sz="2800" dirty="0">
                <a:solidFill>
                  <a:srgbClr val="E53E31"/>
                </a:solidFill>
                <a:latin typeface="Calibri"/>
                <a:cs typeface="Calibri"/>
              </a:rPr>
              <a:t>this</a:t>
            </a:r>
            <a:r>
              <a:rPr sz="2800" spc="-90" dirty="0">
                <a:solidFill>
                  <a:srgbClr val="E53E31"/>
                </a:solidFill>
                <a:latin typeface="Calibri"/>
                <a:cs typeface="Calibri"/>
              </a:rPr>
              <a:t> </a:t>
            </a:r>
            <a:r>
              <a:rPr sz="2800" spc="-10" dirty="0">
                <a:solidFill>
                  <a:srgbClr val="E53E31"/>
                </a:solidFill>
                <a:latin typeface="Calibri"/>
                <a:cs typeface="Calibri"/>
              </a:rPr>
              <a:t>chapter</a:t>
            </a:r>
            <a:endParaRPr sz="2800" dirty="0">
              <a:latin typeface="Calibri"/>
              <a:cs typeface="Calibri"/>
            </a:endParaRPr>
          </a:p>
        </p:txBody>
      </p:sp>
      <p:sp>
        <p:nvSpPr>
          <p:cNvPr id="11" name="Freeform 10">
            <a:extLst>
              <a:ext uri="{FF2B5EF4-FFF2-40B4-BE49-F238E27FC236}">
                <a16:creationId xmlns:a16="http://schemas.microsoft.com/office/drawing/2014/main" id="{C8B7A267-E318-2A70-8EB4-0C5D828E5A0B}"/>
              </a:ext>
            </a:extLst>
          </p:cNvPr>
          <p:cNvSpPr/>
          <p:nvPr/>
        </p:nvSpPr>
        <p:spPr>
          <a:xfrm>
            <a:off x="1146183" y="2349647"/>
            <a:ext cx="4891456" cy="1528580"/>
          </a:xfrm>
          <a:custGeom>
            <a:avLst/>
            <a:gdLst>
              <a:gd name="connsiteX0" fmla="*/ 0 w 4891456"/>
              <a:gd name="connsiteY0" fmla="*/ 0 h 1528580"/>
              <a:gd name="connsiteX1" fmla="*/ 4891456 w 4891456"/>
              <a:gd name="connsiteY1" fmla="*/ 0 h 1528580"/>
              <a:gd name="connsiteX2" fmla="*/ 4891456 w 4891456"/>
              <a:gd name="connsiteY2" fmla="*/ 1528580 h 1528580"/>
              <a:gd name="connsiteX3" fmla="*/ 0 w 4891456"/>
              <a:gd name="connsiteY3" fmla="*/ 1528580 h 1528580"/>
              <a:gd name="connsiteX4" fmla="*/ 0 w 4891456"/>
              <a:gd name="connsiteY4" fmla="*/ 0 h 152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56" h="1528580">
                <a:moveTo>
                  <a:pt x="0" y="0"/>
                </a:moveTo>
                <a:lnTo>
                  <a:pt x="4891456" y="0"/>
                </a:lnTo>
                <a:lnTo>
                  <a:pt x="4891456" y="1528580"/>
                </a:lnTo>
                <a:lnTo>
                  <a:pt x="0" y="1528580"/>
                </a:lnTo>
                <a:lnTo>
                  <a:pt x="0" y="0"/>
                </a:lnTo>
                <a:close/>
              </a:path>
            </a:pathLst>
          </a:custGeom>
          <a:solidFill>
            <a:srgbClr val="BDE0E4"/>
          </a:solidFill>
          <a:ln>
            <a:noFill/>
          </a:ln>
        </p:spPr>
        <p:style>
          <a:lnRef idx="1">
            <a:scrgbClr r="0" g="0" b="0"/>
          </a:lnRef>
          <a:fillRef idx="1">
            <a:scrgbClr r="0" g="0" b="0"/>
          </a:fillRef>
          <a:effectRef idx="0">
            <a:schemeClr val="accent2">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128016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E53E31"/>
                </a:solidFill>
                <a:latin typeface="Segoe UI" panose="020B0502040204020203" pitchFamily="34" charset="0"/>
                <a:cs typeface="Segoe UI" panose="020B0502040204020203" pitchFamily="34" charset="0"/>
              </a:rPr>
              <a:t>Acutely ill medical patients</a:t>
            </a:r>
          </a:p>
          <a:p>
            <a:pPr marL="0" lvl="1" indent="0" algn="l" defTabSz="711200">
              <a:lnSpc>
                <a:spcPct val="90000"/>
              </a:lnSpc>
              <a:spcBef>
                <a:spcPct val="0"/>
              </a:spcBef>
              <a:spcAft>
                <a:spcPct val="15000"/>
              </a:spcAft>
              <a:buNone/>
            </a:pPr>
            <a:r>
              <a:rPr lang="en-US" sz="1600" kern="1200" dirty="0">
                <a:solidFill>
                  <a:schemeClr val="tx1">
                    <a:lumMod val="50000"/>
                    <a:lumOff val="50000"/>
                  </a:schemeClr>
                </a:solidFill>
                <a:latin typeface="Segoe UI" panose="020B0502040204020203" pitchFamily="34" charset="0"/>
                <a:cs typeface="Segoe UI" panose="020B0502040204020203" pitchFamily="34" charset="0"/>
              </a:rPr>
              <a:t>Patients hospitalized for medical illness </a:t>
            </a:r>
          </a:p>
        </p:txBody>
      </p:sp>
      <p:sp>
        <p:nvSpPr>
          <p:cNvPr id="12" name="Rectangle 11">
            <a:extLst>
              <a:ext uri="{FF2B5EF4-FFF2-40B4-BE49-F238E27FC236}">
                <a16:creationId xmlns:a16="http://schemas.microsoft.com/office/drawing/2014/main" id="{64A21844-0DE2-9ED0-2F37-33DE37078D12}"/>
              </a:ext>
            </a:extLst>
          </p:cNvPr>
          <p:cNvSpPr/>
          <p:nvPr/>
        </p:nvSpPr>
        <p:spPr>
          <a:xfrm>
            <a:off x="1295400" y="2504337"/>
            <a:ext cx="914395" cy="1219200"/>
          </a:xfrm>
          <a:prstGeom prst="rect">
            <a:avLst/>
          </a:prstGeom>
          <a:blipFill dpi="0"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l="-29253" t="-15294" r="-33334" b="-6648"/>
            </a:stretch>
          </a:blipFill>
          <a:ln>
            <a:no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3" name="Freeform 12">
            <a:extLst>
              <a:ext uri="{FF2B5EF4-FFF2-40B4-BE49-F238E27FC236}">
                <a16:creationId xmlns:a16="http://schemas.microsoft.com/office/drawing/2014/main" id="{86A00FB5-EF9F-516A-BD33-6809899F7D48}"/>
              </a:ext>
            </a:extLst>
          </p:cNvPr>
          <p:cNvSpPr/>
          <p:nvPr/>
        </p:nvSpPr>
        <p:spPr>
          <a:xfrm>
            <a:off x="6358169" y="2349647"/>
            <a:ext cx="4891456" cy="1528580"/>
          </a:xfrm>
          <a:custGeom>
            <a:avLst/>
            <a:gdLst>
              <a:gd name="connsiteX0" fmla="*/ 0 w 4891456"/>
              <a:gd name="connsiteY0" fmla="*/ 0 h 1528580"/>
              <a:gd name="connsiteX1" fmla="*/ 4891456 w 4891456"/>
              <a:gd name="connsiteY1" fmla="*/ 0 h 1528580"/>
              <a:gd name="connsiteX2" fmla="*/ 4891456 w 4891456"/>
              <a:gd name="connsiteY2" fmla="*/ 1528580 h 1528580"/>
              <a:gd name="connsiteX3" fmla="*/ 0 w 4891456"/>
              <a:gd name="connsiteY3" fmla="*/ 1528580 h 1528580"/>
              <a:gd name="connsiteX4" fmla="*/ 0 w 4891456"/>
              <a:gd name="connsiteY4" fmla="*/ 0 h 152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56" h="1528580">
                <a:moveTo>
                  <a:pt x="0" y="0"/>
                </a:moveTo>
                <a:lnTo>
                  <a:pt x="4891456" y="0"/>
                </a:lnTo>
                <a:lnTo>
                  <a:pt x="4891456" y="1528580"/>
                </a:lnTo>
                <a:lnTo>
                  <a:pt x="0" y="1528580"/>
                </a:lnTo>
                <a:lnTo>
                  <a:pt x="0" y="0"/>
                </a:lnTo>
                <a:close/>
              </a:path>
            </a:pathLst>
          </a:custGeom>
          <a:solidFill>
            <a:srgbClr val="FFD9B0"/>
          </a:solidFill>
          <a:ln>
            <a:noFill/>
          </a:ln>
        </p:spPr>
        <p:style>
          <a:lnRef idx="1">
            <a:scrgbClr r="0" g="0" b="0"/>
          </a:lnRef>
          <a:fillRef idx="1">
            <a:scrgbClr r="0" g="0" b="0"/>
          </a:fillRef>
          <a:effectRef idx="0">
            <a:schemeClr val="accent2">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128016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E53E31"/>
                </a:solidFill>
                <a:latin typeface="Segoe UI" panose="020B0502040204020203" pitchFamily="34" charset="0"/>
                <a:cs typeface="Segoe UI" panose="020B0502040204020203" pitchFamily="34" charset="0"/>
              </a:rPr>
              <a:t>Critically ill patients</a:t>
            </a:r>
          </a:p>
          <a:p>
            <a:pPr marL="0" lvl="1" indent="0" algn="l" defTabSz="711200">
              <a:lnSpc>
                <a:spcPct val="90000"/>
              </a:lnSpc>
              <a:spcBef>
                <a:spcPct val="0"/>
              </a:spcBef>
              <a:spcAft>
                <a:spcPct val="15000"/>
              </a:spcAft>
              <a:buNone/>
            </a:pPr>
            <a:r>
              <a:rPr lang="en-US" sz="1600" kern="1200" dirty="0">
                <a:solidFill>
                  <a:schemeClr val="tx1">
                    <a:lumMod val="50000"/>
                    <a:lumOff val="50000"/>
                  </a:schemeClr>
                </a:solidFill>
                <a:latin typeface="Segoe UI" panose="020B0502040204020203" pitchFamily="34" charset="0"/>
                <a:cs typeface="Segoe UI" panose="020B0502040204020203" pitchFamily="34" charset="0"/>
              </a:rPr>
              <a:t>Patients with immediately life-threatening illness requiring admission to intensive care unit</a:t>
            </a:r>
          </a:p>
        </p:txBody>
      </p:sp>
      <p:sp>
        <p:nvSpPr>
          <p:cNvPr id="15" name="Freeform 14">
            <a:extLst>
              <a:ext uri="{FF2B5EF4-FFF2-40B4-BE49-F238E27FC236}">
                <a16:creationId xmlns:a16="http://schemas.microsoft.com/office/drawing/2014/main" id="{AFB41C45-31AB-E725-F02C-A640E13AAA62}"/>
              </a:ext>
            </a:extLst>
          </p:cNvPr>
          <p:cNvSpPr/>
          <p:nvPr/>
        </p:nvSpPr>
        <p:spPr>
          <a:xfrm>
            <a:off x="3752176" y="4329256"/>
            <a:ext cx="4891456" cy="1528580"/>
          </a:xfrm>
          <a:custGeom>
            <a:avLst/>
            <a:gdLst>
              <a:gd name="connsiteX0" fmla="*/ 0 w 4891456"/>
              <a:gd name="connsiteY0" fmla="*/ 0 h 1528580"/>
              <a:gd name="connsiteX1" fmla="*/ 4891456 w 4891456"/>
              <a:gd name="connsiteY1" fmla="*/ 0 h 1528580"/>
              <a:gd name="connsiteX2" fmla="*/ 4891456 w 4891456"/>
              <a:gd name="connsiteY2" fmla="*/ 1528580 h 1528580"/>
              <a:gd name="connsiteX3" fmla="*/ 0 w 4891456"/>
              <a:gd name="connsiteY3" fmla="*/ 1528580 h 1528580"/>
              <a:gd name="connsiteX4" fmla="*/ 0 w 4891456"/>
              <a:gd name="connsiteY4" fmla="*/ 0 h 152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56" h="1528580">
                <a:moveTo>
                  <a:pt x="0" y="0"/>
                </a:moveTo>
                <a:lnTo>
                  <a:pt x="4891456" y="0"/>
                </a:lnTo>
                <a:lnTo>
                  <a:pt x="4891456" y="1528580"/>
                </a:lnTo>
                <a:lnTo>
                  <a:pt x="0" y="1528580"/>
                </a:lnTo>
                <a:lnTo>
                  <a:pt x="0" y="0"/>
                </a:lnTo>
                <a:close/>
              </a:path>
            </a:pathLst>
          </a:custGeom>
          <a:solidFill>
            <a:srgbClr val="C8C3D5"/>
          </a:solidFill>
          <a:ln>
            <a:noFill/>
          </a:ln>
        </p:spPr>
        <p:style>
          <a:lnRef idx="1">
            <a:scrgbClr r="0" g="0" b="0"/>
          </a:lnRef>
          <a:fillRef idx="1">
            <a:scrgbClr r="0" g="0" b="0"/>
          </a:fillRef>
          <a:effectRef idx="0">
            <a:schemeClr val="accent2">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128016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E53E31"/>
                </a:solidFill>
                <a:latin typeface="Segoe UI" panose="020B0502040204020203" pitchFamily="34" charset="0"/>
                <a:cs typeface="Segoe UI" panose="020B0502040204020203" pitchFamily="34" charset="0"/>
              </a:rPr>
              <a:t>Discharged patients</a:t>
            </a:r>
          </a:p>
          <a:p>
            <a:pPr marL="0" lvl="1" indent="0" algn="l" defTabSz="711200">
              <a:lnSpc>
                <a:spcPct val="90000"/>
              </a:lnSpc>
              <a:spcBef>
                <a:spcPct val="0"/>
              </a:spcBef>
              <a:spcAft>
                <a:spcPct val="15000"/>
              </a:spcAft>
              <a:buNone/>
            </a:pPr>
            <a:r>
              <a:rPr lang="en-US" sz="1600" kern="1200" dirty="0">
                <a:solidFill>
                  <a:schemeClr val="tx1">
                    <a:lumMod val="50000"/>
                    <a:lumOff val="50000"/>
                  </a:schemeClr>
                </a:solidFill>
                <a:latin typeface="Segoe UI" panose="020B0502040204020203" pitchFamily="34" charset="0"/>
                <a:cs typeface="Segoe UI" panose="020B0502040204020203" pitchFamily="34" charset="0"/>
              </a:rPr>
              <a:t>Patients who have been discharged after hospitalization for COVID-19</a:t>
            </a:r>
          </a:p>
        </p:txBody>
      </p:sp>
      <p:sp>
        <p:nvSpPr>
          <p:cNvPr id="16" name="Rectangle 15">
            <a:extLst>
              <a:ext uri="{FF2B5EF4-FFF2-40B4-BE49-F238E27FC236}">
                <a16:creationId xmlns:a16="http://schemas.microsoft.com/office/drawing/2014/main" id="{AB9289FE-9071-0A23-C433-4E56E2FDE8B6}"/>
              </a:ext>
            </a:extLst>
          </p:cNvPr>
          <p:cNvSpPr/>
          <p:nvPr/>
        </p:nvSpPr>
        <p:spPr>
          <a:xfrm>
            <a:off x="3886200" y="4483946"/>
            <a:ext cx="914401" cy="1219200"/>
          </a:xfrm>
          <a:prstGeom prst="rect">
            <a:avLst/>
          </a:prstGeom>
          <a:blipFill dpi="0"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l="-25003" t="-6118" r="-29949" b="-10096"/>
            </a:stretch>
          </a:blipFill>
          <a:ln>
            <a:no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4" name="Rectangle 13">
            <a:extLst>
              <a:ext uri="{FF2B5EF4-FFF2-40B4-BE49-F238E27FC236}">
                <a16:creationId xmlns:a16="http://schemas.microsoft.com/office/drawing/2014/main" id="{2BA5F368-8574-A92E-7BD5-93456137ED18}"/>
              </a:ext>
            </a:extLst>
          </p:cNvPr>
          <p:cNvSpPr/>
          <p:nvPr/>
        </p:nvSpPr>
        <p:spPr>
          <a:xfrm>
            <a:off x="6553200" y="2426178"/>
            <a:ext cx="922548" cy="1383822"/>
          </a:xfrm>
          <a:prstGeom prst="rect">
            <a:avLst/>
          </a:prstGeom>
          <a:blipFill dpi="0" rotWithShape="1">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l="-15418" t="6239" r="-15637" b="6391"/>
            </a:stretch>
          </a:blipFill>
          <a:ln>
            <a:no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93927185"/>
              </p:ext>
            </p:extLst>
          </p:nvPr>
        </p:nvGraphicFramePr>
        <p:xfrm>
          <a:off x="1188085" y="1524000"/>
          <a:ext cx="9815830" cy="4055744"/>
        </p:xfrm>
        <a:graphic>
          <a:graphicData uri="http://schemas.openxmlformats.org/drawingml/2006/table">
            <a:tbl>
              <a:tblPr firstRow="1" bandRow="1">
                <a:tableStyleId>{2D5ABB26-0587-4C30-8999-92F81FD0307C}</a:tableStyleId>
              </a:tblPr>
              <a:tblGrid>
                <a:gridCol w="2061845">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gridCol w="1407795">
                  <a:extLst>
                    <a:ext uri="{9D8B030D-6E8A-4147-A177-3AD203B41FA5}">
                      <a16:colId xmlns:a16="http://schemas.microsoft.com/office/drawing/2014/main" val="20002"/>
                    </a:ext>
                  </a:extLst>
                </a:gridCol>
                <a:gridCol w="1362075">
                  <a:extLst>
                    <a:ext uri="{9D8B030D-6E8A-4147-A177-3AD203B41FA5}">
                      <a16:colId xmlns:a16="http://schemas.microsoft.com/office/drawing/2014/main" val="20003"/>
                    </a:ext>
                  </a:extLst>
                </a:gridCol>
                <a:gridCol w="1798955">
                  <a:extLst>
                    <a:ext uri="{9D8B030D-6E8A-4147-A177-3AD203B41FA5}">
                      <a16:colId xmlns:a16="http://schemas.microsoft.com/office/drawing/2014/main" val="20004"/>
                    </a:ext>
                  </a:extLst>
                </a:gridCol>
                <a:gridCol w="2051685">
                  <a:extLst>
                    <a:ext uri="{9D8B030D-6E8A-4147-A177-3AD203B41FA5}">
                      <a16:colId xmlns:a16="http://schemas.microsoft.com/office/drawing/2014/main" val="20005"/>
                    </a:ext>
                  </a:extLst>
                </a:gridCol>
              </a:tblGrid>
              <a:tr h="379095">
                <a:tc rowSpan="2">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L="669925">
                        <a:lnSpc>
                          <a:spcPct val="100000"/>
                        </a:lnSpc>
                        <a:spcBef>
                          <a:spcPts val="925"/>
                        </a:spcBef>
                      </a:pPr>
                      <a:r>
                        <a:rPr sz="1200" b="1" spc="-10" dirty="0">
                          <a:solidFill>
                            <a:srgbClr val="FFFFFF"/>
                          </a:solidFill>
                          <a:latin typeface="Segoe UI"/>
                          <a:cs typeface="Segoe UI"/>
                        </a:rPr>
                        <a:t>Outcomes</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30"/>
                        </a:spcBef>
                      </a:pPr>
                      <a:endParaRPr sz="2100">
                        <a:latin typeface="Times New Roman"/>
                        <a:cs typeface="Times New Roman"/>
                      </a:endParaRPr>
                    </a:p>
                    <a:p>
                      <a:pPr marL="139700" marR="133985" indent="1905" algn="ctr">
                        <a:lnSpc>
                          <a:spcPct val="100000"/>
                        </a:lnSpc>
                      </a:pPr>
                      <a:r>
                        <a:rPr sz="1200" b="1" dirty="0">
                          <a:solidFill>
                            <a:srgbClr val="FFFFFF"/>
                          </a:solidFill>
                          <a:latin typeface="Segoe UI"/>
                          <a:cs typeface="Segoe UI"/>
                        </a:rPr>
                        <a:t>№ </a:t>
                      </a:r>
                      <a:r>
                        <a:rPr sz="1200" b="1" spc="-25" dirty="0">
                          <a:solidFill>
                            <a:srgbClr val="FFFFFF"/>
                          </a:solidFill>
                          <a:latin typeface="Segoe UI"/>
                          <a:cs typeface="Segoe UI"/>
                        </a:rPr>
                        <a:t>of </a:t>
                      </a:r>
                      <a:r>
                        <a:rPr sz="1200" b="1" spc="-10" dirty="0">
                          <a:solidFill>
                            <a:srgbClr val="FFFFFF"/>
                          </a:solidFill>
                          <a:latin typeface="Segoe UI"/>
                          <a:cs typeface="Segoe UI"/>
                        </a:rPr>
                        <a:t>participants (studies)</a:t>
                      </a:r>
                      <a:endParaRPr sz="1200">
                        <a:latin typeface="Segoe UI"/>
                        <a:cs typeface="Segoe U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marL="387985" marR="132715" indent="-247015">
                        <a:lnSpc>
                          <a:spcPct val="100000"/>
                        </a:lnSpc>
                        <a:spcBef>
                          <a:spcPts val="1325"/>
                        </a:spcBef>
                      </a:pPr>
                      <a:r>
                        <a:rPr sz="1200" b="1" dirty="0">
                          <a:solidFill>
                            <a:srgbClr val="FFFFFF"/>
                          </a:solidFill>
                          <a:latin typeface="Segoe UI"/>
                          <a:cs typeface="Segoe UI"/>
                        </a:rPr>
                        <a:t>Certainty</a:t>
                      </a:r>
                      <a:r>
                        <a:rPr sz="1200" b="1" spc="-10" dirty="0">
                          <a:solidFill>
                            <a:srgbClr val="FFFFFF"/>
                          </a:solidFill>
                          <a:latin typeface="Segoe UI"/>
                          <a:cs typeface="Segoe UI"/>
                        </a:rPr>
                        <a:t> </a:t>
                      </a:r>
                      <a:r>
                        <a:rPr sz="1200" b="1" dirty="0">
                          <a:solidFill>
                            <a:srgbClr val="FFFFFF"/>
                          </a:solidFill>
                          <a:latin typeface="Segoe UI"/>
                          <a:cs typeface="Segoe UI"/>
                        </a:rPr>
                        <a:t>of </a:t>
                      </a:r>
                      <a:r>
                        <a:rPr sz="1200" b="1" spc="-25" dirty="0">
                          <a:solidFill>
                            <a:srgbClr val="FFFFFF"/>
                          </a:solidFill>
                          <a:latin typeface="Segoe UI"/>
                          <a:cs typeface="Segoe UI"/>
                        </a:rPr>
                        <a:t>the </a:t>
                      </a:r>
                      <a:r>
                        <a:rPr sz="1200" b="1" spc="-10" dirty="0">
                          <a:solidFill>
                            <a:srgbClr val="FFFFFF"/>
                          </a:solidFill>
                          <a:latin typeface="Segoe UI"/>
                          <a:cs typeface="Segoe UI"/>
                        </a:rPr>
                        <a:t>evidence (GRADE)</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750">
                        <a:latin typeface="Times New Roman"/>
                        <a:cs typeface="Times New Roman"/>
                      </a:endParaRPr>
                    </a:p>
                    <a:p>
                      <a:pPr marL="379095" marR="161290" indent="-210820">
                        <a:lnSpc>
                          <a:spcPct val="100000"/>
                        </a:lnSpc>
                        <a:spcBef>
                          <a:spcPts val="5"/>
                        </a:spcBef>
                      </a:pPr>
                      <a:r>
                        <a:rPr sz="1200" b="1" dirty="0">
                          <a:solidFill>
                            <a:srgbClr val="FFFFFF"/>
                          </a:solidFill>
                          <a:latin typeface="Segoe UI"/>
                          <a:cs typeface="Segoe UI"/>
                        </a:rPr>
                        <a:t>Relative</a:t>
                      </a:r>
                      <a:r>
                        <a:rPr sz="1200" b="1" spc="-70" dirty="0">
                          <a:solidFill>
                            <a:srgbClr val="FFFFFF"/>
                          </a:solidFill>
                          <a:latin typeface="Segoe UI"/>
                          <a:cs typeface="Segoe UI"/>
                        </a:rPr>
                        <a:t> </a:t>
                      </a:r>
                      <a:r>
                        <a:rPr sz="1200" b="1" spc="-10" dirty="0">
                          <a:solidFill>
                            <a:srgbClr val="FFFFFF"/>
                          </a:solidFill>
                          <a:latin typeface="Segoe UI"/>
                          <a:cs typeface="Segoe UI"/>
                        </a:rPr>
                        <a:t>effect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gridSpan="2">
                  <a:txBody>
                    <a:bodyPr/>
                    <a:lstStyle/>
                    <a:p>
                      <a:pPr marL="1623695" marR="916305" indent="-701040">
                        <a:lnSpc>
                          <a:spcPct val="100000"/>
                        </a:lnSpc>
                        <a:spcBef>
                          <a:spcPts val="5"/>
                        </a:spcBef>
                      </a:pPr>
                      <a:r>
                        <a:rPr sz="1200" b="1" dirty="0">
                          <a:solidFill>
                            <a:srgbClr val="FFFFFF"/>
                          </a:solidFill>
                          <a:latin typeface="Segoe UI"/>
                          <a:cs typeface="Segoe UI"/>
                        </a:rPr>
                        <a:t>Anticipated</a:t>
                      </a:r>
                      <a:r>
                        <a:rPr sz="1200" b="1" spc="-35" dirty="0">
                          <a:solidFill>
                            <a:srgbClr val="FFFFFF"/>
                          </a:solidFill>
                          <a:latin typeface="Segoe UI"/>
                          <a:cs typeface="Segoe UI"/>
                        </a:rPr>
                        <a:t> </a:t>
                      </a:r>
                      <a:r>
                        <a:rPr sz="1200" b="1" dirty="0">
                          <a:solidFill>
                            <a:srgbClr val="FFFFFF"/>
                          </a:solidFill>
                          <a:latin typeface="Segoe UI"/>
                          <a:cs typeface="Segoe UI"/>
                        </a:rPr>
                        <a:t>absolute</a:t>
                      </a:r>
                      <a:r>
                        <a:rPr sz="1200" b="1" spc="-45" dirty="0">
                          <a:solidFill>
                            <a:srgbClr val="FFFFFF"/>
                          </a:solidFill>
                          <a:latin typeface="Segoe UI"/>
                          <a:cs typeface="Segoe UI"/>
                        </a:rPr>
                        <a:t> </a:t>
                      </a:r>
                      <a:r>
                        <a:rPr sz="1200" b="1" spc="-10" dirty="0">
                          <a:solidFill>
                            <a:srgbClr val="FFFFFF"/>
                          </a:solidFill>
                          <a:latin typeface="Segoe UI"/>
                          <a:cs typeface="Segoe UI"/>
                        </a:rPr>
                        <a:t>effects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endParaRPr/>
                    </a:p>
                  </a:txBody>
                  <a:tcPr marL="0" marR="0" marT="0" marB="0"/>
                </a:tc>
                <a:extLst>
                  <a:ext uri="{0D108BD9-81ED-4DB2-BD59-A6C34878D82A}">
                    <a16:rowId xmlns:a16="http://schemas.microsoft.com/office/drawing/2014/main" val="10000"/>
                  </a:ext>
                </a:extLst>
              </a:tr>
              <a:tr h="982344">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35"/>
                        </a:spcBef>
                      </a:pPr>
                      <a:endParaRPr sz="2050" dirty="0">
                        <a:latin typeface="Times New Roman"/>
                        <a:cs typeface="Times New Roman"/>
                      </a:endParaRPr>
                    </a:p>
                    <a:p>
                      <a:pPr marL="52388" marR="68580" indent="25400">
                        <a:lnSpc>
                          <a:spcPct val="100000"/>
                        </a:lnSpc>
                      </a:pPr>
                      <a:r>
                        <a:rPr sz="1200" b="1" dirty="0">
                          <a:solidFill>
                            <a:srgbClr val="FFFFFF"/>
                          </a:solidFill>
                          <a:latin typeface="Segoe UI"/>
                          <a:cs typeface="Segoe UI"/>
                        </a:rPr>
                        <a:t>Risk</a:t>
                      </a:r>
                      <a:r>
                        <a:rPr sz="1200" b="1" spc="-10" dirty="0">
                          <a:solidFill>
                            <a:srgbClr val="FFFFFF"/>
                          </a:solidFill>
                          <a:latin typeface="Segoe UI"/>
                          <a:cs typeface="Segoe UI"/>
                        </a:rPr>
                        <a:t> </a:t>
                      </a:r>
                      <a:r>
                        <a:rPr sz="1200" b="1" dirty="0">
                          <a:solidFill>
                            <a:srgbClr val="FFFFFF"/>
                          </a:solidFill>
                          <a:latin typeface="Segoe UI"/>
                          <a:cs typeface="Segoe UI"/>
                        </a:rPr>
                        <a:t>with</a:t>
                      </a:r>
                      <a:r>
                        <a:rPr sz="1200" b="1" spc="-15" dirty="0">
                          <a:solidFill>
                            <a:srgbClr val="FFFFFF"/>
                          </a:solidFill>
                          <a:latin typeface="Segoe UI"/>
                          <a:cs typeface="Segoe UI"/>
                        </a:rPr>
                        <a:t> </a:t>
                      </a:r>
                      <a:r>
                        <a:rPr lang="en-US" sz="1200" b="1" spc="-10" dirty="0">
                          <a:solidFill>
                            <a:srgbClr val="FFFFFF"/>
                          </a:solidFill>
                          <a:latin typeface="Segoe UI"/>
                          <a:cs typeface="Segoe UI"/>
                        </a:rPr>
                        <a:t>no anticoagulation</a:t>
                      </a:r>
                      <a:endParaRPr sz="1200" dirty="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286385" marR="280035" indent="207010">
                        <a:lnSpc>
                          <a:spcPct val="100000"/>
                        </a:lnSpc>
                        <a:spcBef>
                          <a:spcPts val="950"/>
                        </a:spcBef>
                      </a:pPr>
                      <a:r>
                        <a:rPr sz="1200" b="1" dirty="0">
                          <a:solidFill>
                            <a:srgbClr val="FFFFFF"/>
                          </a:solidFill>
                          <a:latin typeface="Segoe UI"/>
                          <a:cs typeface="Segoe UI"/>
                        </a:rPr>
                        <a:t>Risk</a:t>
                      </a:r>
                      <a:r>
                        <a:rPr sz="1200" b="1" spc="-5" dirty="0">
                          <a:solidFill>
                            <a:srgbClr val="FFFFFF"/>
                          </a:solidFill>
                          <a:latin typeface="Segoe UI"/>
                          <a:cs typeface="Segoe UI"/>
                        </a:rPr>
                        <a:t> </a:t>
                      </a:r>
                      <a:r>
                        <a:rPr sz="1200" b="1" spc="-10" dirty="0">
                          <a:solidFill>
                            <a:srgbClr val="FFFFFF"/>
                          </a:solidFill>
                          <a:latin typeface="Segoe UI"/>
                          <a:cs typeface="Segoe UI"/>
                        </a:rPr>
                        <a:t>difference </a:t>
                      </a:r>
                      <a:r>
                        <a:rPr sz="1200" b="1" dirty="0">
                          <a:solidFill>
                            <a:srgbClr val="FFFFFF"/>
                          </a:solidFill>
                          <a:latin typeface="Segoe UI"/>
                          <a:cs typeface="Segoe UI"/>
                        </a:rPr>
                        <a:t>with</a:t>
                      </a:r>
                      <a:r>
                        <a:rPr sz="1200" b="1" spc="-15" dirty="0">
                          <a:solidFill>
                            <a:srgbClr val="FFFFFF"/>
                          </a:solidFill>
                          <a:latin typeface="Segoe UI"/>
                          <a:cs typeface="Segoe UI"/>
                        </a:rPr>
                        <a:t> </a:t>
                      </a:r>
                      <a:r>
                        <a:rPr sz="1200" b="1" spc="-10" dirty="0">
                          <a:solidFill>
                            <a:srgbClr val="FFFFFF"/>
                          </a:solidFill>
                          <a:latin typeface="Segoe UI"/>
                          <a:cs typeface="Segoe UI"/>
                        </a:rPr>
                        <a:t>anticoagulation</a:t>
                      </a:r>
                      <a:endParaRPr sz="1200" dirty="0">
                        <a:latin typeface="Segoe UI"/>
                        <a:cs typeface="Segoe UI"/>
                      </a:endParaRPr>
                    </a:p>
                    <a:p>
                      <a:pPr marL="443230">
                        <a:lnSpc>
                          <a:spcPct val="100000"/>
                        </a:lnSpc>
                      </a:pPr>
                      <a:r>
                        <a:rPr sz="1200" b="1" dirty="0">
                          <a:solidFill>
                            <a:srgbClr val="FFFFFF"/>
                          </a:solidFill>
                          <a:latin typeface="Segoe UI"/>
                          <a:cs typeface="Segoe UI"/>
                        </a:rPr>
                        <a:t>at</a:t>
                      </a:r>
                      <a:r>
                        <a:rPr sz="1200" b="1" spc="-20" dirty="0">
                          <a:solidFill>
                            <a:srgbClr val="FFFFFF"/>
                          </a:solidFill>
                          <a:latin typeface="Segoe UI"/>
                          <a:cs typeface="Segoe UI"/>
                        </a:rPr>
                        <a:t> </a:t>
                      </a:r>
                      <a:r>
                        <a:rPr lang="en-US" sz="1200" b="1" spc="-10" dirty="0">
                          <a:solidFill>
                            <a:srgbClr val="FFFFFF"/>
                          </a:solidFill>
                          <a:latin typeface="Segoe UI"/>
                          <a:cs typeface="Segoe UI"/>
                        </a:rPr>
                        <a:t>prophylactic</a:t>
                      </a:r>
                      <a:r>
                        <a:rPr sz="1200" b="1" spc="-10" dirty="0">
                          <a:solidFill>
                            <a:srgbClr val="FFFFFF"/>
                          </a:solidFill>
                          <a:latin typeface="Segoe UI"/>
                          <a:cs typeface="Segoe UI"/>
                        </a:rPr>
                        <a:t>-intensity</a:t>
                      </a:r>
                      <a:endParaRPr sz="1200" dirty="0">
                        <a:latin typeface="Segoe UI"/>
                        <a:cs typeface="Segoe UI"/>
                      </a:endParaRPr>
                    </a:p>
                  </a:txBody>
                  <a:tcPr marL="0" marR="0" marT="1206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extLst>
                  <a:ext uri="{0D108BD9-81ED-4DB2-BD59-A6C34878D82A}">
                    <a16:rowId xmlns:a16="http://schemas.microsoft.com/office/drawing/2014/main" val="10001"/>
                  </a:ext>
                </a:extLst>
              </a:tr>
              <a:tr h="599440">
                <a:tc>
                  <a:txBody>
                    <a:bodyPr/>
                    <a:lstStyle/>
                    <a:p>
                      <a:pPr marL="90805">
                        <a:lnSpc>
                          <a:spcPct val="100000"/>
                        </a:lnSpc>
                        <a:spcBef>
                          <a:spcPts val="885"/>
                        </a:spcBef>
                      </a:pPr>
                      <a:r>
                        <a:rPr sz="1200" b="1" spc="-10" dirty="0">
                          <a:solidFill>
                            <a:srgbClr val="808080"/>
                          </a:solidFill>
                          <a:latin typeface="Segoe UI"/>
                          <a:cs typeface="Segoe UI"/>
                        </a:rPr>
                        <a:t>ALL-</a:t>
                      </a:r>
                      <a:r>
                        <a:rPr sz="1200" b="1" dirty="0">
                          <a:solidFill>
                            <a:srgbClr val="808080"/>
                          </a:solidFill>
                          <a:latin typeface="Segoe UI"/>
                          <a:cs typeface="Segoe UI"/>
                        </a:rPr>
                        <a:t>CAUSE</a:t>
                      </a:r>
                      <a:r>
                        <a:rPr sz="1200" b="1" spc="-5" dirty="0">
                          <a:solidFill>
                            <a:srgbClr val="808080"/>
                          </a:solidFill>
                          <a:latin typeface="Segoe UI"/>
                          <a:cs typeface="Segoe UI"/>
                        </a:rPr>
                        <a:t> </a:t>
                      </a:r>
                      <a:r>
                        <a:rPr sz="1200" b="1" spc="-10" dirty="0">
                          <a:solidFill>
                            <a:srgbClr val="808080"/>
                          </a:solidFill>
                          <a:latin typeface="Segoe UI"/>
                          <a:cs typeface="Segoe UI"/>
                        </a:rPr>
                        <a:t>MORTALITY</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dirty="0">
                          <a:solidFill>
                            <a:srgbClr val="808080"/>
                          </a:solidFill>
                          <a:latin typeface="Segoe UI"/>
                          <a:cs typeface="Segoe UI"/>
                        </a:rPr>
                        <a:t>range 6 to 90 days</a:t>
                      </a:r>
                      <a:endParaRPr sz="1200" dirty="0">
                        <a:latin typeface="Segoe UI"/>
                        <a:cs typeface="Segoe UI"/>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0" dirty="0">
                          <a:solidFill>
                            <a:srgbClr val="808080"/>
                          </a:solidFill>
                          <a:latin typeface="Segoe UI"/>
                          <a:cs typeface="Segoe UI"/>
                        </a:rPr>
                        <a:t>1535</a:t>
                      </a:r>
                    </a:p>
                    <a:p>
                      <a:pPr algn="ctr">
                        <a:lnSpc>
                          <a:spcPct val="100000"/>
                        </a:lnSpc>
                        <a:spcBef>
                          <a:spcPts val="0"/>
                        </a:spcBef>
                      </a:pPr>
                      <a:r>
                        <a:rPr lang="en-US" sz="1200" spc="-20" dirty="0">
                          <a:solidFill>
                            <a:srgbClr val="808080"/>
                          </a:solidFill>
                          <a:latin typeface="Segoe UI"/>
                          <a:cs typeface="Segoe UI"/>
                        </a:rPr>
                        <a:t>(2 RCTs)</a:t>
                      </a:r>
                      <a:endParaRPr sz="1200" dirty="0">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ctr">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ctr">
                        <a:lnSpc>
                          <a:spcPct val="100000"/>
                        </a:lnSpc>
                        <a:spcBef>
                          <a:spcPts val="0"/>
                        </a:spcBef>
                      </a:pPr>
                      <a:r>
                        <a:rPr sz="1200" spc="-25" dirty="0">
                          <a:solidFill>
                            <a:srgbClr val="808080"/>
                          </a:solidFill>
                          <a:latin typeface="Segoe UI"/>
                          <a:cs typeface="Segoe UI"/>
                        </a:rPr>
                        <a:t>LOW</a:t>
                      </a:r>
                      <a:endParaRPr sz="1200" dirty="0">
                        <a:latin typeface="Segoe UI"/>
                        <a:cs typeface="Segoe UI"/>
                      </a:endParaRPr>
                    </a:p>
                  </a:txBody>
                  <a:tcPr marL="0" marR="0" marT="488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0.84</a:t>
                      </a:r>
                    </a:p>
                    <a:p>
                      <a:pPr algn="ctr">
                        <a:lnSpc>
                          <a:spcPct val="100000"/>
                        </a:lnSpc>
                        <a:spcBef>
                          <a:spcPts val="0"/>
                        </a:spcBef>
                      </a:pPr>
                      <a:r>
                        <a:rPr lang="en-US" sz="1200" dirty="0">
                          <a:solidFill>
                            <a:srgbClr val="808080"/>
                          </a:solidFill>
                          <a:latin typeface="Segoe UI"/>
                          <a:cs typeface="Segoe UI"/>
                        </a:rPr>
                        <a:t>(0.37 to 1.89)</a:t>
                      </a:r>
                      <a:endParaRPr sz="1200" dirty="0">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sz="1200" dirty="0">
                          <a:solidFill>
                            <a:srgbClr val="808080"/>
                          </a:solidFill>
                          <a:latin typeface="Segoe UI"/>
                          <a:cs typeface="Segoe UI"/>
                        </a:rPr>
                        <a:t>1</a:t>
                      </a:r>
                      <a:r>
                        <a:rPr lang="en-US" sz="1200" dirty="0">
                          <a:solidFill>
                            <a:srgbClr val="808080"/>
                          </a:solidFill>
                          <a:latin typeface="Segoe UI"/>
                          <a:cs typeface="Segoe UI"/>
                        </a:rPr>
                        <a:t>9</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63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3 fewer per 1000</a:t>
                      </a:r>
                    </a:p>
                    <a:p>
                      <a:pPr marL="0" indent="0" algn="ctr">
                        <a:lnSpc>
                          <a:spcPct val="100000"/>
                        </a:lnSpc>
                        <a:spcBef>
                          <a:spcPts val="0"/>
                        </a:spcBef>
                      </a:pPr>
                      <a:r>
                        <a:rPr lang="en-US" sz="1200" dirty="0">
                          <a:solidFill>
                            <a:srgbClr val="808080"/>
                          </a:solidFill>
                          <a:latin typeface="Segoe UI"/>
                          <a:cs typeface="Segoe UI"/>
                        </a:rPr>
                        <a:t>(from 12 fewer to 16 more)</a:t>
                      </a:r>
                      <a:endParaRPr sz="1200" dirty="0">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580390">
                <a:tc>
                  <a:txBody>
                    <a:bodyPr/>
                    <a:lstStyle/>
                    <a:p>
                      <a:pPr marL="90805">
                        <a:lnSpc>
                          <a:spcPct val="100000"/>
                        </a:lnSpc>
                        <a:spcBef>
                          <a:spcPts val="90"/>
                        </a:spcBef>
                      </a:pPr>
                      <a:r>
                        <a:rPr sz="1200" b="1" spc="-25" dirty="0">
                          <a:solidFill>
                            <a:srgbClr val="808080"/>
                          </a:solidFill>
                          <a:latin typeface="Segoe UI"/>
                          <a:cs typeface="Segoe UI"/>
                        </a:rPr>
                        <a:t>PE</a:t>
                      </a:r>
                      <a:endParaRPr sz="1200" dirty="0">
                        <a:latin typeface="Segoe UI"/>
                        <a:cs typeface="Segoe UI"/>
                      </a:endParaRPr>
                    </a:p>
                    <a:p>
                      <a:pPr marL="90805" marR="797560">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sz="1200" spc="-10" dirty="0">
                          <a:solidFill>
                            <a:srgbClr val="808080"/>
                          </a:solidFill>
                          <a:latin typeface="Segoe UI"/>
                          <a:cs typeface="Segoe UI"/>
                        </a:rPr>
                        <a:t>range </a:t>
                      </a:r>
                      <a:r>
                        <a:rPr lang="en-US" sz="1200" spc="-10" dirty="0">
                          <a:solidFill>
                            <a:srgbClr val="808080"/>
                          </a:solidFill>
                          <a:latin typeface="Segoe UI"/>
                          <a:cs typeface="Segoe UI"/>
                        </a:rPr>
                        <a:t>30 to 90 </a:t>
                      </a:r>
                      <a:r>
                        <a:rPr sz="1200" spc="-20" dirty="0">
                          <a:solidFill>
                            <a:srgbClr val="808080"/>
                          </a:solidFill>
                          <a:latin typeface="Segoe UI"/>
                          <a:cs typeface="Segoe UI"/>
                        </a:rPr>
                        <a:t>days</a:t>
                      </a:r>
                      <a:endParaRPr sz="1200" dirty="0">
                        <a:latin typeface="Segoe UI"/>
                        <a:cs typeface="Segoe U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1535</a:t>
                      </a:r>
                    </a:p>
                    <a:p>
                      <a:pPr algn="ctr">
                        <a:lnSpc>
                          <a:spcPct val="100000"/>
                        </a:lnSpc>
                        <a:spcBef>
                          <a:spcPts val="0"/>
                        </a:spcBef>
                      </a:pPr>
                      <a:r>
                        <a:rPr lang="en-US" sz="1200" spc="-25" dirty="0">
                          <a:solidFill>
                            <a:srgbClr val="808080"/>
                          </a:solidFill>
                          <a:latin typeface="Segoe UI"/>
                          <a:cs typeface="Segoe UI"/>
                        </a:rPr>
                        <a:t>(2 RCTs)</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ctr">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ctr">
                        <a:lnSpc>
                          <a:spcPct val="100000"/>
                        </a:lnSpc>
                        <a:spcBef>
                          <a:spcPts val="0"/>
                        </a:spcBef>
                      </a:pPr>
                      <a:r>
                        <a:rPr sz="1200" spc="-25" dirty="0">
                          <a:solidFill>
                            <a:srgbClr val="808080"/>
                          </a:solidFill>
                          <a:latin typeface="Segoe UI"/>
                          <a:cs typeface="Segoe UI"/>
                        </a:rPr>
                        <a:t>LOW</a:t>
                      </a:r>
                      <a:endParaRPr sz="1200" dirty="0">
                        <a:latin typeface="Segoe UI"/>
                        <a:cs typeface="Segoe UI"/>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0.66</a:t>
                      </a:r>
                    </a:p>
                    <a:p>
                      <a:pPr algn="ctr">
                        <a:lnSpc>
                          <a:spcPct val="100000"/>
                        </a:lnSpc>
                        <a:spcBef>
                          <a:spcPts val="0"/>
                        </a:spcBef>
                      </a:pPr>
                      <a:r>
                        <a:rPr lang="en-US" sz="1200" dirty="0">
                          <a:solidFill>
                            <a:srgbClr val="808080"/>
                          </a:solidFill>
                          <a:latin typeface="Segoe UI"/>
                          <a:cs typeface="Segoe UI"/>
                        </a:rPr>
                        <a:t>(0.08 to 5.44)</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spc="-10" dirty="0">
                          <a:solidFill>
                            <a:srgbClr val="808080"/>
                          </a:solidFill>
                          <a:latin typeface="Segoe UI"/>
                          <a:cs typeface="Segoe UI"/>
                        </a:rPr>
                        <a:t>7</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2 fewer per 1000</a:t>
                      </a:r>
                    </a:p>
                    <a:p>
                      <a:pPr marL="0" indent="0" algn="ctr">
                        <a:lnSpc>
                          <a:spcPct val="100000"/>
                        </a:lnSpc>
                        <a:spcBef>
                          <a:spcPts val="0"/>
                        </a:spcBef>
                      </a:pPr>
                      <a:r>
                        <a:rPr lang="en-US" sz="1200" dirty="0">
                          <a:solidFill>
                            <a:srgbClr val="808080"/>
                          </a:solidFill>
                          <a:latin typeface="Segoe UI"/>
                          <a:cs typeface="Segoe UI"/>
                        </a:rPr>
                        <a:t>(from 6 fewer to 30 more)</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r h="580390">
                <a:tc>
                  <a:txBody>
                    <a:bodyPr/>
                    <a:lstStyle/>
                    <a:p>
                      <a:pPr marL="90805" marR="615315">
                        <a:lnSpc>
                          <a:spcPct val="100000"/>
                        </a:lnSpc>
                        <a:spcBef>
                          <a:spcPts val="90"/>
                        </a:spcBef>
                      </a:pPr>
                      <a:r>
                        <a:rPr sz="1200" b="1" dirty="0">
                          <a:solidFill>
                            <a:srgbClr val="808080"/>
                          </a:solidFill>
                          <a:latin typeface="Segoe UI"/>
                          <a:cs typeface="Segoe UI"/>
                        </a:rPr>
                        <a:t>PROXIMAL</a:t>
                      </a:r>
                      <a:r>
                        <a:rPr sz="1200" b="1" spc="-65" dirty="0">
                          <a:solidFill>
                            <a:srgbClr val="808080"/>
                          </a:solidFill>
                          <a:latin typeface="Segoe UI"/>
                          <a:cs typeface="Segoe UI"/>
                        </a:rPr>
                        <a:t> </a:t>
                      </a:r>
                      <a:r>
                        <a:rPr sz="1200" b="1" spc="-20" dirty="0">
                          <a:solidFill>
                            <a:srgbClr val="808080"/>
                          </a:solidFill>
                          <a:latin typeface="Segoe UI"/>
                          <a:cs typeface="Segoe UI"/>
                        </a:rPr>
                        <a:t>LOWER </a:t>
                      </a:r>
                      <a:r>
                        <a:rPr sz="1200" b="1" dirty="0">
                          <a:solidFill>
                            <a:srgbClr val="808080"/>
                          </a:solidFill>
                          <a:latin typeface="Segoe UI"/>
                          <a:cs typeface="Segoe UI"/>
                        </a:rPr>
                        <a:t>EXTREMITY</a:t>
                      </a:r>
                      <a:r>
                        <a:rPr sz="1200" b="1" spc="30" dirty="0">
                          <a:solidFill>
                            <a:srgbClr val="808080"/>
                          </a:solidFill>
                          <a:latin typeface="Segoe UI"/>
                          <a:cs typeface="Segoe UI"/>
                        </a:rPr>
                        <a:t> </a:t>
                      </a:r>
                      <a:r>
                        <a:rPr sz="1200" b="1" spc="-25" dirty="0">
                          <a:solidFill>
                            <a:srgbClr val="808080"/>
                          </a:solidFill>
                          <a:latin typeface="Segoe UI"/>
                          <a:cs typeface="Segoe UI"/>
                        </a:rPr>
                        <a:t>DVT</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dirty="0">
                          <a:solidFill>
                            <a:srgbClr val="808080"/>
                          </a:solidFill>
                          <a:latin typeface="Segoe UI"/>
                          <a:cs typeface="Segoe UI"/>
                        </a:rPr>
                        <a:t>range 30 to 42</a:t>
                      </a:r>
                      <a:r>
                        <a:rPr sz="1200" dirty="0">
                          <a:solidFill>
                            <a:srgbClr val="808080"/>
                          </a:solidFill>
                          <a:latin typeface="Segoe UI"/>
                          <a:cs typeface="Segoe UI"/>
                        </a:rPr>
                        <a:t> </a:t>
                      </a:r>
                      <a:r>
                        <a:rPr sz="1200" spc="-20" dirty="0">
                          <a:solidFill>
                            <a:srgbClr val="808080"/>
                          </a:solidFill>
                          <a:latin typeface="Segoe UI"/>
                          <a:cs typeface="Segoe UI"/>
                        </a:rPr>
                        <a:t>days</a:t>
                      </a:r>
                      <a:endParaRPr sz="1200" dirty="0">
                        <a:latin typeface="Segoe UI"/>
                        <a:cs typeface="Segoe U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1535</a:t>
                      </a:r>
                    </a:p>
                    <a:p>
                      <a:pPr algn="ctr">
                        <a:lnSpc>
                          <a:spcPct val="100000"/>
                        </a:lnSpc>
                        <a:spcBef>
                          <a:spcPts val="0"/>
                        </a:spcBef>
                      </a:pPr>
                      <a:r>
                        <a:rPr lang="en-US" sz="1200" spc="-25" dirty="0">
                          <a:solidFill>
                            <a:srgbClr val="808080"/>
                          </a:solidFill>
                          <a:latin typeface="Segoe UI"/>
                          <a:cs typeface="Segoe UI"/>
                        </a:rPr>
                        <a:t>(2 RCTs)</a:t>
                      </a: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ctr">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ctr">
                        <a:lnSpc>
                          <a:spcPct val="100000"/>
                        </a:lnSpc>
                        <a:spcBef>
                          <a:spcPts val="0"/>
                        </a:spcBef>
                      </a:pPr>
                      <a:r>
                        <a:rPr lang="en-US" sz="1200" dirty="0">
                          <a:solidFill>
                            <a:srgbClr val="808080"/>
                          </a:solidFill>
                          <a:latin typeface="Segoe UI"/>
                          <a:cs typeface="Segoe UI"/>
                        </a:rPr>
                        <a:t>MODERATE</a:t>
                      </a:r>
                      <a:endParaRPr sz="1200" dirty="0">
                        <a:latin typeface="Segoe UI"/>
                        <a:cs typeface="Segoe UI"/>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0.51</a:t>
                      </a:r>
                    </a:p>
                    <a:p>
                      <a:pPr algn="ctr">
                        <a:lnSpc>
                          <a:spcPct val="100000"/>
                        </a:lnSpc>
                        <a:spcBef>
                          <a:spcPts val="0"/>
                        </a:spcBef>
                      </a:pPr>
                      <a:r>
                        <a:rPr lang="en-US" sz="1200" dirty="0">
                          <a:solidFill>
                            <a:srgbClr val="808080"/>
                          </a:solidFill>
                          <a:latin typeface="Segoe UI"/>
                          <a:cs typeface="Segoe UI"/>
                        </a:rPr>
                        <a:t>(0.08 to 3.29)</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3</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1 fewer per 1000</a:t>
                      </a:r>
                    </a:p>
                    <a:p>
                      <a:pPr algn="ctr">
                        <a:lnSpc>
                          <a:spcPct val="100000"/>
                        </a:lnSpc>
                        <a:spcBef>
                          <a:spcPts val="0"/>
                        </a:spcBef>
                      </a:pPr>
                      <a:r>
                        <a:rPr lang="en-US" sz="1200" dirty="0">
                          <a:solidFill>
                            <a:srgbClr val="808080"/>
                          </a:solidFill>
                          <a:latin typeface="Segoe UI"/>
                          <a:cs typeface="Segoe UI"/>
                        </a:rPr>
                        <a:t>(from 3 fewer to 7 more)</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4"/>
                  </a:ext>
                </a:extLst>
              </a:tr>
              <a:tr h="771525">
                <a:tc>
                  <a:txBody>
                    <a:bodyPr/>
                    <a:lstStyle/>
                    <a:p>
                      <a:pPr>
                        <a:lnSpc>
                          <a:spcPct val="100000"/>
                        </a:lnSpc>
                        <a:spcBef>
                          <a:spcPts val="5"/>
                        </a:spcBef>
                      </a:pPr>
                      <a:endParaRPr sz="1350" dirty="0">
                        <a:latin typeface="Times New Roman"/>
                        <a:cs typeface="Times New Roman"/>
                      </a:endParaRPr>
                    </a:p>
                    <a:p>
                      <a:pPr marL="90805">
                        <a:lnSpc>
                          <a:spcPct val="100000"/>
                        </a:lnSpc>
                        <a:spcBef>
                          <a:spcPts val="5"/>
                        </a:spcBef>
                      </a:pPr>
                      <a:r>
                        <a:rPr sz="1200" b="1" dirty="0">
                          <a:solidFill>
                            <a:srgbClr val="808080"/>
                          </a:solidFill>
                          <a:latin typeface="Segoe UI"/>
                          <a:cs typeface="Segoe UI"/>
                        </a:rPr>
                        <a:t>MAJOR</a:t>
                      </a:r>
                      <a:r>
                        <a:rPr sz="1200" b="1" spc="45" dirty="0">
                          <a:solidFill>
                            <a:srgbClr val="808080"/>
                          </a:solidFill>
                          <a:latin typeface="Segoe UI"/>
                          <a:cs typeface="Segoe UI"/>
                        </a:rPr>
                        <a:t> </a:t>
                      </a:r>
                      <a:r>
                        <a:rPr sz="1200" b="1" spc="-10" dirty="0">
                          <a:solidFill>
                            <a:srgbClr val="808080"/>
                          </a:solidFill>
                          <a:latin typeface="Segoe UI"/>
                          <a:cs typeface="Segoe UI"/>
                        </a:rPr>
                        <a:t>BLEEDING</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dirty="0">
                          <a:solidFill>
                            <a:srgbClr val="808080"/>
                          </a:solidFill>
                          <a:latin typeface="Segoe UI"/>
                          <a:cs typeface="Segoe UI"/>
                        </a:rPr>
                        <a:t>range 30 to 92 days</a:t>
                      </a:r>
                      <a:endParaRPr sz="1200" dirty="0">
                        <a:latin typeface="Segoe UI"/>
                        <a:cs typeface="Segoe UI"/>
                      </a:endParaRPr>
                    </a:p>
                  </a:txBody>
                  <a:tcPr marL="0" marR="0" marT="63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1535</a:t>
                      </a:r>
                    </a:p>
                    <a:p>
                      <a:pPr algn="ctr">
                        <a:lnSpc>
                          <a:spcPct val="100000"/>
                        </a:lnSpc>
                        <a:spcBef>
                          <a:spcPts val="0"/>
                        </a:spcBef>
                      </a:pPr>
                      <a:r>
                        <a:rPr lang="en-US" sz="1200" dirty="0">
                          <a:solidFill>
                            <a:srgbClr val="808080"/>
                          </a:solidFill>
                          <a:latin typeface="Segoe UI"/>
                          <a:cs typeface="Segoe UI"/>
                        </a:rPr>
                        <a:t>(2 RCTs)</a:t>
                      </a:r>
                    </a:p>
                  </a:txBody>
                  <a:tcPr marL="0" marR="0" marT="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marL="395605" algn="ctr">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ctr">
                        <a:lnSpc>
                          <a:spcPct val="100000"/>
                        </a:lnSpc>
                        <a:spcBef>
                          <a:spcPts val="0"/>
                        </a:spcBef>
                      </a:pPr>
                      <a:r>
                        <a:rPr sz="1200" spc="-25" dirty="0">
                          <a:solidFill>
                            <a:srgbClr val="808080"/>
                          </a:solidFill>
                          <a:latin typeface="Segoe UI"/>
                          <a:cs typeface="Segoe UI"/>
                        </a:rPr>
                        <a:t>LOW</a:t>
                      </a:r>
                      <a:endParaRPr sz="1200" dirty="0">
                        <a:latin typeface="Segoe UI"/>
                        <a:cs typeface="Segoe UI"/>
                      </a:endParaRPr>
                    </a:p>
                  </a:txBody>
                  <a:tcPr marL="0" marR="0" marT="134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1.99</a:t>
                      </a:r>
                    </a:p>
                    <a:p>
                      <a:pPr algn="ctr">
                        <a:lnSpc>
                          <a:spcPct val="100000"/>
                        </a:lnSpc>
                        <a:spcBef>
                          <a:spcPts val="0"/>
                        </a:spcBef>
                      </a:pPr>
                      <a:r>
                        <a:rPr lang="en-US" sz="1200" dirty="0">
                          <a:solidFill>
                            <a:srgbClr val="808080"/>
                          </a:solidFill>
                          <a:latin typeface="Segoe UI"/>
                          <a:cs typeface="Segoe UI"/>
                        </a:rPr>
                        <a:t>(0.18 to 22.04)</a:t>
                      </a:r>
                      <a:endParaRPr sz="1200" dirty="0">
                        <a:latin typeface="Segoe UI"/>
                        <a:cs typeface="Segoe UI"/>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marL="91440" marR="107314" lvl="0" indent="0" algn="ctr" defTabSz="914400" eaLnBrk="1" fontAlgn="auto" latinLnBrk="0" hangingPunct="1">
                        <a:lnSpc>
                          <a:spcPct val="100000"/>
                        </a:lnSpc>
                        <a:spcBef>
                          <a:spcPts val="0"/>
                        </a:spcBef>
                        <a:spcAft>
                          <a:spcPts val="0"/>
                        </a:spcAft>
                        <a:buClrTx/>
                        <a:buSzTx/>
                        <a:buFontTx/>
                        <a:buNone/>
                        <a:tabLst/>
                        <a:defRPr/>
                      </a:pPr>
                      <a:r>
                        <a:rPr lang="en-US" sz="1200" dirty="0">
                          <a:solidFill>
                            <a:srgbClr val="808080"/>
                          </a:solidFill>
                          <a:latin typeface="Segoe UI"/>
                          <a:cs typeface="Segoe UI"/>
                        </a:rPr>
                        <a:t>3</a:t>
                      </a:r>
                      <a:r>
                        <a:rPr lang="en-US" sz="1200" spc="-10" dirty="0">
                          <a:solidFill>
                            <a:srgbClr val="808080"/>
                          </a:solidFill>
                          <a:latin typeface="Segoe UI"/>
                          <a:cs typeface="Segoe UI"/>
                        </a:rPr>
                        <a:t> </a:t>
                      </a:r>
                      <a:r>
                        <a:rPr lang="en-US" sz="1200" dirty="0">
                          <a:solidFill>
                            <a:srgbClr val="808080"/>
                          </a:solidFill>
                          <a:latin typeface="Segoe UI"/>
                          <a:cs typeface="Segoe UI"/>
                        </a:rPr>
                        <a:t>per</a:t>
                      </a:r>
                      <a:r>
                        <a:rPr lang="en-US" sz="1200" spc="-15" dirty="0">
                          <a:solidFill>
                            <a:srgbClr val="808080"/>
                          </a:solidFill>
                          <a:latin typeface="Segoe UI"/>
                          <a:cs typeface="Segoe UI"/>
                        </a:rPr>
                        <a:t> </a:t>
                      </a:r>
                      <a:r>
                        <a:rPr lang="en-US" sz="1200" spc="-10" dirty="0">
                          <a:solidFill>
                            <a:srgbClr val="808080"/>
                          </a:solidFill>
                          <a:latin typeface="Segoe UI"/>
                          <a:cs typeface="Segoe UI"/>
                        </a:rPr>
                        <a:t>1,000</a:t>
                      </a:r>
                      <a:endParaRPr lang="en-US" sz="1200" dirty="0">
                        <a:latin typeface="Segoe UI"/>
                        <a:cs typeface="Segoe UI"/>
                      </a:endParaRPr>
                    </a:p>
                    <a:p>
                      <a:pPr marL="91440" marR="107314" algn="ctr">
                        <a:lnSpc>
                          <a:spcPct val="100000"/>
                        </a:lnSpc>
                        <a:spcBef>
                          <a:spcPts val="0"/>
                        </a:spcBef>
                      </a:pPr>
                      <a:endParaRPr sz="1200" dirty="0">
                        <a:latin typeface="Segoe UI"/>
                        <a:cs typeface="Segoe UI"/>
                      </a:endParaRPr>
                    </a:p>
                  </a:txBody>
                  <a:tcPr marL="0" marR="0" marT="1066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spcBef>
                          <a:spcPts val="0"/>
                        </a:spcBef>
                      </a:pPr>
                      <a:r>
                        <a:rPr lang="en-US" sz="1200" dirty="0">
                          <a:solidFill>
                            <a:srgbClr val="808080"/>
                          </a:solidFill>
                        </a:rPr>
                        <a:t>3 more per 1000</a:t>
                      </a:r>
                    </a:p>
                    <a:p>
                      <a:pPr algn="ctr">
                        <a:spcBef>
                          <a:spcPts val="0"/>
                        </a:spcBef>
                      </a:pPr>
                      <a:r>
                        <a:rPr lang="en-US" sz="1200" dirty="0">
                          <a:solidFill>
                            <a:srgbClr val="808080"/>
                          </a:solidFill>
                        </a:rPr>
                        <a:t>(from 2 fewer to 59 more)</a:t>
                      </a:r>
                      <a:endParaRPr sz="1200" dirty="0">
                        <a:solidFill>
                          <a:srgbClr val="808080"/>
                        </a:solidFill>
                      </a:endParaRPr>
                    </a:p>
                  </a:txBody>
                  <a:tcPr marL="0" marR="0" marT="10668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914429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E337FBA-2403-5FA7-13C4-6BECF70CD7EA}"/>
              </a:ext>
            </a:extLst>
          </p:cNvPr>
          <p:cNvGrpSpPr/>
          <p:nvPr/>
        </p:nvGrpSpPr>
        <p:grpSpPr>
          <a:xfrm>
            <a:off x="1618488" y="2743200"/>
            <a:ext cx="8952230" cy="2254790"/>
            <a:chOff x="1618488" y="2743200"/>
            <a:chExt cx="8952230" cy="2254790"/>
          </a:xfrm>
        </p:grpSpPr>
        <p:sp>
          <p:nvSpPr>
            <p:cNvPr id="2" name="object 2"/>
            <p:cNvSpPr txBox="1"/>
            <p:nvPr/>
          </p:nvSpPr>
          <p:spPr>
            <a:xfrm>
              <a:off x="1618488" y="2743200"/>
              <a:ext cx="8952230" cy="1004223"/>
            </a:xfrm>
            <a:prstGeom prst="rect">
              <a:avLst/>
            </a:prstGeom>
            <a:solidFill>
              <a:srgbClr val="E43E31"/>
            </a:solidFill>
          </p:spPr>
          <p:txBody>
            <a:bodyPr vert="horz" wrap="square" lIns="0" tIns="27940" rIns="0" bIns="0" rtlCol="0" anchor="ctr">
              <a:noAutofit/>
            </a:bodyPr>
            <a:lstStyle/>
            <a:p>
              <a:pPr marL="182245" marR="201930">
                <a:lnSpc>
                  <a:spcPct val="100499"/>
                </a:lnSpc>
                <a:spcBef>
                  <a:spcPts val="220"/>
                </a:spcBef>
              </a:pPr>
              <a:r>
                <a:rPr lang="en-US" sz="1400" dirty="0">
                  <a:solidFill>
                    <a:srgbClr val="FFFFFF"/>
                  </a:solidFill>
                  <a:latin typeface="Calibri"/>
                  <a:cs typeface="Calibri"/>
                </a:rPr>
                <a:t>The ASH guideline panel suggests against using outpatient anticoagulant thromboprophylaxis in patients with COVID-19 who are being discharged from the hospital and who do not have suspected or confirmed VTE or another indication for anticoagulation </a:t>
              </a:r>
              <a:r>
                <a:rPr lang="en-US" sz="1400" i="1" dirty="0">
                  <a:solidFill>
                    <a:srgbClr val="FFFFFF"/>
                  </a:solidFill>
                  <a:latin typeface="Calibri"/>
                  <a:cs typeface="Calibri"/>
                </a:rPr>
                <a:t>(conditional recommendation based on very low certainty in the evidence about effects).</a:t>
              </a:r>
              <a:endParaRPr lang="en-US" sz="1400" i="1" dirty="0">
                <a:latin typeface="Calibri"/>
                <a:cs typeface="Calibri"/>
              </a:endParaRPr>
            </a:p>
          </p:txBody>
        </p:sp>
        <p:sp>
          <p:nvSpPr>
            <p:cNvPr id="3" name="object 3"/>
            <p:cNvSpPr txBox="1"/>
            <p:nvPr/>
          </p:nvSpPr>
          <p:spPr>
            <a:xfrm>
              <a:off x="1618488" y="3917566"/>
              <a:ext cx="4417060" cy="1080424"/>
            </a:xfrm>
            <a:prstGeom prst="rect">
              <a:avLst/>
            </a:prstGeom>
            <a:solidFill>
              <a:srgbClr val="C8C3D5"/>
            </a:solidFill>
          </p:spPr>
          <p:txBody>
            <a:bodyPr vert="horz" wrap="square" lIns="0" tIns="0" rIns="182880" bIns="0" rtlCol="0" anchor="ctr">
              <a:noAutofit/>
            </a:bodyPr>
            <a:lstStyle/>
            <a:p>
              <a:pPr marL="182245">
                <a:lnSpc>
                  <a:spcPct val="100000"/>
                </a:lnSpc>
                <a:tabLst>
                  <a:tab pos="411480" algn="l"/>
                  <a:tab pos="412115" algn="l"/>
                </a:tabLst>
              </a:pPr>
              <a:r>
                <a:rPr lang="en-US" sz="1400" dirty="0">
                  <a:solidFill>
                    <a:srgbClr val="808080"/>
                  </a:solidFill>
                  <a:latin typeface="Calibri"/>
                  <a:cs typeface="Calibri"/>
                </a:rPr>
                <a:t>The panel acknowledged that post-discharge thromboprophylaxis may be reasonable in patients judged to be at high thrombotic risk and low </a:t>
              </a:r>
              <a:br>
                <a:rPr lang="en-US" sz="1400" dirty="0">
                  <a:solidFill>
                    <a:srgbClr val="808080"/>
                  </a:solidFill>
                  <a:latin typeface="Calibri"/>
                  <a:cs typeface="Calibri"/>
                </a:rPr>
              </a:br>
              <a:r>
                <a:rPr lang="en-US" sz="1400" dirty="0">
                  <a:solidFill>
                    <a:srgbClr val="808080"/>
                  </a:solidFill>
                  <a:latin typeface="Calibri"/>
                  <a:cs typeface="Calibri"/>
                </a:rPr>
                <a:t>bleeding risk.</a:t>
              </a:r>
            </a:p>
          </p:txBody>
        </p:sp>
        <p:sp>
          <p:nvSpPr>
            <p:cNvPr id="4" name="object 4"/>
            <p:cNvSpPr txBox="1"/>
            <p:nvPr/>
          </p:nvSpPr>
          <p:spPr>
            <a:xfrm>
              <a:off x="6225413" y="3917566"/>
              <a:ext cx="4345305" cy="1080424"/>
            </a:xfrm>
            <a:prstGeom prst="rect">
              <a:avLst/>
            </a:prstGeom>
            <a:solidFill>
              <a:srgbClr val="CAD7AF"/>
            </a:solidFill>
          </p:spPr>
          <p:txBody>
            <a:bodyPr vert="horz" wrap="square" lIns="0" tIns="3175" rIns="182880" bIns="0" rtlCol="0" anchor="ctr">
              <a:noAutofit/>
            </a:bodyPr>
            <a:lstStyle/>
            <a:p>
              <a:pPr marL="182245">
                <a:lnSpc>
                  <a:spcPct val="100000"/>
                </a:lnSpc>
                <a:tabLst>
                  <a:tab pos="411480" algn="l"/>
                  <a:tab pos="412115" algn="l"/>
                </a:tabLst>
              </a:pPr>
              <a:r>
                <a:rPr lang="en-US" sz="1400" dirty="0">
                  <a:solidFill>
                    <a:srgbClr val="808080"/>
                  </a:solidFill>
                  <a:latin typeface="Calibri"/>
                  <a:cs typeface="Calibri"/>
                </a:rPr>
                <a:t>An individualized assessment of the patient’s risk of thrombosis and bleeding and shared decision-making is important when deciding whether to use post-discharge thromboprophylaxis.</a:t>
              </a:r>
            </a:p>
          </p:txBody>
        </p:sp>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Recommendation</a:t>
            </a:r>
          </a:p>
        </p:txBody>
      </p:sp>
    </p:spTree>
    <p:extLst>
      <p:ext uri="{BB962C8B-B14F-4D97-AF65-F5344CB8AC3E}">
        <p14:creationId xmlns:p14="http://schemas.microsoft.com/office/powerpoint/2010/main" val="695818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Very</a:t>
            </a:r>
            <a:r>
              <a:rPr spc="-80" dirty="0"/>
              <a:t> </a:t>
            </a:r>
            <a:r>
              <a:rPr dirty="0"/>
              <a:t>low</a:t>
            </a:r>
            <a:r>
              <a:rPr spc="-80" dirty="0"/>
              <a:t> </a:t>
            </a:r>
            <a:r>
              <a:rPr spc="-10" dirty="0"/>
              <a:t>certainty</a:t>
            </a:r>
            <a:r>
              <a:rPr spc="-75" dirty="0"/>
              <a:t> </a:t>
            </a:r>
            <a:r>
              <a:rPr dirty="0"/>
              <a:t>of</a:t>
            </a:r>
            <a:r>
              <a:rPr spc="-85" dirty="0"/>
              <a:t> </a:t>
            </a:r>
            <a:r>
              <a:rPr spc="-10" dirty="0"/>
              <a:t>evidence</a:t>
            </a:r>
          </a:p>
        </p:txBody>
      </p:sp>
      <p:sp>
        <p:nvSpPr>
          <p:cNvPr id="3" name="object 3"/>
          <p:cNvSpPr txBox="1"/>
          <p:nvPr/>
        </p:nvSpPr>
        <p:spPr>
          <a:xfrm>
            <a:off x="2029967" y="2470404"/>
            <a:ext cx="3733800" cy="767518"/>
          </a:xfrm>
          <a:prstGeom prst="rect">
            <a:avLst/>
          </a:prstGeom>
          <a:solidFill>
            <a:srgbClr val="E43E31"/>
          </a:solidFill>
        </p:spPr>
        <p:txBody>
          <a:bodyPr vert="horz" wrap="square" lIns="0" tIns="0" rIns="0" bIns="0" rtlCol="0" anchor="ctr">
            <a:noAutofit/>
          </a:bodyPr>
          <a:lstStyle/>
          <a:p>
            <a:pPr algn="ctr">
              <a:lnSpc>
                <a:spcPct val="100000"/>
              </a:lnSpc>
              <a:spcBef>
                <a:spcPts val="2625"/>
              </a:spcBef>
            </a:pPr>
            <a:r>
              <a:rPr sz="2000" b="1" dirty="0">
                <a:solidFill>
                  <a:srgbClr val="FFFFFF"/>
                </a:solidFill>
                <a:latin typeface="Segoe UI"/>
                <a:cs typeface="Segoe UI"/>
              </a:rPr>
              <a:t>Baseline</a:t>
            </a:r>
            <a:r>
              <a:rPr sz="2000" b="1" spc="-10" dirty="0">
                <a:solidFill>
                  <a:srgbClr val="FFFFFF"/>
                </a:solidFill>
                <a:latin typeface="Segoe UI"/>
                <a:cs typeface="Segoe UI"/>
              </a:rPr>
              <a:t> </a:t>
            </a:r>
            <a:r>
              <a:rPr sz="2000" b="1" dirty="0">
                <a:solidFill>
                  <a:srgbClr val="FFFFFF"/>
                </a:solidFill>
                <a:latin typeface="Segoe UI"/>
                <a:cs typeface="Segoe UI"/>
              </a:rPr>
              <a:t>risk</a:t>
            </a:r>
            <a:r>
              <a:rPr sz="2000" b="1" spc="-15" dirty="0">
                <a:solidFill>
                  <a:srgbClr val="FFFFFF"/>
                </a:solidFill>
                <a:latin typeface="Segoe UI"/>
                <a:cs typeface="Segoe UI"/>
              </a:rPr>
              <a:t> </a:t>
            </a:r>
            <a:r>
              <a:rPr sz="2000" b="1" spc="-10" dirty="0">
                <a:solidFill>
                  <a:srgbClr val="FFFFFF"/>
                </a:solidFill>
                <a:latin typeface="Segoe UI"/>
                <a:cs typeface="Segoe UI"/>
              </a:rPr>
              <a:t>studies</a:t>
            </a:r>
            <a:endParaRPr sz="2000" dirty="0">
              <a:latin typeface="Segoe UI"/>
              <a:cs typeface="Segoe UI"/>
            </a:endParaRPr>
          </a:p>
        </p:txBody>
      </p:sp>
      <p:sp>
        <p:nvSpPr>
          <p:cNvPr id="4" name="object 4"/>
          <p:cNvSpPr txBox="1"/>
          <p:nvPr/>
        </p:nvSpPr>
        <p:spPr>
          <a:xfrm>
            <a:off x="2029967" y="3237922"/>
            <a:ext cx="3733800" cy="2019878"/>
          </a:xfrm>
          <a:prstGeom prst="rect">
            <a:avLst/>
          </a:prstGeom>
          <a:solidFill>
            <a:srgbClr val="F2F2F2">
              <a:alpha val="90194"/>
            </a:srgbClr>
          </a:solidFill>
        </p:spPr>
        <p:txBody>
          <a:bodyPr vert="horz" wrap="square" lIns="0" tIns="84455" rIns="0" bIns="0" rtlCol="0">
            <a:noAutofit/>
          </a:bodyPr>
          <a:lstStyle/>
          <a:p>
            <a:pPr marL="267970" marR="885190" indent="-172720">
              <a:lnSpc>
                <a:spcPct val="99700"/>
              </a:lnSpc>
              <a:spcBef>
                <a:spcPts val="665"/>
              </a:spcBef>
              <a:buChar char="•"/>
              <a:tabLst>
                <a:tab pos="268605" algn="l"/>
              </a:tabLst>
            </a:pPr>
            <a:r>
              <a:rPr sz="1800" dirty="0">
                <a:solidFill>
                  <a:srgbClr val="808080"/>
                </a:solidFill>
                <a:latin typeface="Calibri" panose="020F0502020204030204" pitchFamily="34" charset="0"/>
                <a:cs typeface="Calibri" panose="020F0502020204030204" pitchFamily="34" charset="0"/>
              </a:rPr>
              <a:t>Lack</a:t>
            </a:r>
            <a:r>
              <a:rPr sz="1800" spc="-25"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of</a:t>
            </a:r>
            <a:r>
              <a:rPr sz="1800" spc="-3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definitions</a:t>
            </a:r>
            <a:r>
              <a:rPr sz="1800" spc="-10" dirty="0">
                <a:solidFill>
                  <a:srgbClr val="808080"/>
                </a:solidFill>
                <a:latin typeface="Calibri" panose="020F0502020204030204" pitchFamily="34" charset="0"/>
                <a:cs typeface="Calibri" panose="020F0502020204030204" pitchFamily="34" charset="0"/>
              </a:rPr>
              <a:t> and/or </a:t>
            </a:r>
            <a:r>
              <a:rPr sz="1800" dirty="0">
                <a:solidFill>
                  <a:srgbClr val="808080"/>
                </a:solidFill>
                <a:latin typeface="Calibri" panose="020F0502020204030204" pitchFamily="34" charset="0"/>
                <a:cs typeface="Calibri" panose="020F0502020204030204" pitchFamily="34" charset="0"/>
              </a:rPr>
              <a:t>descriptions</a:t>
            </a:r>
            <a:r>
              <a:rPr sz="1800" spc="-25"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of</a:t>
            </a:r>
            <a:r>
              <a:rPr sz="1800" spc="-40" dirty="0">
                <a:solidFill>
                  <a:srgbClr val="808080"/>
                </a:solidFill>
                <a:latin typeface="Calibri" panose="020F0502020204030204" pitchFamily="34" charset="0"/>
                <a:cs typeface="Calibri" panose="020F0502020204030204" pitchFamily="34" charset="0"/>
              </a:rPr>
              <a:t> </a:t>
            </a:r>
            <a:r>
              <a:rPr sz="1800" spc="-10" dirty="0">
                <a:solidFill>
                  <a:srgbClr val="808080"/>
                </a:solidFill>
                <a:latin typeface="Calibri" panose="020F0502020204030204" pitchFamily="34" charset="0"/>
                <a:cs typeface="Calibri" panose="020F0502020204030204" pitchFamily="34" charset="0"/>
              </a:rPr>
              <a:t>outcome measurement</a:t>
            </a:r>
            <a:endParaRPr sz="1800" dirty="0">
              <a:latin typeface="Calibri" panose="020F0502020204030204" pitchFamily="34" charset="0"/>
              <a:cs typeface="Calibri" panose="020F0502020204030204" pitchFamily="34" charset="0"/>
            </a:endParaRPr>
          </a:p>
          <a:p>
            <a:pPr marL="267970" indent="-172720">
              <a:lnSpc>
                <a:spcPct val="100000"/>
              </a:lnSpc>
              <a:spcBef>
                <a:spcPts val="360"/>
              </a:spcBef>
              <a:buChar char="•"/>
              <a:tabLst>
                <a:tab pos="268605" algn="l"/>
              </a:tabLst>
            </a:pPr>
            <a:r>
              <a:rPr sz="1800" dirty="0">
                <a:solidFill>
                  <a:srgbClr val="808080"/>
                </a:solidFill>
                <a:latin typeface="Calibri" panose="020F0502020204030204" pitchFamily="34" charset="0"/>
                <a:cs typeface="Calibri" panose="020F0502020204030204" pitchFamily="34" charset="0"/>
              </a:rPr>
              <a:t>Incomplete/missing </a:t>
            </a:r>
            <a:r>
              <a:rPr sz="1800" spc="-10" dirty="0">
                <a:solidFill>
                  <a:srgbClr val="808080"/>
                </a:solidFill>
                <a:latin typeface="Calibri" panose="020F0502020204030204" pitchFamily="34" charset="0"/>
                <a:cs typeface="Calibri" panose="020F0502020204030204" pitchFamily="34" charset="0"/>
              </a:rPr>
              <a:t>follow-</a:t>
            </a:r>
            <a:r>
              <a:rPr sz="1800" spc="-25" dirty="0">
                <a:solidFill>
                  <a:srgbClr val="808080"/>
                </a:solidFill>
                <a:latin typeface="Calibri" panose="020F0502020204030204" pitchFamily="34" charset="0"/>
                <a:cs typeface="Calibri" panose="020F0502020204030204" pitchFamily="34" charset="0"/>
              </a:rPr>
              <a:t>up</a:t>
            </a:r>
            <a:endParaRPr sz="1800" dirty="0">
              <a:latin typeface="Calibri" panose="020F0502020204030204" pitchFamily="34" charset="0"/>
              <a:cs typeface="Calibri" panose="020F0502020204030204" pitchFamily="34" charset="0"/>
            </a:endParaRPr>
          </a:p>
          <a:p>
            <a:pPr marL="267970" marR="196215" indent="-172720">
              <a:lnSpc>
                <a:spcPct val="100000"/>
              </a:lnSpc>
              <a:spcBef>
                <a:spcPts val="350"/>
              </a:spcBef>
              <a:buChar char="•"/>
              <a:tabLst>
                <a:tab pos="268605" algn="l"/>
              </a:tabLst>
            </a:pPr>
            <a:r>
              <a:rPr sz="1800" dirty="0">
                <a:solidFill>
                  <a:srgbClr val="808080"/>
                </a:solidFill>
                <a:latin typeface="Calibri" panose="020F0502020204030204" pitchFamily="34" charset="0"/>
                <a:cs typeface="Calibri" panose="020F0502020204030204" pitchFamily="34" charset="0"/>
              </a:rPr>
              <a:t>Incidence</a:t>
            </a:r>
            <a:r>
              <a:rPr sz="1800" spc="-1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rates</a:t>
            </a:r>
            <a:r>
              <a:rPr sz="1800" spc="-15"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not</a:t>
            </a:r>
            <a:r>
              <a:rPr sz="1800" spc="-2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reported</a:t>
            </a:r>
            <a:r>
              <a:rPr sz="1800" spc="-5" dirty="0">
                <a:solidFill>
                  <a:srgbClr val="808080"/>
                </a:solidFill>
                <a:latin typeface="Calibri" panose="020F0502020204030204" pitchFamily="34" charset="0"/>
                <a:cs typeface="Calibri" panose="020F0502020204030204" pitchFamily="34" charset="0"/>
              </a:rPr>
              <a:t> </a:t>
            </a:r>
            <a:r>
              <a:rPr sz="1800" spc="-20" dirty="0">
                <a:solidFill>
                  <a:srgbClr val="808080"/>
                </a:solidFill>
                <a:latin typeface="Calibri" panose="020F0502020204030204" pitchFamily="34" charset="0"/>
                <a:cs typeface="Calibri" panose="020F0502020204030204" pitchFamily="34" charset="0"/>
              </a:rPr>
              <a:t>(i.e. </a:t>
            </a:r>
            <a:r>
              <a:rPr sz="1800" dirty="0">
                <a:solidFill>
                  <a:srgbClr val="808080"/>
                </a:solidFill>
                <a:latin typeface="Calibri" panose="020F0502020204030204" pitchFamily="34" charset="0"/>
                <a:cs typeface="Calibri" panose="020F0502020204030204" pitchFamily="34" charset="0"/>
              </a:rPr>
              <a:t>events</a:t>
            </a:r>
            <a:r>
              <a:rPr sz="1800" spc="-2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per</a:t>
            </a:r>
            <a:r>
              <a:rPr sz="1800" spc="-1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unit</a:t>
            </a:r>
            <a:r>
              <a:rPr sz="1800" spc="-1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of</a:t>
            </a:r>
            <a:r>
              <a:rPr sz="1800" spc="-10" dirty="0">
                <a:solidFill>
                  <a:srgbClr val="808080"/>
                </a:solidFill>
                <a:latin typeface="Calibri" panose="020F0502020204030204" pitchFamily="34" charset="0"/>
                <a:cs typeface="Calibri" panose="020F0502020204030204" pitchFamily="34" charset="0"/>
              </a:rPr>
              <a:t> follow-</a:t>
            </a:r>
            <a:r>
              <a:rPr sz="1800" spc="-25" dirty="0">
                <a:solidFill>
                  <a:srgbClr val="808080"/>
                </a:solidFill>
                <a:latin typeface="Calibri" panose="020F0502020204030204" pitchFamily="34" charset="0"/>
                <a:cs typeface="Calibri" panose="020F0502020204030204" pitchFamily="34" charset="0"/>
              </a:rPr>
              <a:t>up)</a:t>
            </a:r>
            <a:endParaRPr sz="1800" dirty="0">
              <a:latin typeface="Calibri" panose="020F0502020204030204" pitchFamily="34" charset="0"/>
              <a:cs typeface="Calibri" panose="020F0502020204030204" pitchFamily="34" charset="0"/>
            </a:endParaRPr>
          </a:p>
        </p:txBody>
      </p:sp>
      <p:sp>
        <p:nvSpPr>
          <p:cNvPr id="5" name="object 5"/>
          <p:cNvSpPr txBox="1"/>
          <p:nvPr/>
        </p:nvSpPr>
        <p:spPr>
          <a:xfrm>
            <a:off x="6288023" y="2470404"/>
            <a:ext cx="3733800" cy="767518"/>
          </a:xfrm>
          <a:prstGeom prst="rect">
            <a:avLst/>
          </a:prstGeom>
          <a:solidFill>
            <a:srgbClr val="E43E31"/>
          </a:solidFill>
        </p:spPr>
        <p:txBody>
          <a:bodyPr vert="horz" wrap="square" lIns="0" tIns="0" rIns="0" bIns="0" rtlCol="0" anchor="ctr">
            <a:noAutofit/>
          </a:bodyPr>
          <a:lstStyle/>
          <a:p>
            <a:pPr marR="187960" algn="ctr">
              <a:lnSpc>
                <a:spcPct val="100000"/>
              </a:lnSpc>
              <a:spcBef>
                <a:spcPts val="1185"/>
              </a:spcBef>
            </a:pPr>
            <a:r>
              <a:rPr sz="2000" b="1" dirty="0">
                <a:solidFill>
                  <a:srgbClr val="FFFFFF"/>
                </a:solidFill>
                <a:latin typeface="Segoe UI"/>
                <a:cs typeface="Segoe UI"/>
              </a:rPr>
              <a:t>Effect</a:t>
            </a:r>
            <a:r>
              <a:rPr sz="2000" b="1" spc="-30" dirty="0">
                <a:solidFill>
                  <a:srgbClr val="FFFFFF"/>
                </a:solidFill>
                <a:latin typeface="Segoe UI"/>
                <a:cs typeface="Segoe UI"/>
              </a:rPr>
              <a:t> </a:t>
            </a:r>
            <a:r>
              <a:rPr sz="2000" b="1" spc="-25" dirty="0">
                <a:solidFill>
                  <a:srgbClr val="FFFFFF"/>
                </a:solidFill>
                <a:latin typeface="Segoe UI"/>
                <a:cs typeface="Segoe UI"/>
              </a:rPr>
              <a:t>of </a:t>
            </a:r>
            <a:r>
              <a:rPr sz="2000" b="1" dirty="0">
                <a:solidFill>
                  <a:srgbClr val="FFFFFF"/>
                </a:solidFill>
                <a:latin typeface="Segoe UI"/>
                <a:cs typeface="Segoe UI"/>
              </a:rPr>
              <a:t>anticoagulation</a:t>
            </a:r>
            <a:r>
              <a:rPr sz="2000" b="1" spc="-60" dirty="0">
                <a:solidFill>
                  <a:srgbClr val="FFFFFF"/>
                </a:solidFill>
                <a:latin typeface="Segoe UI"/>
                <a:cs typeface="Segoe UI"/>
              </a:rPr>
              <a:t> </a:t>
            </a:r>
            <a:r>
              <a:rPr sz="2000" b="1" spc="-10" dirty="0">
                <a:solidFill>
                  <a:srgbClr val="FFFFFF"/>
                </a:solidFill>
                <a:latin typeface="Segoe UI"/>
                <a:cs typeface="Segoe UI"/>
              </a:rPr>
              <a:t>studies</a:t>
            </a:r>
            <a:endParaRPr sz="2000" dirty="0">
              <a:latin typeface="Segoe UI"/>
              <a:cs typeface="Segoe UI"/>
            </a:endParaRPr>
          </a:p>
        </p:txBody>
      </p:sp>
      <p:sp>
        <p:nvSpPr>
          <p:cNvPr id="6" name="object 6"/>
          <p:cNvSpPr txBox="1"/>
          <p:nvPr/>
        </p:nvSpPr>
        <p:spPr>
          <a:xfrm>
            <a:off x="6288023" y="3237922"/>
            <a:ext cx="3733800" cy="2019878"/>
          </a:xfrm>
          <a:prstGeom prst="rect">
            <a:avLst/>
          </a:prstGeom>
          <a:solidFill>
            <a:srgbClr val="F2F2F2">
              <a:alpha val="90194"/>
            </a:srgbClr>
          </a:solidFill>
        </p:spPr>
        <p:txBody>
          <a:bodyPr vert="horz" wrap="square" lIns="0" tIns="83820" rIns="0" bIns="0" rtlCol="0">
            <a:noAutofit/>
          </a:bodyPr>
          <a:lstStyle/>
          <a:p>
            <a:pPr marL="267335" marR="263525" indent="-172720">
              <a:lnSpc>
                <a:spcPct val="100000"/>
              </a:lnSpc>
              <a:spcBef>
                <a:spcPts val="660"/>
              </a:spcBef>
              <a:buChar char="•"/>
              <a:tabLst>
                <a:tab pos="267970" algn="l"/>
              </a:tabLst>
            </a:pPr>
            <a:r>
              <a:rPr sz="1800" dirty="0">
                <a:solidFill>
                  <a:srgbClr val="808080"/>
                </a:solidFill>
                <a:latin typeface="Calibri" panose="020F0502020204030204" pitchFamily="34" charset="0"/>
                <a:cs typeface="Calibri" panose="020F0502020204030204" pitchFamily="34" charset="0"/>
              </a:rPr>
              <a:t>Confounding</a:t>
            </a:r>
            <a:r>
              <a:rPr sz="1800" spc="-25"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with</a:t>
            </a:r>
            <a:r>
              <a:rPr sz="1800" spc="-5"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use</a:t>
            </a:r>
            <a:r>
              <a:rPr sz="1800" spc="-2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of</a:t>
            </a:r>
            <a:r>
              <a:rPr sz="1800" spc="-15" dirty="0">
                <a:solidFill>
                  <a:srgbClr val="808080"/>
                </a:solidFill>
                <a:latin typeface="Calibri" panose="020F0502020204030204" pitchFamily="34" charset="0"/>
                <a:cs typeface="Calibri" panose="020F0502020204030204" pitchFamily="34" charset="0"/>
              </a:rPr>
              <a:t> </a:t>
            </a:r>
            <a:r>
              <a:rPr sz="1800" spc="-10" dirty="0">
                <a:solidFill>
                  <a:srgbClr val="808080"/>
                </a:solidFill>
                <a:latin typeface="Calibri" panose="020F0502020204030204" pitchFamily="34" charset="0"/>
                <a:cs typeface="Calibri" panose="020F0502020204030204" pitchFamily="34" charset="0"/>
              </a:rPr>
              <a:t>higher </a:t>
            </a:r>
            <a:r>
              <a:rPr sz="1800" dirty="0">
                <a:solidFill>
                  <a:srgbClr val="808080"/>
                </a:solidFill>
                <a:latin typeface="Calibri" panose="020F0502020204030204" pitchFamily="34" charset="0"/>
                <a:cs typeface="Calibri" panose="020F0502020204030204" pitchFamily="34" charset="0"/>
              </a:rPr>
              <a:t>intensities</a:t>
            </a:r>
            <a:r>
              <a:rPr sz="1800" spc="-2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in</a:t>
            </a:r>
            <a:r>
              <a:rPr sz="1800" spc="-4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selected</a:t>
            </a:r>
            <a:r>
              <a:rPr sz="1800" spc="-15" dirty="0">
                <a:solidFill>
                  <a:srgbClr val="808080"/>
                </a:solidFill>
                <a:latin typeface="Calibri" panose="020F0502020204030204" pitchFamily="34" charset="0"/>
                <a:cs typeface="Calibri" panose="020F0502020204030204" pitchFamily="34" charset="0"/>
              </a:rPr>
              <a:t> </a:t>
            </a:r>
            <a:r>
              <a:rPr sz="1800" spc="-10" dirty="0">
                <a:solidFill>
                  <a:srgbClr val="808080"/>
                </a:solidFill>
                <a:latin typeface="Calibri" panose="020F0502020204030204" pitchFamily="34" charset="0"/>
                <a:cs typeface="Calibri" panose="020F0502020204030204" pitchFamily="34" charset="0"/>
              </a:rPr>
              <a:t>patients</a:t>
            </a:r>
            <a:endParaRPr sz="1800" dirty="0">
              <a:latin typeface="Calibri" panose="020F0502020204030204" pitchFamily="34" charset="0"/>
              <a:cs typeface="Calibri" panose="020F0502020204030204" pitchFamily="34" charset="0"/>
            </a:endParaRPr>
          </a:p>
          <a:p>
            <a:pPr marL="267335" marR="995680" indent="-172720">
              <a:lnSpc>
                <a:spcPct val="99700"/>
              </a:lnSpc>
              <a:spcBef>
                <a:spcPts val="355"/>
              </a:spcBef>
              <a:buChar char="•"/>
              <a:tabLst>
                <a:tab pos="267970" algn="l"/>
              </a:tabLst>
            </a:pPr>
            <a:r>
              <a:rPr sz="1800" dirty="0">
                <a:solidFill>
                  <a:srgbClr val="808080"/>
                </a:solidFill>
                <a:latin typeface="Calibri" panose="020F0502020204030204" pitchFamily="34" charset="0"/>
                <a:cs typeface="Calibri" panose="020F0502020204030204" pitchFamily="34" charset="0"/>
              </a:rPr>
              <a:t>Lack</a:t>
            </a:r>
            <a:r>
              <a:rPr sz="1800" spc="-25"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of</a:t>
            </a:r>
            <a:r>
              <a:rPr sz="1800" spc="-3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details</a:t>
            </a:r>
            <a:r>
              <a:rPr sz="1800" spc="-10" dirty="0">
                <a:solidFill>
                  <a:srgbClr val="808080"/>
                </a:solidFill>
                <a:latin typeface="Calibri" panose="020F0502020204030204" pitchFamily="34" charset="0"/>
                <a:cs typeface="Calibri" panose="020F0502020204030204" pitchFamily="34" charset="0"/>
              </a:rPr>
              <a:t> regarding </a:t>
            </a:r>
            <a:r>
              <a:rPr sz="1800" dirty="0">
                <a:solidFill>
                  <a:srgbClr val="808080"/>
                </a:solidFill>
                <a:latin typeface="Calibri" panose="020F0502020204030204" pitchFamily="34" charset="0"/>
                <a:cs typeface="Calibri" panose="020F0502020204030204" pitchFamily="34" charset="0"/>
              </a:rPr>
              <a:t>reported </a:t>
            </a:r>
            <a:r>
              <a:rPr sz="1800" spc="-10" dirty="0">
                <a:solidFill>
                  <a:srgbClr val="808080"/>
                </a:solidFill>
                <a:latin typeface="Calibri" panose="020F0502020204030204" pitchFamily="34" charset="0"/>
                <a:cs typeface="Calibri" panose="020F0502020204030204" pitchFamily="34" charset="0"/>
              </a:rPr>
              <a:t>anticoagulant intensities</a:t>
            </a:r>
            <a:endParaRPr sz="1800" dirty="0">
              <a:latin typeface="Calibri" panose="020F0502020204030204" pitchFamily="34" charset="0"/>
              <a:cs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1AD4ED-D89F-CF52-F1F4-18710C641A10}"/>
              </a:ext>
            </a:extLst>
          </p:cNvPr>
          <p:cNvSpPr>
            <a:spLocks noGrp="1"/>
          </p:cNvSpPr>
          <p:nvPr>
            <p:ph type="title"/>
          </p:nvPr>
        </p:nvSpPr>
        <p:spPr>
          <a:xfrm>
            <a:off x="555425" y="2050265"/>
            <a:ext cx="3787975" cy="3122984"/>
          </a:xfrm>
        </p:spPr>
        <p:txBody>
          <a:bodyPr>
            <a:normAutofit/>
          </a:bodyPr>
          <a:lstStyle/>
          <a:p>
            <a:pPr algn="l"/>
            <a:r>
              <a:rPr lang="en-CA" dirty="0"/>
              <a:t>Putting it all together: </a:t>
            </a:r>
            <a:br>
              <a:rPr lang="en-CA" dirty="0"/>
            </a:br>
            <a:br>
              <a:rPr lang="en-CA" dirty="0"/>
            </a:br>
            <a:r>
              <a:rPr lang="en-CA" dirty="0"/>
              <a:t>Executive summary and algorithm</a:t>
            </a:r>
          </a:p>
        </p:txBody>
      </p:sp>
      <p:pic>
        <p:nvPicPr>
          <p:cNvPr id="4" name="Picture 3" descr="A diagram of a patient&#10;&#10;Description automatically generated">
            <a:extLst>
              <a:ext uri="{FF2B5EF4-FFF2-40B4-BE49-F238E27FC236}">
                <a16:creationId xmlns:a16="http://schemas.microsoft.com/office/drawing/2014/main" id="{2E631271-B07C-8ED6-5E51-27D0BC858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371600"/>
            <a:ext cx="5882906" cy="5110977"/>
          </a:xfrm>
          <a:prstGeom prst="rect">
            <a:avLst/>
          </a:prstGeom>
        </p:spPr>
      </p:pic>
    </p:spTree>
    <p:extLst>
      <p:ext uri="{BB962C8B-B14F-4D97-AF65-F5344CB8AC3E}">
        <p14:creationId xmlns:p14="http://schemas.microsoft.com/office/powerpoint/2010/main" val="2098666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b="1" dirty="0">
                <a:latin typeface="Calibri"/>
                <a:cs typeface="Calibri"/>
              </a:rPr>
              <a:t>In</a:t>
            </a:r>
            <a:r>
              <a:rPr b="1" spc="-45" dirty="0">
                <a:latin typeface="Calibri"/>
                <a:cs typeface="Calibri"/>
              </a:rPr>
              <a:t> </a:t>
            </a:r>
            <a:r>
              <a:rPr b="1" dirty="0">
                <a:latin typeface="Calibri"/>
                <a:cs typeface="Calibri"/>
              </a:rPr>
              <a:t>Summary:</a:t>
            </a:r>
            <a:r>
              <a:rPr b="1" spc="-45" dirty="0">
                <a:latin typeface="Calibri"/>
                <a:cs typeface="Calibri"/>
              </a:rPr>
              <a:t> </a:t>
            </a:r>
            <a:r>
              <a:rPr dirty="0"/>
              <a:t>Back</a:t>
            </a:r>
            <a:r>
              <a:rPr spc="-55" dirty="0"/>
              <a:t> </a:t>
            </a:r>
            <a:r>
              <a:rPr dirty="0"/>
              <a:t>to</a:t>
            </a:r>
            <a:r>
              <a:rPr spc="-60" dirty="0"/>
              <a:t> </a:t>
            </a:r>
            <a:r>
              <a:rPr dirty="0"/>
              <a:t>our</a:t>
            </a:r>
            <a:r>
              <a:rPr spc="-45" dirty="0"/>
              <a:t> </a:t>
            </a:r>
            <a:r>
              <a:rPr spc="-10" dirty="0"/>
              <a:t>Objectives</a:t>
            </a:r>
          </a:p>
        </p:txBody>
      </p:sp>
      <p:sp>
        <p:nvSpPr>
          <p:cNvPr id="3" name="object 3"/>
          <p:cNvSpPr txBox="1">
            <a:spLocks noGrp="1"/>
          </p:cNvSpPr>
          <p:nvPr>
            <p:ph type="body" idx="1"/>
          </p:nvPr>
        </p:nvSpPr>
        <p:spPr>
          <a:xfrm>
            <a:off x="406400" y="1853704"/>
            <a:ext cx="10881360" cy="4641464"/>
          </a:xfrm>
          <a:prstGeom prst="rect">
            <a:avLst/>
          </a:prstGeom>
        </p:spPr>
        <p:txBody>
          <a:bodyPr vert="horz" wrap="square" lIns="0" tIns="164276" rIns="0" bIns="0" rtlCol="0">
            <a:spAutoFit/>
          </a:bodyPr>
          <a:lstStyle/>
          <a:p>
            <a:pPr marL="527685" marR="5080" indent="-515620">
              <a:lnSpc>
                <a:spcPts val="2590"/>
              </a:lnSpc>
              <a:spcBef>
                <a:spcPts val="425"/>
              </a:spcBef>
              <a:buAutoNum type="arabicPeriod"/>
              <a:tabLst>
                <a:tab pos="527685" algn="l"/>
                <a:tab pos="528320" algn="l"/>
              </a:tabLst>
            </a:pPr>
            <a:r>
              <a:rPr dirty="0"/>
              <a:t>Describe</a:t>
            </a:r>
            <a:r>
              <a:rPr spc="-65" dirty="0"/>
              <a:t> </a:t>
            </a:r>
            <a:r>
              <a:rPr dirty="0"/>
              <a:t>VTE</a:t>
            </a:r>
            <a:r>
              <a:rPr spc="-40" dirty="0"/>
              <a:t> </a:t>
            </a:r>
            <a:r>
              <a:rPr dirty="0"/>
              <a:t>prophylaxis</a:t>
            </a:r>
            <a:r>
              <a:rPr spc="-65" dirty="0"/>
              <a:t> </a:t>
            </a:r>
            <a:r>
              <a:rPr dirty="0"/>
              <a:t>recommendations</a:t>
            </a:r>
            <a:r>
              <a:rPr spc="-70" dirty="0"/>
              <a:t> </a:t>
            </a:r>
            <a:r>
              <a:rPr dirty="0"/>
              <a:t>for</a:t>
            </a:r>
            <a:r>
              <a:rPr spc="-50" dirty="0"/>
              <a:t> </a:t>
            </a:r>
            <a:r>
              <a:rPr dirty="0"/>
              <a:t>hospitalized</a:t>
            </a:r>
            <a:r>
              <a:rPr spc="-70" dirty="0"/>
              <a:t> </a:t>
            </a:r>
            <a:r>
              <a:rPr dirty="0"/>
              <a:t>patients</a:t>
            </a:r>
            <a:r>
              <a:rPr spc="-70" dirty="0"/>
              <a:t> </a:t>
            </a:r>
            <a:r>
              <a:rPr dirty="0"/>
              <a:t>with</a:t>
            </a:r>
            <a:r>
              <a:rPr spc="-65" dirty="0"/>
              <a:t> </a:t>
            </a:r>
            <a:r>
              <a:rPr spc="-20" dirty="0"/>
              <a:t>COVID-</a:t>
            </a:r>
            <a:r>
              <a:rPr spc="-25" dirty="0"/>
              <a:t>19 </a:t>
            </a:r>
            <a:r>
              <a:rPr dirty="0"/>
              <a:t>related</a:t>
            </a:r>
            <a:r>
              <a:rPr spc="-50" dirty="0"/>
              <a:t> </a:t>
            </a:r>
            <a:r>
              <a:rPr b="1" dirty="0">
                <a:latin typeface="Calibri"/>
                <a:cs typeface="Calibri"/>
              </a:rPr>
              <a:t>critical</a:t>
            </a:r>
            <a:r>
              <a:rPr b="1" spc="-50" dirty="0">
                <a:latin typeface="Calibri"/>
                <a:cs typeface="Calibri"/>
              </a:rPr>
              <a:t> </a:t>
            </a:r>
            <a:r>
              <a:rPr b="1" dirty="0">
                <a:latin typeface="Calibri"/>
                <a:cs typeface="Calibri"/>
              </a:rPr>
              <a:t>illness</a:t>
            </a:r>
            <a:r>
              <a:rPr b="1" spc="-20" dirty="0">
                <a:latin typeface="Calibri"/>
                <a:cs typeface="Calibri"/>
              </a:rPr>
              <a:t> </a:t>
            </a:r>
            <a:r>
              <a:rPr dirty="0"/>
              <a:t>who</a:t>
            </a:r>
            <a:r>
              <a:rPr spc="-40" dirty="0"/>
              <a:t> </a:t>
            </a:r>
            <a:r>
              <a:rPr dirty="0"/>
              <a:t>do</a:t>
            </a:r>
            <a:r>
              <a:rPr spc="-40" dirty="0"/>
              <a:t> </a:t>
            </a:r>
            <a:r>
              <a:rPr dirty="0"/>
              <a:t>not</a:t>
            </a:r>
            <a:r>
              <a:rPr spc="-35" dirty="0"/>
              <a:t> </a:t>
            </a:r>
            <a:r>
              <a:rPr dirty="0"/>
              <a:t>have</a:t>
            </a:r>
            <a:r>
              <a:rPr spc="-35" dirty="0"/>
              <a:t> </a:t>
            </a:r>
            <a:r>
              <a:rPr dirty="0"/>
              <a:t>suspected</a:t>
            </a:r>
            <a:r>
              <a:rPr spc="-45" dirty="0"/>
              <a:t> </a:t>
            </a:r>
            <a:r>
              <a:rPr dirty="0"/>
              <a:t>or</a:t>
            </a:r>
            <a:r>
              <a:rPr spc="-30" dirty="0"/>
              <a:t> </a:t>
            </a:r>
            <a:r>
              <a:rPr dirty="0"/>
              <a:t>confirmed</a:t>
            </a:r>
            <a:r>
              <a:rPr spc="-35" dirty="0"/>
              <a:t> </a:t>
            </a:r>
            <a:r>
              <a:rPr spc="-25" dirty="0"/>
              <a:t>VTE</a:t>
            </a:r>
          </a:p>
          <a:p>
            <a:pPr marL="698500" lvl="1" indent="-228600">
              <a:lnSpc>
                <a:spcPct val="100000"/>
              </a:lnSpc>
              <a:spcBef>
                <a:spcPts val="259"/>
              </a:spcBef>
              <a:buFont typeface="Arial"/>
              <a:buChar char="•"/>
              <a:tabLst>
                <a:tab pos="697865" algn="l"/>
                <a:tab pos="698500" algn="l"/>
              </a:tabLst>
            </a:pPr>
            <a:r>
              <a:rPr sz="2000" dirty="0">
                <a:solidFill>
                  <a:srgbClr val="E43D33"/>
                </a:solidFill>
                <a:latin typeface="Calibri"/>
                <a:cs typeface="Calibri"/>
              </a:rPr>
              <a:t>Intermediate-</a:t>
            </a:r>
            <a:r>
              <a:rPr sz="2000" spc="-35" dirty="0">
                <a:solidFill>
                  <a:srgbClr val="E43D33"/>
                </a:solidFill>
                <a:latin typeface="Calibri"/>
                <a:cs typeface="Calibri"/>
              </a:rPr>
              <a:t> </a:t>
            </a:r>
            <a:r>
              <a:rPr sz="2000" dirty="0">
                <a:solidFill>
                  <a:srgbClr val="E43D33"/>
                </a:solidFill>
                <a:latin typeface="Calibri"/>
                <a:cs typeface="Calibri"/>
              </a:rPr>
              <a:t>or</a:t>
            </a:r>
            <a:r>
              <a:rPr sz="2000" spc="-45" dirty="0">
                <a:solidFill>
                  <a:srgbClr val="E43D33"/>
                </a:solidFill>
                <a:latin typeface="Calibri"/>
                <a:cs typeface="Calibri"/>
              </a:rPr>
              <a:t> </a:t>
            </a:r>
            <a:r>
              <a:rPr sz="2000" spc="-10" dirty="0">
                <a:solidFill>
                  <a:srgbClr val="E43D33"/>
                </a:solidFill>
                <a:latin typeface="Calibri"/>
                <a:cs typeface="Calibri"/>
              </a:rPr>
              <a:t>therapeutic-</a:t>
            </a:r>
            <a:r>
              <a:rPr sz="2000" dirty="0">
                <a:solidFill>
                  <a:srgbClr val="E43D33"/>
                </a:solidFill>
                <a:latin typeface="Calibri"/>
                <a:cs typeface="Calibri"/>
              </a:rPr>
              <a:t>intensity</a:t>
            </a:r>
            <a:r>
              <a:rPr sz="2000" spc="-25" dirty="0">
                <a:solidFill>
                  <a:srgbClr val="E43D33"/>
                </a:solidFill>
                <a:latin typeface="Calibri"/>
                <a:cs typeface="Calibri"/>
              </a:rPr>
              <a:t> </a:t>
            </a:r>
            <a:r>
              <a:rPr sz="2000" dirty="0">
                <a:solidFill>
                  <a:srgbClr val="E43D33"/>
                </a:solidFill>
                <a:latin typeface="Calibri"/>
                <a:cs typeface="Calibri"/>
              </a:rPr>
              <a:t>versus</a:t>
            </a:r>
            <a:r>
              <a:rPr sz="2000" spc="-35" dirty="0">
                <a:solidFill>
                  <a:srgbClr val="E43D33"/>
                </a:solidFill>
                <a:latin typeface="Calibri"/>
                <a:cs typeface="Calibri"/>
              </a:rPr>
              <a:t> </a:t>
            </a:r>
            <a:r>
              <a:rPr sz="2000" spc="-10" dirty="0">
                <a:solidFill>
                  <a:srgbClr val="E43D33"/>
                </a:solidFill>
                <a:latin typeface="Calibri"/>
                <a:cs typeface="Calibri"/>
              </a:rPr>
              <a:t>prophylactic</a:t>
            </a:r>
            <a:r>
              <a:rPr sz="2000" spc="-60" dirty="0">
                <a:solidFill>
                  <a:srgbClr val="E43D33"/>
                </a:solidFill>
                <a:latin typeface="Calibri"/>
                <a:cs typeface="Calibri"/>
              </a:rPr>
              <a:t> </a:t>
            </a:r>
            <a:r>
              <a:rPr sz="2000" dirty="0">
                <a:solidFill>
                  <a:srgbClr val="E43D33"/>
                </a:solidFill>
                <a:latin typeface="Calibri"/>
                <a:cs typeface="Calibri"/>
              </a:rPr>
              <a:t>intensity</a:t>
            </a:r>
            <a:r>
              <a:rPr sz="2000" spc="-25" dirty="0">
                <a:solidFill>
                  <a:srgbClr val="E43D33"/>
                </a:solidFill>
                <a:latin typeface="Calibri"/>
                <a:cs typeface="Calibri"/>
              </a:rPr>
              <a:t> </a:t>
            </a:r>
            <a:r>
              <a:rPr sz="2000" spc="-10" dirty="0">
                <a:solidFill>
                  <a:srgbClr val="E43D33"/>
                </a:solidFill>
                <a:latin typeface="Calibri"/>
                <a:cs typeface="Calibri"/>
              </a:rPr>
              <a:t>anticoagulation</a:t>
            </a:r>
            <a:endParaRPr sz="2300" dirty="0"/>
          </a:p>
          <a:p>
            <a:pPr marL="527685" marR="5080" indent="-515620">
              <a:lnSpc>
                <a:spcPts val="2590"/>
              </a:lnSpc>
              <a:spcBef>
                <a:spcPts val="1800"/>
              </a:spcBef>
              <a:buAutoNum type="arabicPeriod"/>
              <a:tabLst>
                <a:tab pos="527685" algn="l"/>
                <a:tab pos="528320" algn="l"/>
              </a:tabLst>
            </a:pPr>
            <a:r>
              <a:rPr dirty="0"/>
              <a:t>Describe</a:t>
            </a:r>
            <a:r>
              <a:rPr spc="-65" dirty="0"/>
              <a:t> </a:t>
            </a:r>
            <a:r>
              <a:rPr dirty="0"/>
              <a:t>VTE</a:t>
            </a:r>
            <a:r>
              <a:rPr spc="-40" dirty="0"/>
              <a:t> </a:t>
            </a:r>
            <a:r>
              <a:rPr dirty="0"/>
              <a:t>prophylaxis</a:t>
            </a:r>
            <a:r>
              <a:rPr spc="-65" dirty="0"/>
              <a:t> </a:t>
            </a:r>
            <a:r>
              <a:rPr dirty="0"/>
              <a:t>recommendations</a:t>
            </a:r>
            <a:r>
              <a:rPr spc="-70" dirty="0"/>
              <a:t> </a:t>
            </a:r>
            <a:r>
              <a:rPr dirty="0"/>
              <a:t>for</a:t>
            </a:r>
            <a:r>
              <a:rPr spc="-50" dirty="0"/>
              <a:t> </a:t>
            </a:r>
            <a:r>
              <a:rPr dirty="0"/>
              <a:t>hospitalized</a:t>
            </a:r>
            <a:r>
              <a:rPr spc="-70" dirty="0"/>
              <a:t> </a:t>
            </a:r>
            <a:r>
              <a:rPr dirty="0"/>
              <a:t>patients</a:t>
            </a:r>
            <a:r>
              <a:rPr spc="-70" dirty="0"/>
              <a:t> </a:t>
            </a:r>
            <a:r>
              <a:rPr dirty="0"/>
              <a:t>with</a:t>
            </a:r>
            <a:r>
              <a:rPr spc="-65" dirty="0"/>
              <a:t> </a:t>
            </a:r>
            <a:r>
              <a:rPr spc="-20" dirty="0"/>
              <a:t>COVID-</a:t>
            </a:r>
            <a:r>
              <a:rPr spc="-25" dirty="0"/>
              <a:t>19 </a:t>
            </a:r>
            <a:r>
              <a:rPr dirty="0"/>
              <a:t>related</a:t>
            </a:r>
            <a:r>
              <a:rPr spc="-50" dirty="0"/>
              <a:t> </a:t>
            </a:r>
            <a:r>
              <a:rPr b="1" dirty="0">
                <a:latin typeface="Calibri"/>
                <a:cs typeface="Calibri"/>
              </a:rPr>
              <a:t>acute</a:t>
            </a:r>
            <a:r>
              <a:rPr b="1" spc="-35" dirty="0">
                <a:latin typeface="Calibri"/>
                <a:cs typeface="Calibri"/>
              </a:rPr>
              <a:t> </a:t>
            </a:r>
            <a:r>
              <a:rPr b="1" dirty="0">
                <a:latin typeface="Calibri"/>
                <a:cs typeface="Calibri"/>
              </a:rPr>
              <a:t>illness</a:t>
            </a:r>
            <a:r>
              <a:rPr b="1" spc="-20" dirty="0">
                <a:latin typeface="Calibri"/>
                <a:cs typeface="Calibri"/>
              </a:rPr>
              <a:t> </a:t>
            </a:r>
            <a:r>
              <a:rPr dirty="0"/>
              <a:t>who</a:t>
            </a:r>
            <a:r>
              <a:rPr spc="-40" dirty="0"/>
              <a:t> </a:t>
            </a:r>
            <a:r>
              <a:rPr dirty="0"/>
              <a:t>do</a:t>
            </a:r>
            <a:r>
              <a:rPr spc="-40" dirty="0"/>
              <a:t> </a:t>
            </a:r>
            <a:r>
              <a:rPr dirty="0"/>
              <a:t>not</a:t>
            </a:r>
            <a:r>
              <a:rPr spc="-35" dirty="0"/>
              <a:t> </a:t>
            </a:r>
            <a:r>
              <a:rPr dirty="0"/>
              <a:t>have</a:t>
            </a:r>
            <a:r>
              <a:rPr spc="-30" dirty="0"/>
              <a:t> </a:t>
            </a:r>
            <a:r>
              <a:rPr dirty="0"/>
              <a:t>suspected</a:t>
            </a:r>
            <a:r>
              <a:rPr spc="-50" dirty="0"/>
              <a:t> </a:t>
            </a:r>
            <a:r>
              <a:rPr dirty="0"/>
              <a:t>or</a:t>
            </a:r>
            <a:r>
              <a:rPr spc="-30" dirty="0"/>
              <a:t> </a:t>
            </a:r>
            <a:r>
              <a:rPr dirty="0"/>
              <a:t>confirmed</a:t>
            </a:r>
            <a:r>
              <a:rPr spc="-35" dirty="0"/>
              <a:t> </a:t>
            </a:r>
            <a:r>
              <a:rPr spc="-25" dirty="0"/>
              <a:t>VTE</a:t>
            </a:r>
          </a:p>
          <a:p>
            <a:pPr marL="698500" lvl="1" indent="-228600">
              <a:lnSpc>
                <a:spcPct val="100000"/>
              </a:lnSpc>
              <a:spcBef>
                <a:spcPts val="240"/>
              </a:spcBef>
              <a:buFont typeface="Arial"/>
              <a:buChar char="•"/>
              <a:tabLst>
                <a:tab pos="697865" algn="l"/>
                <a:tab pos="698500" algn="l"/>
              </a:tabLst>
            </a:pPr>
            <a:r>
              <a:rPr sz="2000" dirty="0">
                <a:solidFill>
                  <a:srgbClr val="E43D33"/>
                </a:solidFill>
                <a:latin typeface="Calibri"/>
                <a:cs typeface="Calibri"/>
              </a:rPr>
              <a:t>Intermediate-</a:t>
            </a:r>
            <a:r>
              <a:rPr sz="2000" spc="-35" dirty="0">
                <a:solidFill>
                  <a:srgbClr val="E43D33"/>
                </a:solidFill>
                <a:latin typeface="Calibri"/>
                <a:cs typeface="Calibri"/>
              </a:rPr>
              <a:t> </a:t>
            </a:r>
            <a:r>
              <a:rPr sz="2000" dirty="0">
                <a:solidFill>
                  <a:srgbClr val="E43D33"/>
                </a:solidFill>
                <a:latin typeface="Calibri"/>
                <a:cs typeface="Calibri"/>
              </a:rPr>
              <a:t>or</a:t>
            </a:r>
            <a:r>
              <a:rPr sz="2000" spc="-45" dirty="0">
                <a:solidFill>
                  <a:srgbClr val="E43D33"/>
                </a:solidFill>
                <a:latin typeface="Calibri"/>
                <a:cs typeface="Calibri"/>
              </a:rPr>
              <a:t> </a:t>
            </a:r>
            <a:r>
              <a:rPr sz="2000" spc="-10" dirty="0">
                <a:solidFill>
                  <a:srgbClr val="E43D33"/>
                </a:solidFill>
                <a:latin typeface="Calibri"/>
                <a:cs typeface="Calibri"/>
              </a:rPr>
              <a:t>therapeutic-</a:t>
            </a:r>
            <a:r>
              <a:rPr sz="2000" dirty="0">
                <a:solidFill>
                  <a:srgbClr val="E43D33"/>
                </a:solidFill>
                <a:latin typeface="Calibri"/>
                <a:cs typeface="Calibri"/>
              </a:rPr>
              <a:t>intensity</a:t>
            </a:r>
            <a:r>
              <a:rPr sz="2000" spc="-25" dirty="0">
                <a:solidFill>
                  <a:srgbClr val="E43D33"/>
                </a:solidFill>
                <a:latin typeface="Calibri"/>
                <a:cs typeface="Calibri"/>
              </a:rPr>
              <a:t> </a:t>
            </a:r>
            <a:r>
              <a:rPr sz="2000" dirty="0">
                <a:solidFill>
                  <a:srgbClr val="E43D33"/>
                </a:solidFill>
                <a:latin typeface="Calibri"/>
                <a:cs typeface="Calibri"/>
              </a:rPr>
              <a:t>versus</a:t>
            </a:r>
            <a:r>
              <a:rPr sz="2000" spc="-35" dirty="0">
                <a:solidFill>
                  <a:srgbClr val="E43D33"/>
                </a:solidFill>
                <a:latin typeface="Calibri"/>
                <a:cs typeface="Calibri"/>
              </a:rPr>
              <a:t> </a:t>
            </a:r>
            <a:r>
              <a:rPr sz="2000" spc="-10" dirty="0">
                <a:solidFill>
                  <a:srgbClr val="E43D33"/>
                </a:solidFill>
                <a:latin typeface="Calibri"/>
                <a:cs typeface="Calibri"/>
              </a:rPr>
              <a:t>prophylactic</a:t>
            </a:r>
            <a:r>
              <a:rPr sz="2000" spc="-60" dirty="0">
                <a:solidFill>
                  <a:srgbClr val="E43D33"/>
                </a:solidFill>
                <a:latin typeface="Calibri"/>
                <a:cs typeface="Calibri"/>
              </a:rPr>
              <a:t> </a:t>
            </a:r>
            <a:r>
              <a:rPr sz="2000" dirty="0">
                <a:solidFill>
                  <a:srgbClr val="E43D33"/>
                </a:solidFill>
                <a:latin typeface="Calibri"/>
                <a:cs typeface="Calibri"/>
              </a:rPr>
              <a:t>intensity</a:t>
            </a:r>
            <a:r>
              <a:rPr sz="2000" spc="-25" dirty="0">
                <a:solidFill>
                  <a:srgbClr val="E43D33"/>
                </a:solidFill>
                <a:latin typeface="Calibri"/>
                <a:cs typeface="Calibri"/>
              </a:rPr>
              <a:t> </a:t>
            </a:r>
            <a:r>
              <a:rPr sz="2000" spc="-10" dirty="0">
                <a:solidFill>
                  <a:srgbClr val="E43D33"/>
                </a:solidFill>
                <a:latin typeface="Calibri"/>
                <a:cs typeface="Calibri"/>
              </a:rPr>
              <a:t>anticoagulation</a:t>
            </a:r>
            <a:endParaRPr lang="en-US" sz="2000" spc="-10" dirty="0">
              <a:solidFill>
                <a:srgbClr val="E43D33"/>
              </a:solidFill>
              <a:latin typeface="Calibri"/>
              <a:cs typeface="Calibri"/>
            </a:endParaRPr>
          </a:p>
          <a:p>
            <a:pPr marL="527685" marR="5080" indent="-515620">
              <a:lnSpc>
                <a:spcPts val="2590"/>
              </a:lnSpc>
              <a:spcBef>
                <a:spcPts val="1800"/>
              </a:spcBef>
              <a:buAutoNum type="arabicPeriod"/>
              <a:tabLst>
                <a:tab pos="527685" algn="l"/>
                <a:tab pos="528320" algn="l"/>
              </a:tabLst>
            </a:pPr>
            <a:r>
              <a:rPr lang="en-US" dirty="0"/>
              <a:t>Describe</a:t>
            </a:r>
            <a:r>
              <a:rPr lang="en-US" spc="-65" dirty="0"/>
              <a:t> </a:t>
            </a:r>
            <a:r>
              <a:rPr lang="en-US" dirty="0"/>
              <a:t>VTE</a:t>
            </a:r>
            <a:r>
              <a:rPr lang="en-US" spc="-40" dirty="0"/>
              <a:t> </a:t>
            </a:r>
            <a:r>
              <a:rPr lang="en-US" dirty="0"/>
              <a:t>prophylaxis</a:t>
            </a:r>
            <a:r>
              <a:rPr lang="en-US" spc="-65" dirty="0"/>
              <a:t> </a:t>
            </a:r>
            <a:r>
              <a:rPr lang="en-US" dirty="0"/>
              <a:t>recommendations</a:t>
            </a:r>
            <a:r>
              <a:rPr lang="en-US" spc="-70" dirty="0"/>
              <a:t> </a:t>
            </a:r>
            <a:r>
              <a:rPr lang="en-US" dirty="0"/>
              <a:t>for</a:t>
            </a:r>
            <a:r>
              <a:rPr lang="en-US" spc="-50" dirty="0"/>
              <a:t> </a:t>
            </a:r>
            <a:r>
              <a:rPr lang="en-US" dirty="0"/>
              <a:t>Patients who have been discharged after hospitalization for COVID-19 who</a:t>
            </a:r>
            <a:r>
              <a:rPr lang="en-US" spc="-40" dirty="0"/>
              <a:t> </a:t>
            </a:r>
            <a:r>
              <a:rPr lang="en-US" dirty="0"/>
              <a:t>do</a:t>
            </a:r>
            <a:r>
              <a:rPr lang="en-US" spc="-40" dirty="0"/>
              <a:t> </a:t>
            </a:r>
            <a:r>
              <a:rPr lang="en-US" dirty="0"/>
              <a:t>not</a:t>
            </a:r>
            <a:r>
              <a:rPr lang="en-US" spc="-35" dirty="0"/>
              <a:t> </a:t>
            </a:r>
            <a:r>
              <a:rPr lang="en-US" dirty="0"/>
              <a:t>have</a:t>
            </a:r>
            <a:r>
              <a:rPr lang="en-US" spc="-30" dirty="0"/>
              <a:t> </a:t>
            </a:r>
            <a:r>
              <a:rPr lang="en-US" dirty="0"/>
              <a:t>suspected</a:t>
            </a:r>
            <a:r>
              <a:rPr lang="en-US" spc="-50" dirty="0"/>
              <a:t> </a:t>
            </a:r>
            <a:r>
              <a:rPr lang="en-US" dirty="0"/>
              <a:t>or</a:t>
            </a:r>
            <a:r>
              <a:rPr lang="en-US" spc="-30" dirty="0"/>
              <a:t> </a:t>
            </a:r>
            <a:r>
              <a:rPr lang="en-US" dirty="0"/>
              <a:t>confirmed</a:t>
            </a:r>
            <a:r>
              <a:rPr lang="en-US" spc="-35" dirty="0"/>
              <a:t> </a:t>
            </a:r>
            <a:r>
              <a:rPr lang="en-US" spc="-25" dirty="0"/>
              <a:t>VTE</a:t>
            </a:r>
          </a:p>
          <a:p>
            <a:pPr marL="698500" lvl="1" indent="-228600">
              <a:lnSpc>
                <a:spcPct val="100000"/>
              </a:lnSpc>
              <a:spcBef>
                <a:spcPts val="240"/>
              </a:spcBef>
              <a:buFont typeface="Arial"/>
              <a:buChar char="•"/>
              <a:tabLst>
                <a:tab pos="697865" algn="l"/>
                <a:tab pos="698500" algn="l"/>
              </a:tabLst>
            </a:pPr>
            <a:r>
              <a:rPr lang="en-US" sz="2000" dirty="0">
                <a:solidFill>
                  <a:srgbClr val="E43D33"/>
                </a:solidFill>
                <a:latin typeface="Calibri"/>
                <a:cs typeface="Calibri"/>
              </a:rPr>
              <a:t>Post-discharge</a:t>
            </a:r>
            <a:r>
              <a:rPr lang="en-US" sz="2000" spc="-35" dirty="0">
                <a:solidFill>
                  <a:srgbClr val="E43D33"/>
                </a:solidFill>
                <a:latin typeface="Calibri"/>
                <a:cs typeface="Calibri"/>
              </a:rPr>
              <a:t> </a:t>
            </a:r>
            <a:r>
              <a:rPr lang="en-US" sz="2000" spc="-10" dirty="0">
                <a:solidFill>
                  <a:srgbClr val="E43D33"/>
                </a:solidFill>
                <a:latin typeface="Calibri"/>
                <a:cs typeface="Calibri"/>
              </a:rPr>
              <a:t>prophylactic</a:t>
            </a:r>
            <a:r>
              <a:rPr lang="en-US" sz="2000" spc="-60" dirty="0">
                <a:solidFill>
                  <a:srgbClr val="E43D33"/>
                </a:solidFill>
                <a:latin typeface="Calibri"/>
                <a:cs typeface="Calibri"/>
              </a:rPr>
              <a:t> </a:t>
            </a:r>
            <a:r>
              <a:rPr lang="en-US" sz="2000" dirty="0">
                <a:solidFill>
                  <a:srgbClr val="E43D33"/>
                </a:solidFill>
                <a:latin typeface="Calibri"/>
                <a:cs typeface="Calibri"/>
              </a:rPr>
              <a:t>intensity</a:t>
            </a:r>
            <a:r>
              <a:rPr lang="en-US" sz="2000" spc="-25" dirty="0">
                <a:solidFill>
                  <a:srgbClr val="E43D33"/>
                </a:solidFill>
                <a:latin typeface="Calibri"/>
                <a:cs typeface="Calibri"/>
              </a:rPr>
              <a:t> </a:t>
            </a:r>
            <a:r>
              <a:rPr lang="en-US" sz="2000" spc="-10" dirty="0">
                <a:solidFill>
                  <a:srgbClr val="E43D33"/>
                </a:solidFill>
                <a:latin typeface="Calibri"/>
                <a:cs typeface="Calibri"/>
              </a:rPr>
              <a:t>anticoagulation</a:t>
            </a:r>
          </a:p>
          <a:p>
            <a:pPr marL="469900" lvl="1">
              <a:lnSpc>
                <a:spcPct val="100000"/>
              </a:lnSpc>
              <a:spcBef>
                <a:spcPts val="240"/>
              </a:spcBef>
              <a:tabLst>
                <a:tab pos="697865" algn="l"/>
                <a:tab pos="698500" algn="l"/>
              </a:tabLst>
            </a:pPr>
            <a:endParaRPr lang="en-US" sz="2000" spc="-10" dirty="0">
              <a:solidFill>
                <a:srgbClr val="E43D33"/>
              </a:solidFill>
              <a:latin typeface="Calibri"/>
              <a:cs typeface="Calibri"/>
            </a:endParaRPr>
          </a:p>
          <a:p>
            <a:pPr marL="698500" lvl="1" indent="-228600">
              <a:lnSpc>
                <a:spcPct val="100000"/>
              </a:lnSpc>
              <a:spcBef>
                <a:spcPts val="240"/>
              </a:spcBef>
              <a:buFont typeface="Arial"/>
              <a:buChar char="•"/>
              <a:tabLst>
                <a:tab pos="697865" algn="l"/>
                <a:tab pos="698500" algn="l"/>
              </a:tabLst>
            </a:pPr>
            <a:endParaRPr lang="en-US" sz="2000" spc="-10" dirty="0">
              <a:solidFill>
                <a:srgbClr val="E43D33"/>
              </a:solidFill>
              <a:latin typeface="Calibri"/>
              <a:cs typeface="Calibri"/>
            </a:endParaRPr>
          </a:p>
          <a:p>
            <a:pPr marL="469900" lvl="1">
              <a:lnSpc>
                <a:spcPct val="100000"/>
              </a:lnSpc>
              <a:spcBef>
                <a:spcPts val="240"/>
              </a:spcBef>
              <a:tabLst>
                <a:tab pos="697865" algn="l"/>
                <a:tab pos="698500" algn="l"/>
              </a:tabLst>
            </a:pPr>
            <a:endParaRPr lang="en-US" sz="2000" spc="-10" dirty="0">
              <a:solidFill>
                <a:srgbClr val="E43D33"/>
              </a:solidFill>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Acknowledgements</a:t>
            </a:r>
          </a:p>
        </p:txBody>
      </p:sp>
      <p:sp>
        <p:nvSpPr>
          <p:cNvPr id="3" name="object 3"/>
          <p:cNvSpPr txBox="1"/>
          <p:nvPr/>
        </p:nvSpPr>
        <p:spPr>
          <a:xfrm>
            <a:off x="406400" y="1872565"/>
            <a:ext cx="10330815" cy="2251899"/>
          </a:xfrm>
          <a:prstGeom prst="rect">
            <a:avLst/>
          </a:prstGeom>
        </p:spPr>
        <p:txBody>
          <a:bodyPr vert="horz" wrap="square" lIns="0" tIns="104140" rIns="0" bIns="0" rtlCol="0">
            <a:spAutoFit/>
          </a:bodyPr>
          <a:lstStyle/>
          <a:p>
            <a:pPr marL="241300" indent="-228600">
              <a:lnSpc>
                <a:spcPct val="100000"/>
              </a:lnSpc>
              <a:spcBef>
                <a:spcPts val="820"/>
              </a:spcBef>
              <a:buFont typeface="Arial"/>
              <a:buChar char="•"/>
              <a:tabLst>
                <a:tab pos="241300" algn="l"/>
              </a:tabLst>
            </a:pPr>
            <a:r>
              <a:rPr sz="2400" dirty="0">
                <a:solidFill>
                  <a:srgbClr val="808080"/>
                </a:solidFill>
                <a:latin typeface="Calibri"/>
                <a:cs typeface="Calibri"/>
              </a:rPr>
              <a:t>ASH</a:t>
            </a:r>
            <a:r>
              <a:rPr sz="2400" spc="-45" dirty="0">
                <a:solidFill>
                  <a:srgbClr val="808080"/>
                </a:solidFill>
                <a:latin typeface="Calibri"/>
                <a:cs typeface="Calibri"/>
              </a:rPr>
              <a:t> </a:t>
            </a:r>
            <a:r>
              <a:rPr sz="2400" dirty="0">
                <a:solidFill>
                  <a:srgbClr val="808080"/>
                </a:solidFill>
                <a:latin typeface="Calibri"/>
                <a:cs typeface="Calibri"/>
              </a:rPr>
              <a:t>Guideline</a:t>
            </a:r>
            <a:r>
              <a:rPr sz="2400" spc="-20" dirty="0">
                <a:solidFill>
                  <a:srgbClr val="808080"/>
                </a:solidFill>
                <a:latin typeface="Calibri"/>
                <a:cs typeface="Calibri"/>
              </a:rPr>
              <a:t> </a:t>
            </a:r>
            <a:r>
              <a:rPr sz="2400" dirty="0">
                <a:solidFill>
                  <a:srgbClr val="808080"/>
                </a:solidFill>
                <a:latin typeface="Calibri"/>
                <a:cs typeface="Calibri"/>
              </a:rPr>
              <a:t>Panel</a:t>
            </a:r>
            <a:r>
              <a:rPr sz="2400" spc="-25" dirty="0">
                <a:solidFill>
                  <a:srgbClr val="808080"/>
                </a:solidFill>
                <a:latin typeface="Calibri"/>
                <a:cs typeface="Calibri"/>
              </a:rPr>
              <a:t> </a:t>
            </a:r>
            <a:r>
              <a:rPr sz="2400" dirty="0">
                <a:solidFill>
                  <a:srgbClr val="808080"/>
                </a:solidFill>
                <a:latin typeface="Calibri"/>
                <a:cs typeface="Calibri"/>
              </a:rPr>
              <a:t>team</a:t>
            </a:r>
            <a:r>
              <a:rPr sz="2400" spc="-45" dirty="0">
                <a:solidFill>
                  <a:srgbClr val="808080"/>
                </a:solidFill>
                <a:latin typeface="Calibri"/>
                <a:cs typeface="Calibri"/>
              </a:rPr>
              <a:t> </a:t>
            </a:r>
            <a:r>
              <a:rPr sz="2400" spc="-10" dirty="0">
                <a:solidFill>
                  <a:srgbClr val="808080"/>
                </a:solidFill>
                <a:latin typeface="Calibri"/>
                <a:cs typeface="Calibri"/>
              </a:rPr>
              <a:t>members</a:t>
            </a:r>
            <a:endParaRPr sz="2400" dirty="0">
              <a:latin typeface="Calibri"/>
              <a:cs typeface="Calibri"/>
            </a:endParaRPr>
          </a:p>
          <a:p>
            <a:pPr marL="241300" indent="-228600">
              <a:lnSpc>
                <a:spcPct val="100000"/>
              </a:lnSpc>
              <a:spcBef>
                <a:spcPts val="720"/>
              </a:spcBef>
              <a:buFont typeface="Arial"/>
              <a:buChar char="•"/>
              <a:tabLst>
                <a:tab pos="241300" algn="l"/>
              </a:tabLst>
            </a:pPr>
            <a:r>
              <a:rPr sz="2400" dirty="0">
                <a:solidFill>
                  <a:srgbClr val="808080"/>
                </a:solidFill>
                <a:latin typeface="Calibri"/>
                <a:cs typeface="Calibri"/>
              </a:rPr>
              <a:t>Knowledge</a:t>
            </a:r>
            <a:r>
              <a:rPr sz="2400" spc="-65" dirty="0">
                <a:solidFill>
                  <a:srgbClr val="808080"/>
                </a:solidFill>
                <a:latin typeface="Calibri"/>
                <a:cs typeface="Calibri"/>
              </a:rPr>
              <a:t> </a:t>
            </a:r>
            <a:r>
              <a:rPr sz="2400" dirty="0">
                <a:solidFill>
                  <a:srgbClr val="808080"/>
                </a:solidFill>
                <a:latin typeface="Calibri"/>
                <a:cs typeface="Calibri"/>
              </a:rPr>
              <a:t>Synthesis</a:t>
            </a:r>
            <a:r>
              <a:rPr sz="2400" spc="-75" dirty="0">
                <a:solidFill>
                  <a:srgbClr val="808080"/>
                </a:solidFill>
                <a:latin typeface="Calibri"/>
                <a:cs typeface="Calibri"/>
              </a:rPr>
              <a:t> </a:t>
            </a:r>
            <a:r>
              <a:rPr sz="2400" dirty="0">
                <a:solidFill>
                  <a:srgbClr val="808080"/>
                </a:solidFill>
                <a:latin typeface="Calibri"/>
                <a:cs typeface="Calibri"/>
              </a:rPr>
              <a:t>team</a:t>
            </a:r>
            <a:r>
              <a:rPr sz="2400" spc="-65" dirty="0">
                <a:solidFill>
                  <a:srgbClr val="808080"/>
                </a:solidFill>
                <a:latin typeface="Calibri"/>
                <a:cs typeface="Calibri"/>
              </a:rPr>
              <a:t> </a:t>
            </a:r>
            <a:r>
              <a:rPr sz="2400" spc="-10" dirty="0">
                <a:solidFill>
                  <a:srgbClr val="808080"/>
                </a:solidFill>
                <a:latin typeface="Calibri"/>
                <a:cs typeface="Calibri"/>
              </a:rPr>
              <a:t>members</a:t>
            </a:r>
            <a:endParaRPr sz="2400" dirty="0">
              <a:latin typeface="Calibri"/>
              <a:cs typeface="Calibri"/>
            </a:endParaRPr>
          </a:p>
          <a:p>
            <a:pPr marL="241300" indent="-228600">
              <a:lnSpc>
                <a:spcPct val="100000"/>
              </a:lnSpc>
              <a:spcBef>
                <a:spcPts val="705"/>
              </a:spcBef>
              <a:buFont typeface="Arial"/>
              <a:buChar char="•"/>
              <a:tabLst>
                <a:tab pos="241300" algn="l"/>
              </a:tabLst>
            </a:pPr>
            <a:r>
              <a:rPr sz="2400" dirty="0">
                <a:solidFill>
                  <a:srgbClr val="808080"/>
                </a:solidFill>
                <a:latin typeface="Calibri"/>
                <a:cs typeface="Calibri"/>
              </a:rPr>
              <a:t>McMaster</a:t>
            </a:r>
            <a:r>
              <a:rPr sz="2400" spc="-80" dirty="0">
                <a:solidFill>
                  <a:srgbClr val="808080"/>
                </a:solidFill>
                <a:latin typeface="Calibri"/>
                <a:cs typeface="Calibri"/>
              </a:rPr>
              <a:t> </a:t>
            </a:r>
            <a:r>
              <a:rPr sz="2400" dirty="0">
                <a:solidFill>
                  <a:srgbClr val="808080"/>
                </a:solidFill>
                <a:latin typeface="Calibri"/>
                <a:cs typeface="Calibri"/>
              </a:rPr>
              <a:t>University</a:t>
            </a:r>
            <a:r>
              <a:rPr sz="2400" spc="-55" dirty="0">
                <a:solidFill>
                  <a:srgbClr val="808080"/>
                </a:solidFill>
                <a:latin typeface="Calibri"/>
                <a:cs typeface="Calibri"/>
              </a:rPr>
              <a:t> </a:t>
            </a:r>
            <a:r>
              <a:rPr sz="2400" dirty="0">
                <a:solidFill>
                  <a:srgbClr val="808080"/>
                </a:solidFill>
                <a:latin typeface="Calibri"/>
                <a:cs typeface="Calibri"/>
              </a:rPr>
              <a:t>GRADE</a:t>
            </a:r>
            <a:r>
              <a:rPr sz="2400" spc="-55" dirty="0">
                <a:solidFill>
                  <a:srgbClr val="808080"/>
                </a:solidFill>
                <a:latin typeface="Calibri"/>
                <a:cs typeface="Calibri"/>
              </a:rPr>
              <a:t> </a:t>
            </a:r>
            <a:r>
              <a:rPr sz="2400" spc="-10" dirty="0">
                <a:solidFill>
                  <a:srgbClr val="808080"/>
                </a:solidFill>
                <a:latin typeface="Calibri"/>
                <a:cs typeface="Calibri"/>
              </a:rPr>
              <a:t>Centre</a:t>
            </a:r>
            <a:endParaRPr sz="2400" dirty="0">
              <a:latin typeface="Calibri"/>
              <a:cs typeface="Calibri"/>
            </a:endParaRPr>
          </a:p>
          <a:p>
            <a:pPr marL="241300" marR="5080" indent="-228600">
              <a:lnSpc>
                <a:spcPts val="2700"/>
              </a:lnSpc>
              <a:spcBef>
                <a:spcPts val="1275"/>
              </a:spcBef>
              <a:buFont typeface="Arial"/>
              <a:buChar char="•"/>
              <a:tabLst>
                <a:tab pos="241300" algn="l"/>
              </a:tabLst>
            </a:pPr>
            <a:r>
              <a:rPr sz="2800" dirty="0">
                <a:solidFill>
                  <a:srgbClr val="808080"/>
                </a:solidFill>
                <a:latin typeface="Calibri"/>
                <a:cs typeface="Calibri"/>
              </a:rPr>
              <a:t>Author</a:t>
            </a:r>
            <a:r>
              <a:rPr sz="2800" spc="-25" dirty="0">
                <a:solidFill>
                  <a:srgbClr val="808080"/>
                </a:solidFill>
                <a:latin typeface="Calibri"/>
                <a:cs typeface="Calibri"/>
              </a:rPr>
              <a:t> </a:t>
            </a:r>
            <a:r>
              <a:rPr sz="2800" dirty="0">
                <a:solidFill>
                  <a:srgbClr val="808080"/>
                </a:solidFill>
                <a:latin typeface="Calibri"/>
                <a:cs typeface="Calibri"/>
              </a:rPr>
              <a:t>of</a:t>
            </a:r>
            <a:r>
              <a:rPr sz="2800" spc="-50" dirty="0">
                <a:solidFill>
                  <a:srgbClr val="808080"/>
                </a:solidFill>
                <a:latin typeface="Calibri"/>
                <a:cs typeface="Calibri"/>
              </a:rPr>
              <a:t> </a:t>
            </a:r>
            <a:r>
              <a:rPr sz="2800" dirty="0">
                <a:solidFill>
                  <a:srgbClr val="808080"/>
                </a:solidFill>
                <a:latin typeface="Calibri"/>
                <a:cs typeface="Calibri"/>
              </a:rPr>
              <a:t>ASH</a:t>
            </a:r>
            <a:r>
              <a:rPr sz="2800" spc="-45" dirty="0">
                <a:solidFill>
                  <a:srgbClr val="808080"/>
                </a:solidFill>
                <a:latin typeface="Calibri"/>
                <a:cs typeface="Calibri"/>
              </a:rPr>
              <a:t> </a:t>
            </a:r>
            <a:r>
              <a:rPr sz="2800" dirty="0">
                <a:solidFill>
                  <a:srgbClr val="808080"/>
                </a:solidFill>
                <a:latin typeface="Calibri"/>
                <a:cs typeface="Calibri"/>
              </a:rPr>
              <a:t>VTE</a:t>
            </a:r>
            <a:r>
              <a:rPr sz="2800" spc="-55" dirty="0">
                <a:solidFill>
                  <a:srgbClr val="808080"/>
                </a:solidFill>
                <a:latin typeface="Calibri"/>
                <a:cs typeface="Calibri"/>
              </a:rPr>
              <a:t> </a:t>
            </a:r>
            <a:r>
              <a:rPr sz="2800" dirty="0">
                <a:solidFill>
                  <a:srgbClr val="808080"/>
                </a:solidFill>
                <a:latin typeface="Calibri"/>
                <a:cs typeface="Calibri"/>
              </a:rPr>
              <a:t>Slide</a:t>
            </a:r>
            <a:r>
              <a:rPr sz="2800" spc="-40" dirty="0">
                <a:solidFill>
                  <a:srgbClr val="808080"/>
                </a:solidFill>
                <a:latin typeface="Calibri"/>
                <a:cs typeface="Calibri"/>
              </a:rPr>
              <a:t> </a:t>
            </a:r>
            <a:r>
              <a:rPr sz="2800" dirty="0">
                <a:solidFill>
                  <a:srgbClr val="808080"/>
                </a:solidFill>
                <a:latin typeface="Calibri"/>
                <a:cs typeface="Calibri"/>
              </a:rPr>
              <a:t>Sets:</a:t>
            </a:r>
            <a:r>
              <a:rPr sz="2800" spc="-45" dirty="0">
                <a:solidFill>
                  <a:srgbClr val="808080"/>
                </a:solidFill>
                <a:latin typeface="Calibri"/>
                <a:cs typeface="Calibri"/>
              </a:rPr>
              <a:t> </a:t>
            </a:r>
            <a:r>
              <a:rPr sz="2400" b="1" dirty="0">
                <a:solidFill>
                  <a:srgbClr val="808080"/>
                </a:solidFill>
                <a:latin typeface="Calibri"/>
                <a:cs typeface="Calibri"/>
              </a:rPr>
              <a:t>Deborah</a:t>
            </a:r>
            <a:r>
              <a:rPr sz="2400" b="1" spc="-65" dirty="0">
                <a:solidFill>
                  <a:srgbClr val="808080"/>
                </a:solidFill>
                <a:latin typeface="Calibri"/>
                <a:cs typeface="Calibri"/>
              </a:rPr>
              <a:t> </a:t>
            </a:r>
            <a:r>
              <a:rPr sz="2400" b="1" dirty="0">
                <a:solidFill>
                  <a:srgbClr val="808080"/>
                </a:solidFill>
                <a:latin typeface="Calibri"/>
                <a:cs typeface="Calibri"/>
              </a:rPr>
              <a:t>Siegal,</a:t>
            </a:r>
            <a:r>
              <a:rPr sz="2400" b="1" spc="-55" dirty="0">
                <a:solidFill>
                  <a:srgbClr val="808080"/>
                </a:solidFill>
                <a:latin typeface="Calibri"/>
                <a:cs typeface="Calibri"/>
              </a:rPr>
              <a:t> </a:t>
            </a:r>
            <a:r>
              <a:rPr sz="2400" b="1" dirty="0">
                <a:solidFill>
                  <a:srgbClr val="808080"/>
                </a:solidFill>
                <a:latin typeface="Calibri"/>
                <a:cs typeface="Calibri"/>
              </a:rPr>
              <a:t>MD,</a:t>
            </a:r>
            <a:r>
              <a:rPr sz="2400" b="1" spc="-45" dirty="0">
                <a:solidFill>
                  <a:srgbClr val="808080"/>
                </a:solidFill>
                <a:latin typeface="Calibri"/>
                <a:cs typeface="Calibri"/>
              </a:rPr>
              <a:t> </a:t>
            </a:r>
            <a:r>
              <a:rPr sz="2400" b="1" spc="-20" dirty="0">
                <a:solidFill>
                  <a:srgbClr val="808080"/>
                </a:solidFill>
                <a:latin typeface="Calibri"/>
                <a:cs typeface="Calibri"/>
              </a:rPr>
              <a:t>MSc, </a:t>
            </a:r>
            <a:r>
              <a:rPr sz="2400" b="1" dirty="0">
                <a:solidFill>
                  <a:srgbClr val="808080"/>
                </a:solidFill>
                <a:latin typeface="Calibri"/>
                <a:cs typeface="Calibri"/>
              </a:rPr>
              <a:t>Robby</a:t>
            </a:r>
            <a:r>
              <a:rPr sz="2400" b="1" spc="-85" dirty="0">
                <a:solidFill>
                  <a:srgbClr val="808080"/>
                </a:solidFill>
                <a:latin typeface="Calibri"/>
                <a:cs typeface="Calibri"/>
              </a:rPr>
              <a:t> </a:t>
            </a:r>
            <a:r>
              <a:rPr sz="2400" b="1" dirty="0">
                <a:solidFill>
                  <a:srgbClr val="808080"/>
                </a:solidFill>
                <a:latin typeface="Calibri"/>
                <a:cs typeface="Calibri"/>
              </a:rPr>
              <a:t>Nieuwlaat,</a:t>
            </a:r>
            <a:r>
              <a:rPr sz="2400" b="1" spc="-30" dirty="0">
                <a:solidFill>
                  <a:srgbClr val="808080"/>
                </a:solidFill>
                <a:latin typeface="Calibri"/>
                <a:cs typeface="Calibri"/>
              </a:rPr>
              <a:t> </a:t>
            </a:r>
            <a:r>
              <a:rPr sz="2400" b="1" dirty="0">
                <a:solidFill>
                  <a:srgbClr val="808080"/>
                </a:solidFill>
                <a:latin typeface="Calibri"/>
                <a:cs typeface="Calibri"/>
              </a:rPr>
              <a:t>PhD,</a:t>
            </a:r>
            <a:r>
              <a:rPr sz="2400" b="1" spc="-50" dirty="0">
                <a:solidFill>
                  <a:srgbClr val="808080"/>
                </a:solidFill>
                <a:latin typeface="Calibri"/>
                <a:cs typeface="Calibri"/>
              </a:rPr>
              <a:t> </a:t>
            </a:r>
            <a:r>
              <a:rPr sz="2400" b="1" dirty="0">
                <a:solidFill>
                  <a:srgbClr val="808080"/>
                </a:solidFill>
                <a:latin typeface="Calibri"/>
                <a:cs typeface="Calibri"/>
              </a:rPr>
              <a:t>MSc,</a:t>
            </a:r>
            <a:r>
              <a:rPr sz="2400" b="1" spc="-55" dirty="0">
                <a:solidFill>
                  <a:srgbClr val="808080"/>
                </a:solidFill>
                <a:latin typeface="Calibri"/>
                <a:cs typeface="Calibri"/>
              </a:rPr>
              <a:t> </a:t>
            </a:r>
            <a:r>
              <a:rPr sz="2400" b="1" dirty="0">
                <a:solidFill>
                  <a:srgbClr val="808080"/>
                </a:solidFill>
                <a:latin typeface="Calibri"/>
                <a:cs typeface="Calibri"/>
              </a:rPr>
              <a:t>Adam</a:t>
            </a:r>
            <a:r>
              <a:rPr sz="2400" b="1" spc="-60" dirty="0">
                <a:solidFill>
                  <a:srgbClr val="808080"/>
                </a:solidFill>
                <a:latin typeface="Calibri"/>
                <a:cs typeface="Calibri"/>
              </a:rPr>
              <a:t> </a:t>
            </a:r>
            <a:r>
              <a:rPr sz="2400" b="1" spc="-25" dirty="0">
                <a:solidFill>
                  <a:srgbClr val="808080"/>
                </a:solidFill>
                <a:latin typeface="Calibri"/>
                <a:cs typeface="Calibri"/>
              </a:rPr>
              <a:t>Cuker,</a:t>
            </a:r>
            <a:r>
              <a:rPr sz="2400" b="1" spc="-50" dirty="0">
                <a:solidFill>
                  <a:srgbClr val="808080"/>
                </a:solidFill>
                <a:latin typeface="Calibri"/>
                <a:cs typeface="Calibri"/>
              </a:rPr>
              <a:t> </a:t>
            </a:r>
            <a:r>
              <a:rPr sz="2400" b="1" dirty="0">
                <a:solidFill>
                  <a:srgbClr val="808080"/>
                </a:solidFill>
                <a:latin typeface="Calibri"/>
                <a:cs typeface="Calibri"/>
              </a:rPr>
              <a:t>MD,</a:t>
            </a:r>
            <a:r>
              <a:rPr sz="2400" b="1" spc="-45" dirty="0">
                <a:solidFill>
                  <a:srgbClr val="808080"/>
                </a:solidFill>
                <a:latin typeface="Calibri"/>
                <a:cs typeface="Calibri"/>
              </a:rPr>
              <a:t> </a:t>
            </a:r>
            <a:r>
              <a:rPr sz="2400" b="1" spc="-25" dirty="0">
                <a:solidFill>
                  <a:srgbClr val="808080"/>
                </a:solidFill>
                <a:latin typeface="Calibri"/>
                <a:cs typeface="Calibri"/>
              </a:rPr>
              <a:t>MS</a:t>
            </a:r>
            <a:r>
              <a:rPr lang="en-US" sz="2400" b="1" spc="-25" dirty="0">
                <a:solidFill>
                  <a:srgbClr val="808080"/>
                </a:solidFill>
                <a:latin typeface="Calibri"/>
                <a:cs typeface="Calibri"/>
              </a:rPr>
              <a:t>, Erik </a:t>
            </a:r>
            <a:r>
              <a:rPr lang="en-US" sz="2400" b="1" spc="-25" dirty="0" err="1">
                <a:solidFill>
                  <a:srgbClr val="808080"/>
                </a:solidFill>
                <a:latin typeface="Calibri"/>
                <a:cs typeface="Calibri"/>
              </a:rPr>
              <a:t>Klok</a:t>
            </a:r>
            <a:r>
              <a:rPr lang="en-US" sz="2400" b="1" spc="-25" dirty="0">
                <a:solidFill>
                  <a:srgbClr val="808080"/>
                </a:solidFill>
                <a:latin typeface="Calibri"/>
                <a:cs typeface="Calibri"/>
              </a:rPr>
              <a:t>, MD, PhD</a:t>
            </a:r>
            <a:endParaRPr sz="2400" dirty="0">
              <a:latin typeface="Calibri"/>
              <a:cs typeface="Calibri"/>
            </a:endParaRPr>
          </a:p>
        </p:txBody>
      </p:sp>
      <p:sp>
        <p:nvSpPr>
          <p:cNvPr id="4" name="object 4"/>
          <p:cNvSpPr txBox="1"/>
          <p:nvPr/>
        </p:nvSpPr>
        <p:spPr>
          <a:xfrm>
            <a:off x="406400" y="5013529"/>
            <a:ext cx="1017841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808080"/>
                </a:solidFill>
                <a:latin typeface="Calibri"/>
                <a:cs typeface="Calibri"/>
              </a:rPr>
              <a:t>See</a:t>
            </a:r>
            <a:r>
              <a:rPr sz="2400" spc="-40" dirty="0">
                <a:solidFill>
                  <a:srgbClr val="808080"/>
                </a:solidFill>
                <a:latin typeface="Calibri"/>
                <a:cs typeface="Calibri"/>
              </a:rPr>
              <a:t> </a:t>
            </a:r>
            <a:r>
              <a:rPr sz="2400" dirty="0">
                <a:solidFill>
                  <a:srgbClr val="808080"/>
                </a:solidFill>
                <a:latin typeface="Calibri"/>
                <a:cs typeface="Calibri"/>
              </a:rPr>
              <a:t>more</a:t>
            </a:r>
            <a:r>
              <a:rPr sz="2400" spc="-15" dirty="0">
                <a:solidFill>
                  <a:srgbClr val="808080"/>
                </a:solidFill>
                <a:latin typeface="Calibri"/>
                <a:cs typeface="Calibri"/>
              </a:rPr>
              <a:t> </a:t>
            </a:r>
            <a:r>
              <a:rPr sz="2400" dirty="0">
                <a:solidFill>
                  <a:srgbClr val="808080"/>
                </a:solidFill>
                <a:latin typeface="Calibri"/>
                <a:cs typeface="Calibri"/>
              </a:rPr>
              <a:t>about</a:t>
            </a:r>
            <a:r>
              <a:rPr sz="2400" spc="-20" dirty="0">
                <a:solidFill>
                  <a:srgbClr val="808080"/>
                </a:solidFill>
                <a:latin typeface="Calibri"/>
                <a:cs typeface="Calibri"/>
              </a:rPr>
              <a:t> </a:t>
            </a:r>
            <a:r>
              <a:rPr sz="2400" dirty="0">
                <a:solidFill>
                  <a:srgbClr val="808080"/>
                </a:solidFill>
                <a:latin typeface="Calibri"/>
                <a:cs typeface="Calibri"/>
              </a:rPr>
              <a:t>the</a:t>
            </a:r>
            <a:r>
              <a:rPr sz="2400" spc="-15" dirty="0">
                <a:solidFill>
                  <a:srgbClr val="808080"/>
                </a:solidFill>
                <a:latin typeface="Calibri"/>
                <a:cs typeface="Calibri"/>
              </a:rPr>
              <a:t> </a:t>
            </a:r>
            <a:r>
              <a:rPr sz="2400" b="1" dirty="0">
                <a:solidFill>
                  <a:srgbClr val="808080"/>
                </a:solidFill>
                <a:latin typeface="Calibri"/>
                <a:cs typeface="Calibri"/>
              </a:rPr>
              <a:t>ASH</a:t>
            </a:r>
            <a:r>
              <a:rPr sz="2400" b="1" spc="-40" dirty="0">
                <a:solidFill>
                  <a:srgbClr val="808080"/>
                </a:solidFill>
                <a:latin typeface="Calibri"/>
                <a:cs typeface="Calibri"/>
              </a:rPr>
              <a:t> </a:t>
            </a:r>
            <a:r>
              <a:rPr sz="2400" b="1" dirty="0">
                <a:solidFill>
                  <a:srgbClr val="808080"/>
                </a:solidFill>
                <a:latin typeface="Calibri"/>
                <a:cs typeface="Calibri"/>
              </a:rPr>
              <a:t>VTE</a:t>
            </a:r>
            <a:r>
              <a:rPr sz="2400" b="1" spc="-15" dirty="0">
                <a:solidFill>
                  <a:srgbClr val="808080"/>
                </a:solidFill>
                <a:latin typeface="Calibri"/>
                <a:cs typeface="Calibri"/>
              </a:rPr>
              <a:t> </a:t>
            </a:r>
            <a:r>
              <a:rPr sz="2400" b="1" dirty="0">
                <a:solidFill>
                  <a:srgbClr val="808080"/>
                </a:solidFill>
                <a:latin typeface="Calibri"/>
                <a:cs typeface="Calibri"/>
              </a:rPr>
              <a:t>guidelines</a:t>
            </a:r>
            <a:r>
              <a:rPr sz="2400" b="1" spc="-5" dirty="0">
                <a:solidFill>
                  <a:srgbClr val="808080"/>
                </a:solidFill>
                <a:latin typeface="Calibri"/>
                <a:cs typeface="Calibri"/>
              </a:rPr>
              <a:t> </a:t>
            </a:r>
            <a:r>
              <a:rPr sz="2400" dirty="0">
                <a:solidFill>
                  <a:srgbClr val="808080"/>
                </a:solidFill>
                <a:latin typeface="Calibri"/>
                <a:cs typeface="Calibri"/>
              </a:rPr>
              <a:t>at</a:t>
            </a:r>
            <a:r>
              <a:rPr sz="2400" spc="-20" dirty="0">
                <a:solidFill>
                  <a:srgbClr val="808080"/>
                </a:solidFill>
                <a:latin typeface="Calibri"/>
                <a:cs typeface="Calibri"/>
              </a:rPr>
              <a:t> </a:t>
            </a:r>
            <a:r>
              <a:rPr sz="2400" u="sng" spc="-10" dirty="0">
                <a:solidFill>
                  <a:srgbClr val="0563C1"/>
                </a:solidFill>
                <a:uFill>
                  <a:solidFill>
                    <a:srgbClr val="0563C1"/>
                  </a:solidFill>
                </a:uFill>
                <a:latin typeface="Calibri"/>
                <a:cs typeface="Calibri"/>
                <a:hlinkClick r:id="rId3"/>
              </a:rPr>
              <a:t>www.hematology.org/COVIDguidelines</a:t>
            </a:r>
            <a:endParaRPr sz="2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a:t>What</a:t>
            </a:r>
            <a:r>
              <a:rPr lang="en-US" spc="-90"/>
              <a:t> </a:t>
            </a:r>
            <a:r>
              <a:rPr lang="en-US"/>
              <a:t>these</a:t>
            </a:r>
            <a:r>
              <a:rPr lang="en-US" spc="-85"/>
              <a:t> </a:t>
            </a:r>
            <a:r>
              <a:rPr lang="en-US"/>
              <a:t>guidelines</a:t>
            </a:r>
            <a:r>
              <a:rPr lang="en-US" spc="-80"/>
              <a:t> </a:t>
            </a:r>
            <a:r>
              <a:rPr lang="en-US"/>
              <a:t>are</a:t>
            </a:r>
            <a:r>
              <a:rPr lang="en-US" spc="-100"/>
              <a:t> </a:t>
            </a:r>
            <a:r>
              <a:rPr lang="en-US" spc="-10"/>
              <a:t>about</a:t>
            </a:r>
            <a:endParaRPr lang="en-US" spc="-10" dirty="0"/>
          </a:p>
        </p:txBody>
      </p:sp>
      <p:sp>
        <p:nvSpPr>
          <p:cNvPr id="7" name="TextBox 4">
            <a:extLst>
              <a:ext uri="{FF2B5EF4-FFF2-40B4-BE49-F238E27FC236}">
                <a16:creationId xmlns:a16="http://schemas.microsoft.com/office/drawing/2014/main" id="{D40F5946-C380-4E94-A804-5E577CE00077}"/>
              </a:ext>
            </a:extLst>
          </p:cNvPr>
          <p:cNvSpPr txBox="1"/>
          <p:nvPr/>
        </p:nvSpPr>
        <p:spPr>
          <a:xfrm>
            <a:off x="2223188" y="2971800"/>
            <a:ext cx="3864911" cy="1077218"/>
          </a:xfrm>
          <a:prstGeom prst="rect">
            <a:avLst/>
          </a:prstGeom>
          <a:solidFill>
            <a:srgbClr val="BDE0E4"/>
          </a:solidFill>
          <a:ln>
            <a:noFill/>
          </a:ln>
          <a:effectLst/>
        </p:spPr>
        <p:txBody>
          <a:bodyPr wrap="square" lIns="9144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Anticoagulants carry </a:t>
            </a:r>
            <a:r>
              <a:rPr lang="en-CA" sz="1600" b="1" u="sng" dirty="0">
                <a:solidFill>
                  <a:schemeClr val="tx1">
                    <a:lumMod val="50000"/>
                    <a:lumOff val="50000"/>
                  </a:schemeClr>
                </a:solidFill>
                <a:latin typeface="Segoe UI" panose="020B0502040204020203" pitchFamily="34" charset="0"/>
                <a:cs typeface="Segoe UI" panose="020B0502040204020203" pitchFamily="34" charset="0"/>
              </a:rPr>
              <a:t>benefits</a:t>
            </a:r>
            <a:r>
              <a:rPr lang="en-CA" sz="1600" b="1" dirty="0">
                <a:solidFill>
                  <a:schemeClr val="tx1">
                    <a:lumMod val="50000"/>
                    <a:lumOff val="50000"/>
                  </a:schemeClr>
                </a:solidFill>
                <a:latin typeface="Segoe UI" panose="020B0502040204020203" pitchFamily="34" charset="0"/>
                <a:cs typeface="Segoe UI" panose="020B0502040204020203" pitchFamily="34" charset="0"/>
              </a:rPr>
              <a:t> </a:t>
            </a:r>
            <a:r>
              <a:rPr lang="en-CA" sz="1600" dirty="0">
                <a:solidFill>
                  <a:schemeClr val="tx1">
                    <a:lumMod val="50000"/>
                    <a:lumOff val="50000"/>
                  </a:schemeClr>
                </a:solidFill>
                <a:latin typeface="Segoe UI" panose="020B0502040204020203" pitchFamily="34" charset="0"/>
                <a:cs typeface="Segoe UI" panose="020B0502040204020203" pitchFamily="34" charset="0"/>
              </a:rPr>
              <a:t>(reducing venous thromboembolism) and </a:t>
            </a:r>
            <a:r>
              <a:rPr lang="en-CA" sz="1600" b="1" u="sng" dirty="0">
                <a:solidFill>
                  <a:schemeClr val="tx1">
                    <a:lumMod val="50000"/>
                    <a:lumOff val="50000"/>
                  </a:schemeClr>
                </a:solidFill>
                <a:latin typeface="Segoe UI" panose="020B0502040204020203" pitchFamily="34" charset="0"/>
                <a:cs typeface="Segoe UI" panose="020B0502040204020203" pitchFamily="34" charset="0"/>
              </a:rPr>
              <a:t>risks</a:t>
            </a:r>
            <a:r>
              <a:rPr lang="en-CA" sz="1600" dirty="0">
                <a:solidFill>
                  <a:schemeClr val="tx1">
                    <a:lumMod val="50000"/>
                    <a:lumOff val="50000"/>
                  </a:schemeClr>
                </a:solidFill>
                <a:latin typeface="Segoe UI" panose="020B0502040204020203" pitchFamily="34" charset="0"/>
                <a:cs typeface="Segoe UI" panose="020B0502040204020203" pitchFamily="34" charset="0"/>
              </a:rPr>
              <a:t> (life-threatening bleeding)</a:t>
            </a:r>
          </a:p>
        </p:txBody>
      </p:sp>
      <p:sp>
        <p:nvSpPr>
          <p:cNvPr id="8" name="TextBox 6">
            <a:extLst>
              <a:ext uri="{FF2B5EF4-FFF2-40B4-BE49-F238E27FC236}">
                <a16:creationId xmlns:a16="http://schemas.microsoft.com/office/drawing/2014/main" id="{7116B2EF-F2CF-4D5D-AF03-FE2C4D703C31}"/>
              </a:ext>
            </a:extLst>
          </p:cNvPr>
          <p:cNvSpPr txBox="1"/>
          <p:nvPr/>
        </p:nvSpPr>
        <p:spPr>
          <a:xfrm>
            <a:off x="2223188" y="4207643"/>
            <a:ext cx="7942762" cy="1077218"/>
          </a:xfrm>
          <a:prstGeom prst="rect">
            <a:avLst/>
          </a:prstGeom>
          <a:solidFill>
            <a:srgbClr val="C8C3D5"/>
          </a:solidFill>
          <a:ln>
            <a:noFill/>
          </a:ln>
          <a:effectLst/>
        </p:spPr>
        <p:txBody>
          <a:bodyPr wrap="square" lIns="18288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This guideline focuses on </a:t>
            </a:r>
            <a:r>
              <a:rPr lang="en-CA" sz="1600" b="1" u="sng" dirty="0">
                <a:solidFill>
                  <a:schemeClr val="tx1">
                    <a:lumMod val="50000"/>
                    <a:lumOff val="50000"/>
                  </a:schemeClr>
                </a:solidFill>
                <a:latin typeface="Segoe UI" panose="020B0502040204020203" pitchFamily="34" charset="0"/>
                <a:cs typeface="Segoe UI" panose="020B0502040204020203" pitchFamily="34" charset="0"/>
              </a:rPr>
              <a:t>anticoagulant dose intensity</a:t>
            </a:r>
            <a:r>
              <a:rPr lang="en-CA" sz="1600" u="sng" dirty="0">
                <a:solidFill>
                  <a:schemeClr val="tx1">
                    <a:lumMod val="50000"/>
                    <a:lumOff val="50000"/>
                  </a:schemeClr>
                </a:solidFill>
                <a:latin typeface="Segoe UI" panose="020B0502040204020203" pitchFamily="34" charset="0"/>
                <a:cs typeface="Segoe UI" panose="020B0502040204020203" pitchFamily="34" charset="0"/>
              </a:rPr>
              <a:t> </a:t>
            </a:r>
            <a:r>
              <a:rPr lang="en-CA" sz="1600" dirty="0">
                <a:solidFill>
                  <a:schemeClr val="tx1">
                    <a:lumMod val="50000"/>
                    <a:lumOff val="50000"/>
                  </a:schemeClr>
                </a:solidFill>
                <a:latin typeface="Segoe UI" panose="020B0502040204020203" pitchFamily="34" charset="0"/>
                <a:cs typeface="Segoe UI" panose="020B0502040204020203" pitchFamily="34" charset="0"/>
              </a:rPr>
              <a:t>for critically ill and acutely ill hospitalized patients with COVID-19 and patients who were discharged after hospitalization for COVID-19 who do not have suspected or confirmed venous thromboembolism</a:t>
            </a:r>
          </a:p>
        </p:txBody>
      </p:sp>
      <p:sp>
        <p:nvSpPr>
          <p:cNvPr id="9" name="TextBox 8">
            <a:extLst>
              <a:ext uri="{FF2B5EF4-FFF2-40B4-BE49-F238E27FC236}">
                <a16:creationId xmlns:a16="http://schemas.microsoft.com/office/drawing/2014/main" id="{4F7255B5-A4E2-42E4-B6C7-9A4F274E9455}"/>
              </a:ext>
            </a:extLst>
          </p:cNvPr>
          <p:cNvSpPr txBox="1"/>
          <p:nvPr/>
        </p:nvSpPr>
        <p:spPr>
          <a:xfrm>
            <a:off x="6248400" y="2971800"/>
            <a:ext cx="3917550" cy="1077218"/>
          </a:xfrm>
          <a:prstGeom prst="rect">
            <a:avLst/>
          </a:prstGeom>
          <a:solidFill>
            <a:srgbClr val="FFD9B0"/>
          </a:solidFill>
          <a:ln>
            <a:noFill/>
          </a:ln>
          <a:effectLst/>
        </p:spPr>
        <p:txBody>
          <a:bodyPr wrap="square" lIns="18288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a:solidFill>
                  <a:schemeClr val="tx1">
                    <a:lumMod val="50000"/>
                    <a:lumOff val="50000"/>
                  </a:schemeClr>
                </a:solidFill>
                <a:latin typeface="Segoe UI" panose="020B0502040204020203" pitchFamily="34" charset="0"/>
                <a:cs typeface="Segoe UI" panose="020B0502040204020203" pitchFamily="34" charset="0"/>
              </a:rPr>
              <a:t>Recognizing and </a:t>
            </a:r>
            <a:r>
              <a:rPr lang="en-CA" sz="1600" b="1" u="sng">
                <a:solidFill>
                  <a:schemeClr val="tx1">
                    <a:lumMod val="50000"/>
                    <a:lumOff val="50000"/>
                  </a:schemeClr>
                </a:solidFill>
                <a:latin typeface="Segoe UI" panose="020B0502040204020203" pitchFamily="34" charset="0"/>
                <a:cs typeface="Segoe UI" panose="020B0502040204020203" pitchFamily="34" charset="0"/>
              </a:rPr>
              <a:t>mitigating</a:t>
            </a:r>
            <a:r>
              <a:rPr lang="en-CA" sz="1600" u="sng">
                <a:solidFill>
                  <a:schemeClr val="tx1">
                    <a:lumMod val="50000"/>
                    <a:lumOff val="50000"/>
                  </a:schemeClr>
                </a:solidFill>
                <a:latin typeface="Segoe UI" panose="020B0502040204020203" pitchFamily="34" charset="0"/>
                <a:cs typeface="Segoe UI" panose="020B0502040204020203" pitchFamily="34" charset="0"/>
              </a:rPr>
              <a:t> </a:t>
            </a:r>
            <a:r>
              <a:rPr lang="en-CA" sz="1600" b="1" u="sng">
                <a:solidFill>
                  <a:schemeClr val="tx1">
                    <a:lumMod val="50000"/>
                    <a:lumOff val="50000"/>
                  </a:schemeClr>
                </a:solidFill>
                <a:latin typeface="Segoe UI" panose="020B0502040204020203" pitchFamily="34" charset="0"/>
                <a:cs typeface="Segoe UI" panose="020B0502040204020203" pitchFamily="34" charset="0"/>
              </a:rPr>
              <a:t>risk for harm</a:t>
            </a:r>
            <a:r>
              <a:rPr lang="en-CA" sz="1600" b="1">
                <a:solidFill>
                  <a:schemeClr val="tx1">
                    <a:lumMod val="50000"/>
                    <a:lumOff val="50000"/>
                  </a:schemeClr>
                </a:solidFill>
                <a:latin typeface="Segoe UI" panose="020B0502040204020203" pitchFamily="34" charset="0"/>
                <a:cs typeface="Segoe UI" panose="020B0502040204020203" pitchFamily="34" charset="0"/>
              </a:rPr>
              <a:t> </a:t>
            </a:r>
            <a:r>
              <a:rPr lang="en-CA" sz="1600">
                <a:solidFill>
                  <a:schemeClr val="tx1">
                    <a:lumMod val="50000"/>
                    <a:lumOff val="50000"/>
                  </a:schemeClr>
                </a:solidFill>
                <a:latin typeface="Segoe UI" panose="020B0502040204020203" pitchFamily="34" charset="0"/>
                <a:cs typeface="Segoe UI" panose="020B0502040204020203" pitchFamily="34" charset="0"/>
              </a:rPr>
              <a:t>from anticoagulants requires evidence-based approach to management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Objectives</a:t>
            </a:r>
          </a:p>
        </p:txBody>
      </p:sp>
      <p:sp>
        <p:nvSpPr>
          <p:cNvPr id="3" name="object 3"/>
          <p:cNvSpPr txBox="1">
            <a:spLocks noGrp="1"/>
          </p:cNvSpPr>
          <p:nvPr>
            <p:ph type="body" idx="1"/>
          </p:nvPr>
        </p:nvSpPr>
        <p:spPr>
          <a:xfrm>
            <a:off x="406400" y="1751403"/>
            <a:ext cx="10881360" cy="4464684"/>
          </a:xfrm>
          <a:prstGeom prst="rect">
            <a:avLst/>
          </a:prstGeom>
        </p:spPr>
        <p:txBody>
          <a:bodyPr vert="horz" wrap="square" lIns="0" tIns="118745" rIns="0" bIns="0" rtlCol="0" anchor="t">
            <a:spAutoFit/>
          </a:bodyPr>
          <a:lstStyle/>
          <a:p>
            <a:pPr marL="12700">
              <a:lnSpc>
                <a:spcPct val="100000"/>
              </a:lnSpc>
              <a:spcBef>
                <a:spcPts val="935"/>
              </a:spcBef>
            </a:pPr>
            <a:r>
              <a:rPr sz="2100" dirty="0"/>
              <a:t>By</a:t>
            </a:r>
            <a:r>
              <a:rPr sz="2100" spc="-10" dirty="0"/>
              <a:t> </a:t>
            </a:r>
            <a:r>
              <a:rPr sz="2100" dirty="0"/>
              <a:t>the</a:t>
            </a:r>
            <a:r>
              <a:rPr sz="2100" spc="-20" dirty="0"/>
              <a:t> </a:t>
            </a:r>
            <a:r>
              <a:rPr sz="2100" dirty="0"/>
              <a:t>end</a:t>
            </a:r>
            <a:r>
              <a:rPr sz="2100" spc="-20" dirty="0"/>
              <a:t> </a:t>
            </a:r>
            <a:r>
              <a:rPr sz="2100" dirty="0"/>
              <a:t>of</a:t>
            </a:r>
            <a:r>
              <a:rPr sz="2100" spc="5" dirty="0"/>
              <a:t> </a:t>
            </a:r>
            <a:r>
              <a:rPr sz="2100" dirty="0"/>
              <a:t>this</a:t>
            </a:r>
            <a:r>
              <a:rPr sz="2100" spc="-25" dirty="0"/>
              <a:t> </a:t>
            </a:r>
            <a:r>
              <a:rPr sz="2100" dirty="0"/>
              <a:t>session</a:t>
            </a:r>
            <a:r>
              <a:rPr sz="2100" spc="-25" dirty="0"/>
              <a:t> </a:t>
            </a:r>
            <a:r>
              <a:rPr sz="2100" dirty="0"/>
              <a:t>you</a:t>
            </a:r>
            <a:r>
              <a:rPr sz="2100" spc="15" dirty="0"/>
              <a:t> </a:t>
            </a:r>
            <a:r>
              <a:rPr sz="2100" dirty="0"/>
              <a:t>will</a:t>
            </a:r>
            <a:r>
              <a:rPr sz="2100" spc="-5" dirty="0"/>
              <a:t> </a:t>
            </a:r>
            <a:r>
              <a:rPr sz="2100" dirty="0"/>
              <a:t>be</a:t>
            </a:r>
            <a:r>
              <a:rPr sz="2100" spc="-25" dirty="0"/>
              <a:t> </a:t>
            </a:r>
            <a:r>
              <a:rPr sz="2100" dirty="0"/>
              <a:t>able</a:t>
            </a:r>
            <a:r>
              <a:rPr sz="2100" spc="-20" dirty="0"/>
              <a:t> </a:t>
            </a:r>
            <a:r>
              <a:rPr sz="2100" spc="-25" dirty="0"/>
              <a:t>to:</a:t>
            </a:r>
            <a:endParaRPr sz="2100" dirty="0"/>
          </a:p>
          <a:p>
            <a:pPr marL="527685" marR="5080" indent="-515620">
              <a:lnSpc>
                <a:spcPts val="2590"/>
              </a:lnSpc>
              <a:spcBef>
                <a:spcPts val="1070"/>
              </a:spcBef>
              <a:buAutoNum type="arabicPeriod"/>
              <a:tabLst>
                <a:tab pos="527685" algn="l"/>
                <a:tab pos="528320" algn="l"/>
              </a:tabLst>
            </a:pPr>
            <a:r>
              <a:rPr sz="2100" dirty="0"/>
              <a:t>Describe</a:t>
            </a:r>
            <a:r>
              <a:rPr sz="2100" spc="-65" dirty="0"/>
              <a:t> </a:t>
            </a:r>
            <a:r>
              <a:rPr sz="2100" dirty="0"/>
              <a:t>VTE</a:t>
            </a:r>
            <a:r>
              <a:rPr sz="2100" spc="-40" dirty="0"/>
              <a:t> </a:t>
            </a:r>
            <a:r>
              <a:rPr sz="2100" dirty="0"/>
              <a:t>prophylaxis</a:t>
            </a:r>
            <a:r>
              <a:rPr sz="2100" spc="-65" dirty="0"/>
              <a:t> </a:t>
            </a:r>
            <a:r>
              <a:rPr sz="2100" dirty="0"/>
              <a:t>recommendations</a:t>
            </a:r>
            <a:r>
              <a:rPr sz="2100" spc="-70" dirty="0"/>
              <a:t> </a:t>
            </a:r>
            <a:r>
              <a:rPr sz="2100" dirty="0"/>
              <a:t>for</a:t>
            </a:r>
            <a:r>
              <a:rPr sz="2100" spc="-50" dirty="0"/>
              <a:t> </a:t>
            </a:r>
            <a:r>
              <a:rPr sz="2100" dirty="0"/>
              <a:t>hospitalized</a:t>
            </a:r>
            <a:r>
              <a:rPr sz="2100" spc="-70" dirty="0"/>
              <a:t> </a:t>
            </a:r>
            <a:r>
              <a:rPr sz="2100" dirty="0"/>
              <a:t>patients</a:t>
            </a:r>
            <a:r>
              <a:rPr sz="2100" spc="-70" dirty="0"/>
              <a:t> </a:t>
            </a:r>
            <a:r>
              <a:rPr sz="2100" dirty="0"/>
              <a:t>with</a:t>
            </a:r>
            <a:r>
              <a:rPr sz="2100" spc="-65" dirty="0"/>
              <a:t> </a:t>
            </a:r>
            <a:r>
              <a:rPr sz="2100" spc="-20" dirty="0"/>
              <a:t>COVID-</a:t>
            </a:r>
            <a:r>
              <a:rPr sz="2100" spc="-25" dirty="0"/>
              <a:t>19 </a:t>
            </a:r>
            <a:r>
              <a:rPr sz="2100" dirty="0"/>
              <a:t>related</a:t>
            </a:r>
            <a:r>
              <a:rPr sz="2100" spc="-50" dirty="0"/>
              <a:t> </a:t>
            </a:r>
            <a:r>
              <a:rPr sz="2100" b="1" dirty="0">
                <a:latin typeface="Calibri"/>
                <a:cs typeface="Calibri"/>
              </a:rPr>
              <a:t>critical</a:t>
            </a:r>
            <a:r>
              <a:rPr sz="2100" b="1" spc="-50" dirty="0">
                <a:latin typeface="Calibri"/>
                <a:cs typeface="Calibri"/>
              </a:rPr>
              <a:t> </a:t>
            </a:r>
            <a:r>
              <a:rPr sz="2100" b="1" dirty="0">
                <a:latin typeface="Calibri"/>
                <a:cs typeface="Calibri"/>
              </a:rPr>
              <a:t>illness</a:t>
            </a:r>
            <a:r>
              <a:rPr sz="2100" b="1" spc="-20" dirty="0">
                <a:latin typeface="Calibri"/>
                <a:cs typeface="Calibri"/>
              </a:rPr>
              <a:t> </a:t>
            </a:r>
            <a:r>
              <a:rPr sz="2100" dirty="0"/>
              <a:t>who</a:t>
            </a:r>
            <a:r>
              <a:rPr sz="2100" spc="-40" dirty="0"/>
              <a:t> </a:t>
            </a:r>
            <a:r>
              <a:rPr sz="2100" dirty="0"/>
              <a:t>do</a:t>
            </a:r>
            <a:r>
              <a:rPr sz="2100" spc="-40" dirty="0"/>
              <a:t> </a:t>
            </a:r>
            <a:r>
              <a:rPr sz="2100" dirty="0"/>
              <a:t>not</a:t>
            </a:r>
            <a:r>
              <a:rPr sz="2100" spc="-35" dirty="0"/>
              <a:t> </a:t>
            </a:r>
            <a:r>
              <a:rPr sz="2100" dirty="0"/>
              <a:t>have</a:t>
            </a:r>
            <a:r>
              <a:rPr sz="2100" spc="-35" dirty="0"/>
              <a:t> </a:t>
            </a:r>
            <a:r>
              <a:rPr sz="2100" dirty="0"/>
              <a:t>suspected</a:t>
            </a:r>
            <a:r>
              <a:rPr sz="2100" spc="-45" dirty="0"/>
              <a:t> </a:t>
            </a:r>
            <a:r>
              <a:rPr sz="2100" dirty="0"/>
              <a:t>or</a:t>
            </a:r>
            <a:r>
              <a:rPr sz="2100" spc="-30" dirty="0"/>
              <a:t> </a:t>
            </a:r>
            <a:r>
              <a:rPr sz="2100" dirty="0"/>
              <a:t>confirmed</a:t>
            </a:r>
            <a:r>
              <a:rPr sz="2100" spc="-35" dirty="0"/>
              <a:t> </a:t>
            </a:r>
            <a:r>
              <a:rPr sz="2100" spc="-25" dirty="0"/>
              <a:t>VTE</a:t>
            </a:r>
          </a:p>
          <a:p>
            <a:pPr marL="698500" lvl="1" indent="-228600">
              <a:lnSpc>
                <a:spcPct val="100000"/>
              </a:lnSpc>
              <a:spcBef>
                <a:spcPts val="240"/>
              </a:spcBef>
              <a:buFont typeface="Arial"/>
              <a:buChar char="•"/>
              <a:tabLst>
                <a:tab pos="697865" algn="l"/>
                <a:tab pos="698500" algn="l"/>
              </a:tabLst>
            </a:pPr>
            <a:r>
              <a:rPr sz="2000" dirty="0">
                <a:solidFill>
                  <a:srgbClr val="E43D33"/>
                </a:solidFill>
                <a:latin typeface="Calibri"/>
                <a:cs typeface="Calibri"/>
              </a:rPr>
              <a:t>Intermediate-</a:t>
            </a:r>
            <a:r>
              <a:rPr sz="2000" spc="-35" dirty="0">
                <a:solidFill>
                  <a:srgbClr val="E43D33"/>
                </a:solidFill>
                <a:latin typeface="Calibri"/>
                <a:cs typeface="Calibri"/>
              </a:rPr>
              <a:t> </a:t>
            </a:r>
            <a:r>
              <a:rPr sz="2000" dirty="0">
                <a:solidFill>
                  <a:srgbClr val="E43D33"/>
                </a:solidFill>
                <a:latin typeface="Calibri"/>
                <a:cs typeface="Calibri"/>
              </a:rPr>
              <a:t>or</a:t>
            </a:r>
            <a:r>
              <a:rPr sz="2000" spc="-45" dirty="0">
                <a:solidFill>
                  <a:srgbClr val="E43D33"/>
                </a:solidFill>
                <a:latin typeface="Calibri"/>
                <a:cs typeface="Calibri"/>
              </a:rPr>
              <a:t> </a:t>
            </a:r>
            <a:r>
              <a:rPr sz="2000" spc="-10" dirty="0">
                <a:solidFill>
                  <a:srgbClr val="E43D33"/>
                </a:solidFill>
                <a:latin typeface="Calibri"/>
                <a:cs typeface="Calibri"/>
              </a:rPr>
              <a:t>therapeutic-</a:t>
            </a:r>
            <a:r>
              <a:rPr sz="2000" dirty="0">
                <a:solidFill>
                  <a:srgbClr val="E43D33"/>
                </a:solidFill>
                <a:latin typeface="Calibri"/>
                <a:cs typeface="Calibri"/>
              </a:rPr>
              <a:t>intensity</a:t>
            </a:r>
            <a:r>
              <a:rPr sz="2000" spc="-25" dirty="0">
                <a:solidFill>
                  <a:srgbClr val="E43D33"/>
                </a:solidFill>
                <a:latin typeface="Calibri"/>
                <a:cs typeface="Calibri"/>
              </a:rPr>
              <a:t> </a:t>
            </a:r>
            <a:r>
              <a:rPr sz="2000" dirty="0">
                <a:solidFill>
                  <a:srgbClr val="E43D33"/>
                </a:solidFill>
                <a:latin typeface="Calibri"/>
                <a:cs typeface="Calibri"/>
              </a:rPr>
              <a:t>versus</a:t>
            </a:r>
            <a:r>
              <a:rPr sz="2000" spc="-35" dirty="0">
                <a:solidFill>
                  <a:srgbClr val="E43D33"/>
                </a:solidFill>
                <a:latin typeface="Calibri"/>
                <a:cs typeface="Calibri"/>
              </a:rPr>
              <a:t> </a:t>
            </a:r>
            <a:r>
              <a:rPr sz="2000" spc="-10" dirty="0">
                <a:solidFill>
                  <a:srgbClr val="E43D33"/>
                </a:solidFill>
                <a:latin typeface="Calibri"/>
                <a:cs typeface="Calibri"/>
              </a:rPr>
              <a:t>prophylactic</a:t>
            </a:r>
            <a:r>
              <a:rPr sz="2000" spc="-60" dirty="0">
                <a:solidFill>
                  <a:srgbClr val="E43D33"/>
                </a:solidFill>
                <a:latin typeface="Calibri"/>
                <a:cs typeface="Calibri"/>
              </a:rPr>
              <a:t> </a:t>
            </a:r>
            <a:r>
              <a:rPr sz="2000" dirty="0">
                <a:solidFill>
                  <a:srgbClr val="E43D33"/>
                </a:solidFill>
                <a:latin typeface="Calibri"/>
                <a:cs typeface="Calibri"/>
              </a:rPr>
              <a:t>intensity</a:t>
            </a:r>
            <a:r>
              <a:rPr sz="2000" spc="-25" dirty="0">
                <a:solidFill>
                  <a:srgbClr val="E43D33"/>
                </a:solidFill>
                <a:latin typeface="Calibri"/>
                <a:cs typeface="Calibri"/>
              </a:rPr>
              <a:t> </a:t>
            </a:r>
            <a:r>
              <a:rPr sz="2000" spc="-10" dirty="0">
                <a:solidFill>
                  <a:srgbClr val="E43D33"/>
                </a:solidFill>
                <a:latin typeface="Calibri"/>
                <a:cs typeface="Calibri"/>
              </a:rPr>
              <a:t>anticoagulation</a:t>
            </a:r>
            <a:endParaRPr sz="2300" dirty="0"/>
          </a:p>
          <a:p>
            <a:pPr marL="527685" marR="5080" indent="-515620">
              <a:lnSpc>
                <a:spcPts val="2590"/>
              </a:lnSpc>
              <a:spcBef>
                <a:spcPts val="1800"/>
              </a:spcBef>
              <a:buAutoNum type="arabicPeriod"/>
              <a:tabLst>
                <a:tab pos="527685" algn="l"/>
                <a:tab pos="528320" algn="l"/>
              </a:tabLst>
            </a:pPr>
            <a:r>
              <a:rPr sz="2100" dirty="0"/>
              <a:t>Describe</a:t>
            </a:r>
            <a:r>
              <a:rPr sz="2100" spc="-65" dirty="0"/>
              <a:t> </a:t>
            </a:r>
            <a:r>
              <a:rPr sz="2100" dirty="0"/>
              <a:t>VTE</a:t>
            </a:r>
            <a:r>
              <a:rPr sz="2100" spc="-40" dirty="0"/>
              <a:t> </a:t>
            </a:r>
            <a:r>
              <a:rPr sz="2100" dirty="0"/>
              <a:t>prophylaxis</a:t>
            </a:r>
            <a:r>
              <a:rPr sz="2100" spc="-65" dirty="0"/>
              <a:t> </a:t>
            </a:r>
            <a:r>
              <a:rPr sz="2100" dirty="0"/>
              <a:t>recommendations</a:t>
            </a:r>
            <a:r>
              <a:rPr sz="2100" spc="-70" dirty="0"/>
              <a:t> </a:t>
            </a:r>
            <a:r>
              <a:rPr sz="2100" dirty="0"/>
              <a:t>for</a:t>
            </a:r>
            <a:r>
              <a:rPr sz="2100" spc="-50" dirty="0"/>
              <a:t> </a:t>
            </a:r>
            <a:r>
              <a:rPr sz="2100" dirty="0"/>
              <a:t>hospitalized</a:t>
            </a:r>
            <a:r>
              <a:rPr sz="2100" spc="-70" dirty="0"/>
              <a:t> </a:t>
            </a:r>
            <a:r>
              <a:rPr sz="2100" dirty="0"/>
              <a:t>patients</a:t>
            </a:r>
            <a:r>
              <a:rPr sz="2100" spc="-70" dirty="0"/>
              <a:t> </a:t>
            </a:r>
            <a:r>
              <a:rPr sz="2100" dirty="0"/>
              <a:t>with</a:t>
            </a:r>
            <a:r>
              <a:rPr sz="2100" spc="-65" dirty="0"/>
              <a:t> </a:t>
            </a:r>
            <a:r>
              <a:rPr sz="2100" spc="-20" dirty="0"/>
              <a:t>COVID-</a:t>
            </a:r>
            <a:r>
              <a:rPr sz="2100" spc="-25" dirty="0"/>
              <a:t>19 </a:t>
            </a:r>
            <a:r>
              <a:rPr sz="2100" dirty="0"/>
              <a:t>related</a:t>
            </a:r>
            <a:r>
              <a:rPr sz="2100" spc="-50" dirty="0"/>
              <a:t> </a:t>
            </a:r>
            <a:r>
              <a:rPr sz="2100" b="1" dirty="0">
                <a:latin typeface="Calibri"/>
                <a:cs typeface="Calibri"/>
              </a:rPr>
              <a:t>acute</a:t>
            </a:r>
            <a:r>
              <a:rPr sz="2100" b="1" spc="-35" dirty="0">
                <a:latin typeface="Calibri"/>
                <a:cs typeface="Calibri"/>
              </a:rPr>
              <a:t> </a:t>
            </a:r>
            <a:r>
              <a:rPr sz="2100" b="1" dirty="0">
                <a:latin typeface="Calibri"/>
                <a:cs typeface="Calibri"/>
              </a:rPr>
              <a:t>illness</a:t>
            </a:r>
            <a:r>
              <a:rPr sz="2100" b="1" spc="-20" dirty="0">
                <a:latin typeface="Calibri"/>
                <a:cs typeface="Calibri"/>
              </a:rPr>
              <a:t> </a:t>
            </a:r>
            <a:r>
              <a:rPr sz="2100" dirty="0"/>
              <a:t>who</a:t>
            </a:r>
            <a:r>
              <a:rPr sz="2100" spc="-40" dirty="0"/>
              <a:t> </a:t>
            </a:r>
            <a:r>
              <a:rPr sz="2100" dirty="0"/>
              <a:t>do</a:t>
            </a:r>
            <a:r>
              <a:rPr sz="2100" spc="-40" dirty="0"/>
              <a:t> </a:t>
            </a:r>
            <a:r>
              <a:rPr sz="2100" dirty="0"/>
              <a:t>not</a:t>
            </a:r>
            <a:r>
              <a:rPr sz="2100" spc="-35" dirty="0"/>
              <a:t> </a:t>
            </a:r>
            <a:r>
              <a:rPr sz="2100" dirty="0"/>
              <a:t>have</a:t>
            </a:r>
            <a:r>
              <a:rPr sz="2100" spc="-30" dirty="0"/>
              <a:t> </a:t>
            </a:r>
            <a:r>
              <a:rPr sz="2100" dirty="0"/>
              <a:t>suspected</a:t>
            </a:r>
            <a:r>
              <a:rPr sz="2100" spc="-50" dirty="0"/>
              <a:t> </a:t>
            </a:r>
            <a:r>
              <a:rPr sz="2100" dirty="0"/>
              <a:t>or</a:t>
            </a:r>
            <a:r>
              <a:rPr sz="2100" spc="-30" dirty="0"/>
              <a:t> </a:t>
            </a:r>
            <a:r>
              <a:rPr sz="2100" dirty="0"/>
              <a:t>confirmed</a:t>
            </a:r>
            <a:r>
              <a:rPr sz="2100" spc="-35" dirty="0"/>
              <a:t> </a:t>
            </a:r>
            <a:r>
              <a:rPr sz="2100" spc="-25" dirty="0"/>
              <a:t>VTE</a:t>
            </a:r>
          </a:p>
          <a:p>
            <a:pPr marL="698500" lvl="1" indent="-228600">
              <a:lnSpc>
                <a:spcPct val="100000"/>
              </a:lnSpc>
              <a:spcBef>
                <a:spcPts val="245"/>
              </a:spcBef>
              <a:buFont typeface="Arial"/>
              <a:buChar char="•"/>
              <a:tabLst>
                <a:tab pos="697865" algn="l"/>
                <a:tab pos="698500" algn="l"/>
              </a:tabLst>
            </a:pPr>
            <a:r>
              <a:rPr sz="2000" dirty="0">
                <a:solidFill>
                  <a:srgbClr val="E43D33"/>
                </a:solidFill>
                <a:latin typeface="Calibri"/>
                <a:cs typeface="Calibri"/>
              </a:rPr>
              <a:t>Intermediate-</a:t>
            </a:r>
            <a:r>
              <a:rPr sz="2000" spc="-35" dirty="0">
                <a:solidFill>
                  <a:srgbClr val="E43D33"/>
                </a:solidFill>
                <a:latin typeface="Calibri"/>
                <a:cs typeface="Calibri"/>
              </a:rPr>
              <a:t> </a:t>
            </a:r>
            <a:r>
              <a:rPr sz="2000" dirty="0">
                <a:solidFill>
                  <a:srgbClr val="E43D33"/>
                </a:solidFill>
                <a:latin typeface="Calibri"/>
                <a:cs typeface="Calibri"/>
              </a:rPr>
              <a:t>or</a:t>
            </a:r>
            <a:r>
              <a:rPr sz="2000" spc="-45" dirty="0">
                <a:solidFill>
                  <a:srgbClr val="E43D33"/>
                </a:solidFill>
                <a:latin typeface="Calibri"/>
                <a:cs typeface="Calibri"/>
              </a:rPr>
              <a:t> </a:t>
            </a:r>
            <a:r>
              <a:rPr sz="2000" spc="-10" dirty="0">
                <a:solidFill>
                  <a:srgbClr val="E43D33"/>
                </a:solidFill>
                <a:latin typeface="Calibri"/>
                <a:cs typeface="Calibri"/>
              </a:rPr>
              <a:t>therapeutic-</a:t>
            </a:r>
            <a:r>
              <a:rPr sz="2000" dirty="0">
                <a:solidFill>
                  <a:srgbClr val="E43D33"/>
                </a:solidFill>
                <a:latin typeface="Calibri"/>
                <a:cs typeface="Calibri"/>
              </a:rPr>
              <a:t>intensity</a:t>
            </a:r>
            <a:r>
              <a:rPr sz="2000" spc="-25" dirty="0">
                <a:solidFill>
                  <a:srgbClr val="E43D33"/>
                </a:solidFill>
                <a:latin typeface="Calibri"/>
                <a:cs typeface="Calibri"/>
              </a:rPr>
              <a:t> </a:t>
            </a:r>
            <a:r>
              <a:rPr sz="2000" dirty="0">
                <a:solidFill>
                  <a:srgbClr val="E43D33"/>
                </a:solidFill>
                <a:latin typeface="Calibri"/>
                <a:cs typeface="Calibri"/>
              </a:rPr>
              <a:t>versus</a:t>
            </a:r>
            <a:r>
              <a:rPr sz="2000" spc="-35" dirty="0">
                <a:solidFill>
                  <a:srgbClr val="E43D33"/>
                </a:solidFill>
                <a:latin typeface="Calibri"/>
                <a:cs typeface="Calibri"/>
              </a:rPr>
              <a:t> </a:t>
            </a:r>
            <a:r>
              <a:rPr sz="2000" spc="-10" dirty="0">
                <a:solidFill>
                  <a:srgbClr val="E43D33"/>
                </a:solidFill>
                <a:latin typeface="Calibri"/>
                <a:cs typeface="Calibri"/>
              </a:rPr>
              <a:t>prophylactic</a:t>
            </a:r>
            <a:r>
              <a:rPr sz="2000" spc="-60" dirty="0">
                <a:solidFill>
                  <a:srgbClr val="E43D33"/>
                </a:solidFill>
                <a:latin typeface="Calibri"/>
                <a:cs typeface="Calibri"/>
              </a:rPr>
              <a:t> </a:t>
            </a:r>
            <a:r>
              <a:rPr sz="2000" dirty="0">
                <a:solidFill>
                  <a:srgbClr val="E43D33"/>
                </a:solidFill>
                <a:latin typeface="Calibri"/>
                <a:cs typeface="Calibri"/>
              </a:rPr>
              <a:t>intensity</a:t>
            </a:r>
            <a:r>
              <a:rPr sz="2000" spc="-25" dirty="0">
                <a:solidFill>
                  <a:srgbClr val="E43D33"/>
                </a:solidFill>
                <a:latin typeface="Calibri"/>
                <a:cs typeface="Calibri"/>
              </a:rPr>
              <a:t> </a:t>
            </a:r>
            <a:r>
              <a:rPr sz="2000" spc="-10" dirty="0">
                <a:solidFill>
                  <a:srgbClr val="E43D33"/>
                </a:solidFill>
                <a:latin typeface="Calibri"/>
                <a:cs typeface="Calibri"/>
              </a:rPr>
              <a:t>anticoagulation</a:t>
            </a:r>
            <a:endParaRPr lang="en-US" sz="2000" spc="-10" dirty="0">
              <a:solidFill>
                <a:srgbClr val="E43D33"/>
              </a:solidFill>
              <a:latin typeface="Calibri"/>
              <a:cs typeface="Calibri"/>
            </a:endParaRPr>
          </a:p>
          <a:p>
            <a:pPr marL="527685" marR="5080" indent="-515620">
              <a:lnSpc>
                <a:spcPts val="2590"/>
              </a:lnSpc>
              <a:spcBef>
                <a:spcPts val="1800"/>
              </a:spcBef>
              <a:buAutoNum type="arabicPeriod"/>
              <a:tabLst>
                <a:tab pos="527685" algn="l"/>
                <a:tab pos="528320" algn="l"/>
              </a:tabLst>
            </a:pPr>
            <a:r>
              <a:rPr lang="en-US" sz="2100" dirty="0"/>
              <a:t>Describe</a:t>
            </a:r>
            <a:r>
              <a:rPr lang="en-US" sz="2100" spc="-65" dirty="0"/>
              <a:t> </a:t>
            </a:r>
            <a:r>
              <a:rPr lang="en-US" sz="2100" dirty="0"/>
              <a:t>VTE</a:t>
            </a:r>
            <a:r>
              <a:rPr lang="en-US" sz="2100" spc="-40" dirty="0"/>
              <a:t> </a:t>
            </a:r>
            <a:r>
              <a:rPr lang="en-US" sz="2100" dirty="0"/>
              <a:t>prophylaxis</a:t>
            </a:r>
            <a:r>
              <a:rPr lang="en-US" sz="2100" spc="-65" dirty="0"/>
              <a:t> </a:t>
            </a:r>
            <a:r>
              <a:rPr lang="en-US" sz="2100" dirty="0"/>
              <a:t>recommendations</a:t>
            </a:r>
            <a:r>
              <a:rPr lang="en-US" sz="2100" spc="-70" dirty="0"/>
              <a:t> </a:t>
            </a:r>
            <a:r>
              <a:rPr lang="en-US" sz="2100" dirty="0"/>
              <a:t>for</a:t>
            </a:r>
            <a:r>
              <a:rPr lang="en-US" sz="2100" spc="-50" dirty="0"/>
              <a:t> </a:t>
            </a:r>
            <a:r>
              <a:rPr lang="en-US" sz="2100" dirty="0"/>
              <a:t>Patients who have been</a:t>
            </a:r>
            <a:r>
              <a:rPr lang="en-US" sz="2100" b="1" dirty="0"/>
              <a:t> discharged after hospitalization</a:t>
            </a:r>
            <a:r>
              <a:rPr lang="en-US" sz="2100" dirty="0"/>
              <a:t> for COVID-19 who</a:t>
            </a:r>
            <a:r>
              <a:rPr lang="en-US" sz="2100" spc="-40" dirty="0"/>
              <a:t> </a:t>
            </a:r>
            <a:r>
              <a:rPr lang="en-US" sz="2100" dirty="0"/>
              <a:t>do</a:t>
            </a:r>
            <a:r>
              <a:rPr lang="en-US" sz="2100" spc="-40" dirty="0"/>
              <a:t> </a:t>
            </a:r>
            <a:r>
              <a:rPr lang="en-US" sz="2100" dirty="0"/>
              <a:t>not</a:t>
            </a:r>
            <a:r>
              <a:rPr lang="en-US" sz="2100" spc="-35" dirty="0"/>
              <a:t> </a:t>
            </a:r>
            <a:r>
              <a:rPr lang="en-US" sz="2100" dirty="0"/>
              <a:t>have</a:t>
            </a:r>
            <a:r>
              <a:rPr lang="en-US" sz="2100" spc="-30" dirty="0"/>
              <a:t> </a:t>
            </a:r>
            <a:r>
              <a:rPr lang="en-US" sz="2100" dirty="0"/>
              <a:t>suspected</a:t>
            </a:r>
            <a:r>
              <a:rPr lang="en-US" sz="2100" spc="-50" dirty="0"/>
              <a:t> </a:t>
            </a:r>
            <a:r>
              <a:rPr lang="en-US" sz="2100" dirty="0"/>
              <a:t>or</a:t>
            </a:r>
            <a:r>
              <a:rPr lang="en-US" sz="2100" spc="-30" dirty="0"/>
              <a:t> </a:t>
            </a:r>
            <a:r>
              <a:rPr lang="en-US" sz="2100" dirty="0"/>
              <a:t>confirmed</a:t>
            </a:r>
            <a:r>
              <a:rPr lang="en-US" sz="2100" spc="-35" dirty="0"/>
              <a:t> </a:t>
            </a:r>
            <a:r>
              <a:rPr lang="en-US" sz="2100" spc="-25" dirty="0"/>
              <a:t>VTE</a:t>
            </a:r>
          </a:p>
          <a:p>
            <a:pPr marL="698500" lvl="1" indent="-228600">
              <a:lnSpc>
                <a:spcPct val="100000"/>
              </a:lnSpc>
              <a:spcBef>
                <a:spcPts val="240"/>
              </a:spcBef>
              <a:buFont typeface="Arial"/>
              <a:buChar char="•"/>
              <a:tabLst>
                <a:tab pos="697865" algn="l"/>
                <a:tab pos="698500" algn="l"/>
              </a:tabLst>
            </a:pPr>
            <a:r>
              <a:rPr lang="en-US" sz="2000" dirty="0">
                <a:solidFill>
                  <a:srgbClr val="E43D33"/>
                </a:solidFill>
                <a:latin typeface="Calibri"/>
                <a:cs typeface="Calibri"/>
              </a:rPr>
              <a:t>Post-discharge</a:t>
            </a:r>
            <a:r>
              <a:rPr lang="en-US" sz="2000" spc="-35" dirty="0">
                <a:solidFill>
                  <a:srgbClr val="E43D33"/>
                </a:solidFill>
                <a:latin typeface="Calibri"/>
                <a:cs typeface="Calibri"/>
              </a:rPr>
              <a:t> </a:t>
            </a:r>
            <a:r>
              <a:rPr lang="en-US" sz="2000" spc="-10" dirty="0">
                <a:solidFill>
                  <a:srgbClr val="E43D33"/>
                </a:solidFill>
                <a:latin typeface="Calibri"/>
                <a:cs typeface="Calibri"/>
              </a:rPr>
              <a:t>prophylactic</a:t>
            </a:r>
            <a:r>
              <a:rPr lang="en-US" sz="2000" spc="-60" dirty="0">
                <a:solidFill>
                  <a:srgbClr val="E43D33"/>
                </a:solidFill>
                <a:latin typeface="Calibri"/>
                <a:cs typeface="Calibri"/>
              </a:rPr>
              <a:t> </a:t>
            </a:r>
            <a:r>
              <a:rPr lang="en-US" sz="2000" dirty="0">
                <a:solidFill>
                  <a:srgbClr val="E43D33"/>
                </a:solidFill>
                <a:latin typeface="Calibri"/>
                <a:cs typeface="Calibri"/>
              </a:rPr>
              <a:t>intensity</a:t>
            </a:r>
            <a:r>
              <a:rPr lang="en-US" sz="2000" spc="-25" dirty="0">
                <a:solidFill>
                  <a:srgbClr val="E43D33"/>
                </a:solidFill>
                <a:latin typeface="Calibri"/>
                <a:cs typeface="Calibri"/>
              </a:rPr>
              <a:t> </a:t>
            </a:r>
            <a:r>
              <a:rPr lang="en-US" sz="2000" spc="-10" dirty="0">
                <a:solidFill>
                  <a:srgbClr val="E43D33"/>
                </a:solidFill>
                <a:latin typeface="Calibri"/>
                <a:cs typeface="Calibri"/>
              </a:rPr>
              <a:t>anticoagulation</a:t>
            </a:r>
          </a:p>
          <a:p>
            <a:pPr marL="698500" lvl="1" indent="-228600">
              <a:lnSpc>
                <a:spcPct val="100000"/>
              </a:lnSpc>
              <a:spcBef>
                <a:spcPts val="245"/>
              </a:spcBef>
              <a:buFont typeface="Arial"/>
              <a:buChar char="•"/>
              <a:tabLst>
                <a:tab pos="697865" algn="l"/>
                <a:tab pos="698500" algn="l"/>
              </a:tabLst>
            </a:pPr>
            <a:endParaRPr sz="20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Methods</a:t>
            </a:r>
          </a:p>
        </p:txBody>
      </p:sp>
      <p:grpSp>
        <p:nvGrpSpPr>
          <p:cNvPr id="3" name="Group 2">
            <a:extLst>
              <a:ext uri="{FF2B5EF4-FFF2-40B4-BE49-F238E27FC236}">
                <a16:creationId xmlns:a16="http://schemas.microsoft.com/office/drawing/2014/main" id="{0EF22513-76DE-D86C-3D13-4D8987D62AF0}"/>
              </a:ext>
            </a:extLst>
          </p:cNvPr>
          <p:cNvGrpSpPr/>
          <p:nvPr/>
        </p:nvGrpSpPr>
        <p:grpSpPr>
          <a:xfrm>
            <a:off x="810072" y="1839147"/>
            <a:ext cx="10696639" cy="4421425"/>
            <a:chOff x="1101062" y="1839147"/>
            <a:chExt cx="9989875" cy="4421425"/>
          </a:xfrm>
        </p:grpSpPr>
        <p:sp>
          <p:nvSpPr>
            <p:cNvPr id="4" name="Rectangle 3">
              <a:extLst>
                <a:ext uri="{FF2B5EF4-FFF2-40B4-BE49-F238E27FC236}">
                  <a16:creationId xmlns:a16="http://schemas.microsoft.com/office/drawing/2014/main" id="{1BF7DE46-FBD3-1779-C6D4-820E7718C117}"/>
                </a:ext>
              </a:extLst>
            </p:cNvPr>
            <p:cNvSpPr/>
            <p:nvPr/>
          </p:nvSpPr>
          <p:spPr>
            <a:xfrm>
              <a:off x="1101063" y="2590799"/>
              <a:ext cx="9285962" cy="3429001"/>
            </a:xfrm>
            <a:prstGeom prst="rect">
              <a:avLst/>
            </a:prstGeom>
            <a:solidFill>
              <a:schemeClr val="bg1">
                <a:lumMod val="95000"/>
              </a:schemeClr>
            </a:solidFill>
          </p:spPr>
          <p:txBody>
            <a:bodyPr/>
            <a:lstStyle/>
            <a:p>
              <a:endParaRPr lang="en-CA" dirty="0">
                <a:latin typeface="+mj-lt"/>
                <a:cs typeface="Segoe UI" panose="020B0502040204020203" pitchFamily="34" charset="0"/>
              </a:endParaRPr>
            </a:p>
          </p:txBody>
        </p:sp>
        <p:sp>
          <p:nvSpPr>
            <p:cNvPr id="6" name="Arrow: Right 5">
              <a:extLst>
                <a:ext uri="{FF2B5EF4-FFF2-40B4-BE49-F238E27FC236}">
                  <a16:creationId xmlns:a16="http://schemas.microsoft.com/office/drawing/2014/main" id="{8636EC64-2606-C47E-F16D-3A30B422D34B}"/>
                </a:ext>
              </a:extLst>
            </p:cNvPr>
            <p:cNvSpPr/>
            <p:nvPr/>
          </p:nvSpPr>
          <p:spPr>
            <a:xfrm>
              <a:off x="1101062" y="1839147"/>
              <a:ext cx="9989875" cy="1512000"/>
            </a:xfrm>
            <a:prstGeom prst="rightArrow">
              <a:avLst/>
            </a:prstGeom>
            <a:gradFill flip="none" rotWithShape="1">
              <a:gsLst>
                <a:gs pos="0">
                  <a:schemeClr val="accent3">
                    <a:lumMod val="60000"/>
                    <a:lumOff val="40000"/>
                  </a:schemeClr>
                </a:gs>
                <a:gs pos="84000">
                  <a:schemeClr val="accent3">
                    <a:hueOff val="0"/>
                    <a:satOff val="0"/>
                    <a:lumOff val="0"/>
                    <a:alphaOff val="0"/>
                    <a:shade val="90000"/>
                    <a:lumMod val="88000"/>
                  </a:schemeClr>
                </a:gs>
              </a:gsLst>
              <a:lin ang="0" scaled="1"/>
              <a:tileRect/>
            </a:gradFill>
            <a:ln>
              <a:noFill/>
            </a:ln>
          </p:spPr>
          <p:style>
            <a:lnRef idx="2">
              <a:scrgbClr r="0" g="0" b="0"/>
            </a:lnRef>
            <a:fillRef idx="1">
              <a:scrgbClr r="0" g="0" b="0"/>
            </a:fillRef>
            <a:effectRef idx="0">
              <a:schemeClr val="accent3">
                <a:shade val="80000"/>
                <a:hueOff val="0"/>
                <a:satOff val="0"/>
                <a:lumOff val="0"/>
                <a:alphaOff val="0"/>
              </a:schemeClr>
            </a:effectRef>
            <a:fontRef idx="minor">
              <a:schemeClr val="lt1"/>
            </a:fontRef>
          </p:style>
          <p:txBody>
            <a:bodyPr/>
            <a:lstStyle/>
            <a:p>
              <a:endParaRPr lang="en-CA" sz="1600">
                <a:latin typeface="+mj-lt"/>
                <a:cs typeface="Segoe UI" panose="020B0502040204020203" pitchFamily="34" charset="0"/>
              </a:endParaRPr>
            </a:p>
          </p:txBody>
        </p:sp>
        <p:sp>
          <p:nvSpPr>
            <p:cNvPr id="7" name="Freeform: Shape 6">
              <a:extLst>
                <a:ext uri="{FF2B5EF4-FFF2-40B4-BE49-F238E27FC236}">
                  <a16:creationId xmlns:a16="http://schemas.microsoft.com/office/drawing/2014/main" id="{34D8E9C7-A70B-BF84-71DA-CAA73815013E}"/>
                </a:ext>
              </a:extLst>
            </p:cNvPr>
            <p:cNvSpPr/>
            <p:nvPr/>
          </p:nvSpPr>
          <p:spPr>
            <a:xfrm>
              <a:off x="8606603" y="2200626"/>
              <a:ext cx="1780422" cy="756000"/>
            </a:xfrm>
            <a:custGeom>
              <a:avLst/>
              <a:gdLst>
                <a:gd name="connsiteX0" fmla="*/ 0 w 1780422"/>
                <a:gd name="connsiteY0" fmla="*/ 0 h 756000"/>
                <a:gd name="connsiteX1" fmla="*/ 1780422 w 1780422"/>
                <a:gd name="connsiteY1" fmla="*/ 0 h 756000"/>
                <a:gd name="connsiteX2" fmla="*/ 1780422 w 1780422"/>
                <a:gd name="connsiteY2" fmla="*/ 756000 h 756000"/>
                <a:gd name="connsiteX3" fmla="*/ 0 w 1780422"/>
                <a:gd name="connsiteY3" fmla="*/ 756000 h 756000"/>
                <a:gd name="connsiteX4" fmla="*/ 0 w 1780422"/>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756000">
                  <a:moveTo>
                    <a:pt x="0" y="0"/>
                  </a:moveTo>
                  <a:lnTo>
                    <a:pt x="1780422" y="0"/>
                  </a:lnTo>
                  <a:lnTo>
                    <a:pt x="1780422" y="756000"/>
                  </a:lnTo>
                  <a:lnTo>
                    <a:pt x="0" y="75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sz="2000" b="1" kern="1200" dirty="0">
                  <a:solidFill>
                    <a:schemeClr val="bg1"/>
                  </a:solidFill>
                  <a:latin typeface="+mj-lt"/>
                  <a:cs typeface="Segoe UI" panose="020B0502040204020203" pitchFamily="34" charset="0"/>
                </a:rPr>
                <a:t>Sunset</a:t>
              </a:r>
            </a:p>
          </p:txBody>
        </p:sp>
        <p:sp>
          <p:nvSpPr>
            <p:cNvPr id="8" name="Freeform: Shape 7">
              <a:extLst>
                <a:ext uri="{FF2B5EF4-FFF2-40B4-BE49-F238E27FC236}">
                  <a16:creationId xmlns:a16="http://schemas.microsoft.com/office/drawing/2014/main" id="{B5A9DA29-052C-53C0-9718-3DDCCE5E4E42}"/>
                </a:ext>
              </a:extLst>
            </p:cNvPr>
            <p:cNvSpPr/>
            <p:nvPr/>
          </p:nvSpPr>
          <p:spPr>
            <a:xfrm>
              <a:off x="6345187" y="3048747"/>
              <a:ext cx="2014963" cy="3159659"/>
            </a:xfrm>
            <a:custGeom>
              <a:avLst/>
              <a:gdLst>
                <a:gd name="connsiteX0" fmla="*/ 0 w 1780422"/>
                <a:gd name="connsiteY0" fmla="*/ 0 h 3159659"/>
                <a:gd name="connsiteX1" fmla="*/ 1780422 w 1780422"/>
                <a:gd name="connsiteY1" fmla="*/ 0 h 3159659"/>
                <a:gd name="connsiteX2" fmla="*/ 1780422 w 1780422"/>
                <a:gd name="connsiteY2" fmla="*/ 3159659 h 3159659"/>
                <a:gd name="connsiteX3" fmla="*/ 0 w 1780422"/>
                <a:gd name="connsiteY3" fmla="*/ 3159659 h 3159659"/>
                <a:gd name="connsiteX4" fmla="*/ 0 w 1780422"/>
                <a:gd name="connsiteY4" fmla="*/ 0 h 315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3159659">
                  <a:moveTo>
                    <a:pt x="0" y="0"/>
                  </a:moveTo>
                  <a:lnTo>
                    <a:pt x="1780422" y="0"/>
                  </a:lnTo>
                  <a:lnTo>
                    <a:pt x="1780422" y="3159659"/>
                  </a:lnTo>
                  <a:lnTo>
                    <a:pt x="0" y="31596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Monthly updated searches for baseline risk estimates, prognostic factors, effect of anticoagulation strategies</a:t>
              </a:r>
            </a:p>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Revisiting guideline recommendations if new evidence meets pre-specified criteria </a:t>
              </a:r>
            </a:p>
          </p:txBody>
        </p:sp>
        <p:sp>
          <p:nvSpPr>
            <p:cNvPr id="9" name="Freeform: Shape 8">
              <a:extLst>
                <a:ext uri="{FF2B5EF4-FFF2-40B4-BE49-F238E27FC236}">
                  <a16:creationId xmlns:a16="http://schemas.microsoft.com/office/drawing/2014/main" id="{F76299B9-70C1-81B5-9C74-9BB096C05A66}"/>
                </a:ext>
              </a:extLst>
            </p:cNvPr>
            <p:cNvSpPr/>
            <p:nvPr/>
          </p:nvSpPr>
          <p:spPr>
            <a:xfrm>
              <a:off x="6462458" y="2217147"/>
              <a:ext cx="1780422" cy="756000"/>
            </a:xfrm>
            <a:custGeom>
              <a:avLst/>
              <a:gdLst>
                <a:gd name="connsiteX0" fmla="*/ 0 w 1780422"/>
                <a:gd name="connsiteY0" fmla="*/ 0 h 756000"/>
                <a:gd name="connsiteX1" fmla="*/ 1780422 w 1780422"/>
                <a:gd name="connsiteY1" fmla="*/ 0 h 756000"/>
                <a:gd name="connsiteX2" fmla="*/ 1780422 w 1780422"/>
                <a:gd name="connsiteY2" fmla="*/ 756000 h 756000"/>
                <a:gd name="connsiteX3" fmla="*/ 0 w 1780422"/>
                <a:gd name="connsiteY3" fmla="*/ 756000 h 756000"/>
                <a:gd name="connsiteX4" fmla="*/ 0 w 1780422"/>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756000">
                  <a:moveTo>
                    <a:pt x="0" y="0"/>
                  </a:moveTo>
                  <a:lnTo>
                    <a:pt x="1780422" y="0"/>
                  </a:lnTo>
                  <a:lnTo>
                    <a:pt x="1780422" y="756000"/>
                  </a:lnTo>
                  <a:lnTo>
                    <a:pt x="0" y="75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sz="2000" b="1" kern="1200" dirty="0">
                  <a:solidFill>
                    <a:schemeClr val="bg1"/>
                  </a:solidFill>
                  <a:latin typeface="+mj-lt"/>
                  <a:cs typeface="Segoe UI" panose="020B0502040204020203" pitchFamily="34" charset="0"/>
                </a:rPr>
                <a:t>Living Phase</a:t>
              </a:r>
            </a:p>
          </p:txBody>
        </p:sp>
        <p:sp>
          <p:nvSpPr>
            <p:cNvPr id="10" name="Freeform: Shape 9">
              <a:extLst>
                <a:ext uri="{FF2B5EF4-FFF2-40B4-BE49-F238E27FC236}">
                  <a16:creationId xmlns:a16="http://schemas.microsoft.com/office/drawing/2014/main" id="{117320E9-4417-83A2-F31E-E05ABC57E79E}"/>
                </a:ext>
              </a:extLst>
            </p:cNvPr>
            <p:cNvSpPr/>
            <p:nvPr/>
          </p:nvSpPr>
          <p:spPr>
            <a:xfrm>
              <a:off x="3909639" y="3048747"/>
              <a:ext cx="1889744" cy="3159659"/>
            </a:xfrm>
            <a:custGeom>
              <a:avLst/>
              <a:gdLst>
                <a:gd name="connsiteX0" fmla="*/ 0 w 1780422"/>
                <a:gd name="connsiteY0" fmla="*/ 0 h 3159659"/>
                <a:gd name="connsiteX1" fmla="*/ 1780422 w 1780422"/>
                <a:gd name="connsiteY1" fmla="*/ 0 h 3159659"/>
                <a:gd name="connsiteX2" fmla="*/ 1780422 w 1780422"/>
                <a:gd name="connsiteY2" fmla="*/ 3159659 h 3159659"/>
                <a:gd name="connsiteX3" fmla="*/ 0 w 1780422"/>
                <a:gd name="connsiteY3" fmla="*/ 3159659 h 3159659"/>
                <a:gd name="connsiteX4" fmla="*/ 0 w 1780422"/>
                <a:gd name="connsiteY4" fmla="*/ 0 h 315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3159659">
                  <a:moveTo>
                    <a:pt x="0" y="0"/>
                  </a:moveTo>
                  <a:lnTo>
                    <a:pt x="1780422" y="0"/>
                  </a:lnTo>
                  <a:lnTo>
                    <a:pt x="1780422" y="3159659"/>
                  </a:lnTo>
                  <a:lnTo>
                    <a:pt x="0" y="31596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PICO question generation and prioritization</a:t>
              </a:r>
            </a:p>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Selection of critical outcomes</a:t>
              </a:r>
            </a:p>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Systematic review for baseline risk estimates</a:t>
              </a:r>
            </a:p>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Systematic review for effect of different anticoagulation intensities</a:t>
              </a:r>
            </a:p>
          </p:txBody>
        </p:sp>
        <p:sp>
          <p:nvSpPr>
            <p:cNvPr id="11" name="Freeform: Shape 10">
              <a:extLst>
                <a:ext uri="{FF2B5EF4-FFF2-40B4-BE49-F238E27FC236}">
                  <a16:creationId xmlns:a16="http://schemas.microsoft.com/office/drawing/2014/main" id="{BD6EC004-94A3-72D6-1555-C86BFC0C2B15}"/>
                </a:ext>
              </a:extLst>
            </p:cNvPr>
            <p:cNvSpPr/>
            <p:nvPr/>
          </p:nvSpPr>
          <p:spPr>
            <a:xfrm>
              <a:off x="3909639" y="2217147"/>
              <a:ext cx="1780422" cy="756000"/>
            </a:xfrm>
            <a:custGeom>
              <a:avLst/>
              <a:gdLst>
                <a:gd name="connsiteX0" fmla="*/ 0 w 1780422"/>
                <a:gd name="connsiteY0" fmla="*/ 0 h 756000"/>
                <a:gd name="connsiteX1" fmla="*/ 1780422 w 1780422"/>
                <a:gd name="connsiteY1" fmla="*/ 0 h 756000"/>
                <a:gd name="connsiteX2" fmla="*/ 1780422 w 1780422"/>
                <a:gd name="connsiteY2" fmla="*/ 756000 h 756000"/>
                <a:gd name="connsiteX3" fmla="*/ 0 w 1780422"/>
                <a:gd name="connsiteY3" fmla="*/ 756000 h 756000"/>
                <a:gd name="connsiteX4" fmla="*/ 0 w 1780422"/>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756000">
                  <a:moveTo>
                    <a:pt x="0" y="0"/>
                  </a:moveTo>
                  <a:lnTo>
                    <a:pt x="1780422" y="0"/>
                  </a:lnTo>
                  <a:lnTo>
                    <a:pt x="1780422" y="756000"/>
                  </a:lnTo>
                  <a:lnTo>
                    <a:pt x="0" y="75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sz="2000" b="1" kern="1200" dirty="0">
                  <a:solidFill>
                    <a:schemeClr val="bg1"/>
                  </a:solidFill>
                  <a:latin typeface="+mj-lt"/>
                  <a:cs typeface="Segoe UI" panose="020B0502040204020203" pitchFamily="34" charset="0"/>
                </a:rPr>
                <a:t>Initial Phase</a:t>
              </a:r>
            </a:p>
          </p:txBody>
        </p:sp>
        <p:sp>
          <p:nvSpPr>
            <p:cNvPr id="12" name="Freeform: Shape 11">
              <a:extLst>
                <a:ext uri="{FF2B5EF4-FFF2-40B4-BE49-F238E27FC236}">
                  <a16:creationId xmlns:a16="http://schemas.microsoft.com/office/drawing/2014/main" id="{A5F21625-1167-187A-546B-9F1886726122}"/>
                </a:ext>
              </a:extLst>
            </p:cNvPr>
            <p:cNvSpPr/>
            <p:nvPr/>
          </p:nvSpPr>
          <p:spPr>
            <a:xfrm>
              <a:off x="1718977" y="3100913"/>
              <a:ext cx="1889744" cy="3159659"/>
            </a:xfrm>
            <a:custGeom>
              <a:avLst/>
              <a:gdLst>
                <a:gd name="connsiteX0" fmla="*/ 0 w 1780422"/>
                <a:gd name="connsiteY0" fmla="*/ 0 h 3159659"/>
                <a:gd name="connsiteX1" fmla="*/ 1780422 w 1780422"/>
                <a:gd name="connsiteY1" fmla="*/ 0 h 3159659"/>
                <a:gd name="connsiteX2" fmla="*/ 1780422 w 1780422"/>
                <a:gd name="connsiteY2" fmla="*/ 3159659 h 3159659"/>
                <a:gd name="connsiteX3" fmla="*/ 0 w 1780422"/>
                <a:gd name="connsiteY3" fmla="*/ 3159659 h 3159659"/>
                <a:gd name="connsiteX4" fmla="*/ 0 w 1780422"/>
                <a:gd name="connsiteY4" fmla="*/ 0 h 315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3159659">
                  <a:moveTo>
                    <a:pt x="0" y="0"/>
                  </a:moveTo>
                  <a:lnTo>
                    <a:pt x="1780422" y="0"/>
                  </a:lnTo>
                  <a:lnTo>
                    <a:pt x="1780422" y="3159659"/>
                  </a:lnTo>
                  <a:lnTo>
                    <a:pt x="0" y="31596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GRADE methodology for recommendation development</a:t>
              </a:r>
            </a:p>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Cochrane methodology for systematic reviews</a:t>
              </a:r>
            </a:p>
          </p:txBody>
        </p:sp>
        <p:sp>
          <p:nvSpPr>
            <p:cNvPr id="13" name="Freeform: Shape 12">
              <a:extLst>
                <a:ext uri="{FF2B5EF4-FFF2-40B4-BE49-F238E27FC236}">
                  <a16:creationId xmlns:a16="http://schemas.microsoft.com/office/drawing/2014/main" id="{272D0E64-347D-8107-1841-521BB3B1CF81}"/>
                </a:ext>
              </a:extLst>
            </p:cNvPr>
            <p:cNvSpPr/>
            <p:nvPr/>
          </p:nvSpPr>
          <p:spPr>
            <a:xfrm>
              <a:off x="1569113" y="2243804"/>
              <a:ext cx="1780422" cy="756000"/>
            </a:xfrm>
            <a:custGeom>
              <a:avLst/>
              <a:gdLst>
                <a:gd name="connsiteX0" fmla="*/ 0 w 1780422"/>
                <a:gd name="connsiteY0" fmla="*/ 0 h 756000"/>
                <a:gd name="connsiteX1" fmla="*/ 1780422 w 1780422"/>
                <a:gd name="connsiteY1" fmla="*/ 0 h 756000"/>
                <a:gd name="connsiteX2" fmla="*/ 1780422 w 1780422"/>
                <a:gd name="connsiteY2" fmla="*/ 756000 h 756000"/>
                <a:gd name="connsiteX3" fmla="*/ 0 w 1780422"/>
                <a:gd name="connsiteY3" fmla="*/ 756000 h 756000"/>
                <a:gd name="connsiteX4" fmla="*/ 0 w 1780422"/>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756000">
                  <a:moveTo>
                    <a:pt x="0" y="0"/>
                  </a:moveTo>
                  <a:lnTo>
                    <a:pt x="1780422" y="0"/>
                  </a:lnTo>
                  <a:lnTo>
                    <a:pt x="1780422" y="756000"/>
                  </a:lnTo>
                  <a:lnTo>
                    <a:pt x="0" y="75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sz="2000" b="1" kern="1200" dirty="0">
                  <a:solidFill>
                    <a:schemeClr val="bg1"/>
                  </a:solidFill>
                  <a:latin typeface="+mj-lt"/>
                  <a:cs typeface="Segoe UI" panose="020B0502040204020203" pitchFamily="34" charset="0"/>
                </a:rPr>
                <a:t>Overall</a:t>
              </a:r>
            </a:p>
          </p:txBody>
        </p:sp>
      </p:grpSp>
      <p:pic>
        <p:nvPicPr>
          <p:cNvPr id="14" name="Graphic 13" descr="Sunset scene with solid fill">
            <a:extLst>
              <a:ext uri="{FF2B5EF4-FFF2-40B4-BE49-F238E27FC236}">
                <a16:creationId xmlns:a16="http://schemas.microsoft.com/office/drawing/2014/main" id="{5D41F3E8-A698-9775-82FD-4CDE52D7FA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32619" y="3777503"/>
            <a:ext cx="1069447" cy="1069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1" ma:contentTypeDescription="Create a new document." ma:contentTypeScope="" ma:versionID="ff15e974bd0152749d745f0e34613650">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9de9d4cc880452221b4252ab9868750c"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196E8F-549D-4660-A8D9-3A315155DA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64CD90-2294-4E91-90B2-B017B4872C47}">
  <ds:schemaRefs>
    <ds:schemaRef ds:uri="http://schemas.microsoft.com/office/2006/metadata/customXsn"/>
  </ds:schemaRefs>
</ds:datastoreItem>
</file>

<file path=customXml/itemProps3.xml><?xml version="1.0" encoding="utf-8"?>
<ds:datastoreItem xmlns:ds="http://schemas.openxmlformats.org/officeDocument/2006/customXml" ds:itemID="{83A7A1AE-1BCE-433E-8BF0-1E48C8DAC772}">
  <ds:schemaRefs>
    <ds:schemaRef ds:uri="http://purl.org/dc/terms/"/>
    <ds:schemaRef ds:uri="http://schemas.microsoft.com/office/2006/documentManagement/types"/>
    <ds:schemaRef ds:uri="http://purl.org/dc/elements/1.1/"/>
    <ds:schemaRef ds:uri="f60e50cf-b4eb-4913-b91b-c5f6cad801d6"/>
    <ds:schemaRef ds:uri="f428f131-8437-48c9-9cdf-8fab9dca457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09ED394B-429B-4F79-A970-A762B9190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4188</TotalTime>
  <Words>6356</Words>
  <Application>Microsoft Office PowerPoint</Application>
  <PresentationFormat>Widescreen</PresentationFormat>
  <Paragraphs>938</Paragraphs>
  <Slides>65</Slides>
  <Notes>64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Use of Anticoagulation in Patients with COVID-19</vt:lpstr>
      <vt:lpstr>Clinical Guidelines</vt:lpstr>
      <vt:lpstr>ASH Clinical Practice Guidelines on VTE</vt:lpstr>
      <vt:lpstr>PowerPoint Presentation</vt:lpstr>
      <vt:lpstr>PowerPoint Presentation</vt:lpstr>
      <vt:lpstr>PowerPoint Presentation</vt:lpstr>
      <vt:lpstr>What these guidelines are about</vt:lpstr>
      <vt:lpstr>Objectives</vt:lpstr>
      <vt:lpstr>Methods</vt:lpstr>
      <vt:lpstr>PowerPoint Presentation</vt:lpstr>
      <vt:lpstr>PowerPoint Presentation</vt:lpstr>
      <vt:lpstr>Outcome Selection</vt:lpstr>
      <vt:lpstr>Evidence for Effect of the Intervention</vt:lpstr>
      <vt:lpstr>Evidence-to-decision framing</vt:lpstr>
      <vt:lpstr>GRADE Certainty of Evidence</vt:lpstr>
      <vt:lpstr>Baseline Risk – Systematic Review</vt:lpstr>
      <vt:lpstr>Effect of Anticoagulation – Systematic Review</vt:lpstr>
      <vt:lpstr>Evidence for Other Domains</vt:lpstr>
      <vt:lpstr>Living Phase – Systematic Reviews</vt:lpstr>
      <vt:lpstr>Living Phase – Recommendations</vt:lpstr>
      <vt:lpstr>PowerPoint Presentation</vt:lpstr>
      <vt:lpstr>Main Methodological Challenges</vt:lpstr>
      <vt:lpstr>COVID-19 Thrombosis Challenges</vt:lpstr>
      <vt:lpstr>PowerPoint Presentation</vt:lpstr>
      <vt:lpstr>PowerPoint Presentation</vt:lpstr>
      <vt:lpstr>PowerPoint Presentation</vt:lpstr>
      <vt:lpstr>COVID-19 coagulopathy: initial reports (China)</vt:lpstr>
      <vt:lpstr>PowerPoint Presentation</vt:lpstr>
      <vt:lpstr>COVID-19 coagulopathy: initial reports (Europe)</vt:lpstr>
      <vt:lpstr>COVID-19: incidence of VTE</vt:lpstr>
      <vt:lpstr>Precise rates of VTE were (are?) uncertain</vt:lpstr>
      <vt:lpstr>Uncertainty of evidence = ongoing challenge</vt:lpstr>
      <vt:lpstr>Beneficial non-anticoagulant mechanisms?</vt:lpstr>
      <vt:lpstr>PowerPoint Presentation</vt:lpstr>
      <vt:lpstr>PowerPoint Presentation</vt:lpstr>
      <vt:lpstr>Million Dollar Question</vt:lpstr>
      <vt:lpstr>PowerPoint Presentation</vt:lpstr>
      <vt:lpstr>Question #1</vt:lpstr>
      <vt:lpstr>PowerPoint Presentation</vt:lpstr>
      <vt:lpstr>PowerPoint Presentation</vt:lpstr>
      <vt:lpstr>PowerPoint Presentation</vt:lpstr>
      <vt:lpstr>PowerPoint Presentation</vt:lpstr>
      <vt:lpstr>PowerPoint Presentation</vt:lpstr>
      <vt:lpstr>PowerPoint Presentation</vt:lpstr>
      <vt:lpstr>Recommendation</vt:lpstr>
      <vt:lpstr>PowerPoint Presentation</vt:lpstr>
      <vt:lpstr>Question #2</vt:lpstr>
      <vt:lpstr>PowerPoint Presentation</vt:lpstr>
      <vt:lpstr>PowerPoint Presentation</vt:lpstr>
      <vt:lpstr>PowerPoint Presentation</vt:lpstr>
      <vt:lpstr>PowerPoint Presentation</vt:lpstr>
      <vt:lpstr>PowerPoint Presentation</vt:lpstr>
      <vt:lpstr>PowerPoint Presentation</vt:lpstr>
      <vt:lpstr>Recommendation</vt:lpstr>
      <vt:lpstr>PowerPoint Presentation</vt:lpstr>
      <vt:lpstr>Question #3</vt:lpstr>
      <vt:lpstr>PowerPoint Presentation</vt:lpstr>
      <vt:lpstr>PowerPoint Presentation</vt:lpstr>
      <vt:lpstr>PowerPoint Presentation</vt:lpstr>
      <vt:lpstr>PowerPoint Presentation</vt:lpstr>
      <vt:lpstr>Recommendation</vt:lpstr>
      <vt:lpstr>Very low certainty of evidence</vt:lpstr>
      <vt:lpstr>Putting it all together:   Executive summary and algorithm</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Webinar Introduction Slides_Template</dc:title>
  <dc:creator>Morgan Homer</dc:creator>
  <cp:lastModifiedBy>Sarah Paliani</cp:lastModifiedBy>
  <cp:revision>51</cp:revision>
  <dcterms:created xsi:type="dcterms:W3CDTF">2022-10-05T18:11:54Z</dcterms:created>
  <dcterms:modified xsi:type="dcterms:W3CDTF">2024-09-19T19:21:46Z</dcterms:modified>
  <cp:category>None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20480">
    <vt:lpwstr>46</vt:lpwstr>
  </property>
  <property fmtid="{D5CDD505-2E9C-101B-9397-08002B2CF9AE}" pid="3" name="Busines Svs Classification">
    <vt:lpwstr>General</vt:lpwstr>
  </property>
  <property fmtid="{D5CDD505-2E9C-101B-9397-08002B2CF9AE}" pid="4" name="ContentType">
    <vt:lpwstr>Document</vt:lpwstr>
  </property>
  <property fmtid="{D5CDD505-2E9C-101B-9397-08002B2CF9AE}" pid="5" name="ContentTypeId">
    <vt:lpwstr>0x0101002065FF72BD9880498F842E047A956618</vt:lpwstr>
  </property>
  <property fmtid="{D5CDD505-2E9C-101B-9397-08002B2CF9AE}" pid="6" name="Created">
    <vt:filetime>2021-05-10T00:00:00Z</vt:filetime>
  </property>
  <property fmtid="{D5CDD505-2E9C-101B-9397-08002B2CF9AE}" pid="7" name="Creator">
    <vt:lpwstr>Acrobat PDFMaker 15 for PowerPoint</vt:lpwstr>
  </property>
  <property fmtid="{D5CDD505-2E9C-101B-9397-08002B2CF9AE}" pid="8" name="Department">
    <vt:lpwstr>Communications</vt:lpwstr>
  </property>
  <property fmtid="{D5CDD505-2E9C-101B-9397-08002B2CF9AE}" pid="9" name="Doc Status">
    <vt:lpwstr>Final</vt:lpwstr>
  </property>
  <property fmtid="{D5CDD505-2E9C-101B-9397-08002B2CF9AE}" pid="10" name="Doc Type">
    <vt:lpwstr>Template</vt:lpwstr>
  </property>
  <property fmtid="{D5CDD505-2E9C-101B-9397-08002B2CF9AE}" pid="11" name="Employee Classification">
    <vt:lpwstr>General</vt:lpwstr>
  </property>
  <property fmtid="{D5CDD505-2E9C-101B-9397-08002B2CF9AE}" pid="12" name="LastSaved">
    <vt:filetime>2022-10-05T00:00:00Z</vt:filetime>
  </property>
  <property fmtid="{D5CDD505-2E9C-101B-9397-08002B2CF9AE}" pid="13" name="Producer">
    <vt:lpwstr>Adobe PDF Library 15.0</vt:lpwstr>
  </property>
  <property fmtid="{D5CDD505-2E9C-101B-9397-08002B2CF9AE}" pid="14" name="Year">
    <vt:lpwstr>2010</vt:lpwstr>
  </property>
  <property fmtid="{D5CDD505-2E9C-101B-9397-08002B2CF9AE}" pid="15" name="MediaServiceImageTags">
    <vt:lpwstr/>
  </property>
</Properties>
</file>