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5"/>
  </p:sldMasterIdLst>
  <p:notesMasterIdLst>
    <p:notesMasterId r:id="rId37"/>
  </p:notesMasterIdLst>
  <p:sldIdLst>
    <p:sldId id="257" r:id="rId6"/>
    <p:sldId id="296" r:id="rId7"/>
    <p:sldId id="297" r:id="rId8"/>
    <p:sldId id="350" r:id="rId9"/>
    <p:sldId id="259" r:id="rId10"/>
    <p:sldId id="260" r:id="rId11"/>
    <p:sldId id="431" r:id="rId12"/>
    <p:sldId id="432" r:id="rId13"/>
    <p:sldId id="433" r:id="rId14"/>
    <p:sldId id="352" r:id="rId15"/>
    <p:sldId id="264" r:id="rId16"/>
    <p:sldId id="353" r:id="rId17"/>
    <p:sldId id="435" r:id="rId18"/>
    <p:sldId id="436" r:id="rId19"/>
    <p:sldId id="437" r:id="rId20"/>
    <p:sldId id="438" r:id="rId21"/>
    <p:sldId id="439" r:id="rId22"/>
    <p:sldId id="356" r:id="rId23"/>
    <p:sldId id="355" r:id="rId24"/>
    <p:sldId id="440" r:id="rId25"/>
    <p:sldId id="441" r:id="rId26"/>
    <p:sldId id="392" r:id="rId27"/>
    <p:sldId id="393" r:id="rId28"/>
    <p:sldId id="444" r:id="rId29"/>
    <p:sldId id="443" r:id="rId30"/>
    <p:sldId id="396" r:id="rId31"/>
    <p:sldId id="400" r:id="rId32"/>
    <p:sldId id="294" r:id="rId33"/>
    <p:sldId id="298" r:id="rId34"/>
    <p:sldId id="310" r:id="rId35"/>
    <p:sldId id="2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DA0823-4BD1-7D02-6501-63F074FBBDFB}" name="Nicole Elena Kucine" initials="NEK" userId="S::nik9015@med.cornell.edu::d8bcc144-1e4e-49d4-8e3e-52d022e9e57d" providerId="AD"/>
  <p188:author id="{6646FE5D-EB91-EDC5-BBD3-C3F720258624}" name="Kumar, Riten" initials="KR" userId="S::riten.kumar_childrens.harvard.edu#ext#@ashdc.onmicrosoft.com::171c0469-95e0-495c-9d61-2919df28b3c5" providerId="AD"/>
  <p188:author id="{2BC8E0A3-4360-82FA-C2C8-BFDFBD52B11F}" name="Guest User" initials="GU" userId="S::urn:spo:anon#25063a538bba941f9d71a21ad53cb9c62e3ad4a1b6d2f8167c1f8c4966b2a20a::" providerId="AD"/>
  <p188:author id="{BAF7CCEE-2CEC-709B-44D4-8A38A6E9F83B}" name="Hyojeong Han" initials="HH" userId="32224dfa34468900" providerId="Windows Live"/>
  <p188:author id="{FEB709FF-62E0-6489-3A67-0D05DA6CCC73}" name="Sarah Paliani" initials="SP" userId="S::spaliani@hq.hematology.org::a5b1fdcc-e7bb-40e6-ad11-c70cf6bc87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Witt" initials="DMW" lastIdx="6" clrIdx="0">
    <p:extLst>
      <p:ext uri="{19B8F6BF-5375-455C-9EA6-DF929625EA0E}">
        <p15:presenceInfo xmlns:p15="http://schemas.microsoft.com/office/powerpoint/2012/main" userId="Dan Witt" providerId="None"/>
      </p:ext>
    </p:extLst>
  </p:cmAuthor>
  <p:cmAuthor id="2" name="Eric Tseng" initials="ET" lastIdx="38" clrIdx="1">
    <p:extLst>
      <p:ext uri="{19B8F6BF-5375-455C-9EA6-DF929625EA0E}">
        <p15:presenceInfo xmlns:p15="http://schemas.microsoft.com/office/powerpoint/2012/main" userId="S::eric.tseng@mail.utoronto.ca::ff68222d-e22b-4bed-bc89-3c5383ae0691" providerId="AD"/>
      </p:ext>
    </p:extLst>
  </p:cmAuthor>
  <p:cmAuthor id="3" name="page hayes" initials="ph" lastIdx="4" clrIdx="2">
    <p:extLst>
      <p:ext uri="{19B8F6BF-5375-455C-9EA6-DF929625EA0E}">
        <p15:presenceInfo xmlns:p15="http://schemas.microsoft.com/office/powerpoint/2012/main" userId="page hay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C2"/>
    <a:srgbClr val="715073"/>
    <a:srgbClr val="E63E30"/>
    <a:srgbClr val="949494"/>
    <a:srgbClr val="8D9292"/>
    <a:srgbClr val="F2F2F2"/>
    <a:srgbClr val="BFE0E3"/>
    <a:srgbClr val="FEC27B"/>
    <a:srgbClr val="FDDBB0"/>
    <a:srgbClr val="FDD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3285E-B621-56E8-6BD0-3C6D7D31E17D}" v="9" dt="2026-02-04T21:17:29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726"/>
  </p:normalViewPr>
  <p:slideViewPr>
    <p:cSldViewPr snapToGrid="0">
      <p:cViewPr varScale="1">
        <p:scale>
          <a:sx n="56" d="100"/>
          <a:sy n="56" d="100"/>
        </p:scale>
        <p:origin x="27" y="110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1B3E-7430-49BE-93E3-84FC237EB9A5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219AF-31E1-4C13-8A47-7C32BFDA6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54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051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D5EC7-79DF-27C7-E5C7-77235C401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F1C3C-DE07-C05A-DCD2-A386BA89E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79C98-25A5-E7E0-E758-07FAD4E0F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FB127-CB6E-48CB-9CED-403B3EA90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985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303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32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52B29-C186-D33A-79DA-7AB89B0BB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B8C496-C1F8-EDDA-7A62-F18924304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22E1B-C2B3-E892-B87B-07E82EFAD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5E7C8-983E-6FC6-7EE2-484303C3E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997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076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675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944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7370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181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77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98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84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7449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06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52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440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268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EE773-E36E-C808-D3A8-DA0BB4731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C26702-1505-F187-CC6E-52E975795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A6B4C7-D469-2419-4E61-348F0C4E1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07A73-B43D-C4EC-FEEA-8DCB4CC8B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28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EB283B-D6E9-66DA-27D8-C76615D31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735" y="1581913"/>
            <a:ext cx="12214735" cy="527608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95451"/>
            <a:ext cx="10363200" cy="8919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733" b="1" i="0" cap="none" baseline="0">
                <a:solidFill>
                  <a:srgbClr val="715073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671" y="4066360"/>
            <a:ext cx="8534400" cy="1073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CDD8DC-F016-34A6-96B0-D85B5DF0BF21}"/>
              </a:ext>
            </a:extLst>
          </p:cNvPr>
          <p:cNvSpPr/>
          <p:nvPr userDrawn="1"/>
        </p:nvSpPr>
        <p:spPr>
          <a:xfrm>
            <a:off x="0" y="-10160"/>
            <a:ext cx="12192000" cy="1592072"/>
          </a:xfrm>
          <a:prstGeom prst="rect">
            <a:avLst/>
          </a:prstGeom>
          <a:solidFill>
            <a:srgbClr val="E63E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D9302-B2BF-7806-DA13-4F0A245D6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5560" y="801827"/>
            <a:ext cx="1645920" cy="1645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21949A-2ED2-0B8E-2671-CD227327CEDC}"/>
              </a:ext>
            </a:extLst>
          </p:cNvPr>
          <p:cNvSpPr/>
          <p:nvPr userDrawn="1"/>
        </p:nvSpPr>
        <p:spPr>
          <a:xfrm>
            <a:off x="0" y="6634480"/>
            <a:ext cx="12192000" cy="223520"/>
          </a:xfrm>
          <a:prstGeom prst="rect">
            <a:avLst/>
          </a:prstGeom>
          <a:solidFill>
            <a:srgbClr val="E63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3ED3A-552F-B2EE-2EC9-C7EE68B857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0520" y="402474"/>
            <a:ext cx="4150847" cy="7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28C43-AF8B-F72B-7E0E-FEC3EBDE4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12192000" cy="1189521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15CD90-E1A0-30BA-9452-6F7524104369}"/>
              </a:ext>
            </a:extLst>
          </p:cNvPr>
          <p:cNvSpPr/>
          <p:nvPr userDrawn="1"/>
        </p:nvSpPr>
        <p:spPr>
          <a:xfrm>
            <a:off x="0" y="-10160"/>
            <a:ext cx="12192000" cy="365124"/>
          </a:xfrm>
          <a:prstGeom prst="rect">
            <a:avLst/>
          </a:prstGeom>
          <a:solidFill>
            <a:srgbClr val="E63E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13000-320F-D844-BE01-DD67AD566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4348" y="-16097"/>
            <a:ext cx="636104" cy="6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cap="none" baseline="0">
                <a:solidFill>
                  <a:srgbClr val="71507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2033094"/>
            <a:ext cx="10972800" cy="3954624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AE195A5-01B6-9E42-A4B3-047ACDC2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3/20/2026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E88F0-BFDA-2D49-908A-4FE3AB1E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39EA55-0FA9-31E1-0F8A-994F9351C8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100" y="485395"/>
            <a:ext cx="3274359" cy="6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3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4" orient="horz" pos="1200" userDrawn="1">
          <p15:clr>
            <a:srgbClr val="FBAE40"/>
          </p15:clr>
        </p15:guide>
        <p15:guide id="5" orient="horz" pos="1272" userDrawn="1">
          <p15:clr>
            <a:srgbClr val="FBAE40"/>
          </p15:clr>
        </p15:guide>
        <p15:guide id="6" orient="horz" pos="2136" userDrawn="1">
          <p15:clr>
            <a:srgbClr val="FBAE40"/>
          </p15:clr>
        </p15:guide>
        <p15:guide id="7" orient="horz" pos="3984" userDrawn="1">
          <p15:clr>
            <a:srgbClr val="FBAE40"/>
          </p15:clr>
        </p15:guide>
        <p15:guide id="8" pos="5112" userDrawn="1">
          <p15:clr>
            <a:srgbClr val="FBAE40"/>
          </p15:clr>
        </p15:guide>
        <p15:guide id="9" pos="52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4240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4240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890E63-09A9-CB45-AC48-FF418B99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cap="none" baseline="0">
                <a:solidFill>
                  <a:srgbClr val="7150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A6EE22-B7DB-5B4B-B5D2-2EEEFE9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2"/>
            <a:ext cx="3290047" cy="224120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3/20/2026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3299B4-6F1F-0046-B254-9E3A6D5D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64A12-5636-9277-6575-91D158B25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12192000" cy="1189521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41DDE8-E7EB-A26A-E48C-93183E1D8336}"/>
              </a:ext>
            </a:extLst>
          </p:cNvPr>
          <p:cNvSpPr/>
          <p:nvPr userDrawn="1"/>
        </p:nvSpPr>
        <p:spPr>
          <a:xfrm>
            <a:off x="0" y="-10160"/>
            <a:ext cx="12192000" cy="365124"/>
          </a:xfrm>
          <a:prstGeom prst="rect">
            <a:avLst/>
          </a:prstGeom>
          <a:solidFill>
            <a:srgbClr val="E63E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4E339-2B80-88E0-57DF-B21F2C884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4348" y="-16097"/>
            <a:ext cx="636104" cy="6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EF466E-D5CC-7F9D-E70C-E196A95237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100" y="485395"/>
            <a:ext cx="3274359" cy="6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8B0519-EF76-0307-44D5-D7BE7BAEDA3E}"/>
              </a:ext>
            </a:extLst>
          </p:cNvPr>
          <p:cNvSpPr/>
          <p:nvPr userDrawn="1"/>
        </p:nvSpPr>
        <p:spPr>
          <a:xfrm>
            <a:off x="0" y="6634480"/>
            <a:ext cx="12192000" cy="223520"/>
          </a:xfrm>
          <a:prstGeom prst="rect">
            <a:avLst/>
          </a:prstGeom>
          <a:solidFill>
            <a:srgbClr val="E63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B4D14-6432-229A-5F4A-62E7AA0C2C9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2207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St. Jude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8920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9" r:id="rId3"/>
  </p:sldLayoutIdLst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4267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Geneva" pitchFamily="37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1"/>
          </a:solidFill>
          <a:latin typeface="+mn-lt"/>
          <a:ea typeface="Geneva" pitchFamily="37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 kern="1200">
          <a:solidFill>
            <a:schemeClr val="tx1"/>
          </a:solidFill>
          <a:latin typeface="+mn-lt"/>
          <a:ea typeface="Geneva" pitchFamily="37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DA74-9D26-4A66-94C6-AF6D2540E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3113"/>
            <a:ext cx="10363200" cy="891931"/>
          </a:xfrm>
        </p:spPr>
        <p:txBody>
          <a:bodyPr>
            <a:normAutofit fontScale="90000"/>
          </a:bodyPr>
          <a:lstStyle/>
          <a:p>
            <a:pPr algn="l"/>
            <a:r>
              <a:rPr lang="en-CA" b="0" dirty="0"/>
              <a:t>Diagnosis and Management of Severe and Very Severe Acquired Aplastic Anemia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A7A0DF7-3A2B-8846-AACF-AB69A37D8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87382"/>
            <a:ext cx="9568543" cy="2791640"/>
          </a:xfrm>
        </p:spPr>
        <p:txBody>
          <a:bodyPr lIns="91440" tIns="45720" rIns="91440" bIns="45720" anchor="t">
            <a:noAutofit/>
          </a:bodyPr>
          <a:lstStyle/>
          <a:p>
            <a:pPr algn="l"/>
            <a:r>
              <a:rPr lang="en-CA" b="1" i="1" cap="none" dirty="0"/>
              <a:t>An Educational Slide Set </a:t>
            </a:r>
          </a:p>
          <a:p>
            <a:pPr algn="l"/>
            <a:r>
              <a:rPr lang="en-US" sz="2000" cap="none" dirty="0"/>
              <a:t>American Society of Hematology 2026 guidelines for diagnosis and management of severe and very severe acquired aplastic anemia </a:t>
            </a:r>
          </a:p>
          <a:p>
            <a:pPr algn="l"/>
            <a:endParaRPr lang="en-US" sz="1800" b="1" cap="none" dirty="0"/>
          </a:p>
          <a:p>
            <a:pPr algn="l"/>
            <a:r>
              <a:rPr lang="en-US" sz="1600" b="1" cap="none" dirty="0">
                <a:ea typeface="Geneva"/>
              </a:rPr>
              <a:t>Slide set authors: </a:t>
            </a:r>
            <a:br>
              <a:rPr lang="en-US" sz="1600" cap="none" dirty="0"/>
            </a:br>
            <a:r>
              <a:rPr lang="en-US" sz="1600" cap="none" dirty="0">
                <a:ea typeface="Geneva"/>
              </a:rPr>
              <a:t>Dr. </a:t>
            </a:r>
            <a:r>
              <a:rPr lang="en-US" sz="1600" cap="none" dirty="0" err="1">
                <a:ea typeface="Geneva"/>
              </a:rPr>
              <a:t>HyoJeong</a:t>
            </a:r>
            <a:r>
              <a:rPr lang="en-US" sz="1600" cap="none" dirty="0">
                <a:ea typeface="Geneva"/>
              </a:rPr>
              <a:t> Han, Dr. Akshay Sharma</a:t>
            </a:r>
            <a:endParaRPr lang="en-CA" sz="1600" cap="none" dirty="0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86448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0852-62E5-4BCE-ADB6-41657008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1: </a:t>
            </a:r>
            <a:r>
              <a:rPr lang="en-US" dirty="0"/>
              <a:t>Management of a child with new diagnosis of severe AA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149EB-0FCD-4A71-A469-C7A48884C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Additional Labs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300" dirty="0"/>
              <a:t>Peripheral smear and bone marrow (BM) flow cytometry: No blasts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300" dirty="0"/>
              <a:t>BM Biopsy and aspirate: markedly hypocellular marrow (&lt;5% cellularity) with trilineage hypoplasia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300" dirty="0"/>
              <a:t>FISH MDS/Myeloid panel: negative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300" dirty="0"/>
              <a:t>PNH by flow cytometry: not detected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300" dirty="0"/>
              <a:t>Chromosome breakage analysis: negative with </a:t>
            </a:r>
            <a:r>
              <a:rPr lang="en-CA" sz="2300" dirty="0" err="1"/>
              <a:t>diepoxybutane</a:t>
            </a:r>
            <a:r>
              <a:rPr lang="en-CA" sz="2300" dirty="0"/>
              <a:t> (DEB) assay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300" dirty="0"/>
              <a:t>Telomere length: normal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b="1" dirty="0"/>
              <a:t>Diagnosis: </a:t>
            </a:r>
            <a:r>
              <a:rPr lang="en-CA" sz="2800" b="1" dirty="0">
                <a:solidFill>
                  <a:srgbClr val="FF0000"/>
                </a:solidFill>
              </a:rPr>
              <a:t>very severe acquired AA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830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05000"/>
            <a:ext cx="10972800" cy="408271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CA" sz="2400" b="1" dirty="0"/>
              <a:t>This child has very severe AA.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sz="2400" b="1" dirty="0"/>
              <a:t>He does not have HLA matched sibling donor (MSD). Therefore, plan is to start IST.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sz="2400" b="1" dirty="0"/>
              <a:t>What would be the best recommended IST regimen? 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AutoNum type="alphaUcPeriod"/>
            </a:pPr>
            <a:r>
              <a:rPr lang="en-CA" sz="2400" dirty="0"/>
              <a:t>Anti-thymocyte globulin (ATG) + Cyclosporine ONLY</a:t>
            </a:r>
          </a:p>
          <a:p>
            <a:pPr marL="514350" indent="-514350">
              <a:buAutoNum type="alphaUcPeriod"/>
            </a:pPr>
            <a:r>
              <a:rPr lang="en-CA" sz="2400" dirty="0"/>
              <a:t>ATG + Cyclosporine + intravenous immunoglobulin (IVIG)</a:t>
            </a:r>
          </a:p>
          <a:p>
            <a:pPr marL="514350" indent="-514350">
              <a:buAutoNum type="alphaUcPeriod"/>
            </a:pPr>
            <a:r>
              <a:rPr lang="en-CA" sz="2400" dirty="0"/>
              <a:t>ATG + Cyclosporine + Eltrombopag</a:t>
            </a:r>
          </a:p>
          <a:p>
            <a:pPr marL="514350" indent="-514350">
              <a:buAutoNum type="alphaUcPeriod"/>
            </a:pPr>
            <a:r>
              <a:rPr lang="en-CA" sz="2400" dirty="0"/>
              <a:t>ATG + Cyclosporine + Romiplostim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B4ED89-B810-70AE-D9FC-0FB35B147711}"/>
              </a:ext>
            </a:extLst>
          </p:cNvPr>
          <p:cNvSpPr/>
          <p:nvPr/>
        </p:nvSpPr>
        <p:spPr>
          <a:xfrm>
            <a:off x="256329" y="4681342"/>
            <a:ext cx="9976790" cy="407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8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7CC7-C6EF-394C-8461-4C5AC83B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br>
              <a:rPr lang="en-CA" sz="36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0AE42-9309-BD43-9E40-FE679340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2620"/>
            <a:ext cx="11413348" cy="2149140"/>
          </a:xfrm>
        </p:spPr>
        <p:txBody>
          <a:bodyPr/>
          <a:lstStyle/>
          <a:p>
            <a:pPr>
              <a:buSzPct val="150000"/>
              <a:buBlip>
                <a:blip r:embed="rId3"/>
              </a:buBlip>
            </a:pPr>
            <a:r>
              <a:rPr lang="en-CA" sz="2400" dirty="0"/>
              <a:t>The ASH guideline panel </a:t>
            </a:r>
            <a:r>
              <a:rPr lang="en-CA" sz="2400" b="1" i="1" dirty="0"/>
              <a:t>suggests</a:t>
            </a:r>
            <a:r>
              <a:rPr lang="en-CA" sz="2400" dirty="0"/>
              <a:t> the addition of eltrombopag to IST for children with severe or very severe AA </a:t>
            </a:r>
            <a:r>
              <a:rPr lang="en-CA" sz="2000" i="1" dirty="0"/>
              <a:t>(conditional recommendation, based on low certainty of evidence of the effects)</a:t>
            </a:r>
            <a:endParaRPr lang="en-CA" sz="2000" dirty="0"/>
          </a:p>
          <a:p>
            <a:pPr marL="0" indent="0">
              <a:buNone/>
            </a:pPr>
            <a:endParaRPr lang="en-CA" sz="800" i="1" dirty="0"/>
          </a:p>
          <a:p>
            <a:pPr marL="0" indent="0">
              <a:buNone/>
            </a:pPr>
            <a:endParaRPr lang="en-CA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57A81-498B-0E63-360F-D442563DEEE8}"/>
              </a:ext>
            </a:extLst>
          </p:cNvPr>
          <p:cNvSpPr txBox="1"/>
          <p:nvPr/>
        </p:nvSpPr>
        <p:spPr>
          <a:xfrm>
            <a:off x="822960" y="3888613"/>
            <a:ext cx="10568940" cy="1538883"/>
          </a:xfrm>
          <a:prstGeom prst="rect">
            <a:avLst/>
          </a:prstGeom>
          <a:solidFill>
            <a:srgbClr val="FEE3C2"/>
          </a:solidFill>
        </p:spPr>
        <p:txBody>
          <a:bodyPr wrap="square" rtlCol="0">
            <a:spAutoFit/>
          </a:bodyPr>
          <a:lstStyle/>
          <a:p>
            <a:pPr marL="102881" indent="-9144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For this analysis, randomized and non-randomized trial data were pooled, which showed: </a:t>
            </a:r>
          </a:p>
          <a:p>
            <a:pPr marL="560081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dirty="0"/>
              <a:t>IST + eltrombopag may be associated with earlier responses and improved complete response </a:t>
            </a:r>
          </a:p>
          <a:p>
            <a:pPr marL="560081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dirty="0"/>
              <a:t>Sensitivity analyses, including meta-regression, showed that the effects of </a:t>
            </a:r>
            <a:r>
              <a:rPr lang="en-CA" dirty="0" err="1"/>
              <a:t>eltrombopag</a:t>
            </a:r>
            <a:r>
              <a:rPr lang="en-CA" dirty="0"/>
              <a:t> are independent of age, suggesting the benefit extends across all age groups </a:t>
            </a:r>
          </a:p>
        </p:txBody>
      </p:sp>
    </p:spTree>
    <p:extLst>
      <p:ext uri="{BB962C8B-B14F-4D97-AF65-F5344CB8AC3E}">
        <p14:creationId xmlns:p14="http://schemas.microsoft.com/office/powerpoint/2010/main" val="229893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CAE9-8902-97D3-5AE8-90EF238F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1, continued: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E8A12-4326-74ED-42E6-A4CC6D476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 proceeded with IST plus eltrombopag </a:t>
            </a:r>
          </a:p>
          <a:p>
            <a:r>
              <a:rPr lang="en-US" dirty="0"/>
              <a:t>About 14 weeks after initiation of therapy, he remains cytopenic and requires transfusion support once a week:</a:t>
            </a:r>
          </a:p>
          <a:p>
            <a:pPr lvl="1"/>
            <a:r>
              <a:rPr lang="en-US" dirty="0"/>
              <a:t>CBC: WBC 4.13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L, Hemoglobin 7.6 g/dL, platelet 8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L, ARC 67.1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 and ANC 0.54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</a:t>
            </a:r>
          </a:p>
          <a:p>
            <a:r>
              <a:rPr lang="en-US" dirty="0"/>
              <a:t>He is otherwise clinically stable with no signs of infection </a:t>
            </a:r>
          </a:p>
        </p:txBody>
      </p:sp>
    </p:spTree>
    <p:extLst>
      <p:ext uri="{BB962C8B-B14F-4D97-AF65-F5344CB8AC3E}">
        <p14:creationId xmlns:p14="http://schemas.microsoft.com/office/powerpoint/2010/main" val="201496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80979-DDDB-4CC0-5E91-3691CA3BC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79827-8C6D-A9B0-C3BE-EF3D10F2C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05000"/>
            <a:ext cx="10972800" cy="408271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CA" sz="2400" b="1" dirty="0"/>
              <a:t>This child continues to have cytopenias with ongoing transfusion needs at week 14.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sz="2400" b="1" dirty="0"/>
              <a:t>How long would you wait to consider second-line treatment for this patient? 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AutoNum type="alphaUcPeriod"/>
            </a:pPr>
            <a:r>
              <a:rPr lang="en-CA" sz="2400" dirty="0"/>
              <a:t>Do not wait, initiate second-line treatment now</a:t>
            </a:r>
          </a:p>
          <a:p>
            <a:pPr marL="514350" indent="-514350">
              <a:buAutoNum type="alphaUcPeriod"/>
            </a:pPr>
            <a:r>
              <a:rPr lang="en-CA" sz="2400" dirty="0"/>
              <a:t>Consider starting second-line treatment no later than 4 months of follow-up</a:t>
            </a:r>
          </a:p>
          <a:p>
            <a:pPr marL="514350" indent="-514350">
              <a:buAutoNum type="alphaUcPeriod"/>
            </a:pPr>
            <a:r>
              <a:rPr lang="en-CA" sz="2400" dirty="0"/>
              <a:t>Consider starting second-line treatment no later than 6 months of follow-up</a:t>
            </a:r>
          </a:p>
          <a:p>
            <a:pPr marL="514350" indent="-514350">
              <a:buAutoNum type="alphaUcPeriod"/>
            </a:pPr>
            <a:r>
              <a:rPr lang="en-CA" sz="2400" dirty="0"/>
              <a:t>Consider starting second-line treatment no later than 12 months of follow 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DC9F1E-FC01-DE39-E924-CBDD4B900AE3}"/>
              </a:ext>
            </a:extLst>
          </p:cNvPr>
          <p:cNvSpPr/>
          <p:nvPr/>
        </p:nvSpPr>
        <p:spPr>
          <a:xfrm>
            <a:off x="335711" y="4172176"/>
            <a:ext cx="10192707" cy="390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3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3A842-391A-9462-3191-1C65BFD38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226647-7747-48BC-07BC-8EE03E60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br>
              <a:rPr lang="en-CA" sz="36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71287B-EB9D-C9BB-664A-955BEB03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2620"/>
            <a:ext cx="11413348" cy="2149140"/>
          </a:xfrm>
        </p:spPr>
        <p:txBody>
          <a:bodyPr/>
          <a:lstStyle/>
          <a:p>
            <a:pPr>
              <a:buSzPct val="150000"/>
              <a:buBlip>
                <a:blip r:embed="rId3"/>
              </a:buBlip>
            </a:pPr>
            <a:r>
              <a:rPr lang="en-CA" sz="2400" dirty="0"/>
              <a:t>The ASH guideline panel </a:t>
            </a:r>
            <a:r>
              <a:rPr lang="en-CA" sz="2400" b="1" i="1" dirty="0"/>
              <a:t>suggests</a:t>
            </a:r>
            <a:r>
              <a:rPr lang="en-CA" sz="2400" dirty="0"/>
              <a:t> initiating second-line treatment no later than six months of follow-up for patients with severe and very severe AA who do not respond to IST </a:t>
            </a:r>
            <a:r>
              <a:rPr lang="en-CA" sz="2000" i="1" dirty="0"/>
              <a:t>(conditional recommendation, based on very low certainty of evidence of the effects)</a:t>
            </a:r>
            <a:endParaRPr lang="en-CA" sz="2000" dirty="0"/>
          </a:p>
          <a:p>
            <a:pPr marL="0" indent="0">
              <a:buNone/>
            </a:pPr>
            <a:endParaRPr lang="en-CA" sz="800" i="1" dirty="0"/>
          </a:p>
          <a:p>
            <a:pPr marL="0" indent="0">
              <a:buNone/>
            </a:pPr>
            <a:endParaRPr lang="en-CA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3FFBB-9E77-7D41-315D-953D8A4261F7}"/>
              </a:ext>
            </a:extLst>
          </p:cNvPr>
          <p:cNvSpPr txBox="1"/>
          <p:nvPr/>
        </p:nvSpPr>
        <p:spPr>
          <a:xfrm>
            <a:off x="811530" y="3722571"/>
            <a:ext cx="10568940" cy="1785104"/>
          </a:xfrm>
          <a:prstGeom prst="rect">
            <a:avLst/>
          </a:prstGeom>
          <a:solidFill>
            <a:srgbClr val="FEE3C2"/>
          </a:solidFill>
        </p:spPr>
        <p:txBody>
          <a:bodyPr wrap="square" rtlCol="0">
            <a:spAutoFit/>
          </a:bodyPr>
          <a:lstStyle/>
          <a:p>
            <a:pPr marL="102881" indent="-9144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Guideline panel considered that initiating a second line of treatment before six months, compared to after six months, may offer a net benefit, as the response curve tends to plateau beyond that point </a:t>
            </a:r>
          </a:p>
          <a:p>
            <a:pPr marL="102881" indent="-9144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Preparing for a second-line treatment, especially HCT, requires time and coordination; therefore, early identification of non-responders may contribute to better outcomes</a:t>
            </a:r>
          </a:p>
        </p:txBody>
      </p:sp>
    </p:spTree>
    <p:extLst>
      <p:ext uri="{BB962C8B-B14F-4D97-AF65-F5344CB8AC3E}">
        <p14:creationId xmlns:p14="http://schemas.microsoft.com/office/powerpoint/2010/main" val="3731128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3DF9-922B-3CDC-3C07-BD24DF6C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8F221-C46C-9972-9068-AA55ECE0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564" y="2054108"/>
            <a:ext cx="5266572" cy="39546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RACE trial demonstrated that the majority of individuals in both the IST-alone and IST plus eltrombopag groups achieved responses by month 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6783FB-1CF6-CAA3-F165-BE359E317DB7}"/>
              </a:ext>
            </a:extLst>
          </p:cNvPr>
          <p:cNvGrpSpPr/>
          <p:nvPr/>
        </p:nvGrpSpPr>
        <p:grpSpPr>
          <a:xfrm>
            <a:off x="223608" y="2125024"/>
            <a:ext cx="5872392" cy="4141022"/>
            <a:chOff x="223608" y="2125024"/>
            <a:chExt cx="5872392" cy="4141022"/>
          </a:xfrm>
        </p:grpSpPr>
        <p:pic>
          <p:nvPicPr>
            <p:cNvPr id="4" name="Content Placeholder 4">
              <a:extLst>
                <a:ext uri="{FF2B5EF4-FFF2-40B4-BE49-F238E27FC236}">
                  <a16:creationId xmlns:a16="http://schemas.microsoft.com/office/drawing/2014/main" id="{7AEC2ACF-AEE0-BF44-12A5-AFC5EFFFC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31" t="3218" r="2949" b="57958"/>
            <a:stretch>
              <a:fillRect/>
            </a:stretch>
          </p:blipFill>
          <p:spPr>
            <a:xfrm>
              <a:off x="311098" y="2125024"/>
              <a:ext cx="5724739" cy="414102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C77D76-6F5A-90B7-5210-4B588E8D11FA}"/>
                </a:ext>
              </a:extLst>
            </p:cNvPr>
            <p:cNvSpPr txBox="1"/>
            <p:nvPr/>
          </p:nvSpPr>
          <p:spPr>
            <a:xfrm rot="16200000">
              <a:off x="-1080848" y="3775988"/>
              <a:ext cx="3224465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/>
                <a:t>Cumulative Incidence of Response (%)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2B2CF8-D957-EA0A-E113-BF1DD24E252C}"/>
                </a:ext>
              </a:extLst>
            </p:cNvPr>
            <p:cNvSpPr txBox="1"/>
            <p:nvPr/>
          </p:nvSpPr>
          <p:spPr>
            <a:xfrm>
              <a:off x="4276826" y="2471532"/>
              <a:ext cx="18191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IST + Eltrombopag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8D9169-59BA-1F98-C255-792EBB137FE7}"/>
                </a:ext>
              </a:extLst>
            </p:cNvPr>
            <p:cNvSpPr txBox="1"/>
            <p:nvPr/>
          </p:nvSpPr>
          <p:spPr>
            <a:xfrm>
              <a:off x="5058076" y="3972040"/>
              <a:ext cx="10379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IST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374C92-497E-133B-8730-BE6EDBA042FF}"/>
              </a:ext>
            </a:extLst>
          </p:cNvPr>
          <p:cNvSpPr txBox="1"/>
          <p:nvPr/>
        </p:nvSpPr>
        <p:spPr>
          <a:xfrm>
            <a:off x="223607" y="6266046"/>
            <a:ext cx="730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Peffault</a:t>
            </a:r>
            <a:r>
              <a:rPr lang="en-US" dirty="0"/>
              <a:t> de Latour R, et al. N Engl J Med. 2022. PMID: 34986284.</a:t>
            </a:r>
          </a:p>
        </p:txBody>
      </p:sp>
    </p:spTree>
    <p:extLst>
      <p:ext uri="{BB962C8B-B14F-4D97-AF65-F5344CB8AC3E}">
        <p14:creationId xmlns:p14="http://schemas.microsoft.com/office/powerpoint/2010/main" val="61575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F08D-0ED4-9DCF-8A2A-ECF4EB2F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DFA5-8421-2B91-48DD-44C696AA4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though some individuals with very severe AA may respond to IST after three months, individuals with severe cytopenias may warrant earlier decision to initiate second-line treatment </a:t>
            </a:r>
          </a:p>
          <a:p>
            <a:pPr lvl="1"/>
            <a:r>
              <a:rPr lang="en-US" dirty="0"/>
              <a:t>Severe and prolonged neutropenia increase the risk of life-threatening infections</a:t>
            </a:r>
          </a:p>
          <a:p>
            <a:pPr lvl="1"/>
            <a:r>
              <a:rPr lang="en-US" dirty="0"/>
              <a:t>Response assessment at three months for patients with very severe AA may help  identify those who have not achieved adequate hematologic improvement and who may benefit from earlier salvage therapy </a:t>
            </a:r>
          </a:p>
        </p:txBody>
      </p:sp>
    </p:spTree>
    <p:extLst>
      <p:ext uri="{BB962C8B-B14F-4D97-AF65-F5344CB8AC3E}">
        <p14:creationId xmlns:p14="http://schemas.microsoft.com/office/powerpoint/2010/main" val="403413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0852-62E5-4BCE-ADB6-41657008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1: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149EB-0FCD-4A71-A469-C7A48884C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At 6 months follow-up, patient underwent IST-response assessment and determined he was a non-responder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Require transfusion support 3-4 times per month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CBC: WBC 4.1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L, Hemoglobin 7.1 g/dL, platelet 9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L, ARC 65.4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 and ANC 0.55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</a:t>
            </a:r>
          </a:p>
          <a:p>
            <a:pPr>
              <a:spcAft>
                <a:spcPts val="600"/>
              </a:spcAft>
            </a:pPr>
            <a:r>
              <a:rPr lang="en-US" dirty="0"/>
              <a:t>As this patient did not have MSD and matched unrelated donor (MUD), he was referred for a haploidentical donor HCT </a:t>
            </a:r>
          </a:p>
          <a:p>
            <a:pPr lvl="1">
              <a:spcAft>
                <a:spcPts val="60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3734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D7BA-9417-4A77-A962-BD4FBB57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Case 1: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08EEF-EBA2-4416-ACDE-3B35F899E6EA}"/>
              </a:ext>
            </a:extLst>
          </p:cNvPr>
          <p:cNvSpPr txBox="1"/>
          <p:nvPr/>
        </p:nvSpPr>
        <p:spPr>
          <a:xfrm>
            <a:off x="536590" y="1835887"/>
            <a:ext cx="11236310" cy="1323439"/>
          </a:xfrm>
          <a:prstGeom prst="rect">
            <a:avLst/>
          </a:prstGeom>
          <a:solidFill>
            <a:srgbClr val="CDE8EB"/>
          </a:solidFill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ASH guideline panel suggests the addition of eltrombopag to IST for children with severe or very severe 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conditional recommendation because most studies in the meta-analysis were non-randomized trials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6F12A-838B-4D91-831B-1523FD2C7EE4}"/>
              </a:ext>
            </a:extLst>
          </p:cNvPr>
          <p:cNvSpPr txBox="1"/>
          <p:nvPr/>
        </p:nvSpPr>
        <p:spPr>
          <a:xfrm>
            <a:off x="536589" y="3337382"/>
            <a:ext cx="11236309" cy="1323439"/>
          </a:xfrm>
          <a:prstGeom prst="rect">
            <a:avLst/>
          </a:prstGeom>
          <a:solidFill>
            <a:srgbClr val="CDE8EB"/>
          </a:solidFill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ASH guideline panel suggests initiating second-line treatment no later than six months of follow-up for patients who do not respond to IST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Individuals with very severe AA may be at increased risk of adverse outcomes so this population may warrant earlier decision to initiate second-line treatment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26332-E386-4437-6C39-9EA98C1C60C3}"/>
              </a:ext>
            </a:extLst>
          </p:cNvPr>
          <p:cNvSpPr txBox="1"/>
          <p:nvPr/>
        </p:nvSpPr>
        <p:spPr>
          <a:xfrm>
            <a:off x="536589" y="4838877"/>
            <a:ext cx="11236308" cy="1631216"/>
          </a:xfrm>
          <a:prstGeom prst="rect">
            <a:avLst/>
          </a:prstGeom>
          <a:solidFill>
            <a:srgbClr val="FEE3C2"/>
          </a:solidFill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areas of study: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Additional randomized clinical trials to evaluate the outcomes of adding of eltrombopag to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Long-term studies to characterize the risks of relapse and clonal evolution associated with eltrombopag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Studies investigating the optimal timing for initiation and the ideal duration of eltrombopag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Further research to determine the optimal time for initiating second-line treatment </a:t>
            </a:r>
          </a:p>
        </p:txBody>
      </p:sp>
    </p:spTree>
    <p:extLst>
      <p:ext uri="{BB962C8B-B14F-4D97-AF65-F5344CB8AC3E}">
        <p14:creationId xmlns:p14="http://schemas.microsoft.com/office/powerpoint/2010/main" val="414012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F42C6D-2BC2-9B42-82E6-8B8CAD1BCEE3}"/>
              </a:ext>
            </a:extLst>
          </p:cNvPr>
          <p:cNvSpPr txBox="1">
            <a:spLocks/>
          </p:cNvSpPr>
          <p:nvPr/>
        </p:nvSpPr>
        <p:spPr>
          <a:xfrm>
            <a:off x="419100" y="2019300"/>
            <a:ext cx="7333422" cy="4508822"/>
          </a:xfrm>
          <a:prstGeom prst="rect">
            <a:avLst/>
          </a:prstGeom>
        </p:spPr>
        <p:txBody>
          <a:bodyPr lIns="0" tIns="0" rIns="0" bIns="0" anchor="t"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650" dirty="0">
                <a:ea typeface="Geneva"/>
              </a:rPr>
              <a:t>American Society of Hematology 2026 guidelines for the diagnosis and management of Severe and Very Severe Acquired Aplastic Anemia</a:t>
            </a:r>
          </a:p>
          <a:p>
            <a:pPr marL="0" indent="0">
              <a:buFont typeface="Arial" charset="0"/>
              <a:buNone/>
            </a:pPr>
            <a:endParaRPr lang="en-US" sz="2650" dirty="0">
              <a:ea typeface="Geneva"/>
            </a:endParaRPr>
          </a:p>
          <a:p>
            <a:pPr marL="0" indent="0">
              <a:buFont typeface="Arial" charset="0"/>
              <a:buNone/>
            </a:pPr>
            <a:r>
              <a:rPr lang="en-US" sz="2000" dirty="0">
                <a:ea typeface="Geneva"/>
              </a:rPr>
              <a:t>Phillip Scheinberg, Debra A. O’Neal, Ana Lisa </a:t>
            </a:r>
            <a:r>
              <a:rPr lang="en-US" sz="2000" dirty="0" err="1">
                <a:ea typeface="Geneva"/>
              </a:rPr>
              <a:t>Basquiera</a:t>
            </a:r>
            <a:r>
              <a:rPr lang="en-US" sz="2000" dirty="0">
                <a:ea typeface="Geneva"/>
              </a:rPr>
              <a:t>, Michael T. Byrne, Rodrigo Calado, Ruchi Desai, Amy E. DeZern, Carlo Dufour, Emma M. Groarke, HyoJeong Han, Kohei Hosokawa, Rina Kansal, Austin </a:t>
            </a:r>
            <a:r>
              <a:rPr lang="en-US" sz="2000" dirty="0" err="1">
                <a:ea typeface="Geneva"/>
              </a:rPr>
              <a:t>Kulasekararaj</a:t>
            </a:r>
            <a:r>
              <a:rPr lang="en-US" sz="2000" dirty="0">
                <a:ea typeface="Geneva"/>
              </a:rPr>
              <a:t>, Sherif </a:t>
            </a:r>
            <a:r>
              <a:rPr lang="en-US" sz="2000" dirty="0" err="1">
                <a:ea typeface="Geneva"/>
              </a:rPr>
              <a:t>Beniameen</a:t>
            </a:r>
            <a:r>
              <a:rPr lang="en-US" sz="2000" dirty="0">
                <a:ea typeface="Geneva"/>
              </a:rPr>
              <a:t> Mossad, Petra Muus, Bhumika Patel, Antonio M. </a:t>
            </a:r>
            <a:r>
              <a:rPr lang="en-US" sz="2000" dirty="0" err="1">
                <a:ea typeface="Geneva"/>
              </a:rPr>
              <a:t>Risitano</a:t>
            </a:r>
            <a:r>
              <a:rPr lang="en-US" sz="2000" dirty="0">
                <a:ea typeface="Geneva"/>
              </a:rPr>
              <a:t>, Hubert </a:t>
            </a:r>
            <a:r>
              <a:rPr lang="en-US" sz="2000" dirty="0" err="1">
                <a:ea typeface="Geneva"/>
              </a:rPr>
              <a:t>Schrezenmeier</a:t>
            </a:r>
            <a:r>
              <a:rPr lang="en-US" sz="2000" dirty="0">
                <a:ea typeface="Geneva"/>
              </a:rPr>
              <a:t>, Akshay Sharma, Akiko Shimamura, Kristin A. Shimano, Fernando Tortosa, Camila Avila, Martin Ragusa, Ariel </a:t>
            </a:r>
            <a:r>
              <a:rPr lang="en-US" sz="2000" dirty="0" err="1">
                <a:ea typeface="Geneva"/>
              </a:rPr>
              <a:t>Izcovich</a:t>
            </a:r>
            <a:r>
              <a:rPr lang="en-US" sz="2000" dirty="0">
                <a:ea typeface="Geneva"/>
              </a:rPr>
              <a:t>, Ignacio Neumann</a:t>
            </a: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05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9836A-89EB-3356-3299-527F21F6A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C2E8-2169-6F56-F074-604A79EF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sz="2650" dirty="0">
                <a:ea typeface="Geneva"/>
              </a:rPr>
              <a:t>Case 2: Matched unrelated donor HCT vs. IST as front-line 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7C367-DA75-38B6-2E36-91893891A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23-year-old, previously healthy female presented to the ED with syncope</a:t>
            </a:r>
          </a:p>
          <a:p>
            <a:pPr lvl="1"/>
            <a:r>
              <a:rPr lang="en-US" dirty="0"/>
              <a:t>History notable for new-onset petechiae for the past 2-3 weeks</a:t>
            </a:r>
          </a:p>
          <a:p>
            <a:r>
              <a:rPr lang="en-US" dirty="0"/>
              <a:t>CBC notable for WBC 1.54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L, Hemoglobin 6.5 g/dL, platelet 9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L, ARC 21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 and ANC 0.26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</a:t>
            </a:r>
          </a:p>
          <a:p>
            <a:r>
              <a:rPr lang="en-US" dirty="0"/>
              <a:t>Medication history/exposure: None</a:t>
            </a:r>
          </a:p>
          <a:p>
            <a:r>
              <a:rPr lang="en-US" dirty="0"/>
              <a:t>Family history: unremarkable</a:t>
            </a:r>
          </a:p>
          <a:p>
            <a:r>
              <a:rPr lang="en-US" dirty="0"/>
              <a:t>Physical Examination: heart rate of 105 bpm, BP 120/66 mm Hg, tachycardia without murmur, bruises and petechiae on lower extremities; remaining exam normal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20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8542B-9256-CE98-E557-A930F2A12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F7F2-EEB8-C7DE-977C-B8AD28E5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Matched unrelated donor HCT vs IST as front-line therapy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8AA04-813C-FC40-77F8-89CF0368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500" b="1" dirty="0"/>
              <a:t>Additional Labs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Peripheral smear and bone marrow (BM) flow cytometry: No blasts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BM Biopsy and aspirate: markedly hypocellular marrow (&lt;10% cellularity) with trilineage hypoplasia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FISH MDS/Myeloid panel: negative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Somatic mutation panel: negative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PNH by flow cytometry: PNH clone with neutrophils (2.9%), monocytes (9.1%) and RBC (0.69%)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Chromosome breakage analysis: negative by DEB assay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Telomere length: normal</a:t>
            </a:r>
          </a:p>
          <a:p>
            <a:pPr marL="0" indent="0">
              <a:buNone/>
            </a:pPr>
            <a:endParaRPr lang="en-CA" sz="2500" dirty="0"/>
          </a:p>
          <a:p>
            <a:pPr marL="0" indent="0">
              <a:buNone/>
            </a:pPr>
            <a:r>
              <a:rPr lang="en-CA" sz="2500" b="1" dirty="0"/>
              <a:t>Diagnosis: </a:t>
            </a:r>
            <a:r>
              <a:rPr lang="en-CA" sz="2500" b="1" dirty="0">
                <a:solidFill>
                  <a:srgbClr val="FF0000"/>
                </a:solidFill>
              </a:rPr>
              <a:t>Severe AA</a:t>
            </a:r>
          </a:p>
        </p:txBody>
      </p:sp>
    </p:spTree>
    <p:extLst>
      <p:ext uri="{BB962C8B-B14F-4D97-AF65-F5344CB8AC3E}">
        <p14:creationId xmlns:p14="http://schemas.microsoft.com/office/powerpoint/2010/main" val="11046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04" y="1524185"/>
            <a:ext cx="11494604" cy="3954624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400" b="1" dirty="0">
                <a:ea typeface="Geneva"/>
              </a:rPr>
              <a:t>Patient has no matched sibling donor (MSD) but has multiple matched unrelated donor (MUD) available. She is clinically stable with no infections.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>
                <a:ea typeface="Geneva"/>
              </a:rPr>
              <a:t>What would you recommend for front-line therapy?</a:t>
            </a:r>
          </a:p>
          <a:p>
            <a:pPr marL="0" indent="0">
              <a:buNone/>
            </a:pPr>
            <a:endParaRPr lang="en-US" sz="2400" b="1" dirty="0">
              <a:ea typeface="Geneva"/>
            </a:endParaRPr>
          </a:p>
          <a:p>
            <a:pPr marL="514350" indent="-514350">
              <a:buAutoNum type="alphaUcPeriod"/>
            </a:pPr>
            <a:r>
              <a:rPr lang="en-US" sz="2400" dirty="0">
                <a:ea typeface="Geneva"/>
              </a:rPr>
              <a:t>No therapy, observation only </a:t>
            </a:r>
          </a:p>
          <a:p>
            <a:pPr marL="514350" indent="-514350">
              <a:buAutoNum type="alphaUcPeriod"/>
            </a:pPr>
            <a:r>
              <a:rPr lang="en-US" sz="2400" dirty="0">
                <a:ea typeface="Geneva"/>
              </a:rPr>
              <a:t>IST plus eltrombopag as front-line therapy </a:t>
            </a:r>
            <a:endParaRPr lang="en-US" sz="2400" dirty="0"/>
          </a:p>
          <a:p>
            <a:pPr marL="514350" indent="-514350">
              <a:buAutoNum type="alphaUcPeriod"/>
            </a:pPr>
            <a:r>
              <a:rPr lang="en-US" sz="2400" dirty="0">
                <a:ea typeface="Geneva"/>
              </a:rPr>
              <a:t>MUD HCT as front-line therapy </a:t>
            </a:r>
          </a:p>
          <a:p>
            <a:pPr marL="514350" indent="-514350">
              <a:buAutoNum type="alphaUcPeriod"/>
            </a:pPr>
            <a:r>
              <a:rPr lang="en-US" sz="2400" dirty="0">
                <a:ea typeface="Geneva"/>
              </a:rPr>
              <a:t>Haploidentical donor HCT as front-line therapy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62513" y="4048168"/>
            <a:ext cx="6294661" cy="861391"/>
          </a:xfrm>
          <a:prstGeom prst="rect">
            <a:avLst/>
          </a:prstGeom>
          <a:noFill/>
          <a:ln w="38100">
            <a:solidFill>
              <a:srgbClr val="E63E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25830" y="4294197"/>
            <a:ext cx="283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63E30"/>
                </a:solidFill>
              </a:rPr>
              <a:t>Both are reasonable options</a:t>
            </a:r>
          </a:p>
        </p:txBody>
      </p:sp>
    </p:spTree>
    <p:extLst>
      <p:ext uri="{BB962C8B-B14F-4D97-AF65-F5344CB8AC3E}">
        <p14:creationId xmlns:p14="http://schemas.microsoft.com/office/powerpoint/2010/main" val="164305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38" y="1847564"/>
            <a:ext cx="11322326" cy="3954624"/>
          </a:xfrm>
        </p:spPr>
        <p:txBody>
          <a:bodyPr/>
          <a:lstStyle/>
          <a:p>
            <a:pPr>
              <a:buSzPct val="125000"/>
              <a:buBlip>
                <a:blip r:embed="rId3"/>
              </a:buBlip>
            </a:pPr>
            <a:r>
              <a:rPr lang="en-CA" sz="2400" dirty="0"/>
              <a:t>The ASH guideline panel </a:t>
            </a:r>
            <a:r>
              <a:rPr lang="en-CA" sz="2400" b="1" i="1" dirty="0"/>
              <a:t>suggests</a:t>
            </a:r>
            <a:r>
              <a:rPr lang="en-CA" sz="2400" dirty="0"/>
              <a:t> either matched unrelated donor HCT or IST for patients </a:t>
            </a:r>
            <a:r>
              <a:rPr lang="en-CA" sz="2400" u="sng" dirty="0"/>
              <a:t>under 20 years of age </a:t>
            </a:r>
            <a:r>
              <a:rPr lang="en-CA" sz="2400" dirty="0"/>
              <a:t>and those </a:t>
            </a:r>
            <a:r>
              <a:rPr lang="en-CA" sz="2400" u="sng" dirty="0"/>
              <a:t>between 20 and 40 years old </a:t>
            </a:r>
            <a:r>
              <a:rPr lang="en-CA" sz="2400" dirty="0"/>
              <a:t>with severe or very severe AA </a:t>
            </a:r>
            <a:r>
              <a:rPr lang="en-CA" sz="2000" i="1" dirty="0"/>
              <a:t>(conditional recommendation, based on very low certainty of evidence of the effects)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8869A-A1CD-4F5A-8E48-55DDD2FB3BCE}"/>
              </a:ext>
            </a:extLst>
          </p:cNvPr>
          <p:cNvSpPr txBox="1"/>
          <p:nvPr/>
        </p:nvSpPr>
        <p:spPr>
          <a:xfrm>
            <a:off x="803860" y="3429000"/>
            <a:ext cx="10588040" cy="2573594"/>
          </a:xfrm>
          <a:prstGeom prst="rect">
            <a:avLst/>
          </a:prstGeom>
          <a:solidFill>
            <a:srgbClr val="FED9B0"/>
          </a:solidFill>
        </p:spPr>
        <p:txBody>
          <a:bodyPr wrap="square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IST is the standard front-line therapy for individuals &lt;40 years old who lacks MSD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IST is associated with high rate of treatment failure (~20-30%), relapses (~30%) and clonal evolution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Outcomes of up-front MUD HCT have markedly improved in recent decades due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Advancement in high-resolution HLA typing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Improved conditioning regimens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Improved supportive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9D05-37DB-B8F1-7ABB-7FB5C0D4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1E64-FBE2-9AFE-5C48-248E0085D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MUD HCT for individuals under 20 years old may be associated with:</a:t>
            </a:r>
          </a:p>
          <a:p>
            <a:pPr lvl="1"/>
            <a:r>
              <a:rPr lang="en-US" dirty="0"/>
              <a:t>Moderate decrease in mortality (66 fewer per 1,000, 95% CI: 129 fewer to 85 more)</a:t>
            </a:r>
          </a:p>
          <a:p>
            <a:pPr lvl="1"/>
            <a:r>
              <a:rPr lang="en-US" dirty="0"/>
              <a:t>Large decrease in treatment failure (417 fewer per 1,000, 95% CI: 456 fewer to 333 fewer)</a:t>
            </a:r>
          </a:p>
          <a:p>
            <a:pPr lvl="1"/>
            <a:r>
              <a:rPr lang="en-US" dirty="0"/>
              <a:t>Large increase in complete response (364 more per 1,000, 95% CI: 11 more to 1,000 more)</a:t>
            </a:r>
          </a:p>
          <a:p>
            <a:r>
              <a:rPr lang="en-US" dirty="0"/>
              <a:t>In individuals aged 20-40 years, MUD HCT may be associated with an increase in mortality (176 more per 1,000; 95% CI: 92 fewer to 1,000 more), BUT the evidence for this age group is very limited</a:t>
            </a:r>
          </a:p>
        </p:txBody>
      </p:sp>
    </p:spTree>
    <p:extLst>
      <p:ext uri="{BB962C8B-B14F-4D97-AF65-F5344CB8AC3E}">
        <p14:creationId xmlns:p14="http://schemas.microsoft.com/office/powerpoint/2010/main" val="771701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BF0B-B170-A3D0-BE47-3D7A8594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8C99E-8AAE-611B-9175-6191EAD25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Studies informing these recommendations are based on </a:t>
            </a:r>
          </a:p>
          <a:p>
            <a:pPr lvl="1"/>
            <a:r>
              <a:rPr lang="en-US" sz="2000" dirty="0"/>
              <a:t>Non-randomized, small cohort studies</a:t>
            </a:r>
          </a:p>
          <a:p>
            <a:pPr lvl="1"/>
            <a:r>
              <a:rPr lang="en-US" sz="2000" dirty="0"/>
              <a:t>Population consisting mostly of children </a:t>
            </a:r>
          </a:p>
          <a:p>
            <a:r>
              <a:rPr lang="en-US" sz="2400" dirty="0"/>
              <a:t>Decision to pursue MUD HCT versus IST as front-line treatment should be guided by: </a:t>
            </a:r>
          </a:p>
          <a:p>
            <a:pPr lvl="1"/>
            <a:r>
              <a:rPr lang="en-US" sz="2000" dirty="0"/>
              <a:t>Patient’s clinical status</a:t>
            </a:r>
          </a:p>
          <a:p>
            <a:pPr lvl="1"/>
            <a:r>
              <a:rPr lang="en-US" sz="2000" dirty="0"/>
              <a:t>Availability of and access to a suitable donor </a:t>
            </a:r>
          </a:p>
          <a:p>
            <a:pPr lvl="1"/>
            <a:r>
              <a:rPr lang="en-US" sz="2000" dirty="0"/>
              <a:t>Resource availability, including cost</a:t>
            </a:r>
          </a:p>
          <a:p>
            <a:pPr lvl="1"/>
            <a:r>
              <a:rPr lang="en-US" sz="2000" dirty="0"/>
              <a:t>Patient and caregiver preference </a:t>
            </a:r>
          </a:p>
          <a:p>
            <a:r>
              <a:rPr lang="en-US" sz="2400" dirty="0"/>
              <a:t>MUD may be less readily available than MSD, and prolonged neutropenia increases the risk of life-threatening infections </a:t>
            </a:r>
          </a:p>
        </p:txBody>
      </p:sp>
    </p:spTree>
    <p:extLst>
      <p:ext uri="{BB962C8B-B14F-4D97-AF65-F5344CB8AC3E}">
        <p14:creationId xmlns:p14="http://schemas.microsoft.com/office/powerpoint/2010/main" val="2995431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87680" y="494003"/>
            <a:ext cx="11344766" cy="466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25C5E-5D2A-6B4E-B83C-586C233FF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CA" dirty="0"/>
              <a:t>Case 2: Conclusion</a:t>
            </a:r>
            <a:br>
              <a:rPr lang="en-CA" sz="3600" dirty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9099" y="2192120"/>
            <a:ext cx="11375335" cy="3954624"/>
          </a:xfrm>
        </p:spPr>
        <p:txBody>
          <a:bodyPr/>
          <a:lstStyle/>
          <a:p>
            <a:r>
              <a:rPr lang="en-US" sz="2400" dirty="0"/>
              <a:t>Other than requiring platelet transfusion once every other week, she remains clinically stable </a:t>
            </a:r>
          </a:p>
          <a:p>
            <a:r>
              <a:rPr lang="en-US" sz="2400" dirty="0"/>
              <a:t>After a thorough discussion weighing the risks and benefits of MUD HCT versus IST, the patient elected to proceed with MUD HCT</a:t>
            </a:r>
          </a:p>
          <a:p>
            <a:r>
              <a:rPr lang="en-US" sz="2400" dirty="0"/>
              <a:t>The patient was referred for MUD HCT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69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08EEF-EBA2-4416-ACDE-3B35F899E6EA}"/>
              </a:ext>
            </a:extLst>
          </p:cNvPr>
          <p:cNvSpPr txBox="1"/>
          <p:nvPr/>
        </p:nvSpPr>
        <p:spPr>
          <a:xfrm>
            <a:off x="419099" y="2054108"/>
            <a:ext cx="11353800" cy="1938992"/>
          </a:xfrm>
          <a:prstGeom prst="rect">
            <a:avLst/>
          </a:prstGeom>
          <a:solidFill>
            <a:srgbClr val="CDE8EB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Outcomes of MUD HCT have significantly improved with possibility of similar results to the MSD HCT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benefit of MUD HCT compared to IST is the cure of AA and prevent the possibility of clonal evolution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HCT carries the risk of GVHD, infection, infertility and organ toxicity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Studies informing these recommendations are from non-randomized, small cohort studies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Decision to pursue MUD HCT versus IST as frontline therapy should consider patient’s clinical status, resource availability, and patient’s preference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26332-E386-4437-6C39-9EA98C1C60C3}"/>
              </a:ext>
            </a:extLst>
          </p:cNvPr>
          <p:cNvSpPr txBox="1"/>
          <p:nvPr/>
        </p:nvSpPr>
        <p:spPr>
          <a:xfrm>
            <a:off x="419099" y="4382694"/>
            <a:ext cx="11353798" cy="1323439"/>
          </a:xfrm>
          <a:prstGeom prst="rect">
            <a:avLst/>
          </a:prstGeom>
          <a:solidFill>
            <a:srgbClr val="FEE3C2"/>
          </a:solidFill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areas of study: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Randomized clinical trial comparing outcomes of MUD HCT versus IST in </a:t>
            </a:r>
            <a:r>
              <a:rPr lang="en-CA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both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adults and children with severe 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Long-term safety data on MUD HCT for AA</a:t>
            </a:r>
          </a:p>
        </p:txBody>
      </p:sp>
    </p:spTree>
    <p:extLst>
      <p:ext uri="{BB962C8B-B14F-4D97-AF65-F5344CB8AC3E}">
        <p14:creationId xmlns:p14="http://schemas.microsoft.com/office/powerpoint/2010/main" val="2949666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8B83-43BD-49B1-BFB1-301EC8E6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guideline recommendations that were not covered in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75C7-33E6-4E3F-85BE-07E137C74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i="1" dirty="0"/>
              <a:t>For these topics, conditional recommendations were made based on very low certainty of evidence</a:t>
            </a:r>
          </a:p>
          <a:p>
            <a:endParaRPr lang="en-CA" dirty="0"/>
          </a:p>
          <a:p>
            <a:r>
              <a:rPr lang="en-CA" dirty="0"/>
              <a:t>Diagnostic testing</a:t>
            </a:r>
          </a:p>
          <a:p>
            <a:r>
              <a:rPr lang="en-CA" dirty="0"/>
              <a:t>Front-line therapy including MSD HCT and haploidentical donor HCT</a:t>
            </a:r>
          </a:p>
          <a:p>
            <a:r>
              <a:rPr lang="en-CA" dirty="0"/>
              <a:t>Second-line therapy after IST failure</a:t>
            </a:r>
          </a:p>
          <a:p>
            <a:r>
              <a:rPr lang="en-CA" dirty="0"/>
              <a:t>Antimicrobial prophylaxis </a:t>
            </a:r>
          </a:p>
        </p:txBody>
      </p:sp>
    </p:spTree>
    <p:extLst>
      <p:ext uri="{BB962C8B-B14F-4D97-AF65-F5344CB8AC3E}">
        <p14:creationId xmlns:p14="http://schemas.microsoft.com/office/powerpoint/2010/main" val="3245113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8ED3-7A9E-4FF0-A99B-08D111C9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Future Priorities for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E8ED7-A2C9-4813-B75C-71A713A8C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3"/>
            <a:ext cx="10972800" cy="4518177"/>
          </a:xfrm>
        </p:spPr>
        <p:txBody>
          <a:bodyPr lIns="0" tIns="0" rIns="0" bIns="0" anchor="t">
            <a:normAutofit/>
          </a:bodyPr>
          <a:lstStyle/>
          <a:p>
            <a:pPr marL="0" indent="0">
              <a:buNone/>
            </a:pPr>
            <a:r>
              <a:rPr lang="en-CA" sz="2650" dirty="0">
                <a:ea typeface="Geneva"/>
              </a:rPr>
              <a:t>In addition to the research priorities listed on slides 21 and 29, the following areas require further investigation:</a:t>
            </a:r>
          </a:p>
          <a:p>
            <a:r>
              <a:rPr lang="en-CA" sz="2650" dirty="0">
                <a:ea typeface="Geneva"/>
              </a:rPr>
              <a:t>Comparative studies evaluating the effectiveness of antimicrobial prophylaxis</a:t>
            </a:r>
          </a:p>
          <a:p>
            <a:r>
              <a:rPr lang="en-CA" sz="2650" dirty="0">
                <a:ea typeface="Geneva"/>
              </a:rPr>
              <a:t>Determination of the optimal duration of antimicrobial prophylaxis</a:t>
            </a:r>
          </a:p>
          <a:p>
            <a:r>
              <a:rPr lang="en-CA" sz="2650" dirty="0">
                <a:ea typeface="Geneva"/>
              </a:rPr>
              <a:t>Identification of ideal treatment options for patients with relapsed or refractory AA following IST</a:t>
            </a:r>
          </a:p>
          <a:p>
            <a:r>
              <a:rPr lang="en-CA" sz="2650" dirty="0">
                <a:ea typeface="Geneva"/>
              </a:rPr>
              <a:t>Outcomes of alternative donor HCT as front-line therapy for </a:t>
            </a:r>
            <a:r>
              <a:rPr lang="en-CA" sz="2650" b="1" u="sng" dirty="0">
                <a:ea typeface="Geneva"/>
              </a:rPr>
              <a:t>both</a:t>
            </a:r>
            <a:r>
              <a:rPr lang="en-CA" sz="2650" dirty="0">
                <a:ea typeface="Geneva"/>
              </a:rPr>
              <a:t> adults and children </a:t>
            </a:r>
          </a:p>
        </p:txBody>
      </p:sp>
    </p:spTree>
    <p:extLst>
      <p:ext uri="{BB962C8B-B14F-4D97-AF65-F5344CB8AC3E}">
        <p14:creationId xmlns:p14="http://schemas.microsoft.com/office/powerpoint/2010/main" val="24618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B75A-C506-489A-A279-08099E0F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ASH Clinical Practice Guidelines on Aplastic Anemia (AA)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8377-9FDE-4791-9707-C7B2337F5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650" dirty="0">
                <a:solidFill>
                  <a:schemeClr val="tx1">
                    <a:lumMod val="50000"/>
                    <a:lumOff val="50000"/>
                  </a:schemeClr>
                </a:solidFill>
                <a:ea typeface="Geneva"/>
              </a:rPr>
              <a:t>Diagnosis of AA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Frontline therapy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Second Line Therapy for Relapsed or Refractory AA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Timing of Second Line Therapy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Antimicrobial Prophylaxis for patients with AA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of Eltrombopag in Immunosuppressive Therapy (IST)  </a:t>
            </a:r>
          </a:p>
        </p:txBody>
      </p:sp>
    </p:spTree>
    <p:extLst>
      <p:ext uri="{BB962C8B-B14F-4D97-AF65-F5344CB8AC3E}">
        <p14:creationId xmlns:p14="http://schemas.microsoft.com/office/powerpoint/2010/main" val="580031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In Summary: Back to our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44482-248D-4035-AF9D-C5527DEA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10972800" cy="4423462"/>
          </a:xfrm>
        </p:spPr>
        <p:txBody>
          <a:bodyPr lIns="0" tIns="0" rIns="0" bIns="0" anchor="t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 dirty="0"/>
              <a:t>Describe recommendation for the addition of eltrombopag to immunosuppressive therapy (IST) in children with severe or very severe AA</a:t>
            </a:r>
          </a:p>
          <a:p>
            <a:pPr marL="1047736" lvl="1" indent="-514350">
              <a:buFont typeface="Wingdings" panose="05000000000000000000" pitchFamily="2" charset="2"/>
              <a:buChar char="ü"/>
            </a:pPr>
            <a:r>
              <a:rPr lang="en-CA" sz="2133" dirty="0"/>
              <a:t>Addition of eltrombopag to IST is suggested for children with severe or very severe AA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/>
              <a:t>Describe recommendation for timing of second-line treatment for individuals who do not respond to IST</a:t>
            </a:r>
          </a:p>
          <a:p>
            <a:pPr marL="1047736" lvl="1" indent="-514350">
              <a:buFont typeface="Wingdings" panose="05000000000000000000" pitchFamily="2" charset="2"/>
              <a:buChar char="ü"/>
            </a:pPr>
            <a:r>
              <a:rPr lang="en-CA" sz="2133" dirty="0"/>
              <a:t>ASH guideline panel suggests initiating second-line treatment no later than six months of follow-up if there is </a:t>
            </a:r>
            <a:r>
              <a:rPr lang="en-CA" sz="2133"/>
              <a:t>no response  </a:t>
            </a:r>
            <a:endParaRPr lang="en-CA" sz="2133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/>
              <a:t>Describe recommendation for matched unrelated donor (MUD) hematopoietic cell transplant (HCT) as front-line therapy in individuals ≤40 years old with severe or very severe AA </a:t>
            </a:r>
          </a:p>
          <a:p>
            <a:pPr marL="1047736" lvl="1" indent="-514350">
              <a:buFont typeface="Wingdings" panose="05000000000000000000" pitchFamily="2" charset="2"/>
              <a:buChar char="ü"/>
            </a:pPr>
            <a:r>
              <a:rPr lang="en-CA" sz="2133" dirty="0"/>
              <a:t>Either MUD HCT or IST is suggested for individuals ≤40 years old with severe of very severe AA</a:t>
            </a:r>
          </a:p>
          <a:p>
            <a:pPr marL="0" indent="0">
              <a:buNone/>
            </a:pPr>
            <a:endParaRPr lang="en-CA" dirty="0"/>
          </a:p>
          <a:p>
            <a:pPr marL="989965" lvl="1" indent="-380365">
              <a:buChar char="•"/>
            </a:pPr>
            <a:endParaRPr lang="en-CA" dirty="0">
              <a:cs typeface="Calibri"/>
            </a:endParaRPr>
          </a:p>
          <a:p>
            <a:pPr marL="1047115" lvl="1" indent="-514350">
              <a:buFont typeface="Arial"/>
              <a:buChar char="•"/>
            </a:pPr>
            <a:endParaRPr lang="en-CA" dirty="0">
              <a:cs typeface="Calibri"/>
            </a:endParaRPr>
          </a:p>
          <a:p>
            <a:pPr marL="989965" lvl="1" indent="-380365">
              <a:buFont typeface="Arial" panose="05000000000000000000" pitchFamily="2" charset="2"/>
              <a:buChar char="•"/>
            </a:pPr>
            <a:endParaRPr lang="en-CA" dirty="0">
              <a:cs typeface="Calibri"/>
            </a:endParaRPr>
          </a:p>
          <a:p>
            <a:pPr marL="989965" lvl="1" indent="-380365">
              <a:buFont typeface="Arial" panose="05000000000000000000" pitchFamily="2" charset="2"/>
              <a:buChar char="•"/>
            </a:pPr>
            <a:endParaRPr lang="en-CA" dirty="0">
              <a:cs typeface="Calibri"/>
            </a:endParaRPr>
          </a:p>
          <a:p>
            <a:pPr marL="0" indent="0">
              <a:buNone/>
            </a:pPr>
            <a:endParaRPr lang="en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9965" lvl="1" indent="-380365">
              <a:buChar char="•"/>
            </a:pPr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303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B80B-6BB9-4FEC-97F6-F52DEF37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188CC-0829-495A-870F-168102C9D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pPr marL="456565" indent="-456565"/>
            <a:r>
              <a:rPr lang="en-CA" sz="2400" dirty="0"/>
              <a:t>ASH guideline panel team members</a:t>
            </a:r>
            <a:endParaRPr lang="en-US"/>
          </a:p>
          <a:p>
            <a:pPr marL="456565" indent="-456565"/>
            <a:r>
              <a:rPr lang="en-CA" sz="2400" dirty="0"/>
              <a:t>Evidence synthesis team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>
                <a:ea typeface="Geneva"/>
              </a:rPr>
              <a:t>See more about the </a:t>
            </a:r>
            <a:r>
              <a:rPr lang="en-CA" sz="2400" b="1" dirty="0">
                <a:ea typeface="Geneva"/>
              </a:rPr>
              <a:t>ASH AA guidelines </a:t>
            </a:r>
            <a:r>
              <a:rPr lang="en-CA" sz="2400" dirty="0">
                <a:ea typeface="Geneva"/>
              </a:rPr>
              <a:t>at hematology.org/</a:t>
            </a:r>
            <a:r>
              <a:rPr lang="en-CA" sz="2400" dirty="0" err="1">
                <a:ea typeface="Geneva"/>
              </a:rPr>
              <a:t>aplasticanemia</a:t>
            </a:r>
            <a:endParaRPr lang="en-CA" sz="2400" i="1" dirty="0" err="1"/>
          </a:p>
        </p:txBody>
      </p:sp>
    </p:spTree>
    <p:extLst>
      <p:ext uri="{BB962C8B-B14F-4D97-AF65-F5344CB8AC3E}">
        <p14:creationId xmlns:p14="http://schemas.microsoft.com/office/powerpoint/2010/main" val="116373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24C3CB-597C-8842-82F7-4EFDE006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8" y="1381955"/>
            <a:ext cx="10972800" cy="425073"/>
          </a:xfrm>
        </p:spPr>
        <p:txBody>
          <a:bodyPr lIns="0" tIns="0" rIns="0" bIns="0"/>
          <a:lstStyle/>
          <a:p>
            <a:r>
              <a:rPr lang="en-CA" sz="2800" dirty="0"/>
              <a:t>How were these guidelines developed?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29A0A-5DB0-2146-B1DC-0A2DE21050F0}"/>
              </a:ext>
            </a:extLst>
          </p:cNvPr>
          <p:cNvSpPr txBox="1"/>
          <p:nvPr/>
        </p:nvSpPr>
        <p:spPr>
          <a:xfrm>
            <a:off x="702128" y="2113614"/>
            <a:ext cx="2459736" cy="3485195"/>
          </a:xfrm>
          <a:prstGeom prst="rect">
            <a:avLst/>
          </a:prstGeom>
          <a:solidFill>
            <a:srgbClr val="BEE0E4"/>
          </a:solidFill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PANEL FORMATION</a:t>
            </a:r>
          </a:p>
          <a:p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Guideline panel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 formed following these key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Balance of expertise (including disciplines beyond hematology)</a:t>
            </a:r>
            <a:endParaRPr lang="en-CA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Close attention to minimization and management of conflicts of interest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6DE98-C6B0-4B43-B955-F09AE8BF5E19}"/>
              </a:ext>
            </a:extLst>
          </p:cNvPr>
          <p:cNvSpPr txBox="1"/>
          <p:nvPr/>
        </p:nvSpPr>
        <p:spPr>
          <a:xfrm>
            <a:off x="3331243" y="2113615"/>
            <a:ext cx="2459736" cy="2092626"/>
          </a:xfrm>
          <a:prstGeom prst="rect">
            <a:avLst/>
          </a:prstGeom>
          <a:solidFill>
            <a:srgbClr val="FED9B0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CLINICAL QUESTIONS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37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clinically-relevant questions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generated in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PICO format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(population, intervention, comparison, outcome)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918534-2EA9-0648-A04C-E14CA2B85015}"/>
              </a:ext>
            </a:extLst>
          </p:cNvPr>
          <p:cNvSpPr txBox="1"/>
          <p:nvPr/>
        </p:nvSpPr>
        <p:spPr>
          <a:xfrm>
            <a:off x="5960358" y="2113614"/>
            <a:ext cx="2459736" cy="3485196"/>
          </a:xfrm>
          <a:prstGeom prst="rect">
            <a:avLst/>
          </a:prstGeom>
          <a:solidFill>
            <a:srgbClr val="C9D7AF"/>
          </a:solidFill>
        </p:spPr>
        <p:txBody>
          <a:bodyPr wrap="square" rtlCol="0">
            <a:noAutofit/>
          </a:bodyPr>
          <a:lstStyle/>
          <a:p>
            <a:r>
              <a:rPr lang="en-CA" sz="2000" b="1">
                <a:solidFill>
                  <a:srgbClr val="E53E31"/>
                </a:solidFill>
              </a:rPr>
              <a:t>EVIDENCE SYNTHESIS</a:t>
            </a:r>
          </a:p>
          <a:p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Evidence summary generated for each PICO question via systematic review of health effects plus: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Resource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Feasibility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Acceptability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Equity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Patient values and preferences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94DD09-C512-854A-ACA3-4CA23486A782}"/>
              </a:ext>
            </a:extLst>
          </p:cNvPr>
          <p:cNvSpPr txBox="1"/>
          <p:nvPr/>
        </p:nvSpPr>
        <p:spPr>
          <a:xfrm>
            <a:off x="3336840" y="4292867"/>
            <a:ext cx="2459736" cy="1305943"/>
          </a:xfrm>
          <a:prstGeom prst="rect">
            <a:avLst/>
          </a:prstGeom>
          <a:solidFill>
            <a:srgbClr val="FED9B0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CA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PICO question</a:t>
            </a:r>
            <a:endParaRPr lang="en-CA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“Should somatic mutation testing should be performed versus not performed in patients with severe or very severe aplastic anemia?”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75C9E-F471-A845-8429-D89832F69364}"/>
              </a:ext>
            </a:extLst>
          </p:cNvPr>
          <p:cNvSpPr/>
          <p:nvPr/>
        </p:nvSpPr>
        <p:spPr>
          <a:xfrm>
            <a:off x="8589473" y="2113614"/>
            <a:ext cx="2459736" cy="3485195"/>
          </a:xfrm>
          <a:prstGeom prst="rect">
            <a:avLst/>
          </a:prstGeom>
          <a:solidFill>
            <a:srgbClr val="8B80A3">
              <a:alpha val="47059"/>
            </a:srgbClr>
          </a:solidFill>
        </p:spPr>
        <p:txBody>
          <a:bodyPr wrap="square">
            <a:noAutofit/>
          </a:bodyPr>
          <a:lstStyle/>
          <a:p>
            <a:r>
              <a:rPr lang="en-CA" sz="2000" b="1">
                <a:solidFill>
                  <a:srgbClr val="E53E31"/>
                </a:solidFill>
              </a:rPr>
              <a:t>MAKING RECOMMENDATIONS </a:t>
            </a:r>
            <a:endParaRPr lang="en-CA" b="1">
              <a:solidFill>
                <a:srgbClr val="E53E31"/>
              </a:solidFill>
            </a:endParaRPr>
          </a:p>
          <a:p>
            <a:r>
              <a:rPr lang="en-CA" b="1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 made </a:t>
            </a:r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by guideline panel members based on evidence for all factors.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1FDBB2D-29F3-9F53-4090-DB47C3043CCB}"/>
              </a:ext>
            </a:extLst>
          </p:cNvPr>
          <p:cNvSpPr txBox="1"/>
          <p:nvPr/>
        </p:nvSpPr>
        <p:spPr>
          <a:xfrm>
            <a:off x="625059" y="5905397"/>
            <a:ext cx="1033184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ASH guidelines are reviewed annually by expert work groups convened by ASH. Resources, such as this slide set, derived from guidelines that require updating are removed from the ASH website. 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F55E-1F8A-4BF9-ABF2-7CF90873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How patients and clinicians should use these recommendations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3B839B-644B-A14B-BB93-037AAF1AA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15516"/>
              </p:ext>
            </p:extLst>
          </p:nvPr>
        </p:nvGraphicFramePr>
        <p:xfrm>
          <a:off x="952500" y="2671582"/>
          <a:ext cx="10020301" cy="3326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241">
                  <a:extLst>
                    <a:ext uri="{9D8B030D-6E8A-4147-A177-3AD203B41FA5}">
                      <a16:colId xmlns:a16="http://schemas.microsoft.com/office/drawing/2014/main" val="49921947"/>
                    </a:ext>
                  </a:extLst>
                </a:gridCol>
                <a:gridCol w="2185015">
                  <a:extLst>
                    <a:ext uri="{9D8B030D-6E8A-4147-A177-3AD203B41FA5}">
                      <a16:colId xmlns:a16="http://schemas.microsoft.com/office/drawing/2014/main" val="3542235664"/>
                    </a:ext>
                  </a:extLst>
                </a:gridCol>
                <a:gridCol w="2185015">
                  <a:extLst>
                    <a:ext uri="{9D8B030D-6E8A-4147-A177-3AD203B41FA5}">
                      <a16:colId xmlns:a16="http://schemas.microsoft.com/office/drawing/2014/main" val="1942407915"/>
                    </a:ext>
                  </a:extLst>
                </a:gridCol>
                <a:gridCol w="2185015">
                  <a:extLst>
                    <a:ext uri="{9D8B030D-6E8A-4147-A177-3AD203B41FA5}">
                      <a16:colId xmlns:a16="http://schemas.microsoft.com/office/drawing/2014/main" val="3062731847"/>
                    </a:ext>
                  </a:extLst>
                </a:gridCol>
                <a:gridCol w="2185015">
                  <a:extLst>
                    <a:ext uri="{9D8B030D-6E8A-4147-A177-3AD203B41FA5}">
                      <a16:colId xmlns:a16="http://schemas.microsoft.com/office/drawing/2014/main" val="4101483759"/>
                    </a:ext>
                  </a:extLst>
                </a:gridCol>
              </a:tblGrid>
              <a:tr h="432776">
                <a:tc>
                  <a:txBody>
                    <a:bodyPr/>
                    <a:lstStyle/>
                    <a:p>
                      <a:endParaRPr lang="en-CA" sz="16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STRONG Recommendation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b="1">
                          <a:solidFill>
                            <a:schemeClr val="bg1"/>
                          </a:solidFill>
                        </a:rPr>
                        <a:t>CONDITIONAL Recommendation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36337"/>
                  </a:ext>
                </a:extLst>
              </a:tr>
              <a:tr h="580012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“The panel recommends…”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“The panel recommends against…”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“The panel suggests…”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“The panel suggests against…”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62660"/>
                  </a:ext>
                </a:extLst>
              </a:tr>
              <a:tr h="500850">
                <a:tc>
                  <a:txBody>
                    <a:bodyPr/>
                    <a:lstStyle/>
                    <a:p>
                      <a:endParaRPr lang="en-CA" sz="16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75409"/>
                  </a:ext>
                </a:extLst>
              </a:tr>
              <a:tr h="546658">
                <a:tc>
                  <a:txBody>
                    <a:bodyPr/>
                    <a:lstStyle/>
                    <a:p>
                      <a:r>
                        <a:rPr lang="en-CA" sz="16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patients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would want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 majority would want the intervention, but many would not.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16709"/>
                  </a:ext>
                </a:extLst>
              </a:tr>
              <a:tr h="1233494">
                <a:tc>
                  <a:txBody>
                    <a:bodyPr/>
                    <a:lstStyle/>
                    <a:p>
                      <a:r>
                        <a:rPr lang="en-CA" sz="16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clinicians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should receive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Different choices will be appropriate for different patients, depending on their values and preferences. Use </a:t>
                      </a:r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shared decision making</a:t>
                      </a:r>
                      <a:r>
                        <a:rPr lang="en-CA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  <a:endParaRPr lang="en-CA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22128"/>
                  </a:ext>
                </a:extLst>
              </a:tr>
            </a:tbl>
          </a:graphicData>
        </a:graphic>
      </p:graphicFrame>
      <p:pic>
        <p:nvPicPr>
          <p:cNvPr id="4" name="Picture 3" descr="A red circle with white x in it&#10;&#10;Description automatically generated">
            <a:extLst>
              <a:ext uri="{FF2B5EF4-FFF2-40B4-BE49-F238E27FC236}">
                <a16:creationId xmlns:a16="http://schemas.microsoft.com/office/drawing/2014/main" id="{6F357EB5-3B85-4521-86CF-13A2AFDF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02" y="3747705"/>
            <a:ext cx="379485" cy="373397"/>
          </a:xfrm>
          <a:prstGeom prst="rect">
            <a:avLst/>
          </a:prstGeom>
        </p:spPr>
      </p:pic>
      <p:pic>
        <p:nvPicPr>
          <p:cNvPr id="9" name="Picture 8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64B67B54-A9EA-C735-BE10-AFFC8C79B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47" y="3719633"/>
            <a:ext cx="379484" cy="373396"/>
          </a:xfrm>
          <a:prstGeom prst="rect">
            <a:avLst/>
          </a:prstGeom>
        </p:spPr>
      </p:pic>
      <p:pic>
        <p:nvPicPr>
          <p:cNvPr id="3" name="Picture 2" descr="A green tick in a circle&#10;&#10;Description automatically generated">
            <a:extLst>
              <a:ext uri="{FF2B5EF4-FFF2-40B4-BE49-F238E27FC236}">
                <a16:creationId xmlns:a16="http://schemas.microsoft.com/office/drawing/2014/main" id="{DA065E6E-6DD1-2FBC-F60B-1C241728B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02" y="3763518"/>
            <a:ext cx="353096" cy="347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F672EB-F224-F74C-3E9C-6826C3650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9949" y="3736304"/>
            <a:ext cx="352692" cy="3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3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44482-248D-4035-AF9D-C5527DEA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Describe recommendation for the addition of eltrombopag to immunosuppressive therapy (IST) in children with severe or very severe AA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Describe recommendation for timing of second-line treatment for individuals who do not respond to IST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Describe recommendation for matched unrelated donor (MUD) hematopoietic cell transplant (HCT) as front-line therapy in individuals ≤40 years old with severe or very severe AA 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92198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FD2B-6FCE-525A-707E-1AE4072C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Aplastic Anemia: 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2D877-E755-F691-9D3A-6FE91C302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Aplastic anemia (AA) is rare</a:t>
            </a:r>
          </a:p>
          <a:p>
            <a:pPr lvl="1"/>
            <a:r>
              <a:rPr lang="en-US" dirty="0"/>
              <a:t>Incidence ranges from 1.5 to 7 cases per million per year</a:t>
            </a:r>
          </a:p>
          <a:p>
            <a:r>
              <a:rPr lang="en-US" dirty="0"/>
              <a:t>AA affects both children and adults </a:t>
            </a:r>
          </a:p>
          <a:p>
            <a:r>
              <a:rPr lang="en-US" dirty="0"/>
              <a:t>Characterized by acquired bone marrow failure and pancytopenia </a:t>
            </a:r>
          </a:p>
          <a:p>
            <a:r>
              <a:rPr lang="en-US" dirty="0"/>
              <a:t>Approach to diagnostic work-up and treatment remains heterogenous </a:t>
            </a:r>
          </a:p>
        </p:txBody>
      </p:sp>
    </p:spTree>
    <p:extLst>
      <p:ext uri="{BB962C8B-B14F-4D97-AF65-F5344CB8AC3E}">
        <p14:creationId xmlns:p14="http://schemas.microsoft.com/office/powerpoint/2010/main" val="176365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9127-2FEA-9498-425C-999C55E6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guideline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0B1CA-1C9D-17AA-8248-B8DC95F7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Addresses diagnostic work-up, therapy selection and management</a:t>
            </a:r>
          </a:p>
          <a:p>
            <a:r>
              <a:rPr lang="en-US" dirty="0"/>
              <a:t>Intended to guide individuals with AA, caregivers, and clinicians on diagnostic work-up and management of AA in children and adults  </a:t>
            </a:r>
          </a:p>
          <a:p>
            <a:r>
              <a:rPr lang="en-US" dirty="0"/>
              <a:t>Systematically reviewed and analyzed data using the Grading of Recommendations Assessment, Development and Evaluation (GRADE) methodology </a:t>
            </a:r>
          </a:p>
        </p:txBody>
      </p:sp>
    </p:spTree>
    <p:extLst>
      <p:ext uri="{BB962C8B-B14F-4D97-AF65-F5344CB8AC3E}">
        <p14:creationId xmlns:p14="http://schemas.microsoft.com/office/powerpoint/2010/main" val="290394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0F48-9CDB-EB18-AD31-8231F94C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Management of a child with new diagnosis of severe 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9B89-839B-8C6F-E0B7-228C64D8C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4-year-old previously healthy boy presented to the ED with vomiting, diarrhea, petechiae and fever</a:t>
            </a:r>
          </a:p>
          <a:p>
            <a:r>
              <a:rPr lang="en-US" dirty="0"/>
              <a:t>Complete blood count (CBC) notable for WBC 0.88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L, Hemoglobin 5.9 g/dL, platelet 6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L, absolute reticulocyte count (ARC) 7.1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 and absolute neutrophil count (ANC) 0.13 x 10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L</a:t>
            </a:r>
          </a:p>
          <a:p>
            <a:r>
              <a:rPr lang="en-US" dirty="0"/>
              <a:t>Medication exposure/history: None</a:t>
            </a:r>
          </a:p>
          <a:p>
            <a:r>
              <a:rPr lang="en-US" dirty="0"/>
              <a:t>Family history: unremarkable</a:t>
            </a:r>
          </a:p>
          <a:p>
            <a:r>
              <a:rPr lang="en-US" dirty="0"/>
              <a:t>Physical examination: Petechiae on lower extremities, otherwise unremarkable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795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Status xmlns="f428f131-8437-48c9-9cdf-8fab9dca4571" xsi:nil="true"/>
    <DocType xmlns="bcf5c2d3-88ce-4eff-bb96-b64ac503b5b8">Derivative Products</DocType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B843FAD568C45931F7035513E820B" ma:contentTypeVersion="11" ma:contentTypeDescription="Create a new document." ma:contentTypeScope="" ma:versionID="1600879391e84f866661dd15a3267e72">
  <xsd:schema xmlns:xsd="http://www.w3.org/2001/XMLSchema" xmlns:xs="http://www.w3.org/2001/XMLSchema" xmlns:p="http://schemas.microsoft.com/office/2006/metadata/properties" xmlns:ns2="f428f131-8437-48c9-9cdf-8fab9dca4571" xmlns:ns3="bcf5c2d3-88ce-4eff-bb96-b64ac503b5b8" targetNamespace="http://schemas.microsoft.com/office/2006/metadata/properties" ma:root="true" ma:fieldsID="3312c91530c47583186783758526b049" ns2:_="" ns3:_="">
    <xsd:import namespace="f428f131-8437-48c9-9cdf-8fab9dca4571"/>
    <xsd:import namespace="bcf5c2d3-88ce-4eff-bb96-b64ac503b5b8"/>
    <xsd:element name="properties">
      <xsd:complexType>
        <xsd:sequence>
          <xsd:element name="documentManagement">
            <xsd:complexType>
              <xsd:all>
                <xsd:element ref="ns2:Doc_x0020_Status" minOccurs="0"/>
                <xsd:element ref="ns3:DocType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f131-8437-48c9-9cdf-8fab9dca4571" elementFormDefault="qualified">
    <xsd:import namespace="http://schemas.microsoft.com/office/2006/documentManagement/types"/>
    <xsd:import namespace="http://schemas.microsoft.com/office/infopath/2007/PartnerControls"/>
    <xsd:element name="Doc_x0020_Status" ma:index="8" nillable="true" ma:displayName="Doc Status" ma:default="Final" ma:format="Dropdown" ma:internalName="Doc_x0020_Status" ma:readOnly="false">
      <xsd:simpleType>
        <xsd:restriction base="dms:Choice">
          <xsd:enumeration value="Draft"/>
          <xsd:enumeration value="Final"/>
        </xsd:restriction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5c2d3-88ce-4eff-bb96-b64ac503b5b8" elementFormDefault="qualified">
    <xsd:import namespace="http://schemas.microsoft.com/office/2006/documentManagement/types"/>
    <xsd:import namespace="http://schemas.microsoft.com/office/infopath/2007/PartnerControls"/>
    <xsd:element name="DocType" ma:index="9" nillable="true" ma:displayName="Doc Type" ma:format="Dropdown" ma:internalName="DocType">
      <xsd:simpleType>
        <xsd:restriction base="dms:Choice">
          <xsd:enumeration value="Planning"/>
          <xsd:enumeration value="Publication"/>
          <xsd:enumeration value="Appointments"/>
          <xsd:enumeration value="Draft Recommendations"/>
          <xsd:enumeration value="Evidence Review"/>
          <xsd:enumeration value="Question Formulation"/>
          <xsd:enumeration value="Reference"/>
          <xsd:enumeration value="Public Comment"/>
          <xsd:enumeration value="Derivative Products"/>
          <xsd:enumeration value="Post Publication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AA65AF-4DBB-4E7B-872A-F20629E12C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401481-A814-43FC-AE88-1BBC3651A017}">
  <ds:schemaRefs>
    <ds:schemaRef ds:uri="http://purl.org/dc/elements/1.1/"/>
    <ds:schemaRef ds:uri="http://schemas.openxmlformats.org/package/2006/metadata/core-properties"/>
    <ds:schemaRef ds:uri="bcf5c2d3-88ce-4eff-bb96-b64ac503b5b8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f428f131-8437-48c9-9cdf-8fab9dca457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F49450-3A7D-4D1A-BBA5-4CC2705237A4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731804B1-585A-475C-B917-97B481088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8f131-8437-48c9-9cdf-8fab9dca4571"/>
    <ds:schemaRef ds:uri="bcf5c2d3-88ce-4eff-bb96-b64ac503b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5ce1208-e929-4ec4-be64-9138d78922c0}" enabled="1" method="Standard" siteId="{22340fa8-9226-4871-b677-d3b3e377af72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3644</TotalTime>
  <Words>2548</Words>
  <Application>Microsoft Office PowerPoint</Application>
  <PresentationFormat>Widescreen</PresentationFormat>
  <Paragraphs>247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1_Office Theme</vt:lpstr>
      <vt:lpstr>Diagnosis and Management of Severe and Very Severe Acquired Aplastic Anemia </vt:lpstr>
      <vt:lpstr>PowerPoint Presentation</vt:lpstr>
      <vt:lpstr>ASH Clinical Practice Guidelines on Aplastic Anemia (AA)</vt:lpstr>
      <vt:lpstr>How were these guidelines developed?</vt:lpstr>
      <vt:lpstr>How patients and clinicians should use these recommendations</vt:lpstr>
      <vt:lpstr>Objectives</vt:lpstr>
      <vt:lpstr>Aplastic Anemia: Introduction </vt:lpstr>
      <vt:lpstr>About this guideline </vt:lpstr>
      <vt:lpstr>Case 1: Management of a child with new diagnosis of severe AA</vt:lpstr>
      <vt:lpstr>Case 1: Management of a child with new diagnosis of severe AA</vt:lpstr>
      <vt:lpstr>PowerPoint Presentation</vt:lpstr>
      <vt:lpstr>Recommendation </vt:lpstr>
      <vt:lpstr>Case 1, continued: </vt:lpstr>
      <vt:lpstr>PowerPoint Presentation</vt:lpstr>
      <vt:lpstr>Recommendation </vt:lpstr>
      <vt:lpstr>Rationale</vt:lpstr>
      <vt:lpstr>Additional remarks</vt:lpstr>
      <vt:lpstr>Case 1: Conclusion</vt:lpstr>
      <vt:lpstr>Case 1: Summary</vt:lpstr>
      <vt:lpstr>Case 2: Matched unrelated donor HCT vs. IST as front-line therapy </vt:lpstr>
      <vt:lpstr>Case 2: Matched unrelated donor HCT vs IST as front-line therapy </vt:lpstr>
      <vt:lpstr>PowerPoint Presentation</vt:lpstr>
      <vt:lpstr>Recommendation</vt:lpstr>
      <vt:lpstr>Rationale</vt:lpstr>
      <vt:lpstr>Recommendation</vt:lpstr>
      <vt:lpstr>Case 2: Conclusion </vt:lpstr>
      <vt:lpstr>Case 2: Summary</vt:lpstr>
      <vt:lpstr>Other guideline recommendations that were not covered in this presentation</vt:lpstr>
      <vt:lpstr>Future Priorities for Research </vt:lpstr>
      <vt:lpstr>In Summary: Back to our Objectives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Aplastic Anemia</dc:title>
  <dc:creator>Eric Tseng</dc:creator>
  <cp:lastModifiedBy>Hyojeong Han</cp:lastModifiedBy>
  <cp:revision>115</cp:revision>
  <dcterms:created xsi:type="dcterms:W3CDTF">2018-08-17T18:11:17Z</dcterms:created>
  <dcterms:modified xsi:type="dcterms:W3CDTF">2026-03-20T18:28:44Z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0x010100274B843FAD568C45931F7035513E820B</vt:lpwstr>
  </property>
  <property fmtid="{D5CDD505-2E9C-101B-9397-08002B2CF9AE}" pid="3" name="MediaServiceImageTags">
    <vt:lpwstr/>
  </property>
  <property fmtid="{D5CDD505-2E9C-101B-9397-08002B2CF9AE}" pid="4" name="Order">
    <vt:r8>163400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ClassificationContentMarkingFooterLocations">
    <vt:lpwstr>1_Office Theme:4</vt:lpwstr>
  </property>
  <property fmtid="{D5CDD505-2E9C-101B-9397-08002B2CF9AE}" pid="14" name="ClassificationContentMarkingFooterText">
    <vt:lpwstr>St. Jude - Confidential</vt:lpwstr>
  </property>
</Properties>
</file>