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5"/>
  </p:sldMasterIdLst>
  <p:notesMasterIdLst>
    <p:notesMasterId r:id="rId53"/>
  </p:notesMasterIdLst>
  <p:sldIdLst>
    <p:sldId id="256" r:id="rId6"/>
    <p:sldId id="257" r:id="rId7"/>
    <p:sldId id="258" r:id="rId8"/>
    <p:sldId id="259" r:id="rId9"/>
    <p:sldId id="260" r:id="rId10"/>
    <p:sldId id="261" r:id="rId11"/>
    <p:sldId id="264" r:id="rId12"/>
    <p:sldId id="262" r:id="rId13"/>
    <p:sldId id="295" r:id="rId14"/>
    <p:sldId id="266" r:id="rId15"/>
    <p:sldId id="296" r:id="rId16"/>
    <p:sldId id="267" r:id="rId17"/>
    <p:sldId id="268" r:id="rId18"/>
    <p:sldId id="269" r:id="rId19"/>
    <p:sldId id="270" r:id="rId20"/>
    <p:sldId id="271" r:id="rId21"/>
    <p:sldId id="272" r:id="rId22"/>
    <p:sldId id="319" r:id="rId23"/>
    <p:sldId id="320" r:id="rId24"/>
    <p:sldId id="273" r:id="rId25"/>
    <p:sldId id="274" r:id="rId26"/>
    <p:sldId id="275" r:id="rId27"/>
    <p:sldId id="276" r:id="rId28"/>
    <p:sldId id="304" r:id="rId29"/>
    <p:sldId id="301" r:id="rId30"/>
    <p:sldId id="300" r:id="rId31"/>
    <p:sldId id="298" r:id="rId32"/>
    <p:sldId id="305" r:id="rId33"/>
    <p:sldId id="303" r:id="rId34"/>
    <p:sldId id="283" r:id="rId35"/>
    <p:sldId id="313" r:id="rId36"/>
    <p:sldId id="314" r:id="rId37"/>
    <p:sldId id="315" r:id="rId38"/>
    <p:sldId id="312" r:id="rId39"/>
    <p:sldId id="287" r:id="rId40"/>
    <p:sldId id="308" r:id="rId41"/>
    <p:sldId id="309" r:id="rId42"/>
    <p:sldId id="279" r:id="rId43"/>
    <p:sldId id="280" r:id="rId44"/>
    <p:sldId id="310" r:id="rId45"/>
    <p:sldId id="316" r:id="rId46"/>
    <p:sldId id="289" r:id="rId47"/>
    <p:sldId id="290" r:id="rId48"/>
    <p:sldId id="317" r:id="rId49"/>
    <p:sldId id="299" r:id="rId50"/>
    <p:sldId id="293" r:id="rId51"/>
    <p:sldId id="294" r:id="rId5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411422-4049-487F-3584-1A90764A1734}" name="Dear, Taylor (2)" initials="TD" userId="S::taylor.dear2@uhn.ca::7f4357a2-5910-4d72-9c05-d5bacbf5d897" providerId="AD"/>
  <p188:author id="{112D234E-5A6B-212D-372B-644E5C1A9788}" name="Zachary Liederman" initials="ZL" userId="39aaa3d73778c911" providerId="Windows Live"/>
  <p188:author id="{8443ED59-20C7-4FDF-8DCA-8A14D1AA1C8C}" name="Microsoft Office User" initials="MOU" userId="Microsoft Office User" providerId="None"/>
  <p188:author id="{9BF24F71-4A2A-9C2A-81C9-9B7C2A48A91F}" name="page houseofhayes.net" initials="ph" userId="S::page@houseofhayes.net::db91f707-8a3e-40d4-9597-5a9c9d414267" providerId="AD"/>
  <p188:author id="{FD813DBD-1403-2168-3DF5-774F2725692E}" name="Middeldorp, Saskia" initials="SM" userId="S::Saskia.Middeldorp@radboudumc.nl::48ac2c89-57cb-4b83-b031-eaa585142afc" providerId="AD"/>
  <p188:author id="{F7757BE1-67DF-6438-4875-6C6524482BE6}" name="Middeldorp, Saskia" initials="MS" userId="S::saskia.middeldorp@radboudumc.nl::48ac2c89-57cb-4b83-b031-eaa585142afc" providerId="AD"/>
  <p188:author id="{FEB709FF-62E0-6489-3A67-0D05DA6CCC73}" name="Sarah Paliani" initials="SP" userId="S::spaliani@hq.hematology.org::a5b1fdcc-e7bb-40e6-ad11-c70cf6bc87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E31"/>
    <a:srgbClr val="FFD9B0"/>
    <a:srgbClr val="CAD7AF"/>
    <a:srgbClr val="CD0100"/>
    <a:srgbClr val="AFACCB"/>
    <a:srgbClr val="A29ECC"/>
    <a:srgbClr val="DECECD"/>
    <a:srgbClr val="BDE0E4"/>
    <a:srgbClr val="FF9300"/>
    <a:srgbClr val="F4F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22D708-EA53-5FCF-56EF-A2DE37D04AF9}" v="1" dt="2023-12-11T19:16:54.564"/>
  </p1510:revLst>
</p1510:revInfo>
</file>

<file path=ppt/tableStyles.xml><?xml version="1.0" encoding="utf-8"?>
<a:tblStyleLst xmlns:a="http://schemas.openxmlformats.org/drawingml/2006/main" def="{CDA78BCB-65FA-40E4-831A-3C8719A47980}">
  <a:tblStyle styleId="{CDA78BCB-65FA-40E4-831A-3C8719A479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0089b9a07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0089b9a07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10b89e615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10b89e61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For a question where stopping anticoagulation is the standard of care, patients positive for thrombophilia would receive indefinite anticoagulation instead</a:t>
            </a:r>
          </a:p>
          <a:p>
            <a:pPr marL="158750" indent="0">
              <a:buFontTx/>
              <a:buNone/>
            </a:pPr>
            <a:endParaRPr lang="en-CA" sz="1100" b="0" i="0" u="none" strike="noStrike" cap="none">
              <a:solidFill>
                <a:srgbClr val="000000"/>
              </a:solidFill>
              <a:effectLst/>
              <a:latin typeface="Calibri" panose="020F0502020204030204" pitchFamily="34" charset="0"/>
              <a:cs typeface="Calibri" panose="020F0502020204030204" pitchFamily="34" charset="0"/>
              <a:sym typeface="Arial"/>
            </a:endParaRPr>
          </a:p>
          <a:p>
            <a:pPr marL="158750" indent="0">
              <a:buFontTx/>
              <a:buNone/>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In comparison to a no thrombophilia testing strategy, a thrombophilia testing strategy would therefore increase the number of patients receiving anticoagulation resulting in a decrease in thrombosis and increase in bleeding</a:t>
            </a:r>
          </a:p>
          <a:p>
            <a:pPr marL="158750" indent="0">
              <a:buFontTx/>
              <a:buNone/>
            </a:pPr>
            <a:endParaRPr lang="en-CA" sz="1100" b="0" i="0" u="none" strike="noStrike" cap="none">
              <a:solidFill>
                <a:srgbClr val="000000"/>
              </a:solidFill>
              <a:effectLst/>
              <a:latin typeface="Calibri" panose="020F0502020204030204" pitchFamily="34" charset="0"/>
              <a:cs typeface="Calibri" panose="020F0502020204030204" pitchFamily="34" charset="0"/>
              <a:sym typeface="Arial"/>
            </a:endParaRPr>
          </a:p>
          <a:p>
            <a:pPr marL="158750" indent="0">
              <a:buFontTx/>
              <a:buNone/>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The panel considered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the following in providing recommendations on thrombophilia testing</a:t>
            </a:r>
          </a:p>
          <a:p>
            <a:pPr marL="158750" indent="0">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58750" indent="0">
              <a:buFontTx/>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1) VTE prevented/tolerated and the bleeds prevented/tolerated by continuing or stopping treatment based on the results of thrombophilia testing out of 1,000 patients tested and the specific proportion treated</a:t>
            </a:r>
          </a:p>
          <a:p>
            <a:pPr lvl="0"/>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387350" lvl="0" indent="-228600">
              <a:buFontTx/>
              <a:buAutoNum type="arabicParenR" startAt="2"/>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Cost and burden associated with testing and anticoagulant treatment</a:t>
            </a:r>
          </a:p>
          <a:p>
            <a:pPr marL="387350" lvl="0" indent="-228600">
              <a:buFontTx/>
              <a:buAutoNum type="arabicParenR" startAt="2"/>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387350" lvl="0" indent="-228600">
              <a:buFontTx/>
              <a:buAutoNum type="arabicParenR" startAt="2"/>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Patient preference</a:t>
            </a:r>
          </a:p>
          <a:p>
            <a:pPr marL="139700" lvl="0" indent="0" algn="l" rtl="0">
              <a:lnSpc>
                <a:spcPct val="115000"/>
              </a:lnSpc>
              <a:spcBef>
                <a:spcPts val="0"/>
              </a:spcBef>
              <a:spcAft>
                <a:spcPts val="0"/>
              </a:spcAft>
              <a:buClr>
                <a:srgbClr val="595959"/>
              </a:buClr>
              <a:buSzPts val="1400"/>
              <a:buFontTx/>
              <a:buNone/>
            </a:pPr>
            <a:endParaRPr>
              <a:latin typeface="Calibri" panose="020F0502020204030204" pitchFamily="34" charset="0"/>
              <a:cs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US"/>
              <a:t>There are several potential pitfalls in thrombophilia testing which must be considered when ordering testing and interpreting results</a:t>
            </a:r>
          </a:p>
          <a:p>
            <a:pPr marL="158750" indent="0">
              <a:buFontTx/>
              <a:buNone/>
            </a:pPr>
            <a:endParaRPr lang="en-US"/>
          </a:p>
          <a:p>
            <a:pPr marL="158750" indent="0">
              <a:buFontTx/>
              <a:buNone/>
            </a:pPr>
            <a:r>
              <a:rPr lang="en-US"/>
              <a:t>Testing for antithrombin, protein C or protein S may be influenced by hormone exposure, anticoagulation, recent thrombosis or acute illness. Clinicians should also be aware of intra-individual fluctuations in protein levels. </a:t>
            </a:r>
          </a:p>
          <a:p>
            <a:pPr marL="158750" indent="0">
              <a:buFontTx/>
              <a:buNone/>
            </a:pPr>
            <a:endParaRPr lang="en-US"/>
          </a:p>
          <a:p>
            <a:pPr marL="158750" indent="0">
              <a:buFontTx/>
              <a:buNone/>
            </a:pPr>
            <a:r>
              <a:rPr lang="en-US"/>
              <a:t>A detailed overview of laboratory testing for thrombophilia is outside the scope of these guidelines. Clinicians performing thrombophilia testing are encouraged to review reference guidelines published elsewhere (e.g. ISTH guidance documents)</a:t>
            </a:r>
          </a:p>
          <a:p>
            <a:endParaRPr lang="en-US"/>
          </a:p>
          <a:p>
            <a:endParaRPr lang="en-US"/>
          </a:p>
        </p:txBody>
      </p:sp>
    </p:spTree>
    <p:extLst>
      <p:ext uri="{BB962C8B-B14F-4D97-AF65-F5344CB8AC3E}">
        <p14:creationId xmlns:p14="http://schemas.microsoft.com/office/powerpoint/2010/main" val="222746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f41d4aca9e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f41d4aca9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0089b9a073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0089b9a073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In the Treatment of VTE ASH Guideline indefinite antithrombotic therapy is suggested in most patients with unprovoked VTE (recommendation 19).</a:t>
            </a: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2e528ed5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2e528ed5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u="sng"/>
              <a:t>Recommendation 1</a:t>
            </a:r>
          </a:p>
          <a:p>
            <a:pPr marL="0" lvl="0" indent="0" algn="l" rtl="0">
              <a:spcBef>
                <a:spcPts val="0"/>
              </a:spcBef>
              <a:spcAft>
                <a:spcPts val="0"/>
              </a:spcAft>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In patients with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unprovoked VTE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who have completed primary short term treatment, thrombophilia testing to guide the duration of anticoagulation management results in:</a:t>
            </a:r>
          </a:p>
          <a:p>
            <a:pPr marL="171450" lvl="0" indent="-171450" algn="l" rtl="0">
              <a:spcBef>
                <a:spcPts val="0"/>
              </a:spcBef>
              <a:spcAft>
                <a:spcPts val="0"/>
              </a:spcAft>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Small decrease in bleeding (4-11 less major bleeds depending on baseline bleeding risk)</a:t>
            </a:r>
          </a:p>
          <a:p>
            <a:pPr marL="171450" lvl="0" indent="-171450" algn="l" rtl="0">
              <a:spcBef>
                <a:spcPts val="0"/>
              </a:spcBef>
              <a:spcAft>
                <a:spcPts val="0"/>
              </a:spcAft>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Moderate increase in VTE recurrences (42 more VTE recurrences)</a:t>
            </a:r>
          </a:p>
          <a:p>
            <a:pPr marL="171450" lvl="0" indent="-171450" algn="l" rtl="0">
              <a:spcBef>
                <a:spcPts val="0"/>
              </a:spcBef>
              <a:spcAft>
                <a:spcPts val="0"/>
              </a:spcAft>
            </a:pPr>
            <a:endParaRPr lang="en-CA" sz="1100" b="0" i="0" u="none" strike="noStrike" cap="none">
              <a:solidFill>
                <a:srgbClr val="000000"/>
              </a:solidFill>
              <a:effectLst/>
              <a:latin typeface="Calibri" panose="020F0502020204030204" pitchFamily="34" charset="0"/>
              <a:cs typeface="Calibri" panose="020F0502020204030204" pitchFamily="34" charset="0"/>
              <a:sym typeface="Arial"/>
            </a:endParaRPr>
          </a:p>
          <a:p>
            <a:pPr marL="0" lvl="0" indent="0" algn="l" rtl="0">
              <a:spcBef>
                <a:spcPts val="0"/>
              </a:spcBef>
              <a:spcAft>
                <a:spcPts val="0"/>
              </a:spcAft>
              <a:buFontTx/>
              <a:buNone/>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On balance, the panel suggests a strategy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of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not testing for thrombophilia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and treating all patients with unprovoked VTE with indefinite anticoagulant</a:t>
            </a:r>
          </a:p>
          <a:p>
            <a:pPr marL="0" lvl="0" indent="0" algn="l" rtl="0">
              <a:spcBef>
                <a:spcPts val="0"/>
              </a:spcBef>
              <a:spcAft>
                <a:spcPts val="0"/>
              </a:spcAft>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FontTx/>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The panel did not take into account potential moderate savings of the intervention by reduction of treatment costs.</a:t>
            </a:r>
          </a:p>
          <a:p>
            <a:pPr marL="0" lvl="0" indent="0" algn="l" rtl="0">
              <a:spcBef>
                <a:spcPts val="0"/>
              </a:spcBef>
              <a:spcAft>
                <a:spcPts val="0"/>
              </a:spcAft>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FontTx/>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The panel also recognizes that some patients with unprovoked VTE may stop anticoagulation after primary treatment (e.g. women with persistently negative d-dimer tests on and off anticoagulation), provided recommendations are only based on the assumption of the entire population continuing anticoagulation as standard of care. </a:t>
            </a:r>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16f91243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16f91243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0089b9a073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0089b9a073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According to to the Treatment of VTE ASH Guideline most patients with VTE provoked by temporary risk factors will discontinue anticoagulant therapy after completion of the primary treatment</a:t>
            </a: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2e528ed536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2e528ed536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u="sng">
                <a:solidFill>
                  <a:schemeClr val="dk1"/>
                </a:solidFill>
              </a:rPr>
              <a:t>Recommendation 2</a:t>
            </a:r>
          </a:p>
          <a:p>
            <a:pPr marL="0" lvl="0" indent="0" algn="l" rtl="0">
              <a:spcBef>
                <a:spcPts val="0"/>
              </a:spcBef>
              <a:spcAft>
                <a:spcPts val="0"/>
              </a:spcAft>
              <a:buNone/>
            </a:pPr>
            <a:endParaRPr lang="en-CA">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In patients with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VTE provoked by surgery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who have completed primary short term treatment, thrombophilia testing to guide the duration of anticoagulation management results in:</a:t>
            </a:r>
          </a:p>
          <a:p>
            <a:pPr marL="171450" lvl="0" indent="-171450" algn="l" rtl="0">
              <a:spcBef>
                <a:spcPts val="0"/>
              </a:spcBef>
              <a:spcAft>
                <a:spcPts val="0"/>
              </a:spcAft>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Trivial decrease in VTE recurrences (4 fewer VTE recurrences)</a:t>
            </a:r>
          </a:p>
          <a:p>
            <a:pPr marL="171450" lvl="0" indent="-171450" algn="l" rtl="0">
              <a:spcBef>
                <a:spcPts val="0"/>
              </a:spcBef>
              <a:spcAft>
                <a:spcPts val="0"/>
              </a:spcAft>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Small increase in bleeding (2-7 more major bleeds depending on baseline bleeding risk)</a:t>
            </a:r>
          </a:p>
          <a:p>
            <a:pPr marL="171450" lvl="0" indent="-171450" algn="l" rtl="0">
              <a:spcBef>
                <a:spcPts val="0"/>
              </a:spcBef>
              <a:spcAft>
                <a:spcPts val="0"/>
              </a:spcAft>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FontTx/>
              <a:buNone/>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On balance, the panel suggests a strategy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of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not testing for thrombophilia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to guide duration of anticoagulation </a:t>
            </a:r>
          </a:p>
          <a:p>
            <a:pPr marL="0" lvl="0" indent="0" algn="l" rtl="0">
              <a:spcBef>
                <a:spcPts val="0"/>
              </a:spcBef>
              <a:spcAft>
                <a:spcPts val="0"/>
              </a:spcAft>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The panel considered potential moderate costs of testing for thrombophilia and the subsequent treatment costs</a:t>
            </a:r>
          </a:p>
          <a:p>
            <a:pPr marL="0" lvl="0" indent="0" algn="l" rtl="0">
              <a:spcBef>
                <a:spcPts val="0"/>
              </a:spcBef>
              <a:spcAft>
                <a:spcPts val="0"/>
              </a:spcAft>
              <a:buFontTx/>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t>
            </a:r>
          </a:p>
          <a:p>
            <a:pPr marL="171450" lvl="0" indent="-171450" algn="l" rtl="0">
              <a:spcBef>
                <a:spcPts val="0"/>
              </a:spcBef>
              <a:spcAft>
                <a:spcPts val="0"/>
              </a:spcAft>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71450" lvl="0" indent="-171450" algn="l" rtl="0">
              <a:spcBef>
                <a:spcPts val="0"/>
              </a:spcBef>
              <a:spcAft>
                <a:spcPts val="0"/>
              </a:spcAft>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None/>
            </a:pPr>
            <a:endParaRPr lang="en-CA">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16f912438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16f912438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605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0089b9a073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0089b9a073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According to the Treatment of VTE ASH Guideline most patients with VTE provoked by temporary risk factors will discontinue anticoagulant therapy after completion of the primary treatment</a:t>
            </a:r>
          </a:p>
          <a:p>
            <a:pPr marL="0" lvl="0" indent="0" algn="l" rtl="0">
              <a:spcBef>
                <a:spcPts val="0"/>
              </a:spcBef>
              <a:spcAft>
                <a:spcPts val="0"/>
              </a:spcAft>
              <a:buNone/>
            </a:pPr>
            <a:endParaRPr/>
          </a:p>
        </p:txBody>
      </p:sp>
    </p:spTree>
    <p:extLst>
      <p:ext uri="{BB962C8B-B14F-4D97-AF65-F5344CB8AC3E}">
        <p14:creationId xmlns:p14="http://schemas.microsoft.com/office/powerpoint/2010/main" val="673168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16f912438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16f912438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0089b9a073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0089b9a073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According to the Treatment of VTE ASH Guideline most patients with VTE provoked by temporary risk factors will discontinue anticoagulant therapy after completion of the primary treatment</a:t>
            </a: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2e528ed536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2e528ed536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u="sng">
                <a:solidFill>
                  <a:schemeClr val="dk1"/>
                </a:solidFill>
              </a:rPr>
              <a:t>Recommendations 3-5</a:t>
            </a:r>
          </a:p>
          <a:p>
            <a:pPr marL="0" lvl="0" indent="0" algn="l" rtl="0">
              <a:spcBef>
                <a:spcPts val="0"/>
              </a:spcBef>
              <a:spcAft>
                <a:spcPts val="0"/>
              </a:spcAft>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The panel did not identify direct studies to answer these questions. The description of the evidence for the questions was clustered. </a:t>
            </a:r>
          </a:p>
          <a:p>
            <a:pPr marL="0" lvl="0" indent="0" algn="l" rtl="0">
              <a:spcBef>
                <a:spcPts val="0"/>
              </a:spcBef>
              <a:spcAft>
                <a:spcPts val="0"/>
              </a:spcAft>
              <a:buNone/>
            </a:pPr>
            <a:endParaRPr lang="en-CA">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In patients with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VTE provoked by non surgical major risk factor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(recommendation 3),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pregnancy, postpartum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(recommendation 4), or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combined oral contraceptives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(recommendation 5) who have completed primary short term treatment, thrombophilia testing to guide the duration of anticoagulation management results in:</a:t>
            </a:r>
          </a:p>
          <a:p>
            <a:pPr marL="171450" lvl="0" indent="-171450" algn="l" rtl="0">
              <a:spcBef>
                <a:spcPts val="0"/>
              </a:spcBef>
              <a:spcAft>
                <a:spcPts val="0"/>
              </a:spcAft>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Small decrease in VTE recurrences (21 fewer VTE recurrences)</a:t>
            </a:r>
          </a:p>
          <a:p>
            <a:pPr marL="171450" lvl="0" indent="-171450" algn="l" rtl="0">
              <a:spcBef>
                <a:spcPts val="0"/>
              </a:spcBef>
              <a:spcAft>
                <a:spcPts val="0"/>
              </a:spcAft>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Trivial to small increase in bleeding (2-7 more major bleeds depending on baseline bleeding risk)</a:t>
            </a:r>
          </a:p>
          <a:p>
            <a:pPr marL="171450" lvl="0" indent="-171450" algn="l" rtl="0">
              <a:spcBef>
                <a:spcPts val="0"/>
              </a:spcBef>
              <a:spcAft>
                <a:spcPts val="0"/>
              </a:spcAft>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On balance, the panel suggests a strategy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of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testing for thrombophilia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and treating patients with thrombophilia with indefinite anticoagulation</a:t>
            </a:r>
          </a:p>
          <a:p>
            <a:pPr marL="0" lvl="0" indent="0" algn="l" rtl="0">
              <a:spcBef>
                <a:spcPts val="0"/>
              </a:spcBef>
              <a:spcAft>
                <a:spcPts val="0"/>
              </a:spcAft>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The panel considered potential moderate costs of testing for thrombophilia and the subsequent treatment costs</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The panel did not consider the impact of choice of anticoagulant regimen while breastfeeding</a:t>
            </a:r>
          </a:p>
          <a:p>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58750" indent="0">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16f912438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16f912438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Without indefinite </a:t>
            </a:r>
            <a:r>
              <a:rPr lang="en-CA" u="none"/>
              <a:t>anticoagulation</a:t>
            </a:r>
            <a:r>
              <a:rPr lang="en-CA"/>
              <a:t>, overall estimated risk of VTE recurrence</a:t>
            </a:r>
          </a:p>
          <a:p>
            <a:pPr marL="0" lvl="0" indent="0" algn="l" rtl="0">
              <a:spcBef>
                <a:spcPts val="0"/>
              </a:spcBef>
              <a:spcAft>
                <a:spcPts val="0"/>
              </a:spcAft>
              <a:buNone/>
            </a:pPr>
            <a:endParaRPr lang="en-CA"/>
          </a:p>
          <a:p>
            <a:pPr marL="171450" lvl="0" indent="-171450" algn="l" rtl="0">
              <a:spcBef>
                <a:spcPts val="0"/>
              </a:spcBef>
              <a:spcAft>
                <a:spcPts val="0"/>
              </a:spcAft>
            </a:pPr>
            <a:r>
              <a:rPr lang="en-CA"/>
              <a:t>VTE provoked by a surgical risk factor: 10 per 1000 in the first year</a:t>
            </a:r>
          </a:p>
          <a:p>
            <a:pPr marL="171450" lvl="0" indent="-171450" algn="l" rtl="0">
              <a:spcBef>
                <a:spcPts val="0"/>
              </a:spcBef>
              <a:spcAft>
                <a:spcPts val="0"/>
              </a:spcAft>
            </a:pPr>
            <a:endParaRPr lang="en-CA"/>
          </a:p>
          <a:p>
            <a:pPr marL="171450" lvl="0" indent="-171450" algn="l" rtl="0">
              <a:spcBef>
                <a:spcPts val="0"/>
              </a:spcBef>
              <a:spcAft>
                <a:spcPts val="0"/>
              </a:spcAft>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VTE provoked by a non-surgical major transient risk factor, pregnancy, postpartum, or combined oral: 50 per 1000 in the first year</a:t>
            </a:r>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16f912438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16f912438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5500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Because guidelines are indecisive regarding the optimal duration of anticoagulant therapy unusual site VTE, the panel used two scenarios as a comparison: </a:t>
            </a:r>
          </a:p>
          <a:p>
            <a:pPr marL="158750" indent="0">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387350" indent="-228600">
              <a:buFontTx/>
              <a:buAutoNum type="arabicPeriod"/>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Stopping anticoagulation after completion of primary treatment of thrombosis in all patients</a:t>
            </a:r>
          </a:p>
          <a:p>
            <a:pPr marL="387350" indent="-228600">
              <a:buFontTx/>
              <a:buAutoNum type="arabicPeriod"/>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Indefinite duration anticoagulation in all patients.</a:t>
            </a:r>
          </a:p>
          <a:p>
            <a:pPr marL="387350" indent="-228600">
              <a:buFontTx/>
              <a:buAutoNum type="arabicPeriod"/>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58750" indent="0">
              <a:buFontTx/>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As continuing or discontinuing anticoagulant treatment varies with the local standard and is often individualized based on risk, the panel explored what the contribution of testing for thrombophilia could be in this setting.</a:t>
            </a:r>
          </a:p>
          <a:p>
            <a:pPr marL="158750" indent="0">
              <a:buFontTx/>
              <a:buNone/>
            </a:pPr>
            <a:endParaRPr lang="en-US"/>
          </a:p>
        </p:txBody>
      </p:sp>
    </p:spTree>
    <p:extLst>
      <p:ext uri="{BB962C8B-B14F-4D97-AF65-F5344CB8AC3E}">
        <p14:creationId xmlns:p14="http://schemas.microsoft.com/office/powerpoint/2010/main" val="2128679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Overall risk for VTE recurrence after cerebral venous thrombosis was estimated at 38 per 1000 in the first year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The below recommendations refer to cerebral venous thrombosis. </a:t>
            </a:r>
            <a:r>
              <a:rPr lang="en-US"/>
              <a:t>The panel provides similar recommendations for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patients with splanchnic venous thrombosis without cirrhosis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u="sng"/>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u="sng"/>
              <a:t>Recommendation 7</a:t>
            </a:r>
          </a:p>
          <a:p>
            <a:pPr marL="0" lvl="0" indent="0" algn="l" rtl="0">
              <a:spcBef>
                <a:spcPts val="0"/>
              </a:spcBef>
              <a:spcAft>
                <a:spcPts val="0"/>
              </a:spcAft>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In patients with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cerebral venous thrombosis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who have completed primary short term treatment and</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 standard of care is stopping anticoagulation (primary treatment only),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thrombophilia testing to guide the duration of anticoagulation management results in:</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Small decrease in VTE recurrences (18 fewer VTE recurrences)</a:t>
            </a: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71450" lvl="0" indent="-171450" algn="l" rtl="0">
              <a:spcBef>
                <a:spcPts val="0"/>
              </a:spcBef>
              <a:spcAft>
                <a:spcPts val="0"/>
              </a:spcAft>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Trivial increase in bleeding (3-8 more major bleeds depending on baseline bleeding risk)</a:t>
            </a:r>
          </a:p>
          <a:p>
            <a:pPr marL="171450" lvl="0" indent="-171450" algn="l" rtl="0">
              <a:spcBef>
                <a:spcPts val="0"/>
              </a:spcBef>
              <a:spcAft>
                <a:spcPts val="0"/>
              </a:spcAft>
            </a:pPr>
            <a:endParaRPr lang="en-CA" sz="1100" b="0" i="0" u="none" strike="noStrike" cap="none">
              <a:solidFill>
                <a:srgbClr val="000000"/>
              </a:solidFill>
              <a:effectLst/>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On balance, the panel suggests a strategy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of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testing for thrombophilia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and treating patients with thrombophilia with indefinite anticoagulation</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sz="1100" b="0" i="0" u="sng"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Recommendation 8</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In patients with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cerebral venous thrombosis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who have completed primary short term treatment and</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 standard of care is indefinite anticoagulation</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thrombophilia testing to guide the duration of anticoagulation management results in:</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Trivial decrease in bleeding (3-10 fewer major bleeds depending on baseline bleeding risk)</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Small increase in VTE recurrences (14 more VTE recurrences)</a:t>
            </a: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71450" lvl="0" indent="-171450" algn="l" rtl="0">
              <a:spcBef>
                <a:spcPts val="0"/>
              </a:spcBef>
              <a:spcAft>
                <a:spcPts val="0"/>
              </a:spcAft>
            </a:pPr>
            <a:endParaRPr lang="en-CA" sz="1100" b="0" i="0" u="none" strike="noStrike" cap="none">
              <a:solidFill>
                <a:srgbClr val="000000"/>
              </a:solidFill>
              <a:effectLst/>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On balance, the panel suggests a strategy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of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not</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testing for thrombophilia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to guide anticoagulation duration</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FontTx/>
              <a:buNone/>
            </a:pPr>
            <a:endParaRPr lang="en-US"/>
          </a:p>
          <a:p>
            <a:pPr marL="0" lvl="0" indent="0" algn="l" rtl="0">
              <a:spcBef>
                <a:spcPts val="0"/>
              </a:spcBef>
              <a:spcAft>
                <a:spcPts val="0"/>
              </a:spcAft>
              <a:buFontTx/>
              <a:buNone/>
            </a:pPr>
            <a:endParaRPr lang="en-US"/>
          </a:p>
          <a:p>
            <a:pPr marL="0" lvl="0" indent="0" algn="l" rtl="0">
              <a:spcBef>
                <a:spcPts val="0"/>
              </a:spcBef>
              <a:spcAft>
                <a:spcPts val="0"/>
              </a:spcAft>
              <a:buFontTx/>
              <a:buNone/>
            </a:pPr>
            <a:endParaRPr lang="en-US"/>
          </a:p>
          <a:p>
            <a:pPr marL="0" lvl="0" indent="0" algn="l" rtl="0">
              <a:spcBef>
                <a:spcPts val="0"/>
              </a:spcBef>
              <a:spcAft>
                <a:spcPts val="0"/>
              </a:spcAft>
              <a:buFontTx/>
              <a:buNone/>
            </a:pPr>
            <a:endParaRPr lang="en-US"/>
          </a:p>
          <a:p>
            <a:pPr marL="158750" indent="0">
              <a:buFontTx/>
              <a:buNone/>
            </a:pPr>
            <a:endParaRPr lang="en-US"/>
          </a:p>
          <a:p>
            <a:pPr marL="158750" indent="0">
              <a:buFontTx/>
              <a:buNone/>
            </a:pPr>
            <a:endParaRPr lang="en-US"/>
          </a:p>
        </p:txBody>
      </p:sp>
    </p:spTree>
    <p:extLst>
      <p:ext uri="{BB962C8B-B14F-4D97-AF65-F5344CB8AC3E}">
        <p14:creationId xmlns:p14="http://schemas.microsoft.com/office/powerpoint/2010/main" val="2864712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95784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US"/>
              <a:t>Proband = patient with VTE </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a:t>Relative = individual with positive family history for VTE and/or thrombophilia (defined to first and second degree relatives)</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a:t>For example, Ms. X is assessed in clinic prior to starting an OCP. Her family history is significant for a mother with prior DVT.</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a:t>In this scenario, Ms. X is the </a:t>
            </a:r>
            <a:r>
              <a:rPr lang="en-US" b="1"/>
              <a:t>relative</a:t>
            </a:r>
            <a:r>
              <a:rPr lang="en-US"/>
              <a:t> and her mother is the </a:t>
            </a:r>
            <a:r>
              <a:rPr lang="en-US" b="1"/>
              <a:t>proband.</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b="1"/>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b="1"/>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b="1"/>
          </a:p>
        </p:txBody>
      </p:sp>
    </p:spTree>
    <p:extLst>
      <p:ext uri="{BB962C8B-B14F-4D97-AF65-F5344CB8AC3E}">
        <p14:creationId xmlns:p14="http://schemas.microsoft.com/office/powerpoint/2010/main" val="1937520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Estimates taken from ASH Medical Prophylaxis Guideline - medical outpatients with minor provoking risk factors for VTE</a:t>
            </a:r>
          </a:p>
          <a:p>
            <a:pPr marL="158750" indent="0">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58750" indent="0">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58750" indent="0">
              <a:buFontTx/>
              <a:buNone/>
            </a:pPr>
            <a:endParaRPr lang="en-US"/>
          </a:p>
        </p:txBody>
      </p:sp>
    </p:spTree>
    <p:extLst>
      <p:ext uri="{BB962C8B-B14F-4D97-AF65-F5344CB8AC3E}">
        <p14:creationId xmlns:p14="http://schemas.microsoft.com/office/powerpoint/2010/main" val="258669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0089b9a07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0089b9a07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rgbClr val="595959"/>
              </a:buClr>
              <a:buSzPts val="1200"/>
              <a:buChar char="-"/>
            </a:pPr>
            <a:endParaRPr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10b89e6155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10b89e6155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The risk for a first VTE during minor risk episodes was estimated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12 per 1,000 – unknown proband thrombophilia</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15 per 1,000 – proband with FVL or PGM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50 per 1000 – proband with antithrombin, protein C or protein S deficiency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0089b9a073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0089b9a073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According to the </a:t>
            </a:r>
            <a:r>
              <a:rPr lang="en-CA"/>
              <a:t>Prophylaxis for Hospitalized and Non-Hospitalized Medical Patients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ASH Guideline, medical outpatients with minor provoking risk factors for VTE will not receive thromboprophylaxis</a:t>
            </a:r>
          </a:p>
          <a:p>
            <a:pPr marL="0" lvl="0" indent="0" algn="l" rtl="0">
              <a:spcBef>
                <a:spcPts val="0"/>
              </a:spcBef>
              <a:spcAft>
                <a:spcPts val="0"/>
              </a:spcAft>
              <a:buNone/>
            </a:pPr>
            <a:endParaRPr/>
          </a:p>
        </p:txBody>
      </p:sp>
    </p:spTree>
    <p:extLst>
      <p:ext uri="{BB962C8B-B14F-4D97-AF65-F5344CB8AC3E}">
        <p14:creationId xmlns:p14="http://schemas.microsoft.com/office/powerpoint/2010/main" val="360320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f45114b4ef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f45114b4ef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u="sng"/>
              <a:t>Recommendation 13</a:t>
            </a:r>
          </a:p>
          <a:p>
            <a:pPr marL="0" lvl="0" indent="0" algn="l" rtl="0">
              <a:spcBef>
                <a:spcPts val="0"/>
              </a:spcBef>
              <a:spcAft>
                <a:spcPts val="0"/>
              </a:spcAft>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In individuals with a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family history of VTE and unknown thrombophilia status</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 panel thrombophilia testing to guide thromboprophylaxis management results in: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Trivial decrease in VTE recurrences (2.16 fewer VTE recurrences)</a:t>
            </a:r>
          </a:p>
          <a:p>
            <a:pPr marL="171450" lvl="0" indent="-171450" algn="l" rtl="0">
              <a:spcBef>
                <a:spcPts val="0"/>
              </a:spcBef>
              <a:spcAft>
                <a:spcPts val="0"/>
              </a:spcAft>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Trivial increase in bleeding (0.62 more major bleeds)</a:t>
            </a:r>
          </a:p>
          <a:p>
            <a:pPr marL="171450" lvl="0" indent="-171450" algn="l" rtl="0">
              <a:spcBef>
                <a:spcPts val="0"/>
              </a:spcBef>
              <a:spcAft>
                <a:spcPts val="0"/>
              </a:spcAft>
            </a:pPr>
            <a:endParaRPr lang="en-CA" sz="1100" b="0" i="0" u="none" strike="noStrike" cap="none">
              <a:solidFill>
                <a:srgbClr val="000000"/>
              </a:solidFill>
              <a:effectLst/>
              <a:latin typeface="Calibri" panose="020F0502020204030204" pitchFamily="34" charset="0"/>
              <a:cs typeface="Calibri" panose="020F0502020204030204" pitchFamily="34" charset="0"/>
              <a:sym typeface="Arial"/>
            </a:endParaRPr>
          </a:p>
          <a:p>
            <a:pPr marL="0" lvl="0" indent="0" algn="l" rtl="0">
              <a:spcBef>
                <a:spcPts val="0"/>
              </a:spcBef>
              <a:spcAft>
                <a:spcPts val="0"/>
              </a:spcAft>
              <a:buFontTx/>
              <a:buNone/>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On balance, the panel suggests a strategy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of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not testing for thrombophilia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to guide thromboprophylaxis</a:t>
            </a:r>
          </a:p>
          <a:p>
            <a:pPr marL="0" lvl="0" indent="0" algn="l" rtl="0">
              <a:spcBef>
                <a:spcPts val="0"/>
              </a:spcBef>
              <a:spcAft>
                <a:spcPts val="0"/>
              </a:spcAft>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FontTx/>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The panel considered potential moderate costs of the intervention by testing for thrombophilia and the subsequent thromboprophylaxis costs</a:t>
            </a:r>
          </a:p>
          <a:p>
            <a:pPr marL="0" lvl="0" indent="0" algn="l" rtl="0">
              <a:spcBef>
                <a:spcPts val="0"/>
              </a:spcBef>
              <a:spcAft>
                <a:spcPts val="0"/>
              </a:spcAft>
              <a:buFontTx/>
              <a:buNone/>
            </a:pPr>
            <a:endParaRPr lang="en-CA" sz="1100" b="0" i="0" u="none" strike="noStrike" cap="none">
              <a:solidFill>
                <a:srgbClr val="000000"/>
              </a:solidFill>
              <a:effectLst/>
              <a:latin typeface="Calibri" panose="020F0502020204030204" pitchFamily="34" charset="0"/>
              <a:cs typeface="Calibri" panose="020F0502020204030204" pitchFamily="34" charset="0"/>
              <a:sym typeface="Arial"/>
            </a:endParaRPr>
          </a:p>
          <a:p>
            <a:pPr marL="0" lvl="0" indent="0" algn="l" rtl="0">
              <a:spcBef>
                <a:spcPts val="0"/>
              </a:spcBef>
              <a:spcAft>
                <a:spcPts val="0"/>
              </a:spcAft>
              <a:buFontTx/>
              <a:buNone/>
            </a:pPr>
            <a:r>
              <a:rPr lang="en-US" b="0"/>
              <a:t>In all scenarios, recommendations assume no time delay for testing </a:t>
            </a:r>
            <a:r>
              <a:rPr lang="en-CA" sz="1100" b="0">
                <a:solidFill>
                  <a:srgbClr val="7F7F7F"/>
                </a:solidFill>
                <a:latin typeface="Calibri"/>
                <a:ea typeface="Calibri"/>
                <a:cs typeface="Calibri"/>
                <a:sym typeface="Calibri"/>
              </a:rPr>
              <a:t>(e.g.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thrombophilia test results are available at the time the individual is at risk for VTE due to a minor provoking risk factor</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CA" sz="1100">
              <a:solidFill>
                <a:srgbClr val="7F7F7F"/>
              </a:solidFill>
              <a:latin typeface="Calibri"/>
              <a:ea typeface="Calibri"/>
              <a:cs typeface="Calibri"/>
              <a:sym typeface="Calibri"/>
            </a:endParaRPr>
          </a:p>
        </p:txBody>
      </p:sp>
    </p:spTree>
    <p:extLst>
      <p:ext uri="{BB962C8B-B14F-4D97-AF65-F5344CB8AC3E}">
        <p14:creationId xmlns:p14="http://schemas.microsoft.com/office/powerpoint/2010/main" val="1759317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f45114b4ef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f45114b4ef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Recommendations 11-12</a:t>
            </a:r>
          </a:p>
          <a:p>
            <a:pPr marL="0" lvl="0" indent="0" algn="l" rtl="0">
              <a:spcBef>
                <a:spcPts val="0"/>
              </a:spcBef>
              <a:spcAft>
                <a:spcPts val="0"/>
              </a:spcAft>
              <a:buNone/>
            </a:pPr>
            <a:endParaRPr lang="en" u="sng"/>
          </a:p>
          <a:p>
            <a:pPr marL="0" lvl="0" indent="0" algn="l" rtl="0">
              <a:spcBef>
                <a:spcPts val="0"/>
              </a:spcBef>
              <a:spcAft>
                <a:spcPts val="0"/>
              </a:spcAft>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In individuals with a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family history of VTE and known low-risk thrombophilia status (FVL or PGM), who have a minor provoking risk factor for VTE</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 thrombophilia testing to guide thromboprophylaxis management results in: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Trivial decrease in VTE recurrences (4.84-5.04 fewer VTE recurrences)</a:t>
            </a:r>
          </a:p>
          <a:p>
            <a:pPr marL="171450" lvl="0" indent="-171450" algn="l" rtl="0">
              <a:spcBef>
                <a:spcPts val="0"/>
              </a:spcBef>
              <a:spcAft>
                <a:spcPts val="0"/>
              </a:spcAft>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Trivial increase in bleeding (2.18 more major bleeds)</a:t>
            </a:r>
          </a:p>
          <a:p>
            <a:pPr marL="171450" lvl="0" indent="-171450" algn="l" rtl="0">
              <a:spcBef>
                <a:spcPts val="0"/>
              </a:spcBef>
              <a:spcAft>
                <a:spcPts val="0"/>
              </a:spcAft>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On balance, the panel suggests a strategy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of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not testing for thrombophilia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to guide thromboprophylaxis </a:t>
            </a:r>
          </a:p>
          <a:p>
            <a:pPr marL="171450" lvl="0" indent="-171450" algn="l" rtl="0">
              <a:spcBef>
                <a:spcPts val="0"/>
              </a:spcBef>
              <a:spcAft>
                <a:spcPts val="0"/>
              </a:spcAft>
            </a:pPr>
            <a:endParaRPr lang="en-CA" sz="1100" b="0" i="0" u="none" strike="noStrike" cap="none">
              <a:solidFill>
                <a:srgbClr val="000000"/>
              </a:solidFill>
              <a:effectLst/>
              <a:latin typeface="Calibri" panose="020F0502020204030204" pitchFamily="34" charset="0"/>
              <a:cs typeface="Calibri" panose="020F0502020204030204" pitchFamily="34" charset="0"/>
              <a:sym typeface="Arial"/>
            </a:endParaRPr>
          </a:p>
          <a:p>
            <a:pPr marL="0" lvl="0" indent="0" algn="l" rtl="0">
              <a:spcBef>
                <a:spcPts val="0"/>
              </a:spcBef>
              <a:spcAft>
                <a:spcPts val="0"/>
              </a:spcAft>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In individuals with a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family history of VTE and known high-risk thrombophilia status (antithrombin, protein C or protein S deficiency), who have a minor provoking risk factor for VTE</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  thrombophilia testing to guide thromboprophylaxis management results in: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Small decrease in VTE recurrences (19.79-21.25 fewer VTE recurrences)</a:t>
            </a:r>
          </a:p>
          <a:p>
            <a:pPr marL="171450" lvl="0" indent="-171450" algn="l" rtl="0">
              <a:spcBef>
                <a:spcPts val="0"/>
              </a:spcBef>
              <a:spcAft>
                <a:spcPts val="0"/>
              </a:spcAft>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Trivial increase in bleeding (2.18 more major bleeds)</a:t>
            </a:r>
          </a:p>
          <a:p>
            <a:pPr marL="0" lvl="0" indent="0" algn="l" rtl="0">
              <a:spcBef>
                <a:spcPts val="0"/>
              </a:spcBef>
              <a:spcAft>
                <a:spcPts val="0"/>
              </a:spcAft>
              <a:buFontTx/>
              <a:buNone/>
            </a:pPr>
            <a:endParaRPr lang="en-CA" sz="1100" b="0" i="0" u="none" strike="noStrike" cap="none">
              <a:solidFill>
                <a:srgbClr val="000000"/>
              </a:solidFill>
              <a:effectLst/>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On balance, the panel suggests a strategy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of</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 testing for thrombophilia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and starting thromboprophylaxis in individuals with thrombophilia</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Recommendation 11 refers to selective testing and Recommendation 12 refers to panel testing. As results are similar for both, the panel suggests selective testing as the more sensible approach</a:t>
            </a:r>
          </a:p>
          <a:p>
            <a:pPr marL="0" lvl="0" indent="0" algn="l" rtl="0">
              <a:spcBef>
                <a:spcPts val="0"/>
              </a:spcBef>
              <a:spcAft>
                <a:spcPts val="0"/>
              </a:spcAft>
              <a:buFontTx/>
              <a:buNone/>
            </a:pPr>
            <a:endParaRPr lang="en-CA" sz="1100" b="0" i="0" u="none" strike="noStrike" cap="none">
              <a:solidFill>
                <a:srgbClr val="000000"/>
              </a:solidFill>
              <a:effectLst/>
              <a:latin typeface="Calibri" panose="020F0502020204030204" pitchFamily="34" charset="0"/>
              <a:cs typeface="Calibri" panose="020F0502020204030204" pitchFamily="34" charset="0"/>
              <a:sym typeface="Arial"/>
            </a:endParaRPr>
          </a:p>
          <a:p>
            <a:pPr marL="0" lvl="0" indent="0" algn="l" rtl="0">
              <a:spcBef>
                <a:spcPts val="0"/>
              </a:spcBef>
              <a:spcAft>
                <a:spcPts val="0"/>
              </a:spcAft>
              <a:buNone/>
            </a:pPr>
            <a:endParaRPr lang="en" u="sng"/>
          </a:p>
        </p:txBody>
      </p:sp>
    </p:spTree>
    <p:extLst>
      <p:ext uri="{BB962C8B-B14F-4D97-AF65-F5344CB8AC3E}">
        <p14:creationId xmlns:p14="http://schemas.microsoft.com/office/powerpoint/2010/main" val="29705565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US"/>
          </a:p>
        </p:txBody>
      </p:sp>
    </p:spTree>
    <p:extLst>
      <p:ext uri="{BB962C8B-B14F-4D97-AF65-F5344CB8AC3E}">
        <p14:creationId xmlns:p14="http://schemas.microsoft.com/office/powerpoint/2010/main" val="320607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0089b9a073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0089b9a073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f45114b4ef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f45114b4ef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Recommendations 19 (COC)-20 (HRT</a:t>
            </a:r>
          </a:p>
          <a:p>
            <a:pPr marL="0" lvl="0" indent="0" algn="l" rtl="0">
              <a:spcBef>
                <a:spcPts val="0"/>
              </a:spcBef>
              <a:spcAft>
                <a:spcPts val="0"/>
              </a:spcAft>
              <a:buNone/>
            </a:pPr>
            <a:endParaRPr lang="en" u="sng"/>
          </a:p>
          <a:p>
            <a:pPr marL="0" lvl="0" indent="0" algn="l" rtl="0">
              <a:spcBef>
                <a:spcPts val="0"/>
              </a:spcBef>
              <a:spcAft>
                <a:spcPts val="0"/>
              </a:spcAft>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In women with a family history of VTE and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known low-risk thrombophilia status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(FVL or PGM), selective thrombophilia testing to guide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COC or HRT use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results in: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Small decrease in VTE recurrences for COC (4.38-4.57 fewer VTE recurrences)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Small decrease in VTE recurrences for estrogen only HRT (1.36-2.20 fewer VTE recurrences)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On balance, the panel suggests a strategy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of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not testing for thrombophilia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to guide COC or HRT use</a:t>
            </a:r>
          </a:p>
          <a:p>
            <a:pPr marL="171450" lvl="0" indent="-171450" algn="l" rtl="0">
              <a:spcBef>
                <a:spcPts val="0"/>
              </a:spcBef>
              <a:spcAft>
                <a:spcPts val="0"/>
              </a:spcAft>
            </a:pPr>
            <a:endParaRPr lang="en-CA" sz="1100" b="0" i="0" u="none" strike="noStrike" cap="none">
              <a:solidFill>
                <a:srgbClr val="000000"/>
              </a:solidFill>
              <a:effectLst/>
              <a:latin typeface="Calibri" panose="020F0502020204030204" pitchFamily="34" charset="0"/>
              <a:cs typeface="Calibri" panose="020F0502020204030204" pitchFamily="34" charset="0"/>
              <a:sym typeface="Arial"/>
            </a:endParaRPr>
          </a:p>
          <a:p>
            <a:pPr marL="0" lvl="0" indent="0" algn="l" rtl="0">
              <a:spcBef>
                <a:spcPts val="0"/>
              </a:spcBef>
              <a:spcAft>
                <a:spcPts val="0"/>
              </a:spcAft>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In women with a family history of VTE and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known high-risk thrombophilia status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(antithrombin, protein C or protein S deficiency), selective thrombophilia testing to guide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COC or HRT</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 use</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results in: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Moderate decrease in VTE recurrences for COC (10.49-19.39 fewer VTE recurrences)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Moderate decrease in VTE recurrences for estrogen only HRT (3.92-6.45 fewer VTE recurrences)</a:t>
            </a:r>
          </a:p>
          <a:p>
            <a:pPr marL="0" lvl="0" indent="0" algn="l" rtl="0">
              <a:spcBef>
                <a:spcPts val="0"/>
              </a:spcBef>
              <a:spcAft>
                <a:spcPts val="0"/>
              </a:spcAft>
              <a:buFontTx/>
              <a:buNone/>
            </a:pPr>
            <a:endParaRPr lang="en-CA" sz="1100" b="0" i="0" u="none" strike="noStrike" cap="none">
              <a:solidFill>
                <a:srgbClr val="000000"/>
              </a:solidFill>
              <a:effectLst/>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On balance, the panel suggests a strategy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of</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 testing for thrombophilia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and avoiding COC or HRT in individuals with thrombophilia</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The panel also considered impact for use of combined HRT (not shown above), thrombophilia testing results in a decrease in VTE recurrences for combined HRT that is generally in between that of COC and estrogen only HRT. Panel recommendations on HRT encompass both estrogen only HRT and combined HRT.</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FontTx/>
              <a:buNone/>
            </a:pPr>
            <a:endParaRPr lang="en-CA" sz="1100" b="0" i="0" u="none" strike="noStrike" cap="none">
              <a:solidFill>
                <a:srgbClr val="000000"/>
              </a:solidFill>
              <a:effectLst/>
              <a:latin typeface="Calibri" panose="020F0502020204030204" pitchFamily="34" charset="0"/>
              <a:cs typeface="Calibri" panose="020F0502020204030204" pitchFamily="34" charset="0"/>
              <a:sym typeface="Arial"/>
            </a:endParaRPr>
          </a:p>
          <a:p>
            <a:pPr marL="0" lvl="0" indent="0" algn="l" rtl="0">
              <a:spcBef>
                <a:spcPts val="0"/>
              </a:spcBef>
              <a:spcAft>
                <a:spcPts val="0"/>
              </a:spcAft>
              <a:buNone/>
            </a:pPr>
            <a:endParaRPr lang="en"/>
          </a:p>
        </p:txBody>
      </p:sp>
    </p:spTree>
    <p:extLst>
      <p:ext uri="{BB962C8B-B14F-4D97-AF65-F5344CB8AC3E}">
        <p14:creationId xmlns:p14="http://schemas.microsoft.com/office/powerpoint/2010/main" val="687693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f45114b4ef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f45114b4ef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Recommendations 15 (COC)-16 (HRT)</a:t>
            </a:r>
          </a:p>
          <a:p>
            <a:pPr marL="0" lvl="0" indent="0" algn="l" rtl="0">
              <a:spcBef>
                <a:spcPts val="0"/>
              </a:spcBef>
              <a:spcAft>
                <a:spcPts val="0"/>
              </a:spcAft>
              <a:buNone/>
            </a:pPr>
            <a:endParaRPr lang="en" u="sng"/>
          </a:p>
          <a:p>
            <a:pPr marL="0" lvl="0" indent="0" algn="l" rtl="0">
              <a:spcBef>
                <a:spcPts val="0"/>
              </a:spcBef>
              <a:spcAft>
                <a:spcPts val="0"/>
              </a:spcAft>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In women from the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general population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selective thrombophilia testing to guide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COC or HRT use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results in: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Trivial decrease in VTE recurrences for COC (0.26 fewer VTE recurrences)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Trivial decrease in VTE recurrences for estrogen only HRT (0.29 fewer VTE recurrences)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On balance, the panel suggests a strategy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of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not testing for thrombophilia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to guide COC (strong recommendation) or HRT use.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 u="sng"/>
              <a:t>Recommendations 17 (COC)-18 (HRT)</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CA" sz="1100" b="0" i="0" u="none" strike="noStrike" cap="none">
              <a:solidFill>
                <a:srgbClr val="000000"/>
              </a:solidFill>
              <a:effectLst/>
              <a:latin typeface="Calibri" panose="020F0502020204030204" pitchFamily="34" charset="0"/>
              <a:cs typeface="Calibri" panose="020F0502020204030204" pitchFamily="34" charset="0"/>
              <a:sym typeface="Arial"/>
            </a:endParaRPr>
          </a:p>
          <a:p>
            <a:pPr marL="0" lvl="0" indent="0" algn="l" rtl="0">
              <a:spcBef>
                <a:spcPts val="0"/>
              </a:spcBef>
              <a:spcAft>
                <a:spcPts val="0"/>
              </a:spcAft>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In women with a family history of VTE and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unknown thrombophilia status,</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 thrombophilia testing to guide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COC or HRT use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results in: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Trivial decrease in VTE recurrences for COC (1.17 fewer VTE recurrences)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Trivial decrease in VTE recurrences for estrogen only HRT (0.94 fewer VTE recurrences)</a:t>
            </a:r>
          </a:p>
          <a:p>
            <a:pPr marL="0" lvl="0" indent="0" algn="l" rtl="0">
              <a:spcBef>
                <a:spcPts val="0"/>
              </a:spcBef>
              <a:spcAft>
                <a:spcPts val="0"/>
              </a:spcAft>
              <a:buFontTx/>
              <a:buNone/>
            </a:pPr>
            <a:endParaRPr lang="en-CA" sz="1100" b="0" i="0" u="none" strike="noStrike" cap="none">
              <a:solidFill>
                <a:srgbClr val="000000"/>
              </a:solidFill>
              <a:effectLst/>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On balance, the panel suggests a strategy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of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not testing for thrombophilia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to guide COC or HRT use</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 family history of VTE increases the risk of VTE by 2-fold regardless of the presence of thrombophilia, and as such may lead to cautious prescription of COC in this population</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The panel also considered impact for use of combined HRT (not shown above), impact on decrease in VTE recurrences for combined HRT is generally in between that of COC and estrogen only HRT. HRT recommendations encompass both estrogen only HRT and combined HRT</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None/>
            </a:pPr>
            <a:endParaRPr lang="en"/>
          </a:p>
        </p:txBody>
      </p:sp>
    </p:spTree>
    <p:extLst>
      <p:ext uri="{BB962C8B-B14F-4D97-AF65-F5344CB8AC3E}">
        <p14:creationId xmlns:p14="http://schemas.microsoft.com/office/powerpoint/2010/main" val="3798230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10b89e6155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10b89e6155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0089b9a073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0089b9a073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According to the Venous Thromboembolism in the Context of Pregnancy ASH guideline, women with no or 1 clinical risk factor for VTE will not receive antepartum or postpartum thromboprophylaxis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089b9a07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089b9a07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595959"/>
              </a:buClr>
              <a:buSzPts val="1200"/>
              <a:buChar char="-"/>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u="sng"/>
              <a:t>Recommendation 21</a:t>
            </a:r>
          </a:p>
          <a:p>
            <a:pPr marL="0" lvl="0" indent="0" algn="l" rtl="0">
              <a:spcBef>
                <a:spcPts val="0"/>
              </a:spcBef>
              <a:spcAft>
                <a:spcPts val="0"/>
              </a:spcAft>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In women with a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family history of VTE and known high-risk thrombophilia status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(not including protein C or protein S deficiency) selective thrombophilia testing to guide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antepartum thromboprophylaxis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management results in: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Small decrease in VTE recurrences (9.05-19.35 fewer VTE recurrences)</a:t>
            </a:r>
          </a:p>
          <a:p>
            <a:pPr marL="171450" lvl="0" indent="-171450" algn="l" rtl="0">
              <a:spcBef>
                <a:spcPts val="0"/>
              </a:spcBef>
              <a:spcAft>
                <a:spcPts val="0"/>
              </a:spcAft>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Trivial increase in bleeding (1.05-2.09 more major bleeds)</a:t>
            </a:r>
          </a:p>
          <a:p>
            <a:pPr marL="171450" lvl="0" indent="-171450" algn="l" rtl="0">
              <a:spcBef>
                <a:spcPts val="0"/>
              </a:spcBef>
              <a:spcAft>
                <a:spcPts val="0"/>
              </a:spcAft>
            </a:pPr>
            <a:endParaRPr lang="en-CA" sz="1100" b="0" i="0" u="none" strike="noStrike" cap="none">
              <a:solidFill>
                <a:srgbClr val="000000"/>
              </a:solidFill>
              <a:effectLst/>
              <a:latin typeface="Calibri" panose="020F0502020204030204" pitchFamily="34" charset="0"/>
              <a:cs typeface="Calibri" panose="020F0502020204030204" pitchFamily="34" charset="0"/>
              <a:sym typeface="Arial"/>
            </a:endParaRPr>
          </a:p>
          <a:p>
            <a:pPr marL="0" lvl="0" indent="0" algn="l" rtl="0">
              <a:spcBef>
                <a:spcPts val="0"/>
              </a:spcBef>
              <a:spcAft>
                <a:spcPts val="0"/>
              </a:spcAft>
              <a:buFontTx/>
              <a:buNone/>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On balance, the panel suggests a strategy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of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selective testing for thrombophilia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and starting antepartum thromboprophylaxis in women positive for thrombophilia</a:t>
            </a:r>
          </a:p>
          <a:p>
            <a:pPr marL="0" lvl="0" indent="0" algn="l" rtl="0">
              <a:spcBef>
                <a:spcPts val="0"/>
              </a:spcBef>
              <a:spcAft>
                <a:spcPts val="0"/>
              </a:spcAft>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In women with a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family history of VTE and known protein C or protein S deficiency</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 selective thrombophilia testing to guide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antepartum thromboprophylaxis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management results in: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Balance between decrease in VTE recurrences (2.02-3.94 fewer VTE recurrences) and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increase in bleeding (2.09 more major bleeds)</a:t>
            </a:r>
          </a:p>
          <a:p>
            <a:pPr marL="171450" lvl="0" indent="-171450" algn="l" rtl="0">
              <a:spcBef>
                <a:spcPts val="0"/>
              </a:spcBef>
              <a:spcAft>
                <a:spcPts val="0"/>
              </a:spcAft>
            </a:pPr>
            <a:endParaRPr lang="en-CA" sz="1100" b="0" i="0" u="none" strike="noStrike" cap="none">
              <a:solidFill>
                <a:srgbClr val="000000"/>
              </a:solidFill>
              <a:effectLst/>
              <a:latin typeface="Calibri" panose="020F0502020204030204" pitchFamily="34" charset="0"/>
              <a:cs typeface="Calibri" panose="020F0502020204030204" pitchFamily="34" charset="0"/>
              <a:sym typeface="Arial"/>
            </a:endParaRPr>
          </a:p>
          <a:p>
            <a:pPr marL="0" lvl="0" indent="0" algn="l" rtl="0">
              <a:spcBef>
                <a:spcPts val="0"/>
              </a:spcBef>
              <a:spcAft>
                <a:spcPts val="0"/>
              </a:spcAft>
              <a:buFontTx/>
              <a:buNone/>
            </a:pPr>
            <a:r>
              <a:rPr lang="en-CA">
                <a:solidFill>
                  <a:srgbClr val="59585A"/>
                </a:solidFill>
              </a:rPr>
              <a:t>The panel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panel suggests either testing for the known familial thrombophilia or not testing for thrombophilia to guide antepartum prophylaxis</a:t>
            </a:r>
          </a:p>
          <a:p>
            <a:pPr marL="0" lvl="0" indent="0" algn="l" rtl="0">
              <a:spcBef>
                <a:spcPts val="0"/>
              </a:spcBef>
              <a:spcAft>
                <a:spcPts val="0"/>
              </a:spcAft>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FontTx/>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Pharmacological thromboprophylaxis based on antepartum thrombophilia testing is generally continued postpartum</a:t>
            </a:r>
          </a:p>
          <a:p>
            <a:pPr marL="0" lvl="0" indent="0" algn="l" rtl="0">
              <a:spcBef>
                <a:spcPts val="0"/>
              </a:spcBef>
              <a:spcAft>
                <a:spcPts val="0"/>
              </a:spcAft>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FontTx/>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The panel considered potential moderate costs of the intervention by testing for thrombophilia and the subsequent thromboprophylaxis costs</a:t>
            </a:r>
          </a:p>
          <a:p>
            <a:pPr marL="158750" indent="0">
              <a:buFontTx/>
              <a:buNone/>
            </a:pPr>
            <a:endParaRPr lang="en-US"/>
          </a:p>
        </p:txBody>
      </p:sp>
    </p:spTree>
    <p:extLst>
      <p:ext uri="{BB962C8B-B14F-4D97-AF65-F5344CB8AC3E}">
        <p14:creationId xmlns:p14="http://schemas.microsoft.com/office/powerpoint/2010/main" val="2061615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u="sng"/>
              <a:t>Recommendation 22</a:t>
            </a:r>
          </a:p>
          <a:p>
            <a:pPr marL="0" lvl="0" indent="0" algn="l" rtl="0">
              <a:spcBef>
                <a:spcPts val="0"/>
              </a:spcBef>
              <a:spcAft>
                <a:spcPts val="0"/>
              </a:spcAft>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In women with a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family history of VTE and known high-risk thrombophilia status</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 selective thrombophilia testing to guide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postpartum thromboprophylaxis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management results in: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Small decrease in VTE recurrences (2.02-19.35 fewer VTE recurrences)</a:t>
            </a:r>
          </a:p>
          <a:p>
            <a:pPr marL="171450" lvl="0" indent="-171450" algn="l" rtl="0">
              <a:spcBef>
                <a:spcPts val="0"/>
              </a:spcBef>
              <a:spcAft>
                <a:spcPts val="0"/>
              </a:spcAft>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Trivial increase in bleeding (1.05-2.09 more major bleeds)</a:t>
            </a:r>
          </a:p>
          <a:p>
            <a:pPr marL="171450" lvl="0" indent="-171450" algn="l" rtl="0">
              <a:spcBef>
                <a:spcPts val="0"/>
              </a:spcBef>
              <a:spcAft>
                <a:spcPts val="0"/>
              </a:spcAft>
            </a:pPr>
            <a:endParaRPr lang="en-CA" sz="1100" b="0" i="0" u="none" strike="noStrike" cap="none">
              <a:solidFill>
                <a:srgbClr val="000000"/>
              </a:solidFill>
              <a:effectLst/>
              <a:latin typeface="Calibri" panose="020F0502020204030204" pitchFamily="34" charset="0"/>
              <a:cs typeface="Calibri" panose="020F0502020204030204" pitchFamily="34" charset="0"/>
              <a:sym typeface="Arial"/>
            </a:endParaRPr>
          </a:p>
          <a:p>
            <a:pPr marL="0" lvl="0" indent="0" algn="l" rtl="0">
              <a:spcBef>
                <a:spcPts val="0"/>
              </a:spcBef>
              <a:spcAft>
                <a:spcPts val="0"/>
              </a:spcAft>
              <a:buFontTx/>
              <a:buNone/>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On balance, the panel suggests a strategy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of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selective testing for thrombophilia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and starting postpartum thromboprophylaxis</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in women positive for thrombophilia</a:t>
            </a:r>
          </a:p>
          <a:p>
            <a:pPr marL="0" lvl="0" indent="0" algn="l" rtl="0">
              <a:spcBef>
                <a:spcPts val="0"/>
              </a:spcBef>
              <a:spcAft>
                <a:spcPts val="0"/>
              </a:spcAft>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FontTx/>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*For women with a second-degree family history of protein C or protein S deficiency the panel decided that the balance between benefits and harms did not favor either selective testing or no testing.</a:t>
            </a:r>
          </a:p>
          <a:p>
            <a:pPr marL="0" lvl="0" indent="0" algn="l" rtl="0">
              <a:spcBef>
                <a:spcPts val="0"/>
              </a:spcBef>
              <a:spcAft>
                <a:spcPts val="0"/>
              </a:spcAft>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FontTx/>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Thrombophilia testing in pregnancy may lead to spurious results (particularly for protein S deficiency)</a:t>
            </a:r>
          </a:p>
          <a:p>
            <a:pPr marL="0" lvl="0" indent="0" algn="l" rtl="0">
              <a:spcBef>
                <a:spcPts val="0"/>
              </a:spcBef>
              <a:spcAft>
                <a:spcPts val="0"/>
              </a:spcAft>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FontTx/>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The panel considered potential moderate costs of the intervention by testing for thrombophilia and the subsequent thromboprophylaxis costs</a:t>
            </a:r>
          </a:p>
          <a:p>
            <a:pPr marL="0" lvl="0" indent="0" algn="l" rtl="0">
              <a:spcBef>
                <a:spcPts val="0"/>
              </a:spcBef>
              <a:spcAft>
                <a:spcPts val="0"/>
              </a:spcAft>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58750" indent="0">
              <a:buFontTx/>
              <a:buNone/>
            </a:pPr>
            <a:endParaRPr lang="en-US"/>
          </a:p>
        </p:txBody>
      </p:sp>
    </p:spTree>
    <p:extLst>
      <p:ext uri="{BB962C8B-B14F-4D97-AF65-F5344CB8AC3E}">
        <p14:creationId xmlns:p14="http://schemas.microsoft.com/office/powerpoint/2010/main" val="26313763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f45114b4ef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f45114b4ef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0089b9a073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0089b9a073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According to the Prevention and Treatment in Patients with Cancer ASH Guideline, ambulatory cancer patients at low to intermediate risk of thrombosis will not receive thromboprophylaxis</a:t>
            </a:r>
            <a:endParaRPr lang="en-CA"/>
          </a:p>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f45114b4ef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f45114b4ef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Recommendation 23</a:t>
            </a:r>
          </a:p>
          <a:p>
            <a:pPr marL="0" lvl="0" indent="0" algn="l" rtl="0">
              <a:spcBef>
                <a:spcPts val="0"/>
              </a:spcBef>
              <a:spcAft>
                <a:spcPts val="0"/>
              </a:spcAft>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In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ambulatory cancer patients</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 receiving systemic therapy who have a </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family history of VTE and are otherwise low or intermediate risk for VTE</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 thrombophilia testing to guide thromboprophylaxis management results in: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Small decrease in VTE recurrences (6.85-9.04 fewer VTE recurrences)</a:t>
            </a:r>
          </a:p>
          <a:p>
            <a:pPr marL="171450" lvl="0" indent="-171450" algn="l" rtl="0">
              <a:spcBef>
                <a:spcPts val="0"/>
              </a:spcBef>
              <a:spcAft>
                <a:spcPts val="0"/>
              </a:spcAft>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Trivial increase in bleeding (0.33-0.74 more major bleeds)</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CA" sz="1100" b="0" i="0" u="none" strike="noStrike" cap="none">
              <a:solidFill>
                <a:srgbClr val="000000"/>
              </a:solidFill>
              <a:effectLst/>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sz="1100" b="0" i="0" u="none" strike="noStrike" cap="none">
                <a:solidFill>
                  <a:srgbClr val="000000"/>
                </a:solidFill>
                <a:effectLst/>
                <a:latin typeface="Calibri" panose="020F0502020204030204" pitchFamily="34" charset="0"/>
                <a:cs typeface="Calibri" panose="020F0502020204030204" pitchFamily="34" charset="0"/>
                <a:sym typeface="Arial"/>
              </a:rPr>
              <a:t>On balance, the panel suggests a strategy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of</a:t>
            </a:r>
            <a:r>
              <a:rPr lang="en-CA" sz="1100" b="1"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 testing for thrombophilia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and starting thromboprophylaxis in individuals with thrombophilia</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Patient preference is an important factor to consider, as undergoing the thrombophilia test, knowing the positive test result, and receiving additional medication can be an added burden</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spcBef>
                <a:spcPts val="0"/>
              </a:spcBef>
              <a:spcAft>
                <a:spcPts val="0"/>
              </a:spcAft>
              <a:buNone/>
            </a:pPr>
            <a:endParaRPr lang="en"/>
          </a:p>
        </p:txBody>
      </p:sp>
    </p:spTree>
    <p:extLst>
      <p:ext uri="{BB962C8B-B14F-4D97-AF65-F5344CB8AC3E}">
        <p14:creationId xmlns:p14="http://schemas.microsoft.com/office/powerpoint/2010/main" val="3531935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10b89e615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10b89e615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2e528ed536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2e528ed536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f41d4aca9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f41d4aca9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f41d4aca9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f41d4aca9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10b89e61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10b89e61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0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Thrombophilia describes acquired or hereditary conditions that indicates a patient has a higher-than-normal risk of VTE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0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0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Approximately one third of VTE cases are linked to hereditary </a:t>
            </a:r>
            <a:r>
              <a:rPr lang="en-CA" sz="1000" b="0" i="0" u="none" strike="noStrike" cap="none" err="1">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thrombophilias</a:t>
            </a:r>
            <a:endParaRPr lang="en-CA" sz="1000"/>
          </a:p>
          <a:p>
            <a:pPr marL="0" lvl="0" indent="0" algn="l" rtl="0">
              <a:lnSpc>
                <a:spcPct val="100000"/>
              </a:lnSpc>
              <a:spcBef>
                <a:spcPts val="0"/>
              </a:spcBef>
              <a:spcAft>
                <a:spcPts val="0"/>
              </a:spcAft>
              <a:buNone/>
            </a:pPr>
            <a:endParaRPr lang="en-CA" sz="1000"/>
          </a:p>
          <a:p>
            <a:pPr marL="0" lvl="0" indent="0" algn="l" rtl="0">
              <a:lnSpc>
                <a:spcPct val="100000"/>
              </a:lnSpc>
              <a:spcBef>
                <a:spcPts val="0"/>
              </a:spcBef>
              <a:spcAft>
                <a:spcPts val="0"/>
              </a:spcAft>
              <a:buNone/>
            </a:pPr>
            <a:r>
              <a:rPr lang="en-CA" sz="1000" err="1"/>
              <a:t>Thrombophilias</a:t>
            </a:r>
            <a:r>
              <a:rPr lang="en-CA" sz="1000"/>
              <a:t> considered in this guideline:</a:t>
            </a:r>
          </a:p>
          <a:p>
            <a:pPr marL="0" lvl="0" indent="0" algn="l" rtl="0">
              <a:lnSpc>
                <a:spcPct val="100000"/>
              </a:lnSpc>
              <a:spcBef>
                <a:spcPts val="0"/>
              </a:spcBef>
              <a:spcAft>
                <a:spcPts val="0"/>
              </a:spcAft>
              <a:buNone/>
            </a:pPr>
            <a:endParaRPr lang="en-CA" sz="1000"/>
          </a:p>
          <a:p>
            <a:pPr marL="0" lvl="0" indent="0" algn="l" rtl="0">
              <a:lnSpc>
                <a:spcPct val="100000"/>
              </a:lnSpc>
              <a:spcBef>
                <a:spcPts val="0"/>
              </a:spcBef>
              <a:spcAft>
                <a:spcPts val="0"/>
              </a:spcAft>
              <a:buNone/>
            </a:pPr>
            <a:r>
              <a:rPr lang="en-CA" sz="1000"/>
              <a:t>Hereditary - </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deficiencies of antithrombin, protein C, or protein S, and the gain-of-function mutations Factor V Leiden (FVL) and prothrombin G20210A (PGM)</a:t>
            </a:r>
          </a:p>
          <a:p>
            <a:pPr marL="0" lvl="0" indent="0" algn="l" rtl="0">
              <a:lnSpc>
                <a:spcPct val="100000"/>
              </a:lnSpc>
              <a:spcBef>
                <a:spcPts val="0"/>
              </a:spcBef>
              <a:spcAft>
                <a:spcPts val="0"/>
              </a:spcAft>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Acquired - Lupus anticoagulant, anticardiolipin antibodies, and anti-ß2- glycoprotein1 antibodies, which are laboratory features of the acquired thrombophilia antiphospholipid syndrome (APS)</a:t>
            </a:r>
          </a:p>
          <a:p>
            <a:pPr marL="0" lvl="0" indent="0" algn="l" rtl="0">
              <a:lnSpc>
                <a:spcPct val="100000"/>
              </a:lnSpc>
              <a:spcBef>
                <a:spcPts val="0"/>
              </a:spcBef>
              <a:spcAft>
                <a:spcPts val="0"/>
              </a:spcAft>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The guidelines do not provide guidance on other </a:t>
            </a:r>
            <a:r>
              <a:rPr lang="en-CA" sz="1100" b="0" i="0" u="none" strike="noStrike" cap="none" err="1">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thrombophilias</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 that are not conclusively associated with VTE (MTHFR, factor VIII, factor IX and factor XI activity, plasminogen activator inhibitor type 1 (PAI-1), and the 4G/5G PAI-1 </a:t>
            </a:r>
            <a:r>
              <a:rPr lang="en-CA" sz="1100" b="0" i="0" u="none" strike="noStrike" cap="none" err="1">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promoterpolymorphism</a:t>
            </a: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a:t>
            </a:r>
          </a:p>
          <a:p>
            <a:pPr marL="0" lvl="0" indent="0" algn="l" rtl="0">
              <a:lnSpc>
                <a:spcPct val="100000"/>
              </a:lnSpc>
              <a:spcBef>
                <a:spcPts val="0"/>
              </a:spcBef>
              <a:spcAft>
                <a:spcPts val="0"/>
              </a:spcAft>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58750" lvl="0" indent="0">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58750" indent="0">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None/>
            </a:pPr>
            <a:endParaRPr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f41d4aca9e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f41d4aca9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10b89e615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10b89e61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For each question the panel compared two scenarios: </a:t>
            </a:r>
          </a:p>
          <a:p>
            <a:pPr marL="387350" indent="-228600">
              <a:buFontTx/>
              <a:buAutoNum type="arabicParenBoth"/>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Thrombophilia testing and intervention in only the individuals found to have the thrombophilia; </a:t>
            </a:r>
          </a:p>
          <a:p>
            <a:pPr marL="387350" indent="-228600">
              <a:buFontTx/>
              <a:buAutoNum type="arabicParenBoth"/>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No thrombophilia testing and usual care in all individuals (ASH VTE guidelines)</a:t>
            </a:r>
          </a:p>
          <a:p>
            <a:pPr marL="387350" indent="-228600">
              <a:buFontTx/>
              <a:buAutoNum type="arabicParenBoth"/>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58750" indent="0">
              <a:buFontTx/>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Depending on the specific question, the intervention was prescribing indefinite anticoagulation, prescribing thromboprophylaxis, withholding thromboprophylaxis, extending thromboprophylaxis, stopping thromboprophylaxis, withholding combined oral contraceptives, or withholding hormone replacement therapy</a:t>
            </a:r>
          </a:p>
          <a:p>
            <a:pPr marL="158750" indent="0">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58750" indent="0">
              <a:buFontTx/>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For questions without direct RCT evidence the panel performed modelling using observational evidence (e.g. prevalence of thrombophilia, risk of VTE with/ without thrombophilia)</a:t>
            </a:r>
          </a:p>
          <a:p>
            <a:pPr marL="158750" indent="0">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58750" indent="0">
              <a:buFontTx/>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RCT based evidence was incorporated for risk reduction related to anticoagulation, duration of anticoagulation and hormone associated VTE risk</a:t>
            </a:r>
          </a:p>
          <a:p>
            <a:pPr marL="158750" indent="0">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58750" indent="0">
              <a:buFontTx/>
              <a:buNone/>
            </a:pPr>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The panel calculated the number of events in the comparator group (no thrombophilia testing) and the intervention group (thrombophilia testing), by simulating:</a:t>
            </a:r>
          </a:p>
          <a:p>
            <a:pPr marL="457200" indent="-298450"/>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Proportion positive for thrombophilia</a:t>
            </a:r>
          </a:p>
          <a:p>
            <a:pPr marL="457200" indent="-298450"/>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Event rate before treatment in people with or without thrombophilia</a:t>
            </a:r>
          </a:p>
          <a:p>
            <a:pPr marL="457200" indent="-298450"/>
            <a:r>
              <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rPr>
              <a:t>Reduction (or increase) of outcomes produced by the intervention</a:t>
            </a:r>
          </a:p>
          <a:p>
            <a:pPr marL="158750" indent="0">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58750" indent="0">
              <a:buFontTx/>
              <a:buNone/>
            </a:pPr>
            <a:endParaRPr lang="en-CA" sz="1100" b="0" i="0" u="none" strike="noStrike" cap="none">
              <a:solidFill>
                <a:srgbClr val="000000"/>
              </a:solidFill>
              <a:effectLst/>
              <a:latin typeface="Calibri" panose="020F0502020204030204" pitchFamily="34" charset="0"/>
              <a:ea typeface="Calibri" panose="020F0502020204030204" pitchFamily="34" charset="0"/>
              <a:cs typeface="Calibri" panose="020F0502020204030204" pitchFamily="34" charset="0"/>
              <a:sym typeface="Arial"/>
            </a:endParaRPr>
          </a:p>
          <a:p>
            <a:pPr marL="158750" indent="0">
              <a:buFontTx/>
              <a:buNone/>
            </a:pPr>
            <a:endParaRPr lang="en-CA" sz="1100" b="0" i="0" u="none" strike="noStrike" cap="none">
              <a:solidFill>
                <a:srgbClr val="000000"/>
              </a:solidFill>
              <a:effectLst/>
              <a:latin typeface="Calibri" panose="020F0502020204030204" pitchFamily="34" charset="0"/>
              <a:cs typeface="Calibri" panose="020F0502020204030204" pitchFamily="34" charset="0"/>
              <a:sym typeface="Arial"/>
            </a:endParaRPr>
          </a:p>
          <a:p>
            <a:pPr marL="139700" lvl="0" indent="0" algn="l" rtl="0">
              <a:lnSpc>
                <a:spcPct val="115000"/>
              </a:lnSpc>
              <a:spcBef>
                <a:spcPts val="0"/>
              </a:spcBef>
              <a:spcAft>
                <a:spcPts val="0"/>
              </a:spcAft>
              <a:buClr>
                <a:srgbClr val="595959"/>
              </a:buClr>
              <a:buSzPts val="1400"/>
              <a:buFontTx/>
              <a:buNone/>
            </a:pPr>
            <a:endParaRPr lang="en-CA">
              <a:latin typeface="Calibri" panose="020F0502020204030204" pitchFamily="34" charset="0"/>
              <a:cs typeface="Calibri" panose="020F0502020204030204" pitchFamily="34" charset="0"/>
            </a:endParaRPr>
          </a:p>
          <a:p>
            <a:pPr marL="596900" lvl="1" indent="0" algn="l" rtl="0">
              <a:lnSpc>
                <a:spcPct val="115000"/>
              </a:lnSpc>
              <a:spcBef>
                <a:spcPts val="0"/>
              </a:spcBef>
              <a:spcAft>
                <a:spcPts val="0"/>
              </a:spcAft>
              <a:buClr>
                <a:srgbClr val="595959"/>
              </a:buClr>
              <a:buSzPts val="1400"/>
              <a:buFontTx/>
              <a:buNone/>
            </a:pPr>
            <a:endParaRPr lang="en-CA">
              <a:latin typeface="Calibri" panose="020F0502020204030204" pitchFamily="34" charset="0"/>
              <a:cs typeface="Calibri" panose="020F0502020204030204" pitchFamily="34" charset="0"/>
            </a:endParaRPr>
          </a:p>
          <a:p>
            <a:pPr marL="596900" lvl="1" indent="0" algn="l" rtl="0">
              <a:lnSpc>
                <a:spcPct val="115000"/>
              </a:lnSpc>
              <a:spcBef>
                <a:spcPts val="0"/>
              </a:spcBef>
              <a:spcAft>
                <a:spcPts val="0"/>
              </a:spcAft>
              <a:buClr>
                <a:srgbClr val="595959"/>
              </a:buClr>
              <a:buSzPts val="1400"/>
              <a:buFontTx/>
              <a:buNone/>
            </a:pPr>
            <a:endParaRPr lang="en-CA">
              <a:latin typeface="Calibri" panose="020F0502020204030204" pitchFamily="34" charset="0"/>
              <a:cs typeface="Calibri" panose="020F0502020204030204" pitchFamily="34" charset="0"/>
            </a:endParaRPr>
          </a:p>
          <a:p>
            <a:pPr marL="596900" lvl="1" indent="0" algn="l" rtl="0">
              <a:lnSpc>
                <a:spcPct val="115000"/>
              </a:lnSpc>
              <a:spcBef>
                <a:spcPts val="0"/>
              </a:spcBef>
              <a:spcAft>
                <a:spcPts val="0"/>
              </a:spcAft>
              <a:buClr>
                <a:srgbClr val="595959"/>
              </a:buClr>
              <a:buSzPts val="1400"/>
              <a:buFontTx/>
              <a:buNone/>
            </a:pPr>
            <a:endParaRPr lang="en-CA">
              <a:latin typeface="Calibri" panose="020F0502020204030204" pitchFamily="34" charset="0"/>
              <a:cs typeface="Calibri" panose="020F0502020204030204" pitchFamily="34" charset="0"/>
            </a:endParaRPr>
          </a:p>
          <a:p>
            <a:pPr marL="596900" lvl="1" indent="0" algn="l" rtl="0">
              <a:lnSpc>
                <a:spcPct val="115000"/>
              </a:lnSpc>
              <a:spcBef>
                <a:spcPts val="0"/>
              </a:spcBef>
              <a:spcAft>
                <a:spcPts val="0"/>
              </a:spcAft>
              <a:buClr>
                <a:srgbClr val="595959"/>
              </a:buClr>
              <a:buSzPts val="1400"/>
              <a:buFontTx/>
              <a:buNone/>
            </a:pPr>
            <a:endParaRPr lang="en-CA">
              <a:latin typeface="Calibri" panose="020F0502020204030204" pitchFamily="34" charset="0"/>
              <a:cs typeface="Calibri" panose="020F0502020204030204" pitchFamily="34" charset="0"/>
            </a:endParaRPr>
          </a:p>
          <a:p>
            <a:pPr marL="596900" lvl="1" indent="0" algn="l" rtl="0">
              <a:lnSpc>
                <a:spcPct val="115000"/>
              </a:lnSpc>
              <a:spcBef>
                <a:spcPts val="0"/>
              </a:spcBef>
              <a:spcAft>
                <a:spcPts val="0"/>
              </a:spcAft>
              <a:buClr>
                <a:srgbClr val="595959"/>
              </a:buClr>
              <a:buSzPts val="1400"/>
              <a:buFontTx/>
              <a:buNone/>
            </a:pPr>
            <a:endParaRPr lang="en-CA">
              <a:latin typeface="Calibri" panose="020F0502020204030204" pitchFamily="34" charset="0"/>
              <a:cs typeface="Calibri" panose="020F0502020204030204" pitchFamily="34" charset="0"/>
            </a:endParaRPr>
          </a:p>
          <a:p>
            <a:pPr marL="596900" lvl="1" indent="0" algn="l" rtl="0">
              <a:lnSpc>
                <a:spcPct val="115000"/>
              </a:lnSpc>
              <a:spcBef>
                <a:spcPts val="0"/>
              </a:spcBef>
              <a:spcAft>
                <a:spcPts val="0"/>
              </a:spcAft>
              <a:buClr>
                <a:srgbClr val="595959"/>
              </a:buClr>
              <a:buSzPts val="1400"/>
              <a:buFontTx/>
              <a:buNone/>
            </a:pPr>
            <a:endParaRPr lang="en-CA">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8956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95452"/>
            <a:ext cx="10363200" cy="891931"/>
          </a:xfrm>
          <a:prstGeom prst="rect">
            <a:avLst/>
          </a:prstGeom>
        </p:spPr>
        <p:txBody>
          <a:bodyPr>
            <a:normAutofit/>
          </a:bodyPr>
          <a:lstStyle>
            <a:lvl1pPr algn="ctr">
              <a:defRPr sz="3733" b="1" i="0" cap="none" baseline="0">
                <a:solidFill>
                  <a:srgbClr val="E33D33"/>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738671" y="4066361"/>
            <a:ext cx="8534400" cy="1073769"/>
          </a:xfrm>
          <a:prstGeom prst="rect">
            <a:avLst/>
          </a:prstGeom>
        </p:spPr>
        <p:txBody>
          <a:bodyPr>
            <a:normAutofit/>
          </a:bodyPr>
          <a:lstStyle>
            <a:lvl1pPr marL="0" indent="0" algn="ctr">
              <a:buNone/>
              <a:defRPr sz="2400" cap="all" baseline="0">
                <a:solidFill>
                  <a:schemeClr val="bg1">
                    <a:lumMod val="50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9753601" y="8657169"/>
            <a:ext cx="4425244" cy="486833"/>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1219170" rtl="0" eaLnBrk="1" latinLnBrk="0" hangingPunct="1">
              <a:defRPr sz="2133" kern="1200">
                <a:solidFill>
                  <a:srgbClr val="898989"/>
                </a:solidFill>
                <a:latin typeface="Calibri" charset="0"/>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96090422-FAC2-1B47-B696-15B7C4FF0E2E}" type="datetime1">
              <a:rPr lang="en-US" smtClean="0"/>
              <a:pPr/>
              <a:t>12/13/2023</a:t>
            </a:fld>
            <a:endParaRPr lang="en-US"/>
          </a:p>
        </p:txBody>
      </p:sp>
      <p:sp>
        <p:nvSpPr>
          <p:cNvPr id="6" name="Slide Number Placeholder 5"/>
          <p:cNvSpPr>
            <a:spLocks noGrp="1"/>
          </p:cNvSpPr>
          <p:nvPr>
            <p:ph type="sldNum" sz="quarter" idx="12"/>
          </p:nvPr>
        </p:nvSpPr>
        <p:spPr>
          <a:xfrm>
            <a:off x="8737600" y="6633883"/>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264270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19100" y="1340569"/>
            <a:ext cx="10972800" cy="713539"/>
          </a:xfrm>
          <a:prstGeom prst="rect">
            <a:avLst/>
          </a:prstGeom>
        </p:spPr>
        <p:txBody>
          <a:bodyPr lIns="0" tIns="0" rIns="0" bIns="0"/>
          <a:lstStyle>
            <a:lvl1pPr>
              <a:defRPr sz="2800" b="1" cap="none" baseline="0">
                <a:solidFill>
                  <a:srgbClr val="E53E31"/>
                </a:solidFill>
                <a:latin typeface="Calibri" panose="020F0502020204030204" pitchFamily="34" charset="0"/>
                <a:cs typeface="Calibri" panose="020F0502020204030204" pitchFamily="34" charset="0"/>
              </a:defRPr>
            </a:lvl1pPr>
          </a:lstStyle>
          <a:p>
            <a:r>
              <a:rPr lang="en-US"/>
              <a:t>Click to edit Master title style</a:t>
            </a:r>
          </a:p>
        </p:txBody>
      </p:sp>
      <p:sp>
        <p:nvSpPr>
          <p:cNvPr id="8" name="Content Placeholder 2"/>
          <p:cNvSpPr>
            <a:spLocks noGrp="1"/>
          </p:cNvSpPr>
          <p:nvPr>
            <p:ph idx="1"/>
          </p:nvPr>
        </p:nvSpPr>
        <p:spPr>
          <a:xfrm>
            <a:off x="419100" y="2033093"/>
            <a:ext cx="10972800" cy="3954624"/>
          </a:xfrm>
          <a:prstGeom prst="rect">
            <a:avLst/>
          </a:prstGeom>
        </p:spPr>
        <p:txBody>
          <a:bodyPr lIns="0" tIns="0" rIns="0" bIns="0"/>
          <a:lstStyle>
            <a:lvl1pPr>
              <a:defRPr sz="2400">
                <a:solidFill>
                  <a:schemeClr val="bg1">
                    <a:lumMod val="50000"/>
                  </a:schemeClr>
                </a:solidFill>
              </a:defRPr>
            </a:lvl1pPr>
            <a:lvl2pPr>
              <a:defRPr sz="2000">
                <a:solidFill>
                  <a:schemeClr val="bg1">
                    <a:lumMod val="50000"/>
                  </a:schemeClr>
                </a:solidFill>
              </a:defRPr>
            </a:lvl2pPr>
            <a:lvl3pPr>
              <a:defRPr sz="2000">
                <a:solidFill>
                  <a:schemeClr val="bg1">
                    <a:lumMod val="50000"/>
                  </a:schemeClr>
                </a:solidFill>
              </a:defRPr>
            </a:lvl3pPr>
            <a:lvl4pPr>
              <a:defRPr sz="1800">
                <a:solidFill>
                  <a:schemeClr val="bg1">
                    <a:lumMod val="50000"/>
                  </a:schemeClr>
                </a:solidFill>
              </a:defRPr>
            </a:lvl4pPr>
            <a:lvl5pPr marL="342900" indent="-342900">
              <a:buClr>
                <a:schemeClr val="bg1">
                  <a:lumMod val="50000"/>
                </a:schemeClr>
              </a:buClr>
              <a:buFont typeface="Arial" panose="020B0604020202020204" pitchFamily="34" charset="0"/>
              <a:buChar char="•"/>
              <a:defRPr sz="16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r>
              <a:rPr lang="en-US"/>
              <a:t>bullets</a:t>
            </a:r>
          </a:p>
        </p:txBody>
      </p:sp>
      <p:pic>
        <p:nvPicPr>
          <p:cNvPr id="9" name="Picture 8">
            <a:extLst>
              <a:ext uri="{FF2B5EF4-FFF2-40B4-BE49-F238E27FC236}">
                <a16:creationId xmlns:a16="http://schemas.microsoft.com/office/drawing/2014/main" id="{37619076-BE8D-2C47-946C-80856A3A48C1}"/>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Date Placeholder 3">
            <a:extLst>
              <a:ext uri="{FF2B5EF4-FFF2-40B4-BE49-F238E27FC236}">
                <a16:creationId xmlns:a16="http://schemas.microsoft.com/office/drawing/2014/main" id="{CAE195A5-01B6-9E42-A4B3-047ACDC25E46}"/>
              </a:ext>
            </a:extLst>
          </p:cNvPr>
          <p:cNvSpPr>
            <a:spLocks noGrp="1"/>
          </p:cNvSpPr>
          <p:nvPr>
            <p:ph type="dt" sz="half" idx="10"/>
          </p:nvPr>
        </p:nvSpPr>
        <p:spPr>
          <a:xfrm>
            <a:off x="9753601" y="8657169"/>
            <a:ext cx="4425244" cy="486833"/>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1219170" rtl="0" eaLnBrk="1" latinLnBrk="0" hangingPunct="1">
              <a:defRPr sz="2133" kern="1200">
                <a:solidFill>
                  <a:srgbClr val="898989"/>
                </a:solidFill>
                <a:latin typeface="Calibri" charset="0"/>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96090422-FAC2-1B47-B696-15B7C4FF0E2E}" type="datetime1">
              <a:rPr lang="en-US" smtClean="0"/>
              <a:pPr/>
              <a:t>12/13/2023</a:t>
            </a:fld>
            <a:endParaRPr lang="en-US"/>
          </a:p>
        </p:txBody>
      </p:sp>
      <p:sp>
        <p:nvSpPr>
          <p:cNvPr id="11" name="Slide Number Placeholder 5">
            <a:extLst>
              <a:ext uri="{FF2B5EF4-FFF2-40B4-BE49-F238E27FC236}">
                <a16:creationId xmlns:a16="http://schemas.microsoft.com/office/drawing/2014/main" id="{75AE88F0-BFDA-2D49-908A-4FE3AB1EA0C0}"/>
              </a:ext>
            </a:extLst>
          </p:cNvPr>
          <p:cNvSpPr>
            <a:spLocks noGrp="1"/>
          </p:cNvSpPr>
          <p:nvPr>
            <p:ph type="sldNum" sz="quarter" idx="12"/>
          </p:nvPr>
        </p:nvSpPr>
        <p:spPr>
          <a:xfrm>
            <a:off x="8737600" y="6633883"/>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4005230848"/>
      </p:ext>
    </p:extLst>
  </p:cSld>
  <p:clrMapOvr>
    <a:masterClrMapping/>
  </p:clrMapOvr>
  <p:extLst>
    <p:ext uri="{DCECCB84-F9BA-43D5-87BE-67443E8EF086}">
      <p15:sldGuideLst xmlns:p15="http://schemas.microsoft.com/office/powerpoint/2012/main">
        <p15:guide id="1" orient="horz" pos="1120" userDrawn="1">
          <p15:clr>
            <a:srgbClr val="FBAE40"/>
          </p15:clr>
        </p15:guide>
        <p15:guide id="2" pos="352" userDrawn="1">
          <p15:clr>
            <a:srgbClr val="FBAE40"/>
          </p15:clr>
        </p15:guide>
        <p15:guide id="4" orient="horz" pos="1568" userDrawn="1">
          <p15:clr>
            <a:srgbClr val="FBAE40"/>
          </p15:clr>
        </p15:guide>
        <p15:guide id="5" orient="horz" pos="1696" userDrawn="1">
          <p15:clr>
            <a:srgbClr val="FBAE40"/>
          </p15:clr>
        </p15:guide>
        <p15:guide id="6" orient="horz" pos="2848" userDrawn="1">
          <p15:clr>
            <a:srgbClr val="FBAE40"/>
          </p15:clr>
        </p15:guide>
        <p15:guide id="7" orient="horz" pos="5312" userDrawn="1">
          <p15:clr>
            <a:srgbClr val="FBAE40"/>
          </p15:clr>
        </p15:guide>
        <p15:guide id="8" pos="6816" userDrawn="1">
          <p15:clr>
            <a:srgbClr val="FBAE40"/>
          </p15:clr>
        </p15:guide>
        <p15:guide id="9" pos="70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753601" y="8657169"/>
            <a:ext cx="4425244" cy="486833"/>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1219170" rtl="0" eaLnBrk="1" latinLnBrk="0" hangingPunct="1">
              <a:defRPr sz="2133" kern="1200">
                <a:solidFill>
                  <a:srgbClr val="898989"/>
                </a:solidFill>
                <a:latin typeface="Calibri" charset="0"/>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96090422-FAC2-1B47-B696-15B7C4FF0E2E}" type="datetime1">
              <a:rPr lang="en-US" smtClean="0"/>
              <a:pPr/>
              <a:t>12/13/2023</a:t>
            </a:fld>
            <a:endParaRPr lang="en-US"/>
          </a:p>
        </p:txBody>
      </p:sp>
      <p:sp>
        <p:nvSpPr>
          <p:cNvPr id="6" name="Slide Number Placeholder 5"/>
          <p:cNvSpPr>
            <a:spLocks noGrp="1"/>
          </p:cNvSpPr>
          <p:nvPr>
            <p:ph type="sldNum" sz="quarter" idx="12"/>
          </p:nvPr>
        </p:nvSpPr>
        <p:spPr>
          <a:xfrm>
            <a:off x="8737600" y="6627448"/>
            <a:ext cx="2844800" cy="230555"/>
          </a:xfrm>
        </p:spPr>
        <p:txBody>
          <a:bodyPr/>
          <a:lstStyle>
            <a:lvl1pPr>
              <a:defRPr sz="1400">
                <a:solidFill>
                  <a:schemeClr val="bg1"/>
                </a:solidFill>
              </a:defRPr>
            </a:lvl1pPr>
          </a:lstStyle>
          <a:p>
            <a:fld id="{24AA7F1F-F248-F943-913A-EBF08A13E994}" type="slidenum">
              <a:rPr lang="en-US" smtClean="0"/>
              <a:pPr/>
              <a:t>‹#›</a:t>
            </a:fld>
            <a:endParaRPr lang="en-US"/>
          </a:p>
        </p:txBody>
      </p:sp>
      <p:pic>
        <p:nvPicPr>
          <p:cNvPr id="7" name="Picture 6">
            <a:extLst>
              <a:ext uri="{FF2B5EF4-FFF2-40B4-BE49-F238E27FC236}">
                <a16:creationId xmlns:a16="http://schemas.microsoft.com/office/drawing/2014/main" id="{07C42E69-0C09-F444-A5C0-B02321CB1578}"/>
              </a:ext>
            </a:extLst>
          </p:cNvPr>
          <p:cNvPicPr>
            <a:picLocks noChangeAspect="1"/>
          </p:cNvPicPr>
          <p:nvPr userDrawn="1"/>
        </p:nvPicPr>
        <p:blipFill>
          <a:blip r:embed="rId2"/>
          <a:stretch>
            <a:fillRect/>
          </a:stretch>
        </p:blipFill>
        <p:spPr>
          <a:xfrm>
            <a:off x="121920" y="383635"/>
            <a:ext cx="3319632" cy="728884"/>
          </a:xfrm>
          <a:prstGeom prst="rect">
            <a:avLst/>
          </a:prstGeom>
        </p:spPr>
      </p:pic>
    </p:spTree>
    <p:extLst>
      <p:ext uri="{BB962C8B-B14F-4D97-AF65-F5344CB8AC3E}">
        <p14:creationId xmlns:p14="http://schemas.microsoft.com/office/powerpoint/2010/main" val="4086793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6">
            <a:lum/>
          </a:blip>
          <a:srcRect/>
          <a:stretch>
            <a:fillRect/>
          </a:stretch>
        </a:blipFill>
        <a:effectLst/>
      </p:bgPr>
    </p:bg>
    <p:spTree>
      <p:nvGrpSpPr>
        <p:cNvPr id="1" name="Shape 5"/>
        <p:cNvGrpSpPr/>
        <p:nvPr/>
      </p:nvGrpSpPr>
      <p:grpSpPr>
        <a:xfrm>
          <a:off x="0" y="0"/>
          <a:ext cx="0" cy="0"/>
          <a:chOff x="0" y="0"/>
          <a:chExt cx="0" cy="0"/>
        </a:xfrm>
      </p:grpSpPr>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b="0" i="0">
                <a:solidFill>
                  <a:schemeClr val="dk2"/>
                </a:solidFill>
                <a:latin typeface="Calibri" panose="020F0502020204030204" pitchFamily="34" charset="0"/>
                <a:cs typeface="Calibri" panose="020F0502020204030204" pitchFamily="34" charset="0"/>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5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4" name="Title 1">
            <a:extLst>
              <a:ext uri="{FF2B5EF4-FFF2-40B4-BE49-F238E27FC236}">
                <a16:creationId xmlns:a16="http://schemas.microsoft.com/office/drawing/2014/main" id="{AF1F1C82-E983-FEF1-8B61-6173CB7574E6}"/>
              </a:ext>
            </a:extLst>
          </p:cNvPr>
          <p:cNvSpPr txBox="1">
            <a:spLocks/>
          </p:cNvSpPr>
          <p:nvPr/>
        </p:nvSpPr>
        <p:spPr>
          <a:xfrm>
            <a:off x="914400" y="2774680"/>
            <a:ext cx="10363200" cy="891931"/>
          </a:xfrm>
          <a:prstGeom prst="rect">
            <a:avLst/>
          </a:prstGeom>
        </p:spPr>
        <p:txBody>
          <a:bodyPr>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3733" b="1" i="0" u="none" strike="noStrike" cap="none" baseline="0">
                <a:solidFill>
                  <a:srgbClr val="E33D33"/>
                </a:solidFill>
                <a:latin typeface="+mj-lt"/>
                <a:ea typeface="Calibri" panose="020F0502020204030204" pitchFamily="34"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a:lnSpc>
                <a:spcPts val="4200"/>
              </a:lnSpc>
            </a:pPr>
            <a:r>
              <a:rPr lang="en-CA" sz="4000" b="0"/>
              <a:t>Treatment of Venous Thromboembolism: Thrombophilia Testing</a:t>
            </a:r>
          </a:p>
        </p:txBody>
      </p:sp>
      <p:sp>
        <p:nvSpPr>
          <p:cNvPr id="5" name="Subtitle 2">
            <a:extLst>
              <a:ext uri="{FF2B5EF4-FFF2-40B4-BE49-F238E27FC236}">
                <a16:creationId xmlns:a16="http://schemas.microsoft.com/office/drawing/2014/main" id="{492F55EC-8813-A4F8-4D45-FA3372D6BD93}"/>
              </a:ext>
            </a:extLst>
          </p:cNvPr>
          <p:cNvSpPr txBox="1">
            <a:spLocks/>
          </p:cNvSpPr>
          <p:nvPr/>
        </p:nvSpPr>
        <p:spPr>
          <a:xfrm>
            <a:off x="914400" y="3855304"/>
            <a:ext cx="8534400" cy="2791640"/>
          </a:xfrm>
          <a:prstGeom prst="rect">
            <a:avLst/>
          </a:prstGeom>
        </p:spPr>
        <p:txBody>
          <a:bodyPr>
            <a:noAutofit/>
          </a:bodyPr>
          <a:lstStyle>
            <a:lvl1pPr marL="0" indent="0" algn="ctr" defTabSz="609585" rtl="0" eaLnBrk="0" fontAlgn="base" hangingPunct="0">
              <a:spcBef>
                <a:spcPct val="20000"/>
              </a:spcBef>
              <a:spcAft>
                <a:spcPct val="0"/>
              </a:spcAft>
              <a:buFont typeface="Arial" charset="0"/>
              <a:buNone/>
              <a:defRPr sz="2400" kern="1200" cap="all" baseline="0">
                <a:solidFill>
                  <a:schemeClr val="bg1">
                    <a:lumMod val="50000"/>
                  </a:schemeClr>
                </a:solidFill>
                <a:latin typeface="+mn-lt"/>
                <a:ea typeface="Geneva" pitchFamily="37" charset="-128"/>
                <a:cs typeface="Geneva" pitchFamily="37" charset="-128"/>
              </a:defRPr>
            </a:lvl1pPr>
            <a:lvl2pPr marL="609585" indent="0" algn="ctr" defTabSz="609585" rtl="0" eaLnBrk="0" fontAlgn="base" hangingPunct="0">
              <a:spcBef>
                <a:spcPct val="20000"/>
              </a:spcBef>
              <a:spcAft>
                <a:spcPct val="0"/>
              </a:spcAft>
              <a:buFont typeface="Arial" charset="0"/>
              <a:buNone/>
              <a:defRPr sz="2667" kern="1200">
                <a:solidFill>
                  <a:schemeClr val="tx1">
                    <a:tint val="75000"/>
                  </a:schemeClr>
                </a:solidFill>
                <a:latin typeface="+mn-lt"/>
                <a:ea typeface="Geneva" pitchFamily="37" charset="-128"/>
                <a:cs typeface="+mn-cs"/>
              </a:defRPr>
            </a:lvl2pPr>
            <a:lvl3pPr marL="1219170" indent="0" algn="ctr" defTabSz="609585" rtl="0" eaLnBrk="0" fontAlgn="base" hangingPunct="0">
              <a:spcBef>
                <a:spcPct val="20000"/>
              </a:spcBef>
              <a:spcAft>
                <a:spcPct val="0"/>
              </a:spcAft>
              <a:buFont typeface="Arial" charset="0"/>
              <a:buNone/>
              <a:defRPr kern="1200">
                <a:solidFill>
                  <a:schemeClr val="tx1">
                    <a:tint val="75000"/>
                  </a:schemeClr>
                </a:solidFill>
                <a:latin typeface="+mn-lt"/>
                <a:ea typeface="Geneva" pitchFamily="37" charset="-128"/>
                <a:cs typeface="+mn-cs"/>
              </a:defRPr>
            </a:lvl3pPr>
            <a:lvl4pPr marL="1828754"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4pPr>
            <a:lvl5pPr marL="2438339"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l"/>
            <a:r>
              <a:rPr lang="en-CA" b="1" i="1" cap="none"/>
              <a:t>An Educational Slide Set </a:t>
            </a:r>
          </a:p>
          <a:p>
            <a:pPr algn="l"/>
            <a:r>
              <a:rPr lang="en-CA" sz="2000" cap="none"/>
              <a:t>American Society of Hematology Guidelines for the Management of Venous Thromboembolism: Thrombophilia Testing</a:t>
            </a:r>
          </a:p>
          <a:p>
            <a:pPr algn="l"/>
            <a:endParaRPr lang="en-US" sz="1800" b="1" cap="none"/>
          </a:p>
          <a:p>
            <a:pPr algn="l">
              <a:spcBef>
                <a:spcPts val="0"/>
              </a:spcBef>
            </a:pPr>
            <a:r>
              <a:rPr lang="en-US" sz="1600" b="1" cap="none"/>
              <a:t>Slide set authors: </a:t>
            </a:r>
            <a:br>
              <a:rPr lang="en-US" sz="1600" cap="none"/>
            </a:br>
            <a:r>
              <a:rPr lang="en-CA" sz="1600" cap="none"/>
              <a:t>Taylor Dear, MD (University of Toronto)</a:t>
            </a:r>
          </a:p>
          <a:p>
            <a:pPr algn="l">
              <a:spcBef>
                <a:spcPts val="0"/>
              </a:spcBef>
            </a:pPr>
            <a:r>
              <a:rPr lang="en-CA" sz="1600" cap="none"/>
              <a:t>Nicole </a:t>
            </a:r>
            <a:r>
              <a:rPr lang="en-CA" sz="1600" cap="none" err="1"/>
              <a:t>Relke</a:t>
            </a:r>
            <a:r>
              <a:rPr lang="en-CA" sz="1600" cap="none"/>
              <a:t>, MD (University of Toronto)</a:t>
            </a:r>
          </a:p>
          <a:p>
            <a:pPr algn="l">
              <a:spcBef>
                <a:spcPts val="0"/>
              </a:spcBef>
            </a:pPr>
            <a:r>
              <a:rPr lang="en-CA" sz="1600" cap="none"/>
              <a:t>Zachary Liederman, MD </a:t>
            </a:r>
            <a:r>
              <a:rPr lang="en-CA" sz="1600" cap="none" err="1"/>
              <a:t>MScCH</a:t>
            </a:r>
            <a:r>
              <a:rPr lang="en-CA" sz="1600" cap="none"/>
              <a:t> (University of Toronto)</a:t>
            </a:r>
          </a:p>
          <a:p>
            <a:pPr algn="l">
              <a:spcBef>
                <a:spcPts val="0"/>
              </a:spcBef>
            </a:pPr>
            <a:r>
              <a:rPr lang="en-CA" sz="1600" cap="none"/>
              <a:t>Saskia Middeldorp, MD, PhD (Radboud University Medical Center)</a:t>
            </a:r>
          </a:p>
          <a:p>
            <a:pPr algn="l">
              <a:spcBef>
                <a:spcPts val="0"/>
              </a:spcBef>
            </a:pPr>
            <a:endParaRPr lang="en-CA" sz="1600" cap="non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419100" y="1340569"/>
            <a:ext cx="10972800" cy="713539"/>
          </a:xfrm>
        </p:spPr>
        <p:txBody>
          <a:bodyPr spcFirstLastPara="1" wrap="square" lIns="0" tIns="0" rIns="0" bIns="0" anchor="t" anchorCtr="0">
            <a:noAutofit/>
          </a:bodyPr>
          <a:lstStyle/>
          <a:p>
            <a:r>
              <a:rPr lang="en-US">
                <a:sym typeface="Calibri"/>
              </a:rPr>
              <a:t>Treatment (anticoagulation) effect</a:t>
            </a:r>
          </a:p>
        </p:txBody>
      </p:sp>
      <p:sp>
        <p:nvSpPr>
          <p:cNvPr id="116" name="Google Shape;116;p23"/>
          <p:cNvSpPr txBox="1">
            <a:spLocks noGrp="1"/>
          </p:cNvSpPr>
          <p:nvPr>
            <p:ph idx="1"/>
          </p:nvPr>
        </p:nvSpPr>
        <p:spPr>
          <a:xfrm>
            <a:off x="419100" y="2033093"/>
            <a:ext cx="10972800" cy="3954624"/>
          </a:xfrm>
          <a:ln>
            <a:noFill/>
          </a:ln>
        </p:spPr>
        <p:txBody>
          <a:bodyPr spcFirstLastPara="1" wrap="square" lIns="0" tIns="121900" rIns="0" bIns="0" anchor="t" anchorCtr="0">
            <a:normAutofit/>
          </a:bodyPr>
          <a:lstStyle/>
          <a:p>
            <a:r>
              <a:rPr lang="en" sz="2000">
                <a:sym typeface="Calibri"/>
              </a:rPr>
              <a:t>For example, in a patient with a history of a provoked VTE, where stopping anticoagulation is usual care:</a:t>
            </a:r>
          </a:p>
          <a:p>
            <a:endParaRPr lang="en" sz="2000">
              <a:sym typeface="Calibri"/>
            </a:endParaRPr>
          </a:p>
          <a:p>
            <a:endParaRPr lang="en" sz="2000">
              <a:sym typeface="Calibri"/>
            </a:endParaRPr>
          </a:p>
          <a:p>
            <a:endParaRPr lang="en" sz="2000">
              <a:sym typeface="Calibri"/>
            </a:endParaRPr>
          </a:p>
          <a:p>
            <a:endParaRPr lang="en" sz="2000">
              <a:sym typeface="Calibri"/>
            </a:endParaRPr>
          </a:p>
          <a:p>
            <a:endParaRPr lang="en" sz="2000">
              <a:sym typeface="Calibri"/>
            </a:endParaRPr>
          </a:p>
          <a:p>
            <a:endParaRPr lang="en" sz="2000">
              <a:sym typeface="Calibri"/>
            </a:endParaRPr>
          </a:p>
          <a:p>
            <a:endParaRPr lang="en" sz="2000">
              <a:sym typeface="Calibri"/>
            </a:endParaRPr>
          </a:p>
          <a:p>
            <a:endParaRPr lang="en" sz="2000">
              <a:sym typeface="Calibri"/>
            </a:endParaRPr>
          </a:p>
        </p:txBody>
      </p:sp>
      <p:sp>
        <p:nvSpPr>
          <p:cNvPr id="2" name="TextBox 1">
            <a:extLst>
              <a:ext uri="{FF2B5EF4-FFF2-40B4-BE49-F238E27FC236}">
                <a16:creationId xmlns:a16="http://schemas.microsoft.com/office/drawing/2014/main" id="{A5DC741D-1EBA-0640-BB77-C5EDF1DE9B23}"/>
              </a:ext>
            </a:extLst>
          </p:cNvPr>
          <p:cNvSpPr txBox="1"/>
          <p:nvPr/>
        </p:nvSpPr>
        <p:spPr>
          <a:xfrm>
            <a:off x="419100" y="5196647"/>
            <a:ext cx="10601805" cy="1231106"/>
          </a:xfrm>
          <a:prstGeom prst="rect">
            <a:avLst/>
          </a:prstGeom>
          <a:noFill/>
        </p:spPr>
        <p:txBody>
          <a:bodyPr wrap="square" lIns="0" tIns="0" rIns="0" bIns="0" rtlCol="0">
            <a:spAutoFit/>
          </a:bodyPr>
          <a:lstStyle/>
          <a:p>
            <a:pPr marL="152396">
              <a:buSzPts val="1800"/>
            </a:pPr>
            <a:r>
              <a:rPr lang="en" sz="2000">
                <a:solidFill>
                  <a:schemeClr val="bg1">
                    <a:lumMod val="50000"/>
                  </a:schemeClr>
                </a:solidFill>
                <a:latin typeface="Calibri"/>
                <a:ea typeface="Calibri"/>
                <a:cs typeface="Calibri"/>
                <a:sym typeface="Calibri"/>
              </a:rPr>
              <a:t>In providing a recommendation, the panel considered:</a:t>
            </a:r>
          </a:p>
          <a:p>
            <a:pPr marL="1128156" lvl="6" indent="-372524">
              <a:buClr>
                <a:srgbClr val="595A59"/>
              </a:buClr>
              <a:buSzPts val="1800"/>
              <a:buFont typeface="Arial" panose="020B0604020202020204" pitchFamily="34" charset="0"/>
              <a:buChar char="•"/>
            </a:pPr>
            <a:r>
              <a:rPr lang="en-CA" sz="2000">
                <a:solidFill>
                  <a:schemeClr val="bg1">
                    <a:lumMod val="50000"/>
                  </a:schemeClr>
                </a:solidFill>
                <a:latin typeface="Calibri"/>
                <a:ea typeface="Calibri"/>
                <a:cs typeface="Calibri"/>
                <a:sym typeface="Calibri"/>
              </a:rPr>
              <a:t>Risk of bleeding vs. recurrent thrombosis</a:t>
            </a:r>
          </a:p>
          <a:p>
            <a:pPr marL="1128156" lvl="6" indent="-372524">
              <a:buSzPts val="1800"/>
              <a:buFont typeface="Arial" panose="020B0604020202020204" pitchFamily="34" charset="0"/>
              <a:buChar char="•"/>
            </a:pPr>
            <a:r>
              <a:rPr lang="en-CA" sz="2000">
                <a:solidFill>
                  <a:schemeClr val="bg1">
                    <a:lumMod val="50000"/>
                  </a:schemeClr>
                </a:solidFill>
                <a:latin typeface="Calibri"/>
                <a:ea typeface="Calibri"/>
                <a:cs typeface="Calibri"/>
                <a:sym typeface="Calibri"/>
              </a:rPr>
              <a:t>C</a:t>
            </a:r>
            <a:r>
              <a:rPr lang="en" sz="2000" err="1">
                <a:solidFill>
                  <a:schemeClr val="bg1">
                    <a:lumMod val="50000"/>
                  </a:schemeClr>
                </a:solidFill>
                <a:latin typeface="Calibri"/>
                <a:ea typeface="Calibri"/>
                <a:cs typeface="Calibri"/>
                <a:sym typeface="Calibri"/>
              </a:rPr>
              <a:t>ost</a:t>
            </a:r>
            <a:r>
              <a:rPr lang="en" sz="2000">
                <a:solidFill>
                  <a:schemeClr val="bg1">
                    <a:lumMod val="50000"/>
                  </a:schemeClr>
                </a:solidFill>
                <a:latin typeface="Calibri"/>
                <a:ea typeface="Calibri"/>
                <a:cs typeface="Calibri"/>
                <a:sym typeface="Calibri"/>
              </a:rPr>
              <a:t> &amp; burden of thrombophilia testing/anticoagulant treatment</a:t>
            </a:r>
          </a:p>
          <a:p>
            <a:pPr marL="1128156" lvl="6" indent="-372524">
              <a:buSzPts val="1800"/>
              <a:buFont typeface="Arial" panose="020B0604020202020204" pitchFamily="34" charset="0"/>
              <a:buChar char="•"/>
            </a:pPr>
            <a:r>
              <a:rPr lang="en" sz="2000">
                <a:solidFill>
                  <a:schemeClr val="bg1">
                    <a:lumMod val="50000"/>
                  </a:schemeClr>
                </a:solidFill>
                <a:latin typeface="Calibri"/>
                <a:ea typeface="Calibri"/>
                <a:cs typeface="Calibri"/>
                <a:sym typeface="Calibri"/>
              </a:rPr>
              <a:t>Patient preferences</a:t>
            </a:r>
          </a:p>
        </p:txBody>
      </p:sp>
      <p:grpSp>
        <p:nvGrpSpPr>
          <p:cNvPr id="12" name="Group 11">
            <a:extLst>
              <a:ext uri="{FF2B5EF4-FFF2-40B4-BE49-F238E27FC236}">
                <a16:creationId xmlns:a16="http://schemas.microsoft.com/office/drawing/2014/main" id="{CCCB3ABB-82F7-5CB4-BEF0-1AF9FC022C2B}"/>
              </a:ext>
            </a:extLst>
          </p:cNvPr>
          <p:cNvGrpSpPr/>
          <p:nvPr/>
        </p:nvGrpSpPr>
        <p:grpSpPr>
          <a:xfrm>
            <a:off x="1416917" y="2746024"/>
            <a:ext cx="9780750" cy="2257161"/>
            <a:chOff x="340911" y="2234004"/>
            <a:chExt cx="11435490" cy="2639035"/>
          </a:xfrm>
        </p:grpSpPr>
        <p:sp>
          <p:nvSpPr>
            <p:cNvPr id="4" name="Rectangle 3">
              <a:extLst>
                <a:ext uri="{FF2B5EF4-FFF2-40B4-BE49-F238E27FC236}">
                  <a16:creationId xmlns:a16="http://schemas.microsoft.com/office/drawing/2014/main" id="{980D7840-48D9-124E-92D6-4AF0EB99EF14}"/>
                </a:ext>
              </a:extLst>
            </p:cNvPr>
            <p:cNvSpPr/>
            <p:nvPr/>
          </p:nvSpPr>
          <p:spPr>
            <a:xfrm>
              <a:off x="1043553" y="2850763"/>
              <a:ext cx="2500393" cy="759773"/>
            </a:xfrm>
            <a:prstGeom prst="rect">
              <a:avLst/>
            </a:prstGeom>
            <a:solidFill>
              <a:srgbClr val="FFD9B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a:solidFill>
                    <a:schemeClr val="bg1">
                      <a:lumMod val="50000"/>
                    </a:schemeClr>
                  </a:solidFill>
                  <a:latin typeface="Calibri" panose="020F0502020204030204" pitchFamily="34" charset="0"/>
                </a:rPr>
                <a:t>Thrombophilia Testing</a:t>
              </a:r>
            </a:p>
          </p:txBody>
        </p:sp>
        <p:sp>
          <p:nvSpPr>
            <p:cNvPr id="8" name="Rectangle 7">
              <a:extLst>
                <a:ext uri="{FF2B5EF4-FFF2-40B4-BE49-F238E27FC236}">
                  <a16:creationId xmlns:a16="http://schemas.microsoft.com/office/drawing/2014/main" id="{B250C729-CB40-9B49-BDF8-9F5FEAC11D7C}"/>
                </a:ext>
              </a:extLst>
            </p:cNvPr>
            <p:cNvSpPr/>
            <p:nvPr/>
          </p:nvSpPr>
          <p:spPr>
            <a:xfrm>
              <a:off x="3857370" y="2238839"/>
              <a:ext cx="2500393" cy="759773"/>
            </a:xfrm>
            <a:prstGeom prst="rect">
              <a:avLst/>
            </a:prstGeom>
            <a:solidFill>
              <a:srgbClr val="BDE0E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a:solidFill>
                    <a:schemeClr val="bg1">
                      <a:lumMod val="50000"/>
                    </a:schemeClr>
                  </a:solidFill>
                  <a:latin typeface="Calibri" panose="020F0502020204030204" pitchFamily="34" charset="0"/>
                </a:rPr>
                <a:t>Thrombophilia</a:t>
              </a:r>
            </a:p>
          </p:txBody>
        </p:sp>
        <p:sp>
          <p:nvSpPr>
            <p:cNvPr id="9" name="Rectangle 8">
              <a:extLst>
                <a:ext uri="{FF2B5EF4-FFF2-40B4-BE49-F238E27FC236}">
                  <a16:creationId xmlns:a16="http://schemas.microsoft.com/office/drawing/2014/main" id="{BF1331F8-4AD6-4E4C-8670-7B4C0E3F3C0A}"/>
                </a:ext>
              </a:extLst>
            </p:cNvPr>
            <p:cNvSpPr/>
            <p:nvPr/>
          </p:nvSpPr>
          <p:spPr>
            <a:xfrm>
              <a:off x="3857370" y="3173635"/>
              <a:ext cx="2500393" cy="759773"/>
            </a:xfrm>
            <a:prstGeom prst="rect">
              <a:avLst/>
            </a:prstGeom>
            <a:solidFill>
              <a:srgbClr val="BDE0E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a:solidFill>
                    <a:schemeClr val="bg1">
                      <a:lumMod val="50000"/>
                    </a:schemeClr>
                  </a:solidFill>
                  <a:latin typeface="Calibri" panose="020F0502020204030204" pitchFamily="34" charset="0"/>
                </a:rPr>
                <a:t>No Thrombophilia</a:t>
              </a:r>
            </a:p>
          </p:txBody>
        </p:sp>
        <p:sp>
          <p:nvSpPr>
            <p:cNvPr id="10" name="Rectangle 9">
              <a:extLst>
                <a:ext uri="{FF2B5EF4-FFF2-40B4-BE49-F238E27FC236}">
                  <a16:creationId xmlns:a16="http://schemas.microsoft.com/office/drawing/2014/main" id="{C8707970-3E26-1E4F-81CF-8F7B39AA0C25}"/>
                </a:ext>
              </a:extLst>
            </p:cNvPr>
            <p:cNvSpPr/>
            <p:nvPr/>
          </p:nvSpPr>
          <p:spPr>
            <a:xfrm>
              <a:off x="6566689" y="2234004"/>
              <a:ext cx="2500393" cy="759773"/>
            </a:xfrm>
            <a:prstGeom prst="rect">
              <a:avLst/>
            </a:prstGeom>
            <a:solidFill>
              <a:srgbClr val="BDE0E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a:solidFill>
                    <a:schemeClr val="bg1">
                      <a:lumMod val="50000"/>
                    </a:schemeClr>
                  </a:solidFill>
                  <a:latin typeface="Calibri" panose="020F0502020204030204" pitchFamily="34" charset="0"/>
                </a:rPr>
                <a:t>Indefinite</a:t>
              </a:r>
            </a:p>
            <a:p>
              <a:pPr algn="ctr"/>
              <a:r>
                <a:rPr lang="en-US" sz="1600">
                  <a:solidFill>
                    <a:schemeClr val="bg1">
                      <a:lumMod val="50000"/>
                    </a:schemeClr>
                  </a:solidFill>
                  <a:latin typeface="Calibri" panose="020F0502020204030204" pitchFamily="34" charset="0"/>
                </a:rPr>
                <a:t>Anticoagulation</a:t>
              </a:r>
            </a:p>
          </p:txBody>
        </p:sp>
        <p:sp>
          <p:nvSpPr>
            <p:cNvPr id="11" name="Rectangle 10">
              <a:extLst>
                <a:ext uri="{FF2B5EF4-FFF2-40B4-BE49-F238E27FC236}">
                  <a16:creationId xmlns:a16="http://schemas.microsoft.com/office/drawing/2014/main" id="{8EB693E2-D09E-7745-BACF-784B16435FED}"/>
                </a:ext>
              </a:extLst>
            </p:cNvPr>
            <p:cNvSpPr/>
            <p:nvPr/>
          </p:nvSpPr>
          <p:spPr>
            <a:xfrm>
              <a:off x="9276008" y="2234004"/>
              <a:ext cx="2500393" cy="751429"/>
            </a:xfrm>
            <a:prstGeom prst="rect">
              <a:avLst/>
            </a:prstGeom>
            <a:solidFill>
              <a:srgbClr val="CAD7AF"/>
            </a:solidFill>
            <a:ln>
              <a:noFill/>
            </a:ln>
          </p:spPr>
          <p:style>
            <a:lnRef idx="2">
              <a:schemeClr val="dk1"/>
            </a:lnRef>
            <a:fillRef idx="1">
              <a:schemeClr val="lt1"/>
            </a:fillRef>
            <a:effectRef idx="0">
              <a:schemeClr val="dk1"/>
            </a:effectRef>
            <a:fontRef idx="minor">
              <a:schemeClr val="dk1"/>
            </a:fontRef>
          </p:style>
          <p:txBody>
            <a:bodyPr lIns="0" rtlCol="0" anchor="ctr"/>
            <a:lstStyle/>
            <a:p>
              <a:pPr algn="ctr"/>
              <a:r>
                <a:rPr lang="en-US" sz="1600" b="1">
                  <a:solidFill>
                    <a:schemeClr val="bg1">
                      <a:lumMod val="50000"/>
                    </a:schemeClr>
                  </a:solidFill>
                  <a:latin typeface="Calibri" panose="020F0502020204030204" pitchFamily="34" charset="0"/>
                </a:rPr>
                <a:t>↑</a:t>
              </a:r>
              <a:r>
                <a:rPr lang="en-US" sz="1600">
                  <a:solidFill>
                    <a:schemeClr val="bg1">
                      <a:lumMod val="50000"/>
                    </a:schemeClr>
                  </a:solidFill>
                  <a:latin typeface="Calibri" panose="020F0502020204030204" pitchFamily="34" charset="0"/>
                </a:rPr>
                <a:t>Bleeding</a:t>
              </a:r>
            </a:p>
            <a:p>
              <a:pPr algn="ctr"/>
              <a:r>
                <a:rPr lang="en-US" sz="1600">
                  <a:solidFill>
                    <a:schemeClr val="bg1">
                      <a:lumMod val="50000"/>
                    </a:schemeClr>
                  </a:solidFill>
                  <a:latin typeface="Calibri" panose="020F0502020204030204" pitchFamily="34" charset="0"/>
                </a:rPr>
                <a:t>     </a:t>
              </a:r>
              <a:r>
                <a:rPr lang="en-US" sz="1600" b="1">
                  <a:solidFill>
                    <a:schemeClr val="bg1">
                      <a:lumMod val="50000"/>
                    </a:schemeClr>
                  </a:solidFill>
                  <a:latin typeface="Calibri" panose="020F0502020204030204" pitchFamily="34" charset="0"/>
                </a:rPr>
                <a:t>↓</a:t>
              </a:r>
              <a:r>
                <a:rPr lang="en-US" sz="1600">
                  <a:solidFill>
                    <a:schemeClr val="bg1">
                      <a:lumMod val="50000"/>
                    </a:schemeClr>
                  </a:solidFill>
                  <a:latin typeface="Calibri" panose="020F0502020204030204" pitchFamily="34" charset="0"/>
                </a:rPr>
                <a:t>Thrombosis</a:t>
              </a:r>
            </a:p>
          </p:txBody>
        </p:sp>
        <p:sp>
          <p:nvSpPr>
            <p:cNvPr id="3" name="Left Brace 2">
              <a:extLst>
                <a:ext uri="{FF2B5EF4-FFF2-40B4-BE49-F238E27FC236}">
                  <a16:creationId xmlns:a16="http://schemas.microsoft.com/office/drawing/2014/main" id="{151B5EAA-9F90-AD49-8BC8-5005040E7A4F}"/>
                </a:ext>
              </a:extLst>
            </p:cNvPr>
            <p:cNvSpPr/>
            <p:nvPr/>
          </p:nvSpPr>
          <p:spPr>
            <a:xfrm>
              <a:off x="3543945" y="2463992"/>
              <a:ext cx="313424" cy="1146545"/>
            </a:xfrm>
            <a:prstGeom prst="leftBrac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bg1">
                    <a:lumMod val="50000"/>
                  </a:schemeClr>
                </a:solidFill>
              </a:endParaRPr>
            </a:p>
          </p:txBody>
        </p:sp>
        <p:cxnSp>
          <p:nvCxnSpPr>
            <p:cNvPr id="6" name="Straight Connector 5">
              <a:extLst>
                <a:ext uri="{FF2B5EF4-FFF2-40B4-BE49-F238E27FC236}">
                  <a16:creationId xmlns:a16="http://schemas.microsoft.com/office/drawing/2014/main" id="{41B735DA-541F-1F4D-AF01-4362A39B6DDB}"/>
                </a:ext>
              </a:extLst>
            </p:cNvPr>
            <p:cNvCxnSpPr>
              <a:cxnSpLocks/>
              <a:stCxn id="8" idx="3"/>
              <a:endCxn id="10" idx="1"/>
            </p:cNvCxnSpPr>
            <p:nvPr/>
          </p:nvCxnSpPr>
          <p:spPr>
            <a:xfrm flipV="1">
              <a:off x="6357763" y="2613891"/>
              <a:ext cx="208925" cy="4835"/>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E956E1B5-F093-2047-B611-0682B100AE97}"/>
                </a:ext>
              </a:extLst>
            </p:cNvPr>
            <p:cNvCxnSpPr/>
            <p:nvPr/>
          </p:nvCxnSpPr>
          <p:spPr>
            <a:xfrm flipV="1">
              <a:off x="9067083" y="2461223"/>
              <a:ext cx="208927" cy="2768"/>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D4FAD2F4-DC5E-074B-8E12-B5FB30F64552}"/>
                </a:ext>
              </a:extLst>
            </p:cNvPr>
            <p:cNvSpPr/>
            <p:nvPr/>
          </p:nvSpPr>
          <p:spPr>
            <a:xfrm>
              <a:off x="6566690" y="3173635"/>
              <a:ext cx="2500393" cy="759773"/>
            </a:xfrm>
            <a:prstGeom prst="rect">
              <a:avLst/>
            </a:prstGeom>
            <a:solidFill>
              <a:srgbClr val="AFACCB"/>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a:solidFill>
                    <a:schemeClr val="bg1">
                      <a:lumMod val="50000"/>
                    </a:schemeClr>
                  </a:solidFill>
                  <a:latin typeface="Calibri" panose="020F0502020204030204" pitchFamily="34" charset="0"/>
                </a:rPr>
                <a:t>Stop Anticoagulation</a:t>
              </a:r>
            </a:p>
          </p:txBody>
        </p:sp>
        <p:cxnSp>
          <p:nvCxnSpPr>
            <p:cNvPr id="15" name="Straight Connector 14">
              <a:extLst>
                <a:ext uri="{FF2B5EF4-FFF2-40B4-BE49-F238E27FC236}">
                  <a16:creationId xmlns:a16="http://schemas.microsoft.com/office/drawing/2014/main" id="{40DA7F36-2C4E-2841-BB3C-95D8B0B6CACF}"/>
                </a:ext>
              </a:extLst>
            </p:cNvPr>
            <p:cNvCxnSpPr/>
            <p:nvPr/>
          </p:nvCxnSpPr>
          <p:spPr>
            <a:xfrm flipV="1">
              <a:off x="6357763" y="3618623"/>
              <a:ext cx="208927" cy="2768"/>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D3C9F6CF-9E70-A940-8E43-274B06DF9143}"/>
                </a:ext>
              </a:extLst>
            </p:cNvPr>
            <p:cNvSpPr/>
            <p:nvPr/>
          </p:nvSpPr>
          <p:spPr>
            <a:xfrm>
              <a:off x="1043553" y="4098983"/>
              <a:ext cx="2500393" cy="75977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a:solidFill>
                    <a:schemeClr val="bg1">
                      <a:lumMod val="50000"/>
                    </a:schemeClr>
                  </a:solidFill>
                  <a:latin typeface="Calibri" panose="020F0502020204030204" pitchFamily="34" charset="0"/>
                </a:rPr>
                <a:t>No Thrombophilia Testing</a:t>
              </a:r>
            </a:p>
          </p:txBody>
        </p:sp>
        <p:sp>
          <p:nvSpPr>
            <p:cNvPr id="28" name="Rectangle 27">
              <a:extLst>
                <a:ext uri="{FF2B5EF4-FFF2-40B4-BE49-F238E27FC236}">
                  <a16:creationId xmlns:a16="http://schemas.microsoft.com/office/drawing/2014/main" id="{1C7D22FA-6FBD-FC4D-83F3-6908FF2F433B}"/>
                </a:ext>
              </a:extLst>
            </p:cNvPr>
            <p:cNvSpPr/>
            <p:nvPr/>
          </p:nvSpPr>
          <p:spPr>
            <a:xfrm>
              <a:off x="3842794" y="4108431"/>
              <a:ext cx="2500393" cy="75977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a:solidFill>
                    <a:schemeClr val="bg1">
                      <a:lumMod val="50000"/>
                    </a:schemeClr>
                  </a:solidFill>
                  <a:latin typeface="Calibri" panose="020F0502020204030204" pitchFamily="34" charset="0"/>
                </a:rPr>
                <a:t>Status Unknown</a:t>
              </a:r>
            </a:p>
          </p:txBody>
        </p:sp>
        <p:sp>
          <p:nvSpPr>
            <p:cNvPr id="29" name="Rectangle 28">
              <a:extLst>
                <a:ext uri="{FF2B5EF4-FFF2-40B4-BE49-F238E27FC236}">
                  <a16:creationId xmlns:a16="http://schemas.microsoft.com/office/drawing/2014/main" id="{ABEB8027-F02A-F445-A5D2-45B9254A9C26}"/>
                </a:ext>
              </a:extLst>
            </p:cNvPr>
            <p:cNvSpPr/>
            <p:nvPr/>
          </p:nvSpPr>
          <p:spPr>
            <a:xfrm>
              <a:off x="6566689" y="4113266"/>
              <a:ext cx="2500393" cy="75977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a:solidFill>
                    <a:schemeClr val="bg1">
                      <a:lumMod val="50000"/>
                    </a:schemeClr>
                  </a:solidFill>
                  <a:latin typeface="Calibri" panose="020F0502020204030204" pitchFamily="34" charset="0"/>
                </a:rPr>
                <a:t>Stop Anticoagulation </a:t>
              </a:r>
            </a:p>
            <a:p>
              <a:pPr algn="ctr"/>
              <a:r>
                <a:rPr lang="en-US" sz="1600">
                  <a:solidFill>
                    <a:schemeClr val="bg1">
                      <a:lumMod val="50000"/>
                    </a:schemeClr>
                  </a:solidFill>
                  <a:latin typeface="Calibri" panose="020F0502020204030204" pitchFamily="34" charset="0"/>
                </a:rPr>
                <a:t>in All</a:t>
              </a:r>
            </a:p>
          </p:txBody>
        </p:sp>
        <p:cxnSp>
          <p:nvCxnSpPr>
            <p:cNvPr id="30" name="Straight Connector 29">
              <a:extLst>
                <a:ext uri="{FF2B5EF4-FFF2-40B4-BE49-F238E27FC236}">
                  <a16:creationId xmlns:a16="http://schemas.microsoft.com/office/drawing/2014/main" id="{7CAEC338-56B4-E449-AA46-F2A7DFC9AC74}"/>
                </a:ext>
              </a:extLst>
            </p:cNvPr>
            <p:cNvCxnSpPr/>
            <p:nvPr/>
          </p:nvCxnSpPr>
          <p:spPr>
            <a:xfrm flipV="1">
              <a:off x="6357763" y="4493152"/>
              <a:ext cx="208927" cy="2768"/>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193009E4-8495-3149-AE56-EDDE4F7BF122}"/>
                </a:ext>
              </a:extLst>
            </p:cNvPr>
            <p:cNvCxnSpPr>
              <a:cxnSpLocks/>
            </p:cNvCxnSpPr>
            <p:nvPr/>
          </p:nvCxnSpPr>
          <p:spPr>
            <a:xfrm flipV="1">
              <a:off x="3519319" y="4488317"/>
              <a:ext cx="336000" cy="2768"/>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1" name="Left Brace 20">
              <a:extLst>
                <a:ext uri="{FF2B5EF4-FFF2-40B4-BE49-F238E27FC236}">
                  <a16:creationId xmlns:a16="http://schemas.microsoft.com/office/drawing/2014/main" id="{BB996801-8ED1-6F42-8EE4-C1D69DB76EB5}"/>
                </a:ext>
              </a:extLst>
            </p:cNvPr>
            <p:cNvSpPr/>
            <p:nvPr/>
          </p:nvSpPr>
          <p:spPr>
            <a:xfrm>
              <a:off x="340911" y="3390200"/>
              <a:ext cx="649876" cy="1146545"/>
            </a:xfrm>
            <a:prstGeom prst="leftBrac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89"/>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110;p22">
            <a:extLst>
              <a:ext uri="{FF2B5EF4-FFF2-40B4-BE49-F238E27FC236}">
                <a16:creationId xmlns:a16="http://schemas.microsoft.com/office/drawing/2014/main" id="{760B8A20-FEA6-FF4B-BF4D-4CD57E902A0C}"/>
              </a:ext>
            </a:extLst>
          </p:cNvPr>
          <p:cNvGraphicFramePr/>
          <p:nvPr>
            <p:extLst>
              <p:ext uri="{D42A27DB-BD31-4B8C-83A1-F6EECF244321}">
                <p14:modId xmlns:p14="http://schemas.microsoft.com/office/powerpoint/2010/main" val="4126576227"/>
              </p:ext>
            </p:extLst>
          </p:nvPr>
        </p:nvGraphicFramePr>
        <p:xfrm>
          <a:off x="852831" y="2054108"/>
          <a:ext cx="10539069" cy="3808354"/>
        </p:xfrm>
        <a:graphic>
          <a:graphicData uri="http://schemas.openxmlformats.org/drawingml/2006/table">
            <a:tbl>
              <a:tblPr>
                <a:noFill/>
                <a:tableStyleId>{CDA78BCB-65FA-40E4-831A-3C8719A47980}</a:tableStyleId>
              </a:tblPr>
              <a:tblGrid>
                <a:gridCol w="2875721">
                  <a:extLst>
                    <a:ext uri="{9D8B030D-6E8A-4147-A177-3AD203B41FA5}">
                      <a16:colId xmlns:a16="http://schemas.microsoft.com/office/drawing/2014/main" val="20000"/>
                    </a:ext>
                  </a:extLst>
                </a:gridCol>
                <a:gridCol w="1754261">
                  <a:extLst>
                    <a:ext uri="{9D8B030D-6E8A-4147-A177-3AD203B41FA5}">
                      <a16:colId xmlns:a16="http://schemas.microsoft.com/office/drawing/2014/main" val="3101560581"/>
                    </a:ext>
                  </a:extLst>
                </a:gridCol>
                <a:gridCol w="2123578">
                  <a:extLst>
                    <a:ext uri="{9D8B030D-6E8A-4147-A177-3AD203B41FA5}">
                      <a16:colId xmlns:a16="http://schemas.microsoft.com/office/drawing/2014/main" val="128195881"/>
                    </a:ext>
                  </a:extLst>
                </a:gridCol>
                <a:gridCol w="1872969">
                  <a:extLst>
                    <a:ext uri="{9D8B030D-6E8A-4147-A177-3AD203B41FA5}">
                      <a16:colId xmlns:a16="http://schemas.microsoft.com/office/drawing/2014/main" val="88584778"/>
                    </a:ext>
                  </a:extLst>
                </a:gridCol>
                <a:gridCol w="1912540">
                  <a:extLst>
                    <a:ext uri="{9D8B030D-6E8A-4147-A177-3AD203B41FA5}">
                      <a16:colId xmlns:a16="http://schemas.microsoft.com/office/drawing/2014/main" val="1014808010"/>
                    </a:ext>
                  </a:extLst>
                </a:gridCol>
              </a:tblGrid>
              <a:tr h="643830">
                <a:tc>
                  <a:txBody>
                    <a:bodyPr/>
                    <a:lstStyle/>
                    <a:p>
                      <a:pPr marL="0" lvl="0" indent="0" algn="l" rtl="0">
                        <a:spcBef>
                          <a:spcPts val="0"/>
                        </a:spcBef>
                        <a:spcAft>
                          <a:spcPts val="0"/>
                        </a:spcAft>
                        <a:buNone/>
                      </a:pPr>
                      <a:endParaRPr sz="1900" b="0" i="0">
                        <a:solidFill>
                          <a:schemeClr val="lt1"/>
                        </a:solidFill>
                        <a:latin typeface="Arial" panose="020B0604020202020204" pitchFamily="34" charset="0"/>
                        <a:cs typeface="Arial" panose="020B0604020202020204" pitchFamily="34" charset="0"/>
                      </a:endParaRPr>
                    </a:p>
                  </a:txBody>
                  <a:tcPr marL="121900" marR="121900" marT="121900" marB="121900">
                    <a:solidFill>
                      <a:srgbClr val="E53E31"/>
                    </a:solidFill>
                  </a:tcPr>
                </a:tc>
                <a:tc>
                  <a:txBody>
                    <a:bodyPr/>
                    <a:lstStyle/>
                    <a:p>
                      <a:pPr marL="0" lvl="0" indent="0" algn="ctr" rtl="0">
                        <a:lnSpc>
                          <a:spcPts val="1380"/>
                        </a:lnSpc>
                        <a:spcBef>
                          <a:spcPts val="0"/>
                        </a:spcBef>
                        <a:spcAft>
                          <a:spcPts val="0"/>
                        </a:spcAft>
                        <a:buNone/>
                      </a:pPr>
                      <a:r>
                        <a:rPr lang="en" sz="1400" b="0" i="0">
                          <a:solidFill>
                            <a:schemeClr val="lt1"/>
                          </a:solidFill>
                          <a:latin typeface="Arial" panose="020B0604020202020204" pitchFamily="34" charset="0"/>
                          <a:cs typeface="Arial" panose="020B0604020202020204" pitchFamily="34" charset="0"/>
                        </a:rPr>
                        <a:t>Prevalence, Median % </a:t>
                      </a:r>
                    </a:p>
                    <a:p>
                      <a:pPr marL="0" lvl="0" indent="0" algn="ctr" rtl="0">
                        <a:lnSpc>
                          <a:spcPts val="1380"/>
                        </a:lnSpc>
                        <a:spcBef>
                          <a:spcPts val="0"/>
                        </a:spcBef>
                        <a:spcAft>
                          <a:spcPts val="0"/>
                        </a:spcAft>
                        <a:buNone/>
                      </a:pPr>
                      <a:r>
                        <a:rPr lang="en" sz="1400" b="0" i="0">
                          <a:solidFill>
                            <a:schemeClr val="lt1"/>
                          </a:solidFill>
                          <a:latin typeface="Arial" panose="020B0604020202020204" pitchFamily="34" charset="0"/>
                          <a:cs typeface="Arial" panose="020B0604020202020204" pitchFamily="34" charset="0"/>
                        </a:rPr>
                        <a:t>(Min-Max)</a:t>
                      </a:r>
                      <a:endParaRPr sz="1400" b="0" i="0">
                        <a:solidFill>
                          <a:schemeClr val="lt1"/>
                        </a:solidFill>
                        <a:latin typeface="Arial" panose="020B0604020202020204" pitchFamily="34" charset="0"/>
                        <a:cs typeface="Arial" panose="020B0604020202020204" pitchFamily="34" charset="0"/>
                      </a:endParaRPr>
                    </a:p>
                  </a:txBody>
                  <a:tcPr marL="121900" marR="121900" marT="121900" marB="121900">
                    <a:solidFill>
                      <a:srgbClr val="E53E31"/>
                    </a:solidFill>
                  </a:tcPr>
                </a:tc>
                <a:tc>
                  <a:txBody>
                    <a:bodyPr/>
                    <a:lstStyle/>
                    <a:p>
                      <a:pPr marL="0" lvl="0" indent="0" algn="ctr" rtl="0">
                        <a:lnSpc>
                          <a:spcPts val="1380"/>
                        </a:lnSpc>
                        <a:spcBef>
                          <a:spcPts val="0"/>
                        </a:spcBef>
                        <a:spcAft>
                          <a:spcPts val="0"/>
                        </a:spcAft>
                        <a:buNone/>
                      </a:pPr>
                      <a:r>
                        <a:rPr lang="en" sz="1400" b="0" i="0">
                          <a:solidFill>
                            <a:schemeClr val="lt1"/>
                          </a:solidFill>
                          <a:latin typeface="Arial" panose="020B0604020202020204" pitchFamily="34" charset="0"/>
                          <a:cs typeface="Arial" panose="020B0604020202020204" pitchFamily="34" charset="0"/>
                        </a:rPr>
                        <a:t>RR for VTE Recurrence - Positive vs Negative (95% CI)</a:t>
                      </a:r>
                      <a:endParaRPr sz="1400" b="0" i="0">
                        <a:solidFill>
                          <a:schemeClr val="lt1"/>
                        </a:solidFill>
                        <a:latin typeface="Arial" panose="020B0604020202020204" pitchFamily="34" charset="0"/>
                        <a:cs typeface="Arial" panose="020B0604020202020204" pitchFamily="34" charset="0"/>
                      </a:endParaRPr>
                    </a:p>
                  </a:txBody>
                  <a:tcPr marL="121900" marR="121900" marT="121900" marB="121900">
                    <a:solidFill>
                      <a:srgbClr val="E53E31"/>
                    </a:solidFill>
                  </a:tcPr>
                </a:tc>
                <a:tc>
                  <a:txBody>
                    <a:bodyPr/>
                    <a:lstStyle/>
                    <a:p>
                      <a:pPr marL="0" lvl="0" indent="0" algn="ctr" rtl="0">
                        <a:lnSpc>
                          <a:spcPts val="1380"/>
                        </a:lnSpc>
                        <a:spcBef>
                          <a:spcPts val="0"/>
                        </a:spcBef>
                        <a:spcAft>
                          <a:spcPts val="0"/>
                        </a:spcAft>
                        <a:buNone/>
                      </a:pPr>
                      <a:r>
                        <a:rPr lang="en-CA" sz="1400" b="0" i="0">
                          <a:solidFill>
                            <a:schemeClr val="lt1"/>
                          </a:solidFill>
                          <a:latin typeface="Arial" panose="020B0604020202020204" pitchFamily="34" charset="0"/>
                          <a:cs typeface="Arial" panose="020B0604020202020204" pitchFamily="34" charset="0"/>
                        </a:rPr>
                        <a:t>Treatment effect for VTE recurrence, RR (95% CI)</a:t>
                      </a:r>
                      <a:endParaRPr sz="1400" b="0" i="0">
                        <a:solidFill>
                          <a:schemeClr val="lt1"/>
                        </a:solidFill>
                        <a:latin typeface="Arial" panose="020B0604020202020204" pitchFamily="34" charset="0"/>
                        <a:cs typeface="Arial" panose="020B0604020202020204" pitchFamily="34" charset="0"/>
                      </a:endParaRPr>
                    </a:p>
                  </a:txBody>
                  <a:tcPr marL="121900" marR="121900" marT="121900" marB="121900">
                    <a:solidFill>
                      <a:srgbClr val="E53E31"/>
                    </a:solidFill>
                  </a:tcPr>
                </a:tc>
                <a:tc>
                  <a:txBody>
                    <a:bodyPr/>
                    <a:lstStyle/>
                    <a:p>
                      <a:pPr marL="0" lvl="0" indent="0" algn="ctr" rtl="0">
                        <a:lnSpc>
                          <a:spcPts val="1380"/>
                        </a:lnSpc>
                        <a:spcBef>
                          <a:spcPts val="0"/>
                        </a:spcBef>
                        <a:spcAft>
                          <a:spcPts val="0"/>
                        </a:spcAft>
                        <a:buNone/>
                      </a:pPr>
                      <a:r>
                        <a:rPr lang="en-CA" sz="1400" b="0" i="0">
                          <a:solidFill>
                            <a:schemeClr val="lt1"/>
                          </a:solidFill>
                          <a:latin typeface="Arial" panose="020B0604020202020204" pitchFamily="34" charset="0"/>
                          <a:cs typeface="Arial" panose="020B0604020202020204" pitchFamily="34" charset="0"/>
                        </a:rPr>
                        <a:t>Treatment effect for major bleeding, RR (95% CI)</a:t>
                      </a:r>
                      <a:endParaRPr sz="1400" b="0" i="0">
                        <a:solidFill>
                          <a:schemeClr val="lt1"/>
                        </a:solidFill>
                        <a:latin typeface="Arial" panose="020B0604020202020204" pitchFamily="34" charset="0"/>
                        <a:cs typeface="Arial" panose="020B0604020202020204" pitchFamily="34" charset="0"/>
                      </a:endParaRPr>
                    </a:p>
                  </a:txBody>
                  <a:tcPr marL="121900" marR="121900" marT="121900" marB="121900">
                    <a:solidFill>
                      <a:srgbClr val="E53E31"/>
                    </a:solidFill>
                  </a:tcPr>
                </a:tc>
                <a:extLst>
                  <a:ext uri="{0D108BD9-81ED-4DB2-BD59-A6C34878D82A}">
                    <a16:rowId xmlns:a16="http://schemas.microsoft.com/office/drawing/2014/main" val="10000"/>
                  </a:ext>
                </a:extLst>
              </a:tr>
              <a:tr h="372062">
                <a:tc>
                  <a:txBody>
                    <a:bodyPr/>
                    <a:lstStyle/>
                    <a:p>
                      <a:pPr marL="0" lvl="0" indent="0" algn="l" rtl="0">
                        <a:spcBef>
                          <a:spcPts val="0"/>
                        </a:spcBef>
                        <a:spcAft>
                          <a:spcPts val="0"/>
                        </a:spcAft>
                        <a:buNone/>
                      </a:pPr>
                      <a:r>
                        <a:rPr lang="en" sz="1400" b="0" i="0">
                          <a:solidFill>
                            <a:schemeClr val="bg1">
                              <a:lumMod val="50000"/>
                            </a:schemeClr>
                          </a:solidFill>
                          <a:latin typeface="Arial" panose="020B0604020202020204" pitchFamily="34" charset="0"/>
                          <a:cs typeface="Arial" panose="020B0604020202020204" pitchFamily="34" charset="0"/>
                        </a:rPr>
                        <a:t>Any Thrombophilia</a:t>
                      </a:r>
                      <a:endParaRPr sz="1400" b="1">
                        <a:solidFill>
                          <a:schemeClr val="bg1">
                            <a:lumMod val="50000"/>
                          </a:schemeClr>
                        </a:solidFill>
                        <a:latin typeface="Arial" panose="020B0604020202020204" pitchFamily="34" charset="0"/>
                        <a:cs typeface="Arial" panose="020B0604020202020204" pitchFamily="34" charset="0"/>
                      </a:endParaRPr>
                    </a:p>
                  </a:txBody>
                  <a:tcPr marR="0" marT="0" marB="0" anchor="ctr"/>
                </a:tc>
                <a:tc>
                  <a:txBody>
                    <a:bodyPr/>
                    <a:lstStyle/>
                    <a:p>
                      <a:pPr marL="0" lvl="0" indent="0" algn="ctr" rtl="0">
                        <a:spcBef>
                          <a:spcPts val="0"/>
                        </a:spcBef>
                        <a:spcAft>
                          <a:spcPts val="0"/>
                        </a:spcAft>
                        <a:buNone/>
                      </a:pPr>
                      <a:r>
                        <a:rPr lang="en" sz="1400" b="0" i="0">
                          <a:solidFill>
                            <a:schemeClr val="bg1">
                              <a:lumMod val="50000"/>
                            </a:schemeClr>
                          </a:solidFill>
                          <a:latin typeface="Arial" panose="020B0604020202020204" pitchFamily="34" charset="0"/>
                          <a:cs typeface="Arial" panose="020B0604020202020204" pitchFamily="34" charset="0"/>
                        </a:rPr>
                        <a:t>38.0 (21.6-59.5)</a:t>
                      </a:r>
                      <a:endParaRPr sz="1400" b="1">
                        <a:solidFill>
                          <a:schemeClr val="bg1">
                            <a:lumMod val="50000"/>
                          </a:schemeClr>
                        </a:solidFill>
                        <a:latin typeface="Arial" panose="020B0604020202020204" pitchFamily="34" charset="0"/>
                        <a:cs typeface="Arial" panose="020B0604020202020204" pitchFamily="34" charset="0"/>
                      </a:endParaRPr>
                    </a:p>
                  </a:txBody>
                  <a:tcPr marL="0" marR="0" marT="0" marB="0" anchor="ctr"/>
                </a:tc>
                <a:tc>
                  <a:txBody>
                    <a:bodyPr/>
                    <a:lstStyle/>
                    <a:p>
                      <a:pPr marL="0" lvl="0" indent="0" algn="ctr" rtl="0">
                        <a:spcBef>
                          <a:spcPts val="0"/>
                        </a:spcBef>
                        <a:spcAft>
                          <a:spcPts val="0"/>
                        </a:spcAft>
                        <a:buNone/>
                      </a:pPr>
                      <a:r>
                        <a:rPr lang="en" sz="1400" b="0" i="0">
                          <a:solidFill>
                            <a:schemeClr val="bg1">
                              <a:lumMod val="50000"/>
                            </a:schemeClr>
                          </a:solidFill>
                          <a:latin typeface="Arial" panose="020B0604020202020204" pitchFamily="34" charset="0"/>
                          <a:cs typeface="Arial" panose="020B0604020202020204" pitchFamily="34" charset="0"/>
                        </a:rPr>
                        <a:t>1.65 (1.28-2.47)</a:t>
                      </a:r>
                      <a:endParaRPr sz="1400" b="1">
                        <a:solidFill>
                          <a:schemeClr val="bg1">
                            <a:lumMod val="50000"/>
                          </a:schemeClr>
                        </a:solidFill>
                        <a:latin typeface="Arial" panose="020B0604020202020204" pitchFamily="34" charset="0"/>
                        <a:cs typeface="Arial" panose="020B0604020202020204" pitchFamily="34" charset="0"/>
                      </a:endParaRPr>
                    </a:p>
                  </a:txBody>
                  <a:tcPr marL="0" marR="0" marT="0" marB="0" anchor="ctr"/>
                </a:tc>
                <a:tc rowSpan="9">
                  <a:txBody>
                    <a:bodyPr/>
                    <a:lstStyle/>
                    <a:p>
                      <a:pPr marL="0" lvl="0" indent="0" algn="ctr" rtl="0">
                        <a:spcBef>
                          <a:spcPts val="0"/>
                        </a:spcBef>
                        <a:spcAft>
                          <a:spcPts val="0"/>
                        </a:spcAft>
                        <a:buNone/>
                      </a:pPr>
                      <a:r>
                        <a:rPr lang="en-CA" sz="1400" b="0">
                          <a:solidFill>
                            <a:schemeClr val="bg1">
                              <a:lumMod val="50000"/>
                            </a:schemeClr>
                          </a:solidFill>
                          <a:latin typeface="Arial" panose="020B0604020202020204" pitchFamily="34" charset="0"/>
                          <a:cs typeface="Arial" panose="020B0604020202020204" pitchFamily="34" charset="0"/>
                        </a:rPr>
                        <a:t>0.15 </a:t>
                      </a:r>
                    </a:p>
                    <a:p>
                      <a:pPr marL="0" lvl="0" indent="0" algn="ctr" rtl="0">
                        <a:spcBef>
                          <a:spcPts val="0"/>
                        </a:spcBef>
                        <a:spcAft>
                          <a:spcPts val="0"/>
                        </a:spcAft>
                        <a:buNone/>
                      </a:pPr>
                      <a:r>
                        <a:rPr lang="en-CA" sz="1400" b="0">
                          <a:solidFill>
                            <a:schemeClr val="bg1">
                              <a:lumMod val="50000"/>
                            </a:schemeClr>
                          </a:solidFill>
                          <a:latin typeface="Arial" panose="020B0604020202020204" pitchFamily="34" charset="0"/>
                          <a:cs typeface="Arial" panose="020B0604020202020204" pitchFamily="34" charset="0"/>
                        </a:rPr>
                        <a:t>(0.10-0.23)</a:t>
                      </a:r>
                      <a:endParaRPr sz="1400" b="0">
                        <a:solidFill>
                          <a:schemeClr val="bg1">
                            <a:lumMod val="50000"/>
                          </a:schemeClr>
                        </a:solidFill>
                        <a:latin typeface="Arial" panose="020B0604020202020204" pitchFamily="34" charset="0"/>
                        <a:cs typeface="Arial" panose="020B0604020202020204" pitchFamily="34" charset="0"/>
                      </a:endParaRPr>
                    </a:p>
                  </a:txBody>
                  <a:tcPr marL="0" marR="0" marT="0" marB="0" anchor="ctr"/>
                </a:tc>
                <a:tc rowSpan="9">
                  <a:txBody>
                    <a:bodyPr/>
                    <a:lstStyle/>
                    <a:p>
                      <a:pPr marL="0" lvl="0" indent="0" algn="ctr" rtl="0">
                        <a:spcBef>
                          <a:spcPts val="0"/>
                        </a:spcBef>
                        <a:spcAft>
                          <a:spcPts val="0"/>
                        </a:spcAft>
                        <a:buNone/>
                      </a:pPr>
                      <a:r>
                        <a:rPr lang="en-CA" sz="1400" b="0">
                          <a:solidFill>
                            <a:schemeClr val="bg1">
                              <a:lumMod val="50000"/>
                            </a:schemeClr>
                          </a:solidFill>
                          <a:latin typeface="Arial" panose="020B0604020202020204" pitchFamily="34" charset="0"/>
                          <a:cs typeface="Arial" panose="020B0604020202020204" pitchFamily="34" charset="0"/>
                        </a:rPr>
                        <a:t>2.17</a:t>
                      </a:r>
                    </a:p>
                    <a:p>
                      <a:pPr marL="0" lvl="0" indent="0" algn="ctr" rtl="0">
                        <a:spcBef>
                          <a:spcPts val="0"/>
                        </a:spcBef>
                        <a:spcAft>
                          <a:spcPts val="0"/>
                        </a:spcAft>
                        <a:buNone/>
                      </a:pPr>
                      <a:r>
                        <a:rPr lang="en-CA" sz="1400" b="0">
                          <a:solidFill>
                            <a:schemeClr val="bg1">
                              <a:lumMod val="50000"/>
                            </a:schemeClr>
                          </a:solidFill>
                          <a:latin typeface="Arial" panose="020B0604020202020204" pitchFamily="34" charset="0"/>
                          <a:cs typeface="Arial" panose="020B0604020202020204" pitchFamily="34" charset="0"/>
                        </a:rPr>
                        <a:t>(1.40-3.35)</a:t>
                      </a:r>
                      <a:endParaRPr sz="1400" b="0">
                        <a:solidFill>
                          <a:schemeClr val="bg1">
                            <a:lumMod val="50000"/>
                          </a:schemeClr>
                        </a:solidFill>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1"/>
                  </a:ext>
                </a:extLst>
              </a:tr>
              <a:tr h="202776">
                <a:tc gridSpan="3">
                  <a:txBody>
                    <a:bodyPr/>
                    <a:lstStyle/>
                    <a:p>
                      <a:pPr marL="0" lvl="0" indent="0" algn="ctr" rtl="0">
                        <a:spcBef>
                          <a:spcPts val="0"/>
                        </a:spcBef>
                        <a:spcAft>
                          <a:spcPts val="0"/>
                        </a:spcAft>
                        <a:buNone/>
                      </a:pPr>
                      <a:r>
                        <a:rPr lang="en-CA" sz="1400" b="1">
                          <a:solidFill>
                            <a:schemeClr val="bg1">
                              <a:lumMod val="50000"/>
                            </a:schemeClr>
                          </a:solidFill>
                          <a:latin typeface="Arial" panose="020B0604020202020204" pitchFamily="34" charset="0"/>
                          <a:cs typeface="Arial" panose="020B0604020202020204" pitchFamily="34" charset="0"/>
                        </a:rPr>
                        <a:t>Low Risk</a:t>
                      </a:r>
                      <a:endParaRPr sz="1400" b="1">
                        <a:solidFill>
                          <a:schemeClr val="bg1">
                            <a:lumMod val="50000"/>
                          </a:schemeClr>
                        </a:solidFill>
                        <a:latin typeface="Arial" panose="020B0604020202020204" pitchFamily="34" charset="0"/>
                        <a:cs typeface="Arial" panose="020B0604020202020204" pitchFamily="34" charset="0"/>
                      </a:endParaRPr>
                    </a:p>
                  </a:txBody>
                  <a:tcPr marR="0" marT="0" marB="0" anchor="ctr">
                    <a:solidFill>
                      <a:srgbClr val="FFD9B0"/>
                    </a:solidFill>
                  </a:tcPr>
                </a:tc>
                <a:tc hMerge="1">
                  <a:txBody>
                    <a:bodyPr/>
                    <a:lstStyle/>
                    <a:p>
                      <a:endParaRPr lang="en-US"/>
                    </a:p>
                  </a:txBody>
                  <a:tcPr/>
                </a:tc>
                <a:tc hMerge="1">
                  <a:txBody>
                    <a:bodyPr/>
                    <a:lstStyle/>
                    <a:p>
                      <a:endParaRPr lang="en-US"/>
                    </a:p>
                  </a:txBody>
                  <a:tcPr/>
                </a:tc>
                <a:tc vMerge="1">
                  <a:txBody>
                    <a:bodyPr/>
                    <a:lstStyle/>
                    <a:p>
                      <a:pPr marL="0" lvl="0" indent="0" algn="ctr" rtl="0">
                        <a:spcBef>
                          <a:spcPts val="0"/>
                        </a:spcBef>
                        <a:spcAft>
                          <a:spcPts val="0"/>
                        </a:spcAft>
                        <a:buNone/>
                      </a:pPr>
                      <a:endParaRPr sz="1400" b="1">
                        <a:latin typeface="Calibri" panose="020F0502020204030204" pitchFamily="34" charset="0"/>
                        <a:cs typeface="Calibri" panose="020F0502020204030204" pitchFamily="34" charset="0"/>
                      </a:endParaRPr>
                    </a:p>
                  </a:txBody>
                  <a:tcPr marL="0" marR="0" marT="0" marB="0"/>
                </a:tc>
                <a:tc vMerge="1">
                  <a:txBody>
                    <a:bodyPr/>
                    <a:lstStyle/>
                    <a:p>
                      <a:pPr marL="0" lvl="0" indent="0" algn="ctr" rtl="0">
                        <a:spcBef>
                          <a:spcPts val="0"/>
                        </a:spcBef>
                        <a:spcAft>
                          <a:spcPts val="0"/>
                        </a:spcAft>
                        <a:buNone/>
                      </a:pPr>
                      <a:endParaRPr sz="1400" b="1">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360288846"/>
                  </a:ext>
                </a:extLst>
              </a:tr>
              <a:tr h="372062">
                <a:tc>
                  <a:txBody>
                    <a:bodyPr/>
                    <a:lstStyle/>
                    <a:p>
                      <a:pPr marL="0" lvl="0" indent="0" algn="l" rtl="0">
                        <a:spcBef>
                          <a:spcPts val="0"/>
                        </a:spcBef>
                        <a:spcAft>
                          <a:spcPts val="0"/>
                        </a:spcAft>
                        <a:buNone/>
                      </a:pPr>
                      <a:r>
                        <a:rPr lang="en-CA" sz="1400" b="0" i="0">
                          <a:solidFill>
                            <a:schemeClr val="bg1">
                              <a:lumMod val="50000"/>
                            </a:schemeClr>
                          </a:solidFill>
                          <a:latin typeface="Arial" panose="020B0604020202020204" pitchFamily="34" charset="0"/>
                          <a:cs typeface="Arial" panose="020B0604020202020204" pitchFamily="34" charset="0"/>
                        </a:rPr>
                        <a:t>FVL Heterozygous </a:t>
                      </a:r>
                      <a:endParaRPr lang="en-CA" sz="1400" b="1">
                        <a:solidFill>
                          <a:schemeClr val="bg1">
                            <a:lumMod val="50000"/>
                          </a:schemeClr>
                        </a:solidFill>
                        <a:latin typeface="Arial" panose="020B0604020202020204" pitchFamily="34" charset="0"/>
                        <a:cs typeface="Arial" panose="020B0604020202020204" pitchFamily="34" charset="0"/>
                      </a:endParaRPr>
                    </a:p>
                  </a:txBody>
                  <a:tcPr marR="0" marT="0" marB="0" anchor="ctr"/>
                </a:tc>
                <a:tc>
                  <a:txBody>
                    <a:bodyPr/>
                    <a:lstStyle/>
                    <a:p>
                      <a:pPr marL="0" lvl="0" indent="0" algn="ctr" rtl="0">
                        <a:spcBef>
                          <a:spcPts val="0"/>
                        </a:spcBef>
                        <a:spcAft>
                          <a:spcPts val="0"/>
                        </a:spcAft>
                        <a:buNone/>
                      </a:pPr>
                      <a:r>
                        <a:rPr lang="en" sz="1400" b="0" i="0">
                          <a:solidFill>
                            <a:schemeClr val="bg1">
                              <a:lumMod val="50000"/>
                            </a:schemeClr>
                          </a:solidFill>
                          <a:latin typeface="Arial" panose="020B0604020202020204" pitchFamily="34" charset="0"/>
                          <a:cs typeface="Arial" panose="020B0604020202020204" pitchFamily="34" charset="0"/>
                        </a:rPr>
                        <a:t>17.5 (4.1-34.8)</a:t>
                      </a:r>
                      <a:endParaRPr sz="1400" b="1">
                        <a:solidFill>
                          <a:schemeClr val="bg1">
                            <a:lumMod val="50000"/>
                          </a:schemeClr>
                        </a:solidFill>
                        <a:latin typeface="Arial" panose="020B0604020202020204" pitchFamily="34" charset="0"/>
                        <a:cs typeface="Arial" panose="020B0604020202020204" pitchFamily="34" charset="0"/>
                      </a:endParaRPr>
                    </a:p>
                  </a:txBody>
                  <a:tcPr marL="0" marR="0" marT="0" marB="0" anchor="ctr"/>
                </a:tc>
                <a:tc>
                  <a:txBody>
                    <a:bodyPr/>
                    <a:lstStyle/>
                    <a:p>
                      <a:pPr marL="0" lvl="0" indent="0" algn="ctr" rtl="0">
                        <a:spcBef>
                          <a:spcPts val="0"/>
                        </a:spcBef>
                        <a:spcAft>
                          <a:spcPts val="0"/>
                        </a:spcAft>
                        <a:buNone/>
                      </a:pPr>
                      <a:r>
                        <a:rPr lang="en" sz="1400" b="0" i="0">
                          <a:solidFill>
                            <a:schemeClr val="bg1">
                              <a:lumMod val="50000"/>
                            </a:schemeClr>
                          </a:solidFill>
                          <a:latin typeface="Arial" panose="020B0604020202020204" pitchFamily="34" charset="0"/>
                          <a:cs typeface="Arial" panose="020B0604020202020204" pitchFamily="34" charset="0"/>
                        </a:rPr>
                        <a:t>1.36 (1.19-1.57)</a:t>
                      </a:r>
                      <a:endParaRPr sz="1400" b="1">
                        <a:solidFill>
                          <a:schemeClr val="bg1">
                            <a:lumMod val="50000"/>
                          </a:schemeClr>
                        </a:solidFill>
                        <a:latin typeface="Arial" panose="020B0604020202020204" pitchFamily="34" charset="0"/>
                        <a:cs typeface="Arial" panose="020B0604020202020204" pitchFamily="34" charset="0"/>
                      </a:endParaRPr>
                    </a:p>
                  </a:txBody>
                  <a:tcPr marL="0" marR="0" marT="0" marB="0" anchor="ctr"/>
                </a:tc>
                <a:tc vMerge="1">
                  <a:txBody>
                    <a:bodyPr/>
                    <a:lstStyle/>
                    <a:p>
                      <a:pPr marL="0" lvl="0" indent="0" algn="l" rtl="0">
                        <a:spcBef>
                          <a:spcPts val="0"/>
                        </a:spcBef>
                        <a:spcAft>
                          <a:spcPts val="0"/>
                        </a:spcAft>
                        <a:buNone/>
                      </a:pPr>
                      <a:endParaRPr sz="1400" b="1">
                        <a:latin typeface="Calibri" panose="020F0502020204030204" pitchFamily="34" charset="0"/>
                        <a:cs typeface="Calibri" panose="020F0502020204030204" pitchFamily="34" charset="0"/>
                      </a:endParaRPr>
                    </a:p>
                  </a:txBody>
                  <a:tcPr marL="91425" marR="91425" marT="91425" marB="91425"/>
                </a:tc>
                <a:tc vMerge="1">
                  <a:txBody>
                    <a:bodyPr/>
                    <a:lstStyle/>
                    <a:p>
                      <a:pPr marL="0" lvl="0" indent="0" algn="l" rtl="0">
                        <a:spcBef>
                          <a:spcPts val="0"/>
                        </a:spcBef>
                        <a:spcAft>
                          <a:spcPts val="0"/>
                        </a:spcAft>
                        <a:buNone/>
                      </a:pPr>
                      <a:endParaRPr sz="1400" b="1">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2"/>
                  </a:ext>
                </a:extLst>
              </a:tr>
              <a:tr h="372062">
                <a:tc>
                  <a:txBody>
                    <a:bodyPr/>
                    <a:lstStyle/>
                    <a:p>
                      <a:pPr marL="0" lvl="0" indent="0" algn="l" rtl="0">
                        <a:spcBef>
                          <a:spcPts val="0"/>
                        </a:spcBef>
                        <a:spcAft>
                          <a:spcPts val="0"/>
                        </a:spcAft>
                        <a:buNone/>
                      </a:pPr>
                      <a:r>
                        <a:rPr lang="en" sz="1400" b="0" i="0">
                          <a:solidFill>
                            <a:schemeClr val="bg1">
                              <a:lumMod val="50000"/>
                            </a:schemeClr>
                          </a:solidFill>
                          <a:latin typeface="Arial" panose="020B0604020202020204" pitchFamily="34" charset="0"/>
                          <a:cs typeface="Arial" panose="020B0604020202020204" pitchFamily="34" charset="0"/>
                        </a:rPr>
                        <a:t>Prothrombin gene mutation </a:t>
                      </a:r>
                      <a:endParaRPr sz="1400" b="1">
                        <a:solidFill>
                          <a:schemeClr val="bg1">
                            <a:lumMod val="50000"/>
                          </a:schemeClr>
                        </a:solidFill>
                        <a:latin typeface="Arial" panose="020B0604020202020204" pitchFamily="34" charset="0"/>
                        <a:cs typeface="Arial" panose="020B0604020202020204" pitchFamily="34" charset="0"/>
                      </a:endParaRPr>
                    </a:p>
                  </a:txBody>
                  <a:tcPr marR="0" marT="0" marB="0" anchor="ctr"/>
                </a:tc>
                <a:tc>
                  <a:txBody>
                    <a:bodyPr/>
                    <a:lstStyle/>
                    <a:p>
                      <a:pPr marL="0" lvl="0" indent="0" algn="ctr" rtl="0">
                        <a:spcBef>
                          <a:spcPts val="0"/>
                        </a:spcBef>
                        <a:spcAft>
                          <a:spcPts val="0"/>
                        </a:spcAft>
                        <a:buNone/>
                      </a:pPr>
                      <a:r>
                        <a:rPr lang="en" sz="1400" b="0" i="0">
                          <a:solidFill>
                            <a:schemeClr val="bg1">
                              <a:lumMod val="50000"/>
                            </a:schemeClr>
                          </a:solidFill>
                          <a:latin typeface="Arial" panose="020B0604020202020204" pitchFamily="34" charset="0"/>
                          <a:cs typeface="Arial" panose="020B0604020202020204" pitchFamily="34" charset="0"/>
                        </a:rPr>
                        <a:t>6.1 (1.4-16.3)</a:t>
                      </a:r>
                      <a:endParaRPr sz="1400" b="1">
                        <a:solidFill>
                          <a:schemeClr val="bg1">
                            <a:lumMod val="50000"/>
                          </a:schemeClr>
                        </a:solidFill>
                        <a:latin typeface="Arial" panose="020B0604020202020204" pitchFamily="34" charset="0"/>
                        <a:cs typeface="Arial" panose="020B0604020202020204" pitchFamily="34" charset="0"/>
                      </a:endParaRPr>
                    </a:p>
                  </a:txBody>
                  <a:tcPr marL="0" marR="0" marT="0" marB="0" anchor="ctr"/>
                </a:tc>
                <a:tc>
                  <a:txBody>
                    <a:bodyPr/>
                    <a:lstStyle/>
                    <a:p>
                      <a:pPr marL="0" lvl="0" indent="0" algn="ctr" rtl="0">
                        <a:spcBef>
                          <a:spcPts val="0"/>
                        </a:spcBef>
                        <a:spcAft>
                          <a:spcPts val="0"/>
                        </a:spcAft>
                        <a:buNone/>
                      </a:pPr>
                      <a:r>
                        <a:rPr lang="en" sz="1400" b="0" i="0">
                          <a:solidFill>
                            <a:schemeClr val="bg1">
                              <a:lumMod val="50000"/>
                            </a:schemeClr>
                          </a:solidFill>
                          <a:latin typeface="Arial" panose="020B0604020202020204" pitchFamily="34" charset="0"/>
                          <a:cs typeface="Arial" panose="020B0604020202020204" pitchFamily="34" charset="0"/>
                        </a:rPr>
                        <a:t>1.34 (1.05-1.71)</a:t>
                      </a:r>
                      <a:endParaRPr sz="1400" b="1">
                        <a:solidFill>
                          <a:schemeClr val="bg1">
                            <a:lumMod val="50000"/>
                          </a:schemeClr>
                        </a:solidFill>
                        <a:latin typeface="Arial" panose="020B0604020202020204" pitchFamily="34" charset="0"/>
                        <a:cs typeface="Arial" panose="020B0604020202020204" pitchFamily="34" charset="0"/>
                      </a:endParaRPr>
                    </a:p>
                  </a:txBody>
                  <a:tcPr marL="0" marR="0" marT="0" marB="0" anchor="ctr"/>
                </a:tc>
                <a:tc vMerge="1">
                  <a:txBody>
                    <a:bodyPr/>
                    <a:lstStyle/>
                    <a:p>
                      <a:pPr marL="0" lvl="0" indent="0" algn="l" rtl="0">
                        <a:spcBef>
                          <a:spcPts val="0"/>
                        </a:spcBef>
                        <a:spcAft>
                          <a:spcPts val="0"/>
                        </a:spcAft>
                        <a:buNone/>
                      </a:pPr>
                      <a:endParaRPr sz="1400" b="1">
                        <a:solidFill>
                          <a:schemeClr val="dk1"/>
                        </a:solidFill>
                        <a:latin typeface="Calibri" panose="020F0502020204030204" pitchFamily="34" charset="0"/>
                        <a:cs typeface="Calibri" panose="020F0502020204030204" pitchFamily="34" charset="0"/>
                      </a:endParaRPr>
                    </a:p>
                  </a:txBody>
                  <a:tcPr marL="91425" marR="91425" marT="91425" marB="91425"/>
                </a:tc>
                <a:tc vMerge="1">
                  <a:txBody>
                    <a:bodyPr/>
                    <a:lstStyle/>
                    <a:p>
                      <a:pPr marL="0" lvl="0" indent="0" algn="l" rtl="0">
                        <a:spcBef>
                          <a:spcPts val="0"/>
                        </a:spcBef>
                        <a:spcAft>
                          <a:spcPts val="0"/>
                        </a:spcAft>
                        <a:buNone/>
                      </a:pPr>
                      <a:endParaRPr sz="1400" b="1">
                        <a:solidFill>
                          <a:schemeClr val="dk1"/>
                        </a:solidFill>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3"/>
                  </a:ext>
                </a:extLst>
              </a:tr>
              <a:tr h="202776">
                <a:tc gridSpan="3">
                  <a:txBody>
                    <a:bodyPr/>
                    <a:lstStyle/>
                    <a:p>
                      <a:pPr marL="0" lvl="0" indent="0" algn="ctr" rtl="0">
                        <a:spcBef>
                          <a:spcPts val="0"/>
                        </a:spcBef>
                        <a:spcAft>
                          <a:spcPts val="0"/>
                        </a:spcAft>
                        <a:buNone/>
                      </a:pPr>
                      <a:r>
                        <a:rPr lang="en-CA" sz="1400" b="1">
                          <a:solidFill>
                            <a:schemeClr val="bg1">
                              <a:lumMod val="50000"/>
                            </a:schemeClr>
                          </a:solidFill>
                          <a:latin typeface="Arial" panose="020B0604020202020204" pitchFamily="34" charset="0"/>
                          <a:cs typeface="Arial" panose="020B0604020202020204" pitchFamily="34" charset="0"/>
                        </a:rPr>
                        <a:t>High Risk</a:t>
                      </a:r>
                      <a:endParaRPr sz="1400" b="1">
                        <a:solidFill>
                          <a:schemeClr val="bg1">
                            <a:lumMod val="50000"/>
                          </a:schemeClr>
                        </a:solidFill>
                        <a:latin typeface="Arial" panose="020B0604020202020204" pitchFamily="34" charset="0"/>
                        <a:cs typeface="Arial" panose="020B0604020202020204" pitchFamily="34" charset="0"/>
                      </a:endParaRPr>
                    </a:p>
                  </a:txBody>
                  <a:tcPr marR="0" marT="0" marB="0" anchor="ctr">
                    <a:solidFill>
                      <a:srgbClr val="FFD9B0"/>
                    </a:solidFill>
                  </a:tcPr>
                </a:tc>
                <a:tc hMerge="1">
                  <a:txBody>
                    <a:bodyPr/>
                    <a:lstStyle/>
                    <a:p>
                      <a:endParaRPr lang="en-US"/>
                    </a:p>
                  </a:txBody>
                  <a:tcPr/>
                </a:tc>
                <a:tc hMerge="1">
                  <a:txBody>
                    <a:bodyPr/>
                    <a:lstStyle/>
                    <a:p>
                      <a:endParaRPr lang="en-US"/>
                    </a:p>
                  </a:txBody>
                  <a:tcPr/>
                </a:tc>
                <a:tc vMerge="1">
                  <a:txBody>
                    <a:bodyPr/>
                    <a:lstStyle/>
                    <a:p>
                      <a:pPr marL="0" lvl="0" indent="0" algn="ctr" rtl="0">
                        <a:spcBef>
                          <a:spcPts val="0"/>
                        </a:spcBef>
                        <a:spcAft>
                          <a:spcPts val="0"/>
                        </a:spcAft>
                        <a:buNone/>
                      </a:pPr>
                      <a:endParaRPr sz="1400" b="1">
                        <a:latin typeface="Calibri" panose="020F0502020204030204" pitchFamily="34" charset="0"/>
                        <a:cs typeface="Calibri" panose="020F0502020204030204" pitchFamily="34" charset="0"/>
                      </a:endParaRPr>
                    </a:p>
                  </a:txBody>
                  <a:tcPr marL="0" marR="0" marT="0" marB="0"/>
                </a:tc>
                <a:tc vMerge="1">
                  <a:txBody>
                    <a:bodyPr/>
                    <a:lstStyle/>
                    <a:p>
                      <a:pPr marL="0" lvl="0" indent="0" algn="ctr" rtl="0">
                        <a:spcBef>
                          <a:spcPts val="0"/>
                        </a:spcBef>
                        <a:spcAft>
                          <a:spcPts val="0"/>
                        </a:spcAft>
                        <a:buNone/>
                      </a:pPr>
                      <a:endParaRPr sz="1400" b="1">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002232197"/>
                  </a:ext>
                </a:extLst>
              </a:tr>
              <a:tr h="37206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400" b="0" i="0">
                          <a:solidFill>
                            <a:schemeClr val="bg1">
                              <a:lumMod val="50000"/>
                            </a:schemeClr>
                          </a:solidFill>
                          <a:latin typeface="Arial" panose="020B0604020202020204" pitchFamily="34" charset="0"/>
                          <a:cs typeface="Arial" panose="020B0604020202020204" pitchFamily="34" charset="0"/>
                        </a:rPr>
                        <a:t>FVL Homozygous</a:t>
                      </a:r>
                    </a:p>
                  </a:txBody>
                  <a:tcPr marR="0"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400" b="0" i="0">
                          <a:solidFill>
                            <a:schemeClr val="bg1">
                              <a:lumMod val="50000"/>
                            </a:schemeClr>
                          </a:solidFill>
                          <a:latin typeface="Arial" panose="020B0604020202020204" pitchFamily="34" charset="0"/>
                          <a:cs typeface="Arial" panose="020B0604020202020204" pitchFamily="34" charset="0"/>
                        </a:rPr>
                        <a:t>1.5 (0.3-3.1)</a:t>
                      </a:r>
                      <a:endParaRPr lang="en-CA" sz="1400" b="0" i="0">
                        <a:solidFill>
                          <a:schemeClr val="bg1">
                            <a:lumMod val="50000"/>
                          </a:schemeClr>
                        </a:solidFill>
                        <a:latin typeface="Arial" panose="020B0604020202020204" pitchFamily="34" charset="0"/>
                        <a:cs typeface="Arial" panose="020B060402020202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400" b="0" i="0">
                          <a:solidFill>
                            <a:schemeClr val="bg1">
                              <a:lumMod val="50000"/>
                            </a:schemeClr>
                          </a:solidFill>
                          <a:latin typeface="Arial" panose="020B0604020202020204" pitchFamily="34" charset="0"/>
                          <a:cs typeface="Arial" panose="020B0604020202020204" pitchFamily="34" charset="0"/>
                        </a:rPr>
                        <a:t>2.10 (1.09-4.06)</a:t>
                      </a:r>
                      <a:endParaRPr lang="en-CA" sz="1400" b="0" i="0">
                        <a:solidFill>
                          <a:schemeClr val="bg1">
                            <a:lumMod val="50000"/>
                          </a:schemeClr>
                        </a:solidFill>
                        <a:latin typeface="Arial" panose="020B0604020202020204" pitchFamily="34" charset="0"/>
                        <a:cs typeface="Arial" panose="020B0604020202020204" pitchFamily="34" charset="0"/>
                      </a:endParaRPr>
                    </a:p>
                  </a:txBody>
                  <a:tcPr marL="0" marR="0" marT="0" marB="0" anchor="ctr"/>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CA" sz="1400" b="0" i="0">
                        <a:latin typeface="Calibri" panose="020F0502020204030204" pitchFamily="34" charset="0"/>
                        <a:cs typeface="Calibri" panose="020F0502020204030204" pitchFamily="34" charset="0"/>
                      </a:endParaRPr>
                    </a:p>
                  </a:txBody>
                  <a:tcPr marL="91425" marR="91425" marT="91425" marB="91425"/>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CA" sz="1400" b="0" i="0">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4"/>
                  </a:ext>
                </a:extLst>
              </a:tr>
              <a:tr h="372062">
                <a:tc>
                  <a:txBody>
                    <a:bodyPr/>
                    <a:lstStyle/>
                    <a:p>
                      <a:pPr marL="0" lvl="0" indent="0" algn="l" rtl="0">
                        <a:spcBef>
                          <a:spcPts val="0"/>
                        </a:spcBef>
                        <a:spcAft>
                          <a:spcPts val="0"/>
                        </a:spcAft>
                        <a:buNone/>
                      </a:pPr>
                      <a:r>
                        <a:rPr lang="en" sz="1400" b="0" i="0">
                          <a:solidFill>
                            <a:schemeClr val="bg1">
                              <a:lumMod val="50000"/>
                            </a:schemeClr>
                          </a:solidFill>
                          <a:latin typeface="Arial" panose="020B0604020202020204" pitchFamily="34" charset="0"/>
                          <a:cs typeface="Arial" panose="020B0604020202020204" pitchFamily="34" charset="0"/>
                        </a:rPr>
                        <a:t>Antithrombin (AT) Deficiency*</a:t>
                      </a:r>
                      <a:endParaRPr sz="1400" b="1">
                        <a:solidFill>
                          <a:schemeClr val="bg1">
                            <a:lumMod val="50000"/>
                          </a:schemeClr>
                        </a:solidFill>
                        <a:latin typeface="Arial" panose="020B0604020202020204" pitchFamily="34" charset="0"/>
                        <a:cs typeface="Arial" panose="020B0604020202020204" pitchFamily="34" charset="0"/>
                      </a:endParaRPr>
                    </a:p>
                  </a:txBody>
                  <a:tcPr marR="0" marT="0" marB="0" anchor="ctr"/>
                </a:tc>
                <a:tc>
                  <a:txBody>
                    <a:bodyPr/>
                    <a:lstStyle/>
                    <a:p>
                      <a:pPr marL="0" lvl="0" indent="0" algn="ctr" rtl="0">
                        <a:spcBef>
                          <a:spcPts val="0"/>
                        </a:spcBef>
                        <a:spcAft>
                          <a:spcPts val="0"/>
                        </a:spcAft>
                        <a:buNone/>
                      </a:pPr>
                      <a:r>
                        <a:rPr lang="en" sz="1400" b="0" i="0">
                          <a:solidFill>
                            <a:schemeClr val="bg1">
                              <a:lumMod val="50000"/>
                            </a:schemeClr>
                          </a:solidFill>
                          <a:latin typeface="Arial" panose="020B0604020202020204" pitchFamily="34" charset="0"/>
                          <a:cs typeface="Arial" panose="020B0604020202020204" pitchFamily="34" charset="0"/>
                        </a:rPr>
                        <a:t>2.2 (0.2-8.7)</a:t>
                      </a:r>
                      <a:endParaRPr sz="1400" b="1">
                        <a:solidFill>
                          <a:schemeClr val="bg1">
                            <a:lumMod val="50000"/>
                          </a:schemeClr>
                        </a:solidFill>
                        <a:latin typeface="Arial" panose="020B0604020202020204" pitchFamily="34" charset="0"/>
                        <a:cs typeface="Arial" panose="020B0604020202020204" pitchFamily="34" charset="0"/>
                      </a:endParaRPr>
                    </a:p>
                  </a:txBody>
                  <a:tcPr marL="0" marR="0" marT="0" marB="0" anchor="ctr"/>
                </a:tc>
                <a:tc>
                  <a:txBody>
                    <a:bodyPr/>
                    <a:lstStyle/>
                    <a:p>
                      <a:pPr marL="0" lvl="0" indent="0" algn="ctr" rtl="0">
                        <a:spcBef>
                          <a:spcPts val="0"/>
                        </a:spcBef>
                        <a:spcAft>
                          <a:spcPts val="0"/>
                        </a:spcAft>
                        <a:buNone/>
                      </a:pPr>
                      <a:r>
                        <a:rPr lang="en" sz="1400" b="0" i="0">
                          <a:solidFill>
                            <a:schemeClr val="bg1">
                              <a:lumMod val="50000"/>
                            </a:schemeClr>
                          </a:solidFill>
                          <a:latin typeface="Arial" panose="020B0604020202020204" pitchFamily="34" charset="0"/>
                          <a:cs typeface="Arial" panose="020B0604020202020204" pitchFamily="34" charset="0"/>
                        </a:rPr>
                        <a:t>2.07 (1.50-2.87)</a:t>
                      </a:r>
                      <a:endParaRPr sz="1400" b="1">
                        <a:solidFill>
                          <a:schemeClr val="bg1">
                            <a:lumMod val="50000"/>
                          </a:schemeClr>
                        </a:solidFill>
                        <a:latin typeface="Arial" panose="020B0604020202020204" pitchFamily="34" charset="0"/>
                        <a:cs typeface="Arial" panose="020B0604020202020204" pitchFamily="34" charset="0"/>
                      </a:endParaRPr>
                    </a:p>
                  </a:txBody>
                  <a:tcPr marL="0" marR="0" marT="0" marB="0" anchor="ctr"/>
                </a:tc>
                <a:tc vMerge="1">
                  <a:txBody>
                    <a:bodyPr/>
                    <a:lstStyle/>
                    <a:p>
                      <a:pPr marL="0" lvl="0" indent="0" algn="l" rtl="0">
                        <a:spcBef>
                          <a:spcPts val="0"/>
                        </a:spcBef>
                        <a:spcAft>
                          <a:spcPts val="0"/>
                        </a:spcAft>
                        <a:buNone/>
                      </a:pPr>
                      <a:endParaRPr sz="1400" b="1">
                        <a:latin typeface="Calibri" panose="020F0502020204030204" pitchFamily="34" charset="0"/>
                        <a:cs typeface="Calibri" panose="020F0502020204030204" pitchFamily="34" charset="0"/>
                      </a:endParaRPr>
                    </a:p>
                  </a:txBody>
                  <a:tcPr marL="91425" marR="91425" marT="91425" marB="91425"/>
                </a:tc>
                <a:tc vMerge="1">
                  <a:txBody>
                    <a:bodyPr/>
                    <a:lstStyle/>
                    <a:p>
                      <a:pPr marL="0" lvl="0" indent="0" algn="l" rtl="0">
                        <a:spcBef>
                          <a:spcPts val="0"/>
                        </a:spcBef>
                        <a:spcAft>
                          <a:spcPts val="0"/>
                        </a:spcAft>
                        <a:buNone/>
                      </a:pPr>
                      <a:endParaRPr sz="1400" b="1">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5"/>
                  </a:ext>
                </a:extLst>
              </a:tr>
              <a:tr h="372062">
                <a:tc>
                  <a:txBody>
                    <a:bodyPr/>
                    <a:lstStyle/>
                    <a:p>
                      <a:pPr marL="0" lvl="0" indent="0" algn="l" rtl="0">
                        <a:spcBef>
                          <a:spcPts val="0"/>
                        </a:spcBef>
                        <a:spcAft>
                          <a:spcPts val="0"/>
                        </a:spcAft>
                        <a:buNone/>
                      </a:pPr>
                      <a:r>
                        <a:rPr lang="en" sz="1400" b="0" i="0">
                          <a:solidFill>
                            <a:schemeClr val="bg1">
                              <a:lumMod val="50000"/>
                            </a:schemeClr>
                          </a:solidFill>
                          <a:latin typeface="Arial" panose="020B0604020202020204" pitchFamily="34" charset="0"/>
                          <a:cs typeface="Arial" panose="020B0604020202020204" pitchFamily="34" charset="0"/>
                        </a:rPr>
                        <a:t>Protein C (PC) Deficiency*</a:t>
                      </a:r>
                      <a:endParaRPr sz="1400" b="1">
                        <a:solidFill>
                          <a:schemeClr val="bg1">
                            <a:lumMod val="50000"/>
                          </a:schemeClr>
                        </a:solidFill>
                        <a:latin typeface="Arial" panose="020B0604020202020204" pitchFamily="34" charset="0"/>
                        <a:cs typeface="Arial" panose="020B0604020202020204" pitchFamily="34" charset="0"/>
                      </a:endParaRPr>
                    </a:p>
                  </a:txBody>
                  <a:tcPr marR="0" marT="0" marB="0" anchor="ctr"/>
                </a:tc>
                <a:tc>
                  <a:txBody>
                    <a:bodyPr/>
                    <a:lstStyle/>
                    <a:p>
                      <a:pPr marL="0" lvl="0" indent="0" algn="ctr" rtl="0">
                        <a:spcBef>
                          <a:spcPts val="0"/>
                        </a:spcBef>
                        <a:spcAft>
                          <a:spcPts val="0"/>
                        </a:spcAft>
                        <a:buNone/>
                      </a:pPr>
                      <a:r>
                        <a:rPr lang="en" sz="1400" b="0" i="0">
                          <a:solidFill>
                            <a:schemeClr val="bg1">
                              <a:lumMod val="50000"/>
                            </a:schemeClr>
                          </a:solidFill>
                          <a:latin typeface="Arial" panose="020B0604020202020204" pitchFamily="34" charset="0"/>
                          <a:cs typeface="Arial" panose="020B0604020202020204" pitchFamily="34" charset="0"/>
                        </a:rPr>
                        <a:t>2.5 (0.7-8.6)</a:t>
                      </a:r>
                      <a:endParaRPr sz="1400" b="1">
                        <a:solidFill>
                          <a:schemeClr val="bg1">
                            <a:lumMod val="50000"/>
                          </a:schemeClr>
                        </a:solidFill>
                        <a:latin typeface="Arial" panose="020B0604020202020204" pitchFamily="34" charset="0"/>
                        <a:cs typeface="Arial" panose="020B0604020202020204" pitchFamily="34" charset="0"/>
                      </a:endParaRPr>
                    </a:p>
                  </a:txBody>
                  <a:tcPr marL="0" marR="0" marT="0" marB="0" anchor="ctr"/>
                </a:tc>
                <a:tc>
                  <a:txBody>
                    <a:bodyPr/>
                    <a:lstStyle/>
                    <a:p>
                      <a:pPr marL="0" lvl="0" indent="0" algn="ctr" rtl="0">
                        <a:spcBef>
                          <a:spcPts val="0"/>
                        </a:spcBef>
                        <a:spcAft>
                          <a:spcPts val="0"/>
                        </a:spcAft>
                        <a:buNone/>
                      </a:pPr>
                      <a:r>
                        <a:rPr lang="en" sz="1400" b="0" i="0">
                          <a:solidFill>
                            <a:schemeClr val="bg1">
                              <a:lumMod val="50000"/>
                            </a:schemeClr>
                          </a:solidFill>
                          <a:latin typeface="Arial" panose="020B0604020202020204" pitchFamily="34" charset="0"/>
                          <a:cs typeface="Arial" panose="020B0604020202020204" pitchFamily="34" charset="0"/>
                        </a:rPr>
                        <a:t>2.13 (1.26-3.59)</a:t>
                      </a:r>
                      <a:endParaRPr sz="1400" b="1">
                        <a:solidFill>
                          <a:schemeClr val="bg1">
                            <a:lumMod val="50000"/>
                          </a:schemeClr>
                        </a:solidFill>
                        <a:latin typeface="Arial" panose="020B0604020202020204" pitchFamily="34" charset="0"/>
                        <a:cs typeface="Arial" panose="020B0604020202020204" pitchFamily="34" charset="0"/>
                      </a:endParaRPr>
                    </a:p>
                  </a:txBody>
                  <a:tcPr marL="0" marR="0" marT="0" marB="0" anchor="ctr"/>
                </a:tc>
                <a:tc vMerge="1">
                  <a:txBody>
                    <a:bodyPr/>
                    <a:lstStyle/>
                    <a:p>
                      <a:pPr marL="0" lvl="0" indent="0" algn="l" rtl="0">
                        <a:spcBef>
                          <a:spcPts val="0"/>
                        </a:spcBef>
                        <a:spcAft>
                          <a:spcPts val="0"/>
                        </a:spcAft>
                        <a:buNone/>
                      </a:pPr>
                      <a:endParaRPr sz="1400" b="1">
                        <a:latin typeface="Calibri" panose="020F0502020204030204" pitchFamily="34" charset="0"/>
                        <a:cs typeface="Calibri" panose="020F0502020204030204" pitchFamily="34" charset="0"/>
                      </a:endParaRPr>
                    </a:p>
                  </a:txBody>
                  <a:tcPr marL="91425" marR="91425" marT="91425" marB="91425"/>
                </a:tc>
                <a:tc vMerge="1">
                  <a:txBody>
                    <a:bodyPr/>
                    <a:lstStyle/>
                    <a:p>
                      <a:pPr marL="0" lvl="0" indent="0" algn="l" rtl="0">
                        <a:spcBef>
                          <a:spcPts val="0"/>
                        </a:spcBef>
                        <a:spcAft>
                          <a:spcPts val="0"/>
                        </a:spcAft>
                        <a:buNone/>
                      </a:pPr>
                      <a:endParaRPr sz="1400" b="1">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6"/>
                  </a:ext>
                </a:extLst>
              </a:tr>
              <a:tr h="372062">
                <a:tc>
                  <a:txBody>
                    <a:bodyPr/>
                    <a:lstStyle/>
                    <a:p>
                      <a:pPr marL="0" lvl="0" indent="0" algn="l" rtl="0">
                        <a:spcBef>
                          <a:spcPts val="0"/>
                        </a:spcBef>
                        <a:spcAft>
                          <a:spcPts val="0"/>
                        </a:spcAft>
                        <a:buNone/>
                      </a:pPr>
                      <a:r>
                        <a:rPr lang="en" sz="1400" b="0" i="0">
                          <a:solidFill>
                            <a:schemeClr val="bg1">
                              <a:lumMod val="50000"/>
                            </a:schemeClr>
                          </a:solidFill>
                          <a:latin typeface="Arial" panose="020B0604020202020204" pitchFamily="34" charset="0"/>
                          <a:cs typeface="Arial" panose="020B0604020202020204" pitchFamily="34" charset="0"/>
                        </a:rPr>
                        <a:t>Protein S (PS)  Deficiency *</a:t>
                      </a:r>
                      <a:endParaRPr sz="1400" b="1">
                        <a:solidFill>
                          <a:schemeClr val="bg1">
                            <a:lumMod val="50000"/>
                          </a:schemeClr>
                        </a:solidFill>
                        <a:latin typeface="Arial" panose="020B0604020202020204" pitchFamily="34" charset="0"/>
                        <a:cs typeface="Arial" panose="020B0604020202020204" pitchFamily="34" charset="0"/>
                      </a:endParaRPr>
                    </a:p>
                  </a:txBody>
                  <a:tcPr marR="0" marT="0" marB="0" anchor="ctr"/>
                </a:tc>
                <a:tc>
                  <a:txBody>
                    <a:bodyPr/>
                    <a:lstStyle/>
                    <a:p>
                      <a:pPr marL="0" lvl="0" indent="0" algn="ctr" rtl="0">
                        <a:spcBef>
                          <a:spcPts val="0"/>
                        </a:spcBef>
                        <a:spcAft>
                          <a:spcPts val="0"/>
                        </a:spcAft>
                        <a:buNone/>
                      </a:pPr>
                      <a:r>
                        <a:rPr lang="en" sz="1400" b="0" i="0">
                          <a:solidFill>
                            <a:schemeClr val="bg1">
                              <a:lumMod val="50000"/>
                            </a:schemeClr>
                          </a:solidFill>
                          <a:latin typeface="Arial" panose="020B0604020202020204" pitchFamily="34" charset="0"/>
                          <a:cs typeface="Arial" panose="020B0604020202020204" pitchFamily="34" charset="0"/>
                        </a:rPr>
                        <a:t>2.3 (0.7-7.3)</a:t>
                      </a:r>
                      <a:endParaRPr sz="1400" b="1">
                        <a:solidFill>
                          <a:schemeClr val="bg1">
                            <a:lumMod val="50000"/>
                          </a:schemeClr>
                        </a:solidFill>
                        <a:latin typeface="Arial" panose="020B0604020202020204" pitchFamily="34" charset="0"/>
                        <a:cs typeface="Arial" panose="020B0604020202020204" pitchFamily="34" charset="0"/>
                      </a:endParaRPr>
                    </a:p>
                  </a:txBody>
                  <a:tcPr marL="0" marR="0" marT="0" marB="0" anchor="ctr"/>
                </a:tc>
                <a:tc>
                  <a:txBody>
                    <a:bodyPr/>
                    <a:lstStyle/>
                    <a:p>
                      <a:pPr marL="0" lvl="0" indent="0" algn="ctr" rtl="0">
                        <a:spcBef>
                          <a:spcPts val="0"/>
                        </a:spcBef>
                        <a:spcAft>
                          <a:spcPts val="0"/>
                        </a:spcAft>
                        <a:buNone/>
                      </a:pPr>
                      <a:r>
                        <a:rPr lang="en" sz="1400" b="0" i="0">
                          <a:solidFill>
                            <a:schemeClr val="bg1">
                              <a:lumMod val="50000"/>
                            </a:schemeClr>
                          </a:solidFill>
                          <a:latin typeface="Arial" panose="020B0604020202020204" pitchFamily="34" charset="0"/>
                          <a:cs typeface="Arial" panose="020B0604020202020204" pitchFamily="34" charset="0"/>
                        </a:rPr>
                        <a:t>1.30 (0.87-1.94)</a:t>
                      </a:r>
                      <a:endParaRPr sz="1400" b="1">
                        <a:solidFill>
                          <a:schemeClr val="bg1">
                            <a:lumMod val="50000"/>
                          </a:schemeClr>
                        </a:solidFill>
                        <a:latin typeface="Arial" panose="020B0604020202020204" pitchFamily="34" charset="0"/>
                        <a:cs typeface="Arial" panose="020B0604020202020204" pitchFamily="34" charset="0"/>
                      </a:endParaRPr>
                    </a:p>
                  </a:txBody>
                  <a:tcPr marL="0" marR="0" marT="0" marB="0" anchor="ctr"/>
                </a:tc>
                <a:tc vMerge="1">
                  <a:txBody>
                    <a:bodyPr/>
                    <a:lstStyle/>
                    <a:p>
                      <a:pPr marL="0" lvl="0" indent="0" algn="l" rtl="0">
                        <a:spcBef>
                          <a:spcPts val="0"/>
                        </a:spcBef>
                        <a:spcAft>
                          <a:spcPts val="0"/>
                        </a:spcAft>
                        <a:buNone/>
                      </a:pPr>
                      <a:endParaRPr sz="1400" b="1">
                        <a:latin typeface="Calibri" panose="020F0502020204030204" pitchFamily="34" charset="0"/>
                        <a:cs typeface="Calibri" panose="020F0502020204030204" pitchFamily="34" charset="0"/>
                      </a:endParaRPr>
                    </a:p>
                  </a:txBody>
                  <a:tcPr marL="91425" marR="91425" marT="91425" marB="91425"/>
                </a:tc>
                <a:tc vMerge="1">
                  <a:txBody>
                    <a:bodyPr/>
                    <a:lstStyle/>
                    <a:p>
                      <a:pPr marL="0" lvl="0" indent="0" algn="l" rtl="0">
                        <a:spcBef>
                          <a:spcPts val="0"/>
                        </a:spcBef>
                        <a:spcAft>
                          <a:spcPts val="0"/>
                        </a:spcAft>
                        <a:buNone/>
                      </a:pPr>
                      <a:endParaRPr sz="1400" b="1">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7"/>
                  </a:ext>
                </a:extLst>
              </a:tr>
            </a:tbl>
          </a:graphicData>
        </a:graphic>
      </p:graphicFrame>
      <p:sp>
        <p:nvSpPr>
          <p:cNvPr id="5" name="Google Shape;115;p23">
            <a:extLst>
              <a:ext uri="{FF2B5EF4-FFF2-40B4-BE49-F238E27FC236}">
                <a16:creationId xmlns:a16="http://schemas.microsoft.com/office/drawing/2014/main" id="{6D0082A5-7EA1-3344-B932-0EB56DA89FBA}"/>
              </a:ext>
            </a:extLst>
          </p:cNvPr>
          <p:cNvSpPr txBox="1">
            <a:spLocks/>
          </p:cNvSpPr>
          <p:nvPr/>
        </p:nvSpPr>
        <p:spPr>
          <a:xfrm>
            <a:off x="415600" y="291567"/>
            <a:ext cx="11360800" cy="763600"/>
          </a:xfrm>
          <a:prstGeom prst="rect">
            <a:avLst/>
          </a:prstGeom>
          <a:noFill/>
          <a:ln>
            <a:noFill/>
          </a:ln>
        </p:spPr>
        <p:txBody>
          <a:bodyPr spcFirstLastPara="1" wrap="square" lIns="121900" tIns="121900" rIns="121900" bIns="121900"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lang="en-CA" sz="3733">
              <a:solidFill>
                <a:srgbClr val="CC0000"/>
              </a:solidFill>
              <a:latin typeface="Calibri"/>
              <a:ea typeface="Calibri"/>
              <a:cs typeface="Calibri"/>
              <a:sym typeface="Calibri"/>
            </a:endParaRPr>
          </a:p>
        </p:txBody>
      </p:sp>
      <p:sp>
        <p:nvSpPr>
          <p:cNvPr id="9" name="TextBox 8">
            <a:extLst>
              <a:ext uri="{FF2B5EF4-FFF2-40B4-BE49-F238E27FC236}">
                <a16:creationId xmlns:a16="http://schemas.microsoft.com/office/drawing/2014/main" id="{C543C846-4DFB-E245-92BC-BA96304B7110}"/>
              </a:ext>
            </a:extLst>
          </p:cNvPr>
          <p:cNvSpPr txBox="1"/>
          <p:nvPr/>
        </p:nvSpPr>
        <p:spPr>
          <a:xfrm>
            <a:off x="852831" y="6080583"/>
            <a:ext cx="9561024" cy="307777"/>
          </a:xfrm>
          <a:prstGeom prst="rect">
            <a:avLst/>
          </a:prstGeom>
          <a:noFill/>
        </p:spPr>
        <p:txBody>
          <a:bodyPr wrap="square" rtlCol="0">
            <a:spAutoFit/>
          </a:bodyPr>
          <a:lstStyle/>
          <a:p>
            <a:r>
              <a:rPr lang="en-US" sz="1400">
                <a:solidFill>
                  <a:schemeClr val="bg1">
                    <a:lumMod val="50000"/>
                  </a:schemeClr>
                </a:solidFill>
              </a:rPr>
              <a:t>*Results influenced by hormone use, timing of testing and anticoagulation</a:t>
            </a:r>
          </a:p>
        </p:txBody>
      </p:sp>
      <p:sp>
        <p:nvSpPr>
          <p:cNvPr id="6" name="Title 5">
            <a:extLst>
              <a:ext uri="{FF2B5EF4-FFF2-40B4-BE49-F238E27FC236}">
                <a16:creationId xmlns:a16="http://schemas.microsoft.com/office/drawing/2014/main" id="{5FE1B86E-5894-98A5-A870-DFCD9747032B}"/>
              </a:ext>
            </a:extLst>
          </p:cNvPr>
          <p:cNvSpPr>
            <a:spLocks noGrp="1"/>
          </p:cNvSpPr>
          <p:nvPr>
            <p:ph type="title"/>
          </p:nvPr>
        </p:nvSpPr>
        <p:spPr/>
        <p:txBody>
          <a:bodyPr/>
          <a:lstStyle/>
          <a:p>
            <a:r>
              <a:rPr lang="en-US"/>
              <a:t>Thrombophilia testing in patients with VTE</a:t>
            </a:r>
            <a:br>
              <a:rPr lang="en-US"/>
            </a:br>
            <a:endParaRPr lang="en-US"/>
          </a:p>
        </p:txBody>
      </p:sp>
    </p:spTree>
    <p:extLst>
      <p:ext uri="{BB962C8B-B14F-4D97-AF65-F5344CB8AC3E}">
        <p14:creationId xmlns:p14="http://schemas.microsoft.com/office/powerpoint/2010/main" val="3926010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419100" y="1340569"/>
            <a:ext cx="10972800" cy="713539"/>
          </a:xfrm>
        </p:spPr>
        <p:txBody>
          <a:bodyPr spcFirstLastPara="1" wrap="square" lIns="121900" tIns="121900" rIns="121900" bIns="121900" anchor="t" anchorCtr="0">
            <a:noAutofit/>
          </a:bodyPr>
          <a:lstStyle/>
          <a:p>
            <a:r>
              <a:rPr lang="en-US">
                <a:sym typeface="Calibri"/>
              </a:rPr>
              <a:t>Case 1: Unprovoked VTE</a:t>
            </a:r>
          </a:p>
        </p:txBody>
      </p:sp>
      <p:sp>
        <p:nvSpPr>
          <p:cNvPr id="122" name="Google Shape;122;p24"/>
          <p:cNvSpPr txBox="1">
            <a:spLocks noGrp="1"/>
          </p:cNvSpPr>
          <p:nvPr>
            <p:ph idx="1"/>
          </p:nvPr>
        </p:nvSpPr>
        <p:spPr>
          <a:xfrm>
            <a:off x="419100" y="2033093"/>
            <a:ext cx="10972800" cy="3954624"/>
          </a:xfrm>
        </p:spPr>
        <p:txBody>
          <a:bodyPr spcFirstLastPara="1" wrap="square" lIns="121900" tIns="121900" rIns="121900" bIns="121900" anchor="t" anchorCtr="0">
            <a:noAutofit/>
          </a:bodyPr>
          <a:lstStyle/>
          <a:p>
            <a:r>
              <a:rPr lang="en-US" sz="2400">
                <a:sym typeface="Calibri"/>
              </a:rPr>
              <a:t>52 year old male</a:t>
            </a:r>
          </a:p>
          <a:p>
            <a:endParaRPr lang="en-US" sz="2400">
              <a:sym typeface="Calibri"/>
            </a:endParaRPr>
          </a:p>
          <a:p>
            <a:r>
              <a:rPr lang="en-US" sz="2400" b="1">
                <a:solidFill>
                  <a:srgbClr val="E53E31"/>
                </a:solidFill>
                <a:sym typeface="Calibri"/>
              </a:rPr>
              <a:t>Past Medical History: </a:t>
            </a:r>
            <a:r>
              <a:rPr lang="en-US" sz="2400">
                <a:sym typeface="Calibri"/>
              </a:rPr>
              <a:t>None</a:t>
            </a:r>
          </a:p>
          <a:p>
            <a:endParaRPr lang="en-US" sz="2400">
              <a:sym typeface="Calibri"/>
            </a:endParaRPr>
          </a:p>
          <a:p>
            <a:r>
              <a:rPr lang="en-US" sz="2400" b="1">
                <a:solidFill>
                  <a:srgbClr val="E53E31"/>
                </a:solidFill>
                <a:sym typeface="Calibri"/>
              </a:rPr>
              <a:t>Diagnosis: </a:t>
            </a:r>
            <a:r>
              <a:rPr lang="en-US" sz="2400">
                <a:sym typeface="Calibri"/>
              </a:rPr>
              <a:t>Unprovoked symptomatic right leg DVT</a:t>
            </a:r>
          </a:p>
          <a:p>
            <a:endParaRPr lang="en-US" sz="2400">
              <a:sym typeface="Calibri"/>
            </a:endParaRPr>
          </a:p>
          <a:p>
            <a:r>
              <a:rPr lang="en-US" sz="2400" b="1">
                <a:solidFill>
                  <a:srgbClr val="E53E31"/>
                </a:solidFill>
                <a:sym typeface="Calibri"/>
              </a:rPr>
              <a:t>Treatment: </a:t>
            </a:r>
            <a:r>
              <a:rPr lang="en-US" sz="2400">
                <a:sym typeface="Calibri"/>
              </a:rPr>
              <a:t>He has been treated with anticoagulation for 3 months without any bleeding concerns</a:t>
            </a:r>
          </a:p>
          <a:p>
            <a:endParaRPr lang="en-US" sz="2400">
              <a:sym typeface="Calibri"/>
            </a:endParaRPr>
          </a:p>
          <a:p>
            <a:endParaRPr lang="en-US" sz="2400">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idx="1"/>
          </p:nvPr>
        </p:nvSpPr>
        <p:spPr>
          <a:prstGeom prst="rect">
            <a:avLst/>
          </a:prstGeom>
        </p:spPr>
        <p:txBody>
          <a:bodyPr spcFirstLastPara="1" wrap="square" lIns="0" tIns="0" rIns="0" bIns="0" anchor="t" anchorCtr="0">
            <a:noAutofit/>
          </a:bodyPr>
          <a:lstStyle/>
          <a:p>
            <a:pPr marL="0" indent="0">
              <a:spcAft>
                <a:spcPts val="1200"/>
              </a:spcAft>
              <a:buNone/>
            </a:pPr>
            <a:r>
              <a:rPr lang="en-US" sz="2000">
                <a:latin typeface="Calibri"/>
                <a:ea typeface="Calibri"/>
                <a:cs typeface="Calibri"/>
                <a:sym typeface="Calibri"/>
              </a:rPr>
              <a:t>Indefinite antithrombotic therapy is suggested in most individuals with unprovoked VTE </a:t>
            </a:r>
            <a:br>
              <a:rPr lang="en-US" sz="2000">
                <a:latin typeface="Calibri"/>
                <a:ea typeface="Calibri"/>
                <a:cs typeface="Calibri"/>
                <a:sym typeface="Calibri"/>
              </a:rPr>
            </a:br>
            <a:r>
              <a:rPr lang="en-US" sz="2000">
                <a:latin typeface="Calibri"/>
                <a:ea typeface="Calibri"/>
                <a:cs typeface="Calibri"/>
                <a:sym typeface="Calibri"/>
              </a:rPr>
              <a:t>(Treatment of VTE ASH guideline)</a:t>
            </a:r>
          </a:p>
          <a:p>
            <a:pPr marL="0" indent="0">
              <a:spcAft>
                <a:spcPts val="1200"/>
              </a:spcAft>
              <a:buNone/>
            </a:pPr>
            <a:r>
              <a:rPr lang="en-US" sz="2000">
                <a:latin typeface="Calibri"/>
                <a:ea typeface="Calibri"/>
                <a:cs typeface="Calibri"/>
                <a:sym typeface="Calibri"/>
              </a:rPr>
              <a:t>Thrombophilia testing strategy would mean that patients without thrombophilia would stop anticoagulant therapy (potential for more thrombosis and less bleeding)</a:t>
            </a:r>
            <a:endParaRPr lang="en" sz="2000">
              <a:latin typeface="Calibri"/>
              <a:ea typeface="Calibri"/>
              <a:cs typeface="Calibri"/>
              <a:sym typeface="Calibri"/>
            </a:endParaRPr>
          </a:p>
          <a:p>
            <a:pPr marL="0" indent="0">
              <a:buNone/>
            </a:pPr>
            <a:endParaRPr lang="en" sz="2000">
              <a:latin typeface="Calibri"/>
              <a:ea typeface="Calibri"/>
              <a:cs typeface="Calibri"/>
              <a:sym typeface="Calibri"/>
            </a:endParaRPr>
          </a:p>
          <a:p>
            <a:pPr marL="0" indent="0">
              <a:buNone/>
            </a:pPr>
            <a:r>
              <a:rPr lang="en" sz="2000" b="1">
                <a:latin typeface="Calibri"/>
                <a:ea typeface="Calibri"/>
                <a:cs typeface="Calibri"/>
                <a:sym typeface="Calibri"/>
              </a:rPr>
              <a:t>What management strategy do you suggest?</a:t>
            </a:r>
          </a:p>
          <a:p>
            <a:pPr marL="0" indent="0">
              <a:buNone/>
            </a:pPr>
            <a:endParaRPr sz="2000" b="1">
              <a:latin typeface="Calibri"/>
              <a:ea typeface="Calibri"/>
              <a:cs typeface="Calibri"/>
              <a:sym typeface="Calibri"/>
            </a:endParaRPr>
          </a:p>
          <a:p>
            <a:pPr indent="-482588">
              <a:lnSpc>
                <a:spcPct val="78181"/>
              </a:lnSpc>
              <a:spcBef>
                <a:spcPts val="1600"/>
              </a:spcBef>
              <a:spcAft>
                <a:spcPts val="1200"/>
              </a:spcAft>
              <a:buClr>
                <a:srgbClr val="7F7F7F"/>
              </a:buClr>
              <a:buSzPts val="2100"/>
              <a:buFont typeface="Calibri"/>
              <a:buAutoNum type="alphaLcPeriod"/>
            </a:pPr>
            <a:r>
              <a:rPr lang="en" sz="2000">
                <a:latin typeface="Calibri"/>
                <a:ea typeface="Calibri"/>
                <a:cs typeface="Calibri"/>
                <a:sym typeface="Calibri"/>
              </a:rPr>
              <a:t>No thrombophilia testing and indefinite anticoagulation </a:t>
            </a:r>
            <a:endParaRPr sz="2000">
              <a:latin typeface="Calibri"/>
              <a:ea typeface="Calibri"/>
              <a:cs typeface="Calibri"/>
              <a:sym typeface="Calibri"/>
            </a:endParaRPr>
          </a:p>
          <a:p>
            <a:pPr indent="-482588">
              <a:lnSpc>
                <a:spcPct val="78181"/>
              </a:lnSpc>
              <a:spcAft>
                <a:spcPts val="1200"/>
              </a:spcAft>
              <a:buClr>
                <a:srgbClr val="7F7F7F"/>
              </a:buClr>
              <a:buSzPts val="2100"/>
              <a:buFont typeface="Calibri"/>
              <a:buAutoNum type="alphaLcPeriod"/>
            </a:pPr>
            <a:r>
              <a:rPr lang="en" sz="2000">
                <a:latin typeface="Calibri"/>
                <a:ea typeface="Calibri"/>
                <a:cs typeface="Calibri"/>
                <a:sym typeface="Calibri"/>
              </a:rPr>
              <a:t>Thrombophilia testing and stop anticoagulation in patients without thrombophilia </a:t>
            </a:r>
            <a:endParaRPr sz="2000">
              <a:latin typeface="Calibri"/>
              <a:ea typeface="Calibri"/>
              <a:cs typeface="Calibri"/>
              <a:sym typeface="Calibri"/>
            </a:endParaRPr>
          </a:p>
        </p:txBody>
      </p:sp>
      <p:sp>
        <p:nvSpPr>
          <p:cNvPr id="3" name="Rectangle 2">
            <a:extLst>
              <a:ext uri="{FF2B5EF4-FFF2-40B4-BE49-F238E27FC236}">
                <a16:creationId xmlns:a16="http://schemas.microsoft.com/office/drawing/2014/main" id="{681DB9F6-5103-1469-0538-AB2C72D460B4}"/>
              </a:ext>
            </a:extLst>
          </p:cNvPr>
          <p:cNvSpPr/>
          <p:nvPr/>
        </p:nvSpPr>
        <p:spPr>
          <a:xfrm>
            <a:off x="259611" y="4586956"/>
            <a:ext cx="8233667" cy="4338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a:extLst>
              <a:ext uri="{FF2B5EF4-FFF2-40B4-BE49-F238E27FC236}">
                <a16:creationId xmlns:a16="http://schemas.microsoft.com/office/drawing/2014/main" id="{0DF940BF-1C4E-8817-D1B6-2FD2B700C4A3}"/>
              </a:ext>
            </a:extLst>
          </p:cNvPr>
          <p:cNvSpPr>
            <a:spLocks noGrp="1"/>
          </p:cNvSpPr>
          <p:nvPr>
            <p:ph type="title"/>
          </p:nvPr>
        </p:nvSpPr>
        <p:spPr/>
        <p:txBody>
          <a:bodyPr/>
          <a:lstStyle/>
          <a:p>
            <a:r>
              <a:rPr lang="en-US" sz="2800" b="1">
                <a:latin typeface="Calibri"/>
                <a:ea typeface="Calibri"/>
                <a:cs typeface="Calibri"/>
                <a:sym typeface="Calibri"/>
              </a:rPr>
              <a:t>Usual Care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419100" y="1340569"/>
            <a:ext cx="10972800" cy="713539"/>
          </a:xfrm>
        </p:spPr>
        <p:txBody>
          <a:bodyPr spcFirstLastPara="1" wrap="square" lIns="0" tIns="0" rIns="0" bIns="0" anchor="t" anchorCtr="0">
            <a:noAutofit/>
          </a:bodyPr>
          <a:lstStyle/>
          <a:p>
            <a:r>
              <a:rPr lang="en-US">
                <a:sym typeface="Calibri"/>
              </a:rPr>
              <a:t>Recommendation 1 </a:t>
            </a:r>
          </a:p>
        </p:txBody>
      </p:sp>
      <p:sp>
        <p:nvSpPr>
          <p:cNvPr id="5" name="Content Placeholder 4">
            <a:extLst>
              <a:ext uri="{FF2B5EF4-FFF2-40B4-BE49-F238E27FC236}">
                <a16:creationId xmlns:a16="http://schemas.microsoft.com/office/drawing/2014/main" id="{8DB3BD47-11BD-3B67-3F7E-090D700CAA3A}"/>
              </a:ext>
            </a:extLst>
          </p:cNvPr>
          <p:cNvSpPr>
            <a:spLocks noGrp="1"/>
          </p:cNvSpPr>
          <p:nvPr>
            <p:ph idx="1"/>
          </p:nvPr>
        </p:nvSpPr>
        <p:spPr/>
        <p:txBody>
          <a:bodyPr/>
          <a:lstStyle/>
          <a:p>
            <a:r>
              <a:rPr lang="en-US" sz="2000"/>
              <a:t>In patients with </a:t>
            </a:r>
            <a:r>
              <a:rPr lang="en-US" sz="2000" b="1"/>
              <a:t>unprovoked VTE </a:t>
            </a:r>
            <a:r>
              <a:rPr lang="en-US" sz="2000"/>
              <a:t>who have completed primary short term treatment, the ASH guideline </a:t>
            </a:r>
            <a:r>
              <a:rPr lang="en-US" sz="2000" b="1"/>
              <a:t>panel suggests not to perform thrombophilia testing to guide the duration of anticoagulant treatment </a:t>
            </a:r>
            <a:r>
              <a:rPr lang="en-US" sz="2000"/>
              <a:t>(conditional recommendation, low certainty)</a:t>
            </a:r>
          </a:p>
          <a:p>
            <a:endParaRPr lang="en-US" sz="2000"/>
          </a:p>
        </p:txBody>
      </p:sp>
      <p:graphicFrame>
        <p:nvGraphicFramePr>
          <p:cNvPr id="135" name="Google Shape;135;p26"/>
          <p:cNvGraphicFramePr/>
          <p:nvPr>
            <p:extLst>
              <p:ext uri="{D42A27DB-BD31-4B8C-83A1-F6EECF244321}">
                <p14:modId xmlns:p14="http://schemas.microsoft.com/office/powerpoint/2010/main" val="3683139218"/>
              </p:ext>
            </p:extLst>
          </p:nvPr>
        </p:nvGraphicFramePr>
        <p:xfrm>
          <a:off x="2281797" y="3183932"/>
          <a:ext cx="7628405" cy="2507860"/>
        </p:xfrm>
        <a:graphic>
          <a:graphicData uri="http://schemas.openxmlformats.org/drawingml/2006/table">
            <a:tbl>
              <a:tblPr>
                <a:noFill/>
                <a:tableStyleId>{CDA78BCB-65FA-40E4-831A-3C8719A47980}</a:tableStyleId>
              </a:tblPr>
              <a:tblGrid>
                <a:gridCol w="2492624">
                  <a:extLst>
                    <a:ext uri="{9D8B030D-6E8A-4147-A177-3AD203B41FA5}">
                      <a16:colId xmlns:a16="http://schemas.microsoft.com/office/drawing/2014/main" val="20000"/>
                    </a:ext>
                  </a:extLst>
                </a:gridCol>
                <a:gridCol w="5135781">
                  <a:extLst>
                    <a:ext uri="{9D8B030D-6E8A-4147-A177-3AD203B41FA5}">
                      <a16:colId xmlns:a16="http://schemas.microsoft.com/office/drawing/2014/main" val="20001"/>
                    </a:ext>
                  </a:extLst>
                </a:gridCol>
              </a:tblGrid>
              <a:tr h="630355">
                <a:tc>
                  <a:txBody>
                    <a:bodyPr/>
                    <a:lstStyle/>
                    <a:p>
                      <a:pPr marL="0" lvl="0" indent="0" algn="l" rtl="0">
                        <a:spcBef>
                          <a:spcPts val="0"/>
                        </a:spcBef>
                        <a:spcAft>
                          <a:spcPts val="0"/>
                        </a:spcAft>
                        <a:buNone/>
                      </a:pPr>
                      <a:r>
                        <a:rPr lang="en" sz="1400" b="1" i="0">
                          <a:solidFill>
                            <a:schemeClr val="lt1"/>
                          </a:solidFill>
                          <a:latin typeface="Calibri" panose="020F0502020204030204" pitchFamily="34" charset="0"/>
                          <a:cs typeface="Calibri" panose="020F0502020204030204" pitchFamily="34" charset="0"/>
                        </a:rPr>
                        <a:t>Outcomes</a:t>
                      </a:r>
                      <a:endParaRPr sz="1400" b="1">
                        <a:solidFill>
                          <a:schemeClr val="lt1"/>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3E31"/>
                    </a:solidFill>
                  </a:tcPr>
                </a:tc>
                <a:tc>
                  <a:txBody>
                    <a:bodyPr/>
                    <a:lstStyle/>
                    <a:p>
                      <a:pPr marL="0" lvl="0" indent="0" algn="l" rtl="0">
                        <a:spcBef>
                          <a:spcPts val="0"/>
                        </a:spcBef>
                        <a:spcAft>
                          <a:spcPts val="0"/>
                        </a:spcAft>
                        <a:buNone/>
                      </a:pPr>
                      <a:r>
                        <a:rPr lang="en" sz="1400" b="1" i="0">
                          <a:solidFill>
                            <a:schemeClr val="lt1"/>
                          </a:solidFill>
                          <a:latin typeface="Calibri" panose="020F0502020204030204" pitchFamily="34" charset="0"/>
                          <a:cs typeface="Calibri" panose="020F0502020204030204" pitchFamily="34" charset="0"/>
                        </a:rPr>
                        <a:t>Impact of thrombophilia testing strategy per 1000 patients </a:t>
                      </a:r>
                      <a:br>
                        <a:rPr lang="en" sz="1400" b="1" i="0">
                          <a:solidFill>
                            <a:schemeClr val="lt1"/>
                          </a:solidFill>
                          <a:latin typeface="Calibri" panose="020F0502020204030204" pitchFamily="34" charset="0"/>
                          <a:cs typeface="Calibri" panose="020F0502020204030204" pitchFamily="34" charset="0"/>
                        </a:rPr>
                      </a:br>
                      <a:r>
                        <a:rPr lang="en" sz="1400" b="1" i="0">
                          <a:solidFill>
                            <a:schemeClr val="lt1"/>
                          </a:solidFill>
                          <a:latin typeface="Calibri" panose="020F0502020204030204" pitchFamily="34" charset="0"/>
                          <a:cs typeface="Calibri" panose="020F0502020204030204" pitchFamily="34" charset="0"/>
                        </a:rPr>
                        <a:t>(620 fewer patients treated with indefinite anticoagulation)</a:t>
                      </a:r>
                      <a:endParaRPr sz="1400" b="1">
                        <a:solidFill>
                          <a:schemeClr val="lt1"/>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0000"/>
                  </a:ext>
                </a:extLst>
              </a:tr>
              <a:tr h="471187">
                <a:tc>
                  <a:txBody>
                    <a:bodyPr/>
                    <a:lstStyle/>
                    <a:p>
                      <a:pPr marL="11113" lvl="0" indent="-11113" algn="l" rtl="0">
                        <a:spcBef>
                          <a:spcPts val="0"/>
                        </a:spcBef>
                        <a:spcAft>
                          <a:spcPts val="0"/>
                        </a:spcAft>
                        <a:buNone/>
                        <a:tabLst/>
                      </a:pPr>
                      <a:r>
                        <a:rPr lang="en" sz="1400" b="0" i="0">
                          <a:solidFill>
                            <a:schemeClr val="bg1">
                              <a:lumMod val="50000"/>
                            </a:schemeClr>
                          </a:solidFill>
                          <a:latin typeface="Calibri" panose="020F0502020204030204" pitchFamily="34" charset="0"/>
                          <a:cs typeface="Calibri" panose="020F0502020204030204" pitchFamily="34" charset="0"/>
                        </a:rPr>
                        <a:t>Recurrent VTE</a:t>
                      </a:r>
                      <a:endParaRPr sz="1400" b="1">
                        <a:solidFill>
                          <a:schemeClr val="bg1">
                            <a:lumMod val="50000"/>
                          </a:schemeClr>
                        </a:solidFill>
                        <a:latin typeface="Calibri" panose="020F0502020204030204" pitchFamily="34" charset="0"/>
                        <a:cs typeface="Calibri" panose="020F0502020204030204" pitchFamily="34" charset="0"/>
                      </a:endParaRPr>
                    </a:p>
                  </a:txBody>
                  <a:tcPr marL="240000" marR="121900" marT="121900" marB="12190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42 </a:t>
                      </a:r>
                      <a:r>
                        <a:rPr lang="en" sz="1400" b="0" u="none">
                          <a:solidFill>
                            <a:schemeClr val="bg1">
                              <a:lumMod val="50000"/>
                            </a:schemeClr>
                          </a:solidFill>
                          <a:latin typeface="Calibri" panose="020F0502020204030204" pitchFamily="34" charset="0"/>
                          <a:cs typeface="Calibri" panose="020F0502020204030204" pitchFamily="34" charset="0"/>
                        </a:rPr>
                        <a:t>more VTE recurrences (ranging from 17 to 67)</a:t>
                      </a:r>
                      <a:endParaRPr sz="1400" b="0" u="none">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630355">
                <a:tc>
                  <a:txBody>
                    <a:bodyPr/>
                    <a:lstStyle/>
                    <a:p>
                      <a:pPr marL="11113" lvl="0" indent="0" algn="l" rtl="0">
                        <a:spcBef>
                          <a:spcPts val="0"/>
                        </a:spcBef>
                        <a:spcAft>
                          <a:spcPts val="0"/>
                        </a:spcAft>
                        <a:buNone/>
                        <a:tabLst/>
                      </a:pPr>
                      <a:r>
                        <a:rPr lang="en" sz="1400" b="0" i="0">
                          <a:solidFill>
                            <a:schemeClr val="bg1">
                              <a:lumMod val="50000"/>
                            </a:schemeClr>
                          </a:solidFill>
                          <a:latin typeface="Calibri" panose="020F0502020204030204" pitchFamily="34" charset="0"/>
                          <a:cs typeface="Calibri" panose="020F0502020204030204" pitchFamily="34" charset="0"/>
                        </a:rPr>
                        <a:t>Major Bleeding - Low Risk (0.5% per year)</a:t>
                      </a:r>
                      <a:endParaRPr sz="1400" b="1">
                        <a:solidFill>
                          <a:schemeClr val="bg1">
                            <a:lumMod val="50000"/>
                          </a:schemeClr>
                        </a:solidFill>
                        <a:latin typeface="Calibri" panose="020F0502020204030204" pitchFamily="34" charset="0"/>
                        <a:cs typeface="Calibri" panose="020F0502020204030204" pitchFamily="34" charset="0"/>
                      </a:endParaRPr>
                    </a:p>
                  </a:txBody>
                  <a:tcPr marL="240000" marR="121900" marT="121900" marB="1219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4 </a:t>
                      </a:r>
                      <a:r>
                        <a:rPr lang="en" sz="1400" b="0" u="none">
                          <a:solidFill>
                            <a:schemeClr val="bg1">
                              <a:lumMod val="50000"/>
                            </a:schemeClr>
                          </a:solidFill>
                          <a:latin typeface="Calibri" panose="020F0502020204030204" pitchFamily="34" charset="0"/>
                          <a:cs typeface="Calibri" panose="020F0502020204030204" pitchFamily="34" charset="0"/>
                        </a:rPr>
                        <a:t>fewer major </a:t>
                      </a:r>
                      <a:r>
                        <a:rPr lang="en-CA" sz="1400" b="0" u="none">
                          <a:solidFill>
                            <a:schemeClr val="bg1">
                              <a:lumMod val="50000"/>
                            </a:schemeClr>
                          </a:solidFill>
                          <a:latin typeface="Calibri" panose="020F0502020204030204" pitchFamily="34" charset="0"/>
                          <a:cs typeface="Calibri" panose="020F0502020204030204" pitchFamily="34" charset="0"/>
                        </a:rPr>
                        <a:t>bleeds</a:t>
                      </a:r>
                      <a:r>
                        <a:rPr lang="en" sz="1400" b="0" u="none">
                          <a:solidFill>
                            <a:schemeClr val="bg1">
                              <a:lumMod val="50000"/>
                            </a:schemeClr>
                          </a:solidFill>
                          <a:latin typeface="Calibri" panose="020F0502020204030204" pitchFamily="34" charset="0"/>
                          <a:cs typeface="Calibri" panose="020F0502020204030204" pitchFamily="34" charset="0"/>
                        </a:rPr>
                        <a:t> (ranging from 1 to 9)</a:t>
                      </a:r>
                      <a:endParaRPr sz="1400" b="0" u="none">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695633">
                <a:tc>
                  <a:txBody>
                    <a:bodyPr/>
                    <a:lstStyle/>
                    <a:p>
                      <a:pPr marL="44450" lvl="0" indent="0" algn="l" rtl="0">
                        <a:spcBef>
                          <a:spcPts val="0"/>
                        </a:spcBef>
                        <a:spcAft>
                          <a:spcPts val="0"/>
                        </a:spcAft>
                        <a:buNone/>
                        <a:tabLst/>
                      </a:pPr>
                      <a:r>
                        <a:rPr lang="en" sz="1400" b="0" i="0">
                          <a:solidFill>
                            <a:schemeClr val="bg1">
                              <a:lumMod val="50000"/>
                            </a:schemeClr>
                          </a:solidFill>
                          <a:latin typeface="Calibri" panose="020F0502020204030204" pitchFamily="34" charset="0"/>
                          <a:cs typeface="Calibri" panose="020F0502020204030204" pitchFamily="34" charset="0"/>
                        </a:rPr>
                        <a:t>Major Bleeding – High Risk </a:t>
                      </a:r>
                      <a:r>
                        <a:rPr lang="en" sz="1400" b="0">
                          <a:solidFill>
                            <a:schemeClr val="bg1">
                              <a:lumMod val="50000"/>
                            </a:schemeClr>
                          </a:solidFill>
                          <a:latin typeface="Calibri" panose="020F0502020204030204" pitchFamily="34" charset="0"/>
                          <a:cs typeface="Calibri" panose="020F0502020204030204" pitchFamily="34" charset="0"/>
                        </a:rPr>
                        <a:t>(1.5% per year)</a:t>
                      </a:r>
                      <a:endParaRPr sz="1400" b="0">
                        <a:solidFill>
                          <a:schemeClr val="bg1">
                            <a:lumMod val="50000"/>
                          </a:schemeClr>
                        </a:solidFill>
                        <a:latin typeface="Calibri" panose="020F0502020204030204" pitchFamily="34" charset="0"/>
                        <a:cs typeface="Calibri" panose="020F0502020204030204" pitchFamily="34" charset="0"/>
                      </a:endParaRPr>
                    </a:p>
                  </a:txBody>
                  <a:tcPr marL="240000" marR="121900" marT="121900" marB="1219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a:txBody>
                    <a:bodyPr/>
                    <a:lstStyle/>
                    <a:p>
                      <a:pPr marL="0" lvl="0" indent="0" algn="l"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11 </a:t>
                      </a:r>
                      <a:r>
                        <a:rPr lang="en" sz="1400" b="0" u="none">
                          <a:solidFill>
                            <a:schemeClr val="bg1">
                              <a:lumMod val="50000"/>
                            </a:schemeClr>
                          </a:solidFill>
                          <a:latin typeface="Calibri" panose="020F0502020204030204" pitchFamily="34" charset="0"/>
                          <a:cs typeface="Calibri" panose="020F0502020204030204" pitchFamily="34" charset="0"/>
                        </a:rPr>
                        <a:t>fewer major </a:t>
                      </a:r>
                      <a:r>
                        <a:rPr lang="en-CA" sz="1400" b="0" u="none">
                          <a:solidFill>
                            <a:schemeClr val="bg1">
                              <a:lumMod val="50000"/>
                            </a:schemeClr>
                          </a:solidFill>
                          <a:latin typeface="Calibri" panose="020F0502020204030204" pitchFamily="34" charset="0"/>
                          <a:cs typeface="Calibri" panose="020F0502020204030204" pitchFamily="34" charset="0"/>
                        </a:rPr>
                        <a:t>bleeds</a:t>
                      </a:r>
                      <a:r>
                        <a:rPr lang="en" sz="1400" b="0" u="none">
                          <a:solidFill>
                            <a:schemeClr val="bg1">
                              <a:lumMod val="50000"/>
                            </a:schemeClr>
                          </a:solidFill>
                          <a:latin typeface="Calibri" panose="020F0502020204030204" pitchFamily="34" charset="0"/>
                          <a:cs typeface="Calibri" panose="020F0502020204030204" pitchFamily="34" charset="0"/>
                        </a:rPr>
                        <a:t> (ranging from 2 to 28)</a:t>
                      </a:r>
                      <a:endParaRPr sz="1400" b="0" u="none">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37" name="Google Shape;137;p26"/>
          <p:cNvPicPr preferRelativeResize="0"/>
          <p:nvPr/>
        </p:nvPicPr>
        <p:blipFill>
          <a:blip r:embed="rId3">
            <a:alphaModFix/>
          </a:blip>
          <a:stretch>
            <a:fillRect/>
          </a:stretch>
        </p:blipFill>
        <p:spPr>
          <a:xfrm>
            <a:off x="2313601" y="4445553"/>
            <a:ext cx="186967" cy="186967"/>
          </a:xfrm>
          <a:prstGeom prst="rect">
            <a:avLst/>
          </a:prstGeom>
          <a:noFill/>
          <a:ln>
            <a:noFill/>
          </a:ln>
        </p:spPr>
      </p:pic>
      <p:pic>
        <p:nvPicPr>
          <p:cNvPr id="29" name="Google Shape;137;p26">
            <a:extLst>
              <a:ext uri="{FF2B5EF4-FFF2-40B4-BE49-F238E27FC236}">
                <a16:creationId xmlns:a16="http://schemas.microsoft.com/office/drawing/2014/main" id="{BFFB43FA-9B17-5E41-AD9C-DC6FFF525DC1}"/>
              </a:ext>
            </a:extLst>
          </p:cNvPr>
          <p:cNvPicPr preferRelativeResize="0"/>
          <p:nvPr/>
        </p:nvPicPr>
        <p:blipFill>
          <a:blip r:embed="rId3">
            <a:alphaModFix/>
          </a:blip>
          <a:stretch>
            <a:fillRect/>
          </a:stretch>
        </p:blipFill>
        <p:spPr>
          <a:xfrm>
            <a:off x="2313601" y="3988450"/>
            <a:ext cx="186967" cy="186967"/>
          </a:xfrm>
          <a:prstGeom prst="rect">
            <a:avLst/>
          </a:prstGeom>
          <a:noFill/>
          <a:ln>
            <a:noFill/>
          </a:ln>
        </p:spPr>
      </p:pic>
      <p:grpSp>
        <p:nvGrpSpPr>
          <p:cNvPr id="3" name="Group 2">
            <a:extLst>
              <a:ext uri="{FF2B5EF4-FFF2-40B4-BE49-F238E27FC236}">
                <a16:creationId xmlns:a16="http://schemas.microsoft.com/office/drawing/2014/main" id="{49E16CB5-32B4-EE1D-79C0-B7E7C13343B9}"/>
              </a:ext>
            </a:extLst>
          </p:cNvPr>
          <p:cNvGrpSpPr/>
          <p:nvPr/>
        </p:nvGrpSpPr>
        <p:grpSpPr>
          <a:xfrm>
            <a:off x="6610675" y="6345076"/>
            <a:ext cx="5423065" cy="276999"/>
            <a:chOff x="5793296" y="6483927"/>
            <a:chExt cx="4859620" cy="276999"/>
          </a:xfrm>
        </p:grpSpPr>
        <p:sp>
          <p:nvSpPr>
            <p:cNvPr id="4" name="TextBox 3">
              <a:extLst>
                <a:ext uri="{FF2B5EF4-FFF2-40B4-BE49-F238E27FC236}">
                  <a16:creationId xmlns:a16="http://schemas.microsoft.com/office/drawing/2014/main" id="{871C94C6-5B45-6791-1EE1-C896940F1A23}"/>
                </a:ext>
              </a:extLst>
            </p:cNvPr>
            <p:cNvSpPr txBox="1"/>
            <p:nvPr/>
          </p:nvSpPr>
          <p:spPr>
            <a:xfrm>
              <a:off x="5793296" y="6483927"/>
              <a:ext cx="4859620" cy="276999"/>
            </a:xfrm>
            <a:prstGeom prst="rect">
              <a:avLst/>
            </a:prstGeom>
            <a:noFill/>
          </p:spPr>
          <p:txBody>
            <a:bodyPr wrap="square" rtlCol="0">
              <a:spAutoFit/>
            </a:bodyPr>
            <a:lstStyle/>
            <a:p>
              <a:r>
                <a:rPr lang="en-CA" sz="1200">
                  <a:solidFill>
                    <a:schemeClr val="tx1">
                      <a:lumMod val="50000"/>
                      <a:lumOff val="50000"/>
                    </a:schemeClr>
                  </a:solidFill>
                </a:rPr>
                <a:t>Quality of Evidence (GRADE): Low or Very Low        Moderate        High</a:t>
              </a:r>
            </a:p>
          </p:txBody>
        </p:sp>
        <p:sp>
          <p:nvSpPr>
            <p:cNvPr id="6" name="Oval 5">
              <a:extLst>
                <a:ext uri="{FF2B5EF4-FFF2-40B4-BE49-F238E27FC236}">
                  <a16:creationId xmlns:a16="http://schemas.microsoft.com/office/drawing/2014/main" id="{F51D293B-B5ED-D5D7-59C0-0E9EFF0EAFB6}"/>
                </a:ext>
              </a:extLst>
            </p:cNvPr>
            <p:cNvSpPr/>
            <p:nvPr/>
          </p:nvSpPr>
          <p:spPr>
            <a:xfrm>
              <a:off x="8792564" y="6543279"/>
              <a:ext cx="158294" cy="173736"/>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BED3CD4-7EE2-96A4-B834-DDCE8945C06B}"/>
                </a:ext>
              </a:extLst>
            </p:cNvPr>
            <p:cNvSpPr/>
            <p:nvPr/>
          </p:nvSpPr>
          <p:spPr>
            <a:xfrm>
              <a:off x="9671148" y="6543279"/>
              <a:ext cx="158294" cy="173736"/>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BAE791F-3B2B-1A4B-907F-29E3743A732F}"/>
                </a:ext>
              </a:extLst>
            </p:cNvPr>
            <p:cNvSpPr/>
            <p:nvPr/>
          </p:nvSpPr>
          <p:spPr>
            <a:xfrm>
              <a:off x="10267355" y="6543279"/>
              <a:ext cx="158294" cy="173736"/>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oogle Shape;138;p26">
            <a:extLst>
              <a:ext uri="{FF2B5EF4-FFF2-40B4-BE49-F238E27FC236}">
                <a16:creationId xmlns:a16="http://schemas.microsoft.com/office/drawing/2014/main" id="{8C439B48-7585-3138-36B5-2B3390A25AEF}"/>
              </a:ext>
            </a:extLst>
          </p:cNvPr>
          <p:cNvPicPr preferRelativeResize="0"/>
          <p:nvPr/>
        </p:nvPicPr>
        <p:blipFill>
          <a:blip r:embed="rId3">
            <a:alphaModFix/>
          </a:blip>
          <a:stretch>
            <a:fillRect/>
          </a:stretch>
        </p:blipFill>
        <p:spPr>
          <a:xfrm>
            <a:off x="2313601" y="5146699"/>
            <a:ext cx="186967" cy="18696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p:txBody>
          <a:bodyPr spcFirstLastPara="1" wrap="square" lIns="121900" tIns="121900" rIns="121900" bIns="121900" anchor="t" anchorCtr="0">
            <a:normAutofit/>
          </a:bodyPr>
          <a:lstStyle/>
          <a:p>
            <a:r>
              <a:rPr lang="en-US">
                <a:sym typeface="Calibri"/>
              </a:rPr>
              <a:t>Case 2: Provoked VTE </a:t>
            </a:r>
          </a:p>
        </p:txBody>
      </p:sp>
      <p:sp>
        <p:nvSpPr>
          <p:cNvPr id="148" name="Google Shape;148;p27"/>
          <p:cNvSpPr txBox="1">
            <a:spLocks noGrp="1"/>
          </p:cNvSpPr>
          <p:nvPr>
            <p:ph idx="1"/>
          </p:nvPr>
        </p:nvSpPr>
        <p:spPr/>
        <p:txBody>
          <a:bodyPr spcFirstLastPara="1" wrap="square" lIns="121900" tIns="121900" rIns="121900" bIns="121900" anchor="t" anchorCtr="0">
            <a:noAutofit/>
          </a:bodyPr>
          <a:lstStyle/>
          <a:p>
            <a:r>
              <a:rPr lang="en-US" sz="2400">
                <a:sym typeface="Calibri"/>
              </a:rPr>
              <a:t>35-year-old female</a:t>
            </a:r>
          </a:p>
          <a:p>
            <a:endParaRPr lang="en-US" sz="2400">
              <a:sym typeface="Calibri"/>
            </a:endParaRPr>
          </a:p>
          <a:p>
            <a:r>
              <a:rPr lang="en-US" sz="2400" b="1">
                <a:solidFill>
                  <a:srgbClr val="E53E31"/>
                </a:solidFill>
                <a:sym typeface="Calibri"/>
              </a:rPr>
              <a:t>Past Medical History</a:t>
            </a:r>
            <a:r>
              <a:rPr lang="en-US" sz="2400">
                <a:sym typeface="Calibri"/>
              </a:rPr>
              <a:t>: Hypertension</a:t>
            </a:r>
          </a:p>
          <a:p>
            <a:endParaRPr lang="en-US" sz="2400">
              <a:sym typeface="Calibri"/>
            </a:endParaRPr>
          </a:p>
          <a:p>
            <a:r>
              <a:rPr lang="en-US" sz="2400" b="1">
                <a:solidFill>
                  <a:srgbClr val="E53E31"/>
                </a:solidFill>
                <a:sym typeface="Calibri"/>
              </a:rPr>
              <a:t>Past Surgical History: </a:t>
            </a:r>
            <a:r>
              <a:rPr lang="en-US" sz="2400">
                <a:sym typeface="Calibri"/>
              </a:rPr>
              <a:t>Appendectomy </a:t>
            </a:r>
          </a:p>
          <a:p>
            <a:endParaRPr lang="en-US" sz="2400">
              <a:sym typeface="Calibri"/>
            </a:endParaRPr>
          </a:p>
          <a:p>
            <a:r>
              <a:rPr lang="en-US" sz="2400" b="1">
                <a:solidFill>
                  <a:srgbClr val="E53E31"/>
                </a:solidFill>
                <a:sym typeface="Calibri"/>
              </a:rPr>
              <a:t>Diagnosis: </a:t>
            </a:r>
            <a:r>
              <a:rPr lang="en-US" sz="2400">
                <a:sym typeface="Calibri"/>
              </a:rPr>
              <a:t>Pulmonary embolism on post-operative day 21 following appendectomy</a:t>
            </a:r>
          </a:p>
          <a:p>
            <a:endParaRPr lang="en-US" sz="2400">
              <a:sym typeface="Calibri"/>
            </a:endParaRPr>
          </a:p>
          <a:p>
            <a:r>
              <a:rPr lang="en-US" sz="2400" b="1">
                <a:solidFill>
                  <a:srgbClr val="E53E31"/>
                </a:solidFill>
                <a:sym typeface="Calibri"/>
              </a:rPr>
              <a:t>Treatment: </a:t>
            </a:r>
            <a:r>
              <a:rPr lang="en-US" sz="2400">
                <a:sym typeface="Calibri"/>
              </a:rPr>
              <a:t>She is started on anticoagulation and referred for outpatient assessment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8" name="Title 7">
            <a:extLst>
              <a:ext uri="{FF2B5EF4-FFF2-40B4-BE49-F238E27FC236}">
                <a16:creationId xmlns:a16="http://schemas.microsoft.com/office/drawing/2014/main" id="{791094C9-02D4-14DB-6BE9-5B4B263DDC6C}"/>
              </a:ext>
            </a:extLst>
          </p:cNvPr>
          <p:cNvSpPr>
            <a:spLocks noGrp="1"/>
          </p:cNvSpPr>
          <p:nvPr>
            <p:ph type="title"/>
          </p:nvPr>
        </p:nvSpPr>
        <p:spPr/>
        <p:txBody>
          <a:bodyPr/>
          <a:lstStyle/>
          <a:p>
            <a:r>
              <a:rPr lang="en-CA">
                <a:sym typeface="Calibri"/>
              </a:rPr>
              <a:t>Usual Care</a:t>
            </a:r>
            <a:endParaRPr lang="en-US"/>
          </a:p>
        </p:txBody>
      </p:sp>
      <p:sp>
        <p:nvSpPr>
          <p:cNvPr id="153" name="Google Shape;153;p28"/>
          <p:cNvSpPr txBox="1">
            <a:spLocks noGrp="1"/>
          </p:cNvSpPr>
          <p:nvPr>
            <p:ph idx="1"/>
          </p:nvPr>
        </p:nvSpPr>
        <p:spPr>
          <a:xfrm>
            <a:off x="419100" y="2033093"/>
            <a:ext cx="10972800" cy="3954624"/>
          </a:xfrm>
        </p:spPr>
        <p:txBody>
          <a:bodyPr spcFirstLastPara="1" wrap="square" lIns="0" tIns="0" rIns="0" bIns="0" anchor="t" anchorCtr="0">
            <a:noAutofit/>
          </a:bodyPr>
          <a:lstStyle/>
          <a:p>
            <a:r>
              <a:rPr lang="en-CA" sz="2000">
                <a:sym typeface="Calibri"/>
              </a:rPr>
              <a:t>Individuals with VTE provoked by surgery discontinue anticoagulant therapy after primary treatment (Treatment of VTE ASH guideline)</a:t>
            </a:r>
          </a:p>
          <a:p>
            <a:endParaRPr lang="en-CA" sz="2000">
              <a:sym typeface="Calibri"/>
            </a:endParaRPr>
          </a:p>
          <a:p>
            <a:r>
              <a:rPr lang="en-CA" sz="2000">
                <a:sym typeface="Calibri"/>
              </a:rPr>
              <a:t>Thrombophilia testing strategy would mean that patients with thrombophilia would receive indefinite anticoagulant therapy (potential for less thrombosis and more bleeding)</a:t>
            </a:r>
          </a:p>
          <a:p>
            <a:endParaRPr lang="en-CA" sz="2000">
              <a:sym typeface="Calibri"/>
            </a:endParaRPr>
          </a:p>
          <a:p>
            <a:r>
              <a:rPr lang="en-CA" sz="2000" b="1">
                <a:sym typeface="Calibri"/>
              </a:rPr>
              <a:t>What management strategy do you suggest?</a:t>
            </a:r>
          </a:p>
          <a:p>
            <a:pPr marL="457200" indent="-457200">
              <a:buFont typeface="+mj-lt"/>
              <a:buAutoNum type="alphaLcPeriod"/>
            </a:pPr>
            <a:endParaRPr lang="en-CA" sz="2000">
              <a:sym typeface="Calibri"/>
            </a:endParaRPr>
          </a:p>
          <a:p>
            <a:pPr marL="457200" indent="-457200">
              <a:lnSpc>
                <a:spcPct val="150000"/>
              </a:lnSpc>
              <a:buClr>
                <a:schemeClr val="bg1">
                  <a:lumMod val="50000"/>
                </a:schemeClr>
              </a:buClr>
              <a:buFont typeface="+mj-lt"/>
              <a:buAutoNum type="alphaLcPeriod"/>
            </a:pPr>
            <a:r>
              <a:rPr lang="en-CA" sz="2000">
                <a:sym typeface="Calibri"/>
              </a:rPr>
              <a:t>No thrombophilia testing, treat for 3 months and stop anticoagulation</a:t>
            </a:r>
          </a:p>
          <a:p>
            <a:pPr marL="457200" indent="-457200">
              <a:lnSpc>
                <a:spcPct val="150000"/>
              </a:lnSpc>
              <a:buClr>
                <a:schemeClr val="bg1">
                  <a:lumMod val="50000"/>
                </a:schemeClr>
              </a:buClr>
              <a:buFont typeface="+mj-lt"/>
              <a:buAutoNum type="alphaLcPeriod"/>
            </a:pPr>
            <a:r>
              <a:rPr lang="en-CA" sz="2000">
                <a:sym typeface="Calibri"/>
              </a:rPr>
              <a:t>Thrombophilia testing and indefinite anticoagulation only in patients with thrombophilia </a:t>
            </a:r>
          </a:p>
          <a:p>
            <a:endParaRPr lang="en-CA" sz="2000">
              <a:sym typeface="Calibri"/>
            </a:endParaRPr>
          </a:p>
          <a:p>
            <a:endParaRPr lang="en-CA" sz="2000">
              <a:sym typeface="Calibri"/>
            </a:endParaRPr>
          </a:p>
          <a:p>
            <a:endParaRPr lang="en-CA" sz="2000"/>
          </a:p>
        </p:txBody>
      </p:sp>
      <p:sp>
        <p:nvSpPr>
          <p:cNvPr id="6" name="Rectangle 5">
            <a:extLst>
              <a:ext uri="{FF2B5EF4-FFF2-40B4-BE49-F238E27FC236}">
                <a16:creationId xmlns:a16="http://schemas.microsoft.com/office/drawing/2014/main" id="{640D389A-06D5-5810-8220-CDEF20A3A3ED}"/>
              </a:ext>
            </a:extLst>
          </p:cNvPr>
          <p:cNvSpPr/>
          <p:nvPr/>
        </p:nvSpPr>
        <p:spPr>
          <a:xfrm>
            <a:off x="268940" y="4554276"/>
            <a:ext cx="8176970" cy="4141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419100" y="1340569"/>
            <a:ext cx="10972800" cy="713539"/>
          </a:xfrm>
        </p:spPr>
        <p:txBody>
          <a:bodyPr spcFirstLastPara="1" wrap="square" lIns="121900" tIns="121900" rIns="121900" bIns="121900" anchor="t" anchorCtr="0">
            <a:normAutofit/>
          </a:bodyPr>
          <a:lstStyle/>
          <a:p>
            <a:r>
              <a:rPr lang="en-US">
                <a:sym typeface="Calibri"/>
              </a:rPr>
              <a:t>Recommendation 2 </a:t>
            </a:r>
          </a:p>
        </p:txBody>
      </p:sp>
      <p:sp>
        <p:nvSpPr>
          <p:cNvPr id="160" name="Google Shape;160;p29"/>
          <p:cNvSpPr txBox="1">
            <a:spLocks noGrp="1"/>
          </p:cNvSpPr>
          <p:nvPr>
            <p:ph idx="1"/>
          </p:nvPr>
        </p:nvSpPr>
        <p:spPr>
          <a:xfrm>
            <a:off x="419100" y="2033093"/>
            <a:ext cx="10972800" cy="3954624"/>
          </a:xfrm>
        </p:spPr>
        <p:txBody>
          <a:bodyPr spcFirstLastPara="1" wrap="square" lIns="121900" tIns="121900" rIns="121900" bIns="121900" anchor="t" anchorCtr="0">
            <a:normAutofit/>
          </a:bodyPr>
          <a:lstStyle/>
          <a:p>
            <a:r>
              <a:rPr lang="en-US" sz="2000">
                <a:sym typeface="Calibri"/>
              </a:rPr>
              <a:t>In patients with VTE provoked by surgery who have completed primary short-term treatment, </a:t>
            </a:r>
            <a:br>
              <a:rPr lang="en-US" sz="2000">
                <a:sym typeface="Calibri"/>
              </a:rPr>
            </a:br>
            <a:r>
              <a:rPr lang="en-US" sz="2000">
                <a:sym typeface="Calibri"/>
              </a:rPr>
              <a:t>the ASH guideline panel suggests not to perform thrombophilia testing to determine the duration </a:t>
            </a:r>
            <a:br>
              <a:rPr lang="en-US" sz="2000">
                <a:sym typeface="Calibri"/>
              </a:rPr>
            </a:br>
            <a:r>
              <a:rPr lang="en-US" sz="2000">
                <a:sym typeface="Calibri"/>
              </a:rPr>
              <a:t>of anticoagulation treatment (conditional recommendation, very low certainty of evidence)</a:t>
            </a:r>
          </a:p>
          <a:p>
            <a:endParaRPr lang="en-US" sz="2000">
              <a:sym typeface="Calibri"/>
            </a:endParaRPr>
          </a:p>
        </p:txBody>
      </p:sp>
      <p:graphicFrame>
        <p:nvGraphicFramePr>
          <p:cNvPr id="161" name="Google Shape;161;p29"/>
          <p:cNvGraphicFramePr/>
          <p:nvPr>
            <p:extLst>
              <p:ext uri="{D42A27DB-BD31-4B8C-83A1-F6EECF244321}">
                <p14:modId xmlns:p14="http://schemas.microsoft.com/office/powerpoint/2010/main" val="3522456443"/>
              </p:ext>
            </p:extLst>
          </p:nvPr>
        </p:nvGraphicFramePr>
        <p:xfrm>
          <a:off x="2270576" y="3183932"/>
          <a:ext cx="7639625" cy="2636683"/>
        </p:xfrm>
        <a:graphic>
          <a:graphicData uri="http://schemas.openxmlformats.org/drawingml/2006/table">
            <a:tbl>
              <a:tblPr>
                <a:noFill/>
                <a:tableStyleId>{CDA78BCB-65FA-40E4-831A-3C8719A47980}</a:tableStyleId>
              </a:tblPr>
              <a:tblGrid>
                <a:gridCol w="2447934">
                  <a:extLst>
                    <a:ext uri="{9D8B030D-6E8A-4147-A177-3AD203B41FA5}">
                      <a16:colId xmlns:a16="http://schemas.microsoft.com/office/drawing/2014/main" val="20000"/>
                    </a:ext>
                  </a:extLst>
                </a:gridCol>
                <a:gridCol w="5191691">
                  <a:extLst>
                    <a:ext uri="{9D8B030D-6E8A-4147-A177-3AD203B41FA5}">
                      <a16:colId xmlns:a16="http://schemas.microsoft.com/office/drawing/2014/main" val="20001"/>
                    </a:ext>
                  </a:extLst>
                </a:gridCol>
              </a:tblGrid>
              <a:tr h="622484">
                <a:tc>
                  <a:txBody>
                    <a:bodyPr/>
                    <a:lstStyle/>
                    <a:p>
                      <a:pPr marL="0" lvl="0" indent="0" algn="l" rtl="0">
                        <a:spcBef>
                          <a:spcPts val="0"/>
                        </a:spcBef>
                        <a:spcAft>
                          <a:spcPts val="0"/>
                        </a:spcAft>
                        <a:buNone/>
                      </a:pPr>
                      <a:r>
                        <a:rPr lang="en" sz="1400" b="0" i="0" u="none">
                          <a:solidFill>
                            <a:schemeClr val="bg1"/>
                          </a:solidFill>
                          <a:latin typeface="Calibri" panose="020F0502020204030204" pitchFamily="34" charset="0"/>
                          <a:cs typeface="Calibri" panose="020F0502020204030204" pitchFamily="34" charset="0"/>
                        </a:rPr>
                        <a:t>Outcomes</a:t>
                      </a:r>
                      <a:endParaRPr sz="1400" b="0" u="none">
                        <a:solidFill>
                          <a:schemeClr val="bg1"/>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marL="0" lvl="0" indent="0" algn="l" rtl="0">
                        <a:spcBef>
                          <a:spcPts val="0"/>
                        </a:spcBef>
                        <a:spcAft>
                          <a:spcPts val="0"/>
                        </a:spcAft>
                        <a:buNone/>
                      </a:pPr>
                      <a:r>
                        <a:rPr lang="en-CA" sz="1400" b="0" i="0" u="none">
                          <a:solidFill>
                            <a:schemeClr val="bg1"/>
                          </a:solidFill>
                          <a:latin typeface="Calibri" panose="020F0502020204030204" pitchFamily="34" charset="0"/>
                          <a:cs typeface="Calibri" panose="020F0502020204030204" pitchFamily="34" charset="0"/>
                        </a:rPr>
                        <a:t>Impact of thrombophilia testing strategy per 1000 patients</a:t>
                      </a:r>
                      <a:br>
                        <a:rPr lang="en-CA" sz="1400" b="0" i="0" u="none">
                          <a:solidFill>
                            <a:schemeClr val="bg1"/>
                          </a:solidFill>
                          <a:latin typeface="Calibri" panose="020F0502020204030204" pitchFamily="34" charset="0"/>
                          <a:cs typeface="Calibri" panose="020F0502020204030204" pitchFamily="34" charset="0"/>
                        </a:rPr>
                      </a:br>
                      <a:r>
                        <a:rPr lang="en-CA" sz="1400" b="0" i="0" u="none">
                          <a:solidFill>
                            <a:schemeClr val="bg1"/>
                          </a:solidFill>
                          <a:latin typeface="Calibri" panose="020F0502020204030204" pitchFamily="34" charset="0"/>
                          <a:cs typeface="Calibri" panose="020F0502020204030204" pitchFamily="34" charset="0"/>
                        </a:rPr>
                        <a:t>(380 more patients treated with indefinite anticoagulation)</a:t>
                      </a:r>
                      <a:endParaRPr lang="en-CA" sz="1400" b="0" u="none">
                        <a:solidFill>
                          <a:schemeClr val="bg1"/>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0000"/>
                  </a:ext>
                </a:extLst>
              </a:tr>
              <a:tr h="424409">
                <a:tc>
                  <a:txBody>
                    <a:bodyPr/>
                    <a:lstStyle/>
                    <a:p>
                      <a:pPr marL="0" lvl="0" indent="0" algn="l"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     Recurrent VTE</a:t>
                      </a:r>
                      <a:endParaRPr sz="1400" b="0" u="none">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4 </a:t>
                      </a:r>
                      <a:r>
                        <a:rPr lang="en" sz="1400" b="0" u="none">
                          <a:solidFill>
                            <a:schemeClr val="bg1">
                              <a:lumMod val="50000"/>
                            </a:schemeClr>
                          </a:solidFill>
                          <a:latin typeface="Calibri" panose="020F0502020204030204" pitchFamily="34" charset="0"/>
                          <a:cs typeface="Calibri" panose="020F0502020204030204" pitchFamily="34" charset="0"/>
                        </a:rPr>
                        <a:t>fewer VTE recurrences (ranging from 2 to 7)</a:t>
                      </a:r>
                      <a:endParaRPr sz="1400" b="0" u="none">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no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622484">
                <a:tc>
                  <a:txBody>
                    <a:bodyPr/>
                    <a:lstStyle/>
                    <a:p>
                      <a:pPr marL="0" lvl="0" indent="0" algn="l"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     Major Bleeding - Low   </a:t>
                      </a:r>
                    </a:p>
                    <a:p>
                      <a:pPr marL="0" lvl="0" indent="0" algn="l"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     Risk (0.5% per year)</a:t>
                      </a:r>
                      <a:endParaRPr sz="1400" b="0" u="none">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2 </a:t>
                      </a:r>
                      <a:r>
                        <a:rPr lang="en" sz="1400" b="0" u="none">
                          <a:solidFill>
                            <a:schemeClr val="bg1">
                              <a:lumMod val="50000"/>
                            </a:schemeClr>
                          </a:solidFill>
                          <a:latin typeface="Calibri" panose="020F0502020204030204" pitchFamily="34" charset="0"/>
                          <a:cs typeface="Calibri" panose="020F0502020204030204" pitchFamily="34" charset="0"/>
                        </a:rPr>
                        <a:t>more major </a:t>
                      </a:r>
                      <a:r>
                        <a:rPr lang="en-CA" sz="1400" b="0" u="none">
                          <a:solidFill>
                            <a:schemeClr val="bg1">
                              <a:lumMod val="50000"/>
                            </a:schemeClr>
                          </a:solidFill>
                          <a:latin typeface="Calibri" panose="020F0502020204030204" pitchFamily="34" charset="0"/>
                          <a:cs typeface="Calibri" panose="020F0502020204030204" pitchFamily="34" charset="0"/>
                        </a:rPr>
                        <a:t>bleeds</a:t>
                      </a:r>
                      <a:r>
                        <a:rPr lang="en" sz="1400" b="0" u="none">
                          <a:solidFill>
                            <a:schemeClr val="bg1">
                              <a:lumMod val="50000"/>
                            </a:schemeClr>
                          </a:solidFill>
                          <a:latin typeface="Calibri" panose="020F0502020204030204" pitchFamily="34" charset="0"/>
                          <a:cs typeface="Calibri" panose="020F0502020204030204" pitchFamily="34" charset="0"/>
                        </a:rPr>
                        <a:t> (ranging from 0 to 7)</a:t>
                      </a:r>
                      <a:endParaRPr sz="1400" b="0" u="none">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838483">
                <a:tc>
                  <a:txBody>
                    <a:bodyPr/>
                    <a:lstStyle/>
                    <a:p>
                      <a:pPr marL="0" lvl="0" indent="0" algn="l"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     Major Bleeding - High </a:t>
                      </a:r>
                    </a:p>
                    <a:p>
                      <a:pPr marL="0" lvl="0" indent="0" algn="l"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     Risk </a:t>
                      </a:r>
                      <a:r>
                        <a:rPr lang="en" sz="1400" b="0" u="none">
                          <a:solidFill>
                            <a:schemeClr val="bg1">
                              <a:lumMod val="50000"/>
                            </a:schemeClr>
                          </a:solidFill>
                          <a:latin typeface="Calibri" panose="020F0502020204030204" pitchFamily="34" charset="0"/>
                          <a:cs typeface="Calibri" panose="020F0502020204030204" pitchFamily="34" charset="0"/>
                        </a:rPr>
                        <a:t>(1.5% per year)</a:t>
                      </a:r>
                      <a:endParaRPr sz="1400" b="0" u="none">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a:txBody>
                    <a:bodyPr/>
                    <a:lstStyle/>
                    <a:p>
                      <a:pPr marL="0" lvl="0" indent="0" algn="l"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7 </a:t>
                      </a:r>
                      <a:r>
                        <a:rPr lang="en" sz="1400" b="0" u="none">
                          <a:solidFill>
                            <a:schemeClr val="bg1">
                              <a:lumMod val="50000"/>
                            </a:schemeClr>
                          </a:solidFill>
                          <a:latin typeface="Calibri" panose="020F0502020204030204" pitchFamily="34" charset="0"/>
                          <a:cs typeface="Calibri" panose="020F0502020204030204" pitchFamily="34" charset="0"/>
                        </a:rPr>
                        <a:t>more major </a:t>
                      </a:r>
                      <a:r>
                        <a:rPr lang="en-CA" sz="1400" b="0" u="none">
                          <a:solidFill>
                            <a:schemeClr val="bg1">
                              <a:lumMod val="50000"/>
                            </a:schemeClr>
                          </a:solidFill>
                          <a:latin typeface="Calibri" panose="020F0502020204030204" pitchFamily="34" charset="0"/>
                          <a:cs typeface="Calibri" panose="020F0502020204030204" pitchFamily="34" charset="0"/>
                        </a:rPr>
                        <a:t>bleeds</a:t>
                      </a:r>
                      <a:r>
                        <a:rPr lang="en" sz="1400" b="0" u="none">
                          <a:solidFill>
                            <a:schemeClr val="bg1">
                              <a:lumMod val="50000"/>
                            </a:schemeClr>
                          </a:solidFill>
                          <a:latin typeface="Calibri" panose="020F0502020204030204" pitchFamily="34" charset="0"/>
                          <a:cs typeface="Calibri" panose="020F0502020204030204" pitchFamily="34" charset="0"/>
                        </a:rPr>
                        <a:t> (ranging from 1 to 21)</a:t>
                      </a:r>
                      <a:endParaRPr sz="1400" b="0" u="none">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62" name="Google Shape;162;p29"/>
          <p:cNvPicPr preferRelativeResize="0"/>
          <p:nvPr/>
        </p:nvPicPr>
        <p:blipFill>
          <a:blip r:embed="rId3">
            <a:alphaModFix/>
          </a:blip>
          <a:stretch>
            <a:fillRect/>
          </a:stretch>
        </p:blipFill>
        <p:spPr>
          <a:xfrm>
            <a:off x="2370787" y="4001894"/>
            <a:ext cx="186967" cy="186967"/>
          </a:xfrm>
          <a:prstGeom prst="rect">
            <a:avLst/>
          </a:prstGeom>
          <a:noFill/>
          <a:ln>
            <a:noFill/>
          </a:ln>
        </p:spPr>
      </p:pic>
      <p:pic>
        <p:nvPicPr>
          <p:cNvPr id="163" name="Google Shape;163;p29"/>
          <p:cNvPicPr preferRelativeResize="0"/>
          <p:nvPr/>
        </p:nvPicPr>
        <p:blipFill>
          <a:blip r:embed="rId3">
            <a:alphaModFix/>
          </a:blip>
          <a:stretch>
            <a:fillRect/>
          </a:stretch>
        </p:blipFill>
        <p:spPr>
          <a:xfrm>
            <a:off x="2370787" y="4454796"/>
            <a:ext cx="186967" cy="186967"/>
          </a:xfrm>
          <a:prstGeom prst="rect">
            <a:avLst/>
          </a:prstGeom>
          <a:noFill/>
          <a:ln>
            <a:noFill/>
          </a:ln>
        </p:spPr>
      </p:pic>
      <p:pic>
        <p:nvPicPr>
          <p:cNvPr id="164" name="Google Shape;164;p29"/>
          <p:cNvPicPr preferRelativeResize="0"/>
          <p:nvPr/>
        </p:nvPicPr>
        <p:blipFill>
          <a:blip r:embed="rId3">
            <a:alphaModFix/>
          </a:blip>
          <a:stretch>
            <a:fillRect/>
          </a:stretch>
        </p:blipFill>
        <p:spPr>
          <a:xfrm>
            <a:off x="2359567" y="5210908"/>
            <a:ext cx="186967" cy="186967"/>
          </a:xfrm>
          <a:prstGeom prst="rect">
            <a:avLst/>
          </a:prstGeom>
          <a:noFill/>
          <a:ln>
            <a:noFill/>
          </a:ln>
        </p:spPr>
      </p:pic>
      <p:grpSp>
        <p:nvGrpSpPr>
          <p:cNvPr id="2" name="Group 1">
            <a:extLst>
              <a:ext uri="{FF2B5EF4-FFF2-40B4-BE49-F238E27FC236}">
                <a16:creationId xmlns:a16="http://schemas.microsoft.com/office/drawing/2014/main" id="{E57AAFA2-F41C-B924-3B6C-9B2781D877D3}"/>
              </a:ext>
            </a:extLst>
          </p:cNvPr>
          <p:cNvGrpSpPr/>
          <p:nvPr/>
        </p:nvGrpSpPr>
        <p:grpSpPr>
          <a:xfrm>
            <a:off x="6610675" y="6345076"/>
            <a:ext cx="5423065" cy="276999"/>
            <a:chOff x="5793296" y="6483927"/>
            <a:chExt cx="4859620" cy="276999"/>
          </a:xfrm>
        </p:grpSpPr>
        <p:sp>
          <p:nvSpPr>
            <p:cNvPr id="3" name="TextBox 2">
              <a:extLst>
                <a:ext uri="{FF2B5EF4-FFF2-40B4-BE49-F238E27FC236}">
                  <a16:creationId xmlns:a16="http://schemas.microsoft.com/office/drawing/2014/main" id="{2490CEF4-210A-F2D5-390A-4669601304D7}"/>
                </a:ext>
              </a:extLst>
            </p:cNvPr>
            <p:cNvSpPr txBox="1"/>
            <p:nvPr/>
          </p:nvSpPr>
          <p:spPr>
            <a:xfrm>
              <a:off x="5793296" y="6483927"/>
              <a:ext cx="4859620" cy="276999"/>
            </a:xfrm>
            <a:prstGeom prst="rect">
              <a:avLst/>
            </a:prstGeom>
            <a:noFill/>
          </p:spPr>
          <p:txBody>
            <a:bodyPr wrap="square" rtlCol="0">
              <a:spAutoFit/>
            </a:bodyPr>
            <a:lstStyle/>
            <a:p>
              <a:r>
                <a:rPr lang="en-CA" sz="1200">
                  <a:solidFill>
                    <a:schemeClr val="tx1">
                      <a:lumMod val="50000"/>
                      <a:lumOff val="50000"/>
                    </a:schemeClr>
                  </a:solidFill>
                </a:rPr>
                <a:t>Quality of Evidence (GRADE): Low or Very Low        Moderate        High</a:t>
              </a:r>
            </a:p>
          </p:txBody>
        </p:sp>
        <p:sp>
          <p:nvSpPr>
            <p:cNvPr id="4" name="Oval 3">
              <a:extLst>
                <a:ext uri="{FF2B5EF4-FFF2-40B4-BE49-F238E27FC236}">
                  <a16:creationId xmlns:a16="http://schemas.microsoft.com/office/drawing/2014/main" id="{C0388F1E-BD5C-042E-8C50-9FBB3687C255}"/>
                </a:ext>
              </a:extLst>
            </p:cNvPr>
            <p:cNvSpPr/>
            <p:nvPr/>
          </p:nvSpPr>
          <p:spPr>
            <a:xfrm>
              <a:off x="8792564" y="6543279"/>
              <a:ext cx="158294" cy="173736"/>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F3CAF52-2327-F7B3-71C0-DA3930F03C03}"/>
                </a:ext>
              </a:extLst>
            </p:cNvPr>
            <p:cNvSpPr/>
            <p:nvPr/>
          </p:nvSpPr>
          <p:spPr>
            <a:xfrm>
              <a:off x="9671148" y="6543279"/>
              <a:ext cx="158294" cy="173736"/>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1EDB43C-5FCB-C098-1CB3-33A28EC29072}"/>
                </a:ext>
              </a:extLst>
            </p:cNvPr>
            <p:cNvSpPr/>
            <p:nvPr/>
          </p:nvSpPr>
          <p:spPr>
            <a:xfrm>
              <a:off x="10267355" y="6543279"/>
              <a:ext cx="158294" cy="173736"/>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419100" y="1340569"/>
            <a:ext cx="10972800" cy="713539"/>
          </a:xfrm>
        </p:spPr>
        <p:txBody>
          <a:bodyPr spcFirstLastPara="1" wrap="square" lIns="121900" tIns="121900" rIns="121900" bIns="121900" anchor="t" anchorCtr="0">
            <a:normAutofit/>
          </a:bodyPr>
          <a:lstStyle/>
          <a:p>
            <a:r>
              <a:rPr lang="en-US">
                <a:sym typeface="Calibri"/>
              </a:rPr>
              <a:t>Case 3: Pregnancy</a:t>
            </a:r>
          </a:p>
        </p:txBody>
      </p:sp>
      <p:sp>
        <p:nvSpPr>
          <p:cNvPr id="174" name="Google Shape;174;p30"/>
          <p:cNvSpPr txBox="1">
            <a:spLocks noGrp="1"/>
          </p:cNvSpPr>
          <p:nvPr>
            <p:ph idx="1"/>
          </p:nvPr>
        </p:nvSpPr>
        <p:spPr>
          <a:xfrm>
            <a:off x="419100" y="2033093"/>
            <a:ext cx="10972800" cy="3954624"/>
          </a:xfrm>
        </p:spPr>
        <p:txBody>
          <a:bodyPr spcFirstLastPara="1" wrap="square" lIns="121900" tIns="121900" rIns="121900" bIns="121900" anchor="t" anchorCtr="0">
            <a:normAutofit/>
          </a:bodyPr>
          <a:lstStyle/>
          <a:p>
            <a:r>
              <a:rPr lang="en-US" sz="2400">
                <a:sym typeface="Calibri"/>
              </a:rPr>
              <a:t>24-year-old female, G1P0, 35+3 weeks gestation</a:t>
            </a:r>
          </a:p>
          <a:p>
            <a:endParaRPr lang="en-US" sz="2400">
              <a:sym typeface="Calibri"/>
            </a:endParaRPr>
          </a:p>
          <a:p>
            <a:r>
              <a:rPr lang="en-US" sz="2400" b="1">
                <a:solidFill>
                  <a:srgbClr val="E53E31"/>
                </a:solidFill>
                <a:sym typeface="Calibri"/>
              </a:rPr>
              <a:t>Past Medical History: </a:t>
            </a:r>
            <a:r>
              <a:rPr lang="en-US" sz="2400">
                <a:sym typeface="Calibri"/>
              </a:rPr>
              <a:t>None</a:t>
            </a:r>
          </a:p>
          <a:p>
            <a:endParaRPr lang="en-US" sz="2400">
              <a:sym typeface="Calibri"/>
            </a:endParaRPr>
          </a:p>
          <a:p>
            <a:r>
              <a:rPr lang="en-US" sz="2400" b="1">
                <a:solidFill>
                  <a:srgbClr val="E53E31"/>
                </a:solidFill>
                <a:sym typeface="Calibri"/>
              </a:rPr>
              <a:t>Diagnosis: </a:t>
            </a:r>
            <a:r>
              <a:rPr lang="en-US" sz="2400">
                <a:sym typeface="Calibri"/>
              </a:rPr>
              <a:t>Left leg DVT after presenting with a 2-day history of increasing left leg swelling and pain</a:t>
            </a:r>
          </a:p>
          <a:p>
            <a:endParaRPr lang="en-US" sz="2400">
              <a:sym typeface="Calibri"/>
            </a:endParaRPr>
          </a:p>
          <a:p>
            <a:r>
              <a:rPr lang="en-US" sz="2400" b="1">
                <a:solidFill>
                  <a:srgbClr val="E53E31"/>
                </a:solidFill>
                <a:sym typeface="Calibri"/>
              </a:rPr>
              <a:t>Treatment: </a:t>
            </a:r>
            <a:r>
              <a:rPr lang="en-US" sz="2400">
                <a:sym typeface="Calibri"/>
              </a:rPr>
              <a:t>She is started on anticoagulation and referred for outpatient assessment</a:t>
            </a:r>
          </a:p>
        </p:txBody>
      </p:sp>
    </p:spTree>
    <p:extLst>
      <p:ext uri="{BB962C8B-B14F-4D97-AF65-F5344CB8AC3E}">
        <p14:creationId xmlns:p14="http://schemas.microsoft.com/office/powerpoint/2010/main" val="2429869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5" name="Title 4">
            <a:extLst>
              <a:ext uri="{FF2B5EF4-FFF2-40B4-BE49-F238E27FC236}">
                <a16:creationId xmlns:a16="http://schemas.microsoft.com/office/drawing/2014/main" id="{E3D96800-04A6-0E82-749B-1DC371178ED8}"/>
              </a:ext>
            </a:extLst>
          </p:cNvPr>
          <p:cNvSpPr>
            <a:spLocks noGrp="1"/>
          </p:cNvSpPr>
          <p:nvPr>
            <p:ph type="title"/>
          </p:nvPr>
        </p:nvSpPr>
        <p:spPr/>
        <p:txBody>
          <a:bodyPr/>
          <a:lstStyle/>
          <a:p>
            <a:r>
              <a:rPr lang="en-US" sz="2670">
                <a:sym typeface="Calibri"/>
              </a:rPr>
              <a:t>Usual Care</a:t>
            </a:r>
            <a:endParaRPr lang="en-US" sz="2670"/>
          </a:p>
        </p:txBody>
      </p:sp>
      <p:sp>
        <p:nvSpPr>
          <p:cNvPr id="179" name="Google Shape;179;p31"/>
          <p:cNvSpPr txBox="1">
            <a:spLocks noGrp="1"/>
          </p:cNvSpPr>
          <p:nvPr>
            <p:ph idx="1"/>
          </p:nvPr>
        </p:nvSpPr>
        <p:spPr>
          <a:xfrm>
            <a:off x="419100" y="2033093"/>
            <a:ext cx="10972800" cy="3954624"/>
          </a:xfrm>
        </p:spPr>
        <p:txBody>
          <a:bodyPr spcFirstLastPara="1" wrap="square" lIns="0" tIns="0" rIns="0" bIns="0" anchor="t" anchorCtr="0">
            <a:noAutofit/>
          </a:bodyPr>
          <a:lstStyle/>
          <a:p>
            <a:r>
              <a:rPr lang="en-US" sz="2200">
                <a:sym typeface="Calibri"/>
              </a:rPr>
              <a:t>Individuals with VTE provoked by pregnancy will discontinue anticoagulant therapy after primary treatment (Treatment of VTE ASH guideline)</a:t>
            </a:r>
          </a:p>
          <a:p>
            <a:endParaRPr lang="en-US" sz="2200">
              <a:sym typeface="Calibri"/>
            </a:endParaRPr>
          </a:p>
          <a:p>
            <a:r>
              <a:rPr lang="en-US" sz="2200">
                <a:sym typeface="Calibri"/>
              </a:rPr>
              <a:t>Thrombophilia testing strategy would mean that patients with thrombophilia would receive indefinite anticoagulant therapy (potential for less thrombosis and more bleeding)</a:t>
            </a:r>
          </a:p>
          <a:p>
            <a:endParaRPr lang="en-US" sz="2200">
              <a:sym typeface="Calibri"/>
            </a:endParaRPr>
          </a:p>
          <a:p>
            <a:r>
              <a:rPr lang="en-US" sz="2200" b="1">
                <a:sym typeface="Calibri"/>
              </a:rPr>
              <a:t>What management plan do you suggest? </a:t>
            </a:r>
          </a:p>
          <a:p>
            <a:endParaRPr lang="en-US" sz="2200" b="1">
              <a:sym typeface="Calibri"/>
            </a:endParaRPr>
          </a:p>
          <a:p>
            <a:pPr marL="457200" indent="-457200">
              <a:lnSpc>
                <a:spcPct val="150000"/>
              </a:lnSpc>
              <a:buClr>
                <a:schemeClr val="bg1">
                  <a:lumMod val="50000"/>
                </a:schemeClr>
              </a:buClr>
              <a:buFont typeface="+mj-lt"/>
              <a:buAutoNum type="alphaLcPeriod"/>
            </a:pPr>
            <a:r>
              <a:rPr lang="en-US" sz="2200">
                <a:sym typeface="Calibri"/>
              </a:rPr>
              <a:t>No thrombophilia testing, treat for 3 months and stop anticoagulation</a:t>
            </a:r>
          </a:p>
          <a:p>
            <a:pPr marL="457200" indent="-457200">
              <a:lnSpc>
                <a:spcPct val="150000"/>
              </a:lnSpc>
              <a:buClr>
                <a:schemeClr val="bg1">
                  <a:lumMod val="50000"/>
                </a:schemeClr>
              </a:buClr>
              <a:buFont typeface="+mj-lt"/>
              <a:buAutoNum type="alphaLcPeriod"/>
            </a:pPr>
            <a:r>
              <a:rPr lang="en-US" sz="2200">
                <a:sym typeface="Calibri"/>
              </a:rPr>
              <a:t>Thrombophilia testing and indefinite anticoagulation only in patients with thrombophilia </a:t>
            </a:r>
          </a:p>
          <a:p>
            <a:endParaRPr lang="en-US" sz="2200"/>
          </a:p>
        </p:txBody>
      </p:sp>
      <p:sp>
        <p:nvSpPr>
          <p:cNvPr id="6" name="Rectangle 5">
            <a:extLst>
              <a:ext uri="{FF2B5EF4-FFF2-40B4-BE49-F238E27FC236}">
                <a16:creationId xmlns:a16="http://schemas.microsoft.com/office/drawing/2014/main" id="{04A43DE9-2D2B-9A5C-E3AB-38D74EE206C0}"/>
              </a:ext>
            </a:extLst>
          </p:cNvPr>
          <p:cNvSpPr/>
          <p:nvPr/>
        </p:nvSpPr>
        <p:spPr>
          <a:xfrm>
            <a:off x="268939" y="5310346"/>
            <a:ext cx="10873981" cy="4141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3585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2" name="Title 1">
            <a:extLst>
              <a:ext uri="{FF2B5EF4-FFF2-40B4-BE49-F238E27FC236}">
                <a16:creationId xmlns:a16="http://schemas.microsoft.com/office/drawing/2014/main" id="{73A47759-E352-0F39-0729-9217BE704B9A}"/>
              </a:ext>
            </a:extLst>
          </p:cNvPr>
          <p:cNvSpPr>
            <a:spLocks noGrp="1"/>
          </p:cNvSpPr>
          <p:nvPr>
            <p:ph type="title"/>
          </p:nvPr>
        </p:nvSpPr>
        <p:spPr/>
        <p:txBody>
          <a:bodyPr/>
          <a:lstStyle/>
          <a:p>
            <a:r>
              <a:rPr lang="en-US"/>
              <a:t>Clinical Guidelines</a:t>
            </a:r>
            <a:br>
              <a:rPr lang="en-US"/>
            </a:br>
            <a:endParaRPr lang="en-US"/>
          </a:p>
        </p:txBody>
      </p:sp>
      <p:sp>
        <p:nvSpPr>
          <p:cNvPr id="3" name="Content Placeholder 2">
            <a:extLst>
              <a:ext uri="{FF2B5EF4-FFF2-40B4-BE49-F238E27FC236}">
                <a16:creationId xmlns:a16="http://schemas.microsoft.com/office/drawing/2014/main" id="{EF731228-E581-762B-7C83-FB0CB4A9243A}"/>
              </a:ext>
            </a:extLst>
          </p:cNvPr>
          <p:cNvSpPr>
            <a:spLocks noGrp="1"/>
          </p:cNvSpPr>
          <p:nvPr>
            <p:ph idx="1"/>
          </p:nvPr>
        </p:nvSpPr>
        <p:spPr>
          <a:xfrm>
            <a:off x="419100" y="2033093"/>
            <a:ext cx="6641457" cy="3954624"/>
          </a:xfrm>
        </p:spPr>
        <p:txBody>
          <a:bodyPr/>
          <a:lstStyle/>
          <a:p>
            <a:r>
              <a:rPr lang="en-US"/>
              <a:t>American Society of Hematology 2023 Guidelines for Management of Venous Thromboembolism: Thrombophilia Testing</a:t>
            </a:r>
          </a:p>
          <a:p>
            <a:endParaRPr lang="en-US"/>
          </a:p>
          <a:p>
            <a:r>
              <a:rPr lang="en-US" sz="2000" err="1"/>
              <a:t>Middeldorp</a:t>
            </a:r>
            <a:r>
              <a:rPr lang="en-US" sz="2000"/>
              <a:t> S, </a:t>
            </a:r>
            <a:r>
              <a:rPr lang="en-US" sz="2000" err="1"/>
              <a:t>Nieuwlaat</a:t>
            </a:r>
            <a:r>
              <a:rPr lang="en-US" sz="2000"/>
              <a:t> R, Baumann </a:t>
            </a:r>
            <a:r>
              <a:rPr lang="en-US" sz="2000" err="1"/>
              <a:t>Kreuziger</a:t>
            </a:r>
            <a:r>
              <a:rPr lang="en-US" sz="2000"/>
              <a:t> L, Coppens M, Houghton D, James A, Lang E, Moll S, Myers T, Bhatt M, Chai </a:t>
            </a:r>
            <a:r>
              <a:rPr lang="en-US" sz="2000" err="1"/>
              <a:t>Adisaksopha</a:t>
            </a:r>
            <a:r>
              <a:rPr lang="en-US" sz="2000"/>
              <a:t> C, </a:t>
            </a:r>
            <a:r>
              <a:rPr lang="en-US" sz="2000" err="1"/>
              <a:t>Colunga</a:t>
            </a:r>
            <a:r>
              <a:rPr lang="en-US" sz="2000"/>
              <a:t> Lozano LE, Karam SG, Zhang Y, </a:t>
            </a:r>
            <a:r>
              <a:rPr lang="en-US" sz="2000" err="1"/>
              <a:t>Wiercioch</a:t>
            </a:r>
            <a:r>
              <a:rPr lang="en-US" sz="2000"/>
              <a:t> W, </a:t>
            </a:r>
            <a:r>
              <a:rPr lang="en-US" sz="2000" err="1"/>
              <a:t>Schünemann</a:t>
            </a:r>
            <a:r>
              <a:rPr lang="en-US" sz="2000"/>
              <a:t> HJ, </a:t>
            </a:r>
            <a:r>
              <a:rPr lang="en-US" sz="2000" err="1"/>
              <a:t>Iorio</a:t>
            </a:r>
            <a:r>
              <a:rPr lang="en-US" sz="2000"/>
              <a:t> A </a:t>
            </a:r>
          </a:p>
          <a:p>
            <a:endParaRPr lang="en-US"/>
          </a:p>
        </p:txBody>
      </p:sp>
      <p:pic>
        <p:nvPicPr>
          <p:cNvPr id="8" name="Picture 7">
            <a:extLst>
              <a:ext uri="{FF2B5EF4-FFF2-40B4-BE49-F238E27FC236}">
                <a16:creationId xmlns:a16="http://schemas.microsoft.com/office/drawing/2014/main" id="{7C7823D8-4934-7167-F133-196E644758FC}"/>
              </a:ext>
            </a:extLst>
          </p:cNvPr>
          <p:cNvPicPr>
            <a:picLocks noChangeAspect="1"/>
          </p:cNvPicPr>
          <p:nvPr/>
        </p:nvPicPr>
        <p:blipFill>
          <a:blip r:embed="rId3"/>
          <a:stretch>
            <a:fillRect/>
          </a:stretch>
        </p:blipFill>
        <p:spPr>
          <a:xfrm>
            <a:off x="7662469" y="1454332"/>
            <a:ext cx="3729431" cy="478591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419100" y="1340569"/>
            <a:ext cx="10972800" cy="713539"/>
          </a:xfrm>
        </p:spPr>
        <p:txBody>
          <a:bodyPr spcFirstLastPara="1" wrap="square" lIns="0" tIns="0" rIns="0" bIns="0" anchor="t" anchorCtr="0">
            <a:noAutofit/>
          </a:bodyPr>
          <a:lstStyle/>
          <a:p>
            <a:r>
              <a:rPr lang="en-US">
                <a:latin typeface="Calibri" panose="020F0502020204030204" pitchFamily="34" charset="0"/>
                <a:sym typeface="Calibri"/>
              </a:rPr>
              <a:t>Case 4: Non-Surgical Major Transient Risk Factor </a:t>
            </a:r>
          </a:p>
          <a:p>
            <a:r>
              <a:rPr lang="en-US">
                <a:sym typeface="Calibri"/>
              </a:rPr>
              <a:t> </a:t>
            </a:r>
          </a:p>
        </p:txBody>
      </p:sp>
      <p:sp>
        <p:nvSpPr>
          <p:cNvPr id="174" name="Google Shape;174;p30"/>
          <p:cNvSpPr txBox="1">
            <a:spLocks noGrp="1"/>
          </p:cNvSpPr>
          <p:nvPr>
            <p:ph idx="1"/>
          </p:nvPr>
        </p:nvSpPr>
        <p:spPr>
          <a:xfrm>
            <a:off x="419100" y="2033093"/>
            <a:ext cx="10972800" cy="3954624"/>
          </a:xfrm>
        </p:spPr>
        <p:txBody>
          <a:bodyPr spcFirstLastPara="1" wrap="square" lIns="0" tIns="0" rIns="0" bIns="0" anchor="t" anchorCtr="0">
            <a:normAutofit/>
          </a:bodyPr>
          <a:lstStyle/>
          <a:p>
            <a:r>
              <a:rPr lang="en-US" sz="2400">
                <a:sym typeface="Calibri"/>
              </a:rPr>
              <a:t>64-year-old male</a:t>
            </a:r>
          </a:p>
          <a:p>
            <a:endParaRPr lang="en-US" sz="2400">
              <a:sym typeface="Calibri"/>
            </a:endParaRPr>
          </a:p>
          <a:p>
            <a:r>
              <a:rPr lang="en-US" sz="2400" b="1">
                <a:solidFill>
                  <a:srgbClr val="E53E31"/>
                </a:solidFill>
                <a:sym typeface="Calibri"/>
              </a:rPr>
              <a:t>Past Medical History: </a:t>
            </a:r>
            <a:r>
              <a:rPr lang="en-US" sz="2400">
                <a:sym typeface="Calibri"/>
              </a:rPr>
              <a:t>None</a:t>
            </a:r>
          </a:p>
          <a:p>
            <a:endParaRPr lang="en-US" sz="2400">
              <a:sym typeface="Calibri"/>
            </a:endParaRPr>
          </a:p>
          <a:p>
            <a:r>
              <a:rPr lang="en-US" sz="2400" b="1">
                <a:solidFill>
                  <a:srgbClr val="E53E31"/>
                </a:solidFill>
                <a:sym typeface="Calibri"/>
              </a:rPr>
              <a:t>Medications: </a:t>
            </a:r>
            <a:r>
              <a:rPr lang="en-US" sz="2400">
                <a:sym typeface="Calibri"/>
              </a:rPr>
              <a:t>Naproxen PRN</a:t>
            </a:r>
          </a:p>
          <a:p>
            <a:endParaRPr lang="en-US" sz="2400">
              <a:sym typeface="Calibri"/>
            </a:endParaRPr>
          </a:p>
          <a:p>
            <a:r>
              <a:rPr lang="en-US" sz="2400" b="1">
                <a:solidFill>
                  <a:srgbClr val="E53E31"/>
                </a:solidFill>
                <a:sym typeface="Calibri"/>
              </a:rPr>
              <a:t>Diagnosis: </a:t>
            </a:r>
            <a:r>
              <a:rPr lang="en-US" sz="2400">
                <a:sym typeface="Calibri"/>
              </a:rPr>
              <a:t>Left leg DVT diagnosed on day 3 of admission for pneumonia. While in hospital he is relatively immobile, only getting up to use the washroom</a:t>
            </a:r>
          </a:p>
          <a:p>
            <a:endParaRPr lang="en-US" sz="2400">
              <a:sym typeface="Calibri"/>
            </a:endParaRPr>
          </a:p>
          <a:p>
            <a:r>
              <a:rPr lang="en-US" sz="2400" b="1">
                <a:solidFill>
                  <a:srgbClr val="E53E31"/>
                </a:solidFill>
                <a:sym typeface="Calibri"/>
              </a:rPr>
              <a:t>Treatment: </a:t>
            </a:r>
            <a:r>
              <a:rPr lang="en-US" sz="2400">
                <a:sym typeface="Calibri"/>
              </a:rPr>
              <a:t>He is started on anticoagulation and referred for outpatient assessment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6" name="Title 5">
            <a:extLst>
              <a:ext uri="{FF2B5EF4-FFF2-40B4-BE49-F238E27FC236}">
                <a16:creationId xmlns:a16="http://schemas.microsoft.com/office/drawing/2014/main" id="{BDFE8D79-D356-B3AB-1A1F-D728EC46BF4A}"/>
              </a:ext>
            </a:extLst>
          </p:cNvPr>
          <p:cNvSpPr>
            <a:spLocks noGrp="1"/>
          </p:cNvSpPr>
          <p:nvPr>
            <p:ph type="title"/>
          </p:nvPr>
        </p:nvSpPr>
        <p:spPr/>
        <p:txBody>
          <a:bodyPr/>
          <a:lstStyle/>
          <a:p>
            <a:r>
              <a:rPr lang="en-US" sz="2400">
                <a:latin typeface="Calibri" panose="020F0502020204030204" pitchFamily="34" charset="0"/>
                <a:sym typeface="Calibri"/>
              </a:rPr>
              <a:t>Usual Care</a:t>
            </a:r>
            <a:endParaRPr lang="en-US" sz="2400">
              <a:latin typeface="Calibri" panose="020F0502020204030204" pitchFamily="34" charset="0"/>
            </a:endParaRPr>
          </a:p>
        </p:txBody>
      </p:sp>
      <p:sp>
        <p:nvSpPr>
          <p:cNvPr id="179" name="Google Shape;179;p31"/>
          <p:cNvSpPr txBox="1">
            <a:spLocks noGrp="1"/>
          </p:cNvSpPr>
          <p:nvPr>
            <p:ph idx="1"/>
          </p:nvPr>
        </p:nvSpPr>
        <p:spPr>
          <a:xfrm>
            <a:off x="419100" y="2033093"/>
            <a:ext cx="10972800" cy="3954624"/>
          </a:xfrm>
        </p:spPr>
        <p:txBody>
          <a:bodyPr spcFirstLastPara="1" wrap="square" lIns="0" tIns="0" rIns="0" bIns="0" anchor="t" anchorCtr="0">
            <a:normAutofit/>
          </a:bodyPr>
          <a:lstStyle/>
          <a:p>
            <a:r>
              <a:rPr lang="en-US" sz="2000">
                <a:sym typeface="Calibri"/>
              </a:rPr>
              <a:t>Individuals with VTE provoked by non-surgical major transient risk factors will discontinue anticoagulant therapy after primary treatment (Treatment of VTE ASH guideline)</a:t>
            </a:r>
          </a:p>
          <a:p>
            <a:endParaRPr lang="en-US" sz="2000">
              <a:sym typeface="Calibri"/>
            </a:endParaRPr>
          </a:p>
          <a:p>
            <a:r>
              <a:rPr lang="en-US" sz="2000">
                <a:sym typeface="Calibri"/>
              </a:rPr>
              <a:t>Thrombophilia testing strategy would mean that patients with thrombophilia would receive indefinite anticoagulant treatment (potential for less thrombosis and more bleeding)</a:t>
            </a:r>
          </a:p>
          <a:p>
            <a:endParaRPr lang="en-US" sz="2000">
              <a:sym typeface="Calibri"/>
            </a:endParaRPr>
          </a:p>
          <a:p>
            <a:r>
              <a:rPr lang="en-US" sz="2000" b="1">
                <a:sym typeface="Calibri"/>
              </a:rPr>
              <a:t>What management plan do you suggest?</a:t>
            </a:r>
          </a:p>
          <a:p>
            <a:endParaRPr lang="en-US" sz="2000">
              <a:sym typeface="Calibri"/>
            </a:endParaRPr>
          </a:p>
          <a:p>
            <a:pPr marL="457200" indent="-457200">
              <a:lnSpc>
                <a:spcPct val="150000"/>
              </a:lnSpc>
              <a:buClr>
                <a:schemeClr val="bg1">
                  <a:lumMod val="50000"/>
                </a:schemeClr>
              </a:buClr>
              <a:buFont typeface="+mj-lt"/>
              <a:buAutoNum type="alphaLcPeriod"/>
            </a:pPr>
            <a:r>
              <a:rPr lang="en-US" sz="2000">
                <a:sym typeface="Calibri"/>
              </a:rPr>
              <a:t>No thrombophilia testing, treat for 3 months and stop anticoagulation</a:t>
            </a:r>
          </a:p>
          <a:p>
            <a:pPr marL="457200" indent="-457200">
              <a:lnSpc>
                <a:spcPct val="150000"/>
              </a:lnSpc>
              <a:buClr>
                <a:schemeClr val="bg1">
                  <a:lumMod val="50000"/>
                </a:schemeClr>
              </a:buClr>
              <a:buFont typeface="+mj-lt"/>
              <a:buAutoNum type="alphaLcPeriod"/>
            </a:pPr>
            <a:r>
              <a:rPr lang="en-US" sz="2000">
                <a:sym typeface="Calibri"/>
              </a:rPr>
              <a:t>Thrombophilia testing and indefinite anticoagulation only in patients with thrombophilia </a:t>
            </a:r>
          </a:p>
          <a:p>
            <a:endParaRPr lang="en-US" sz="2000"/>
          </a:p>
        </p:txBody>
      </p:sp>
      <p:sp>
        <p:nvSpPr>
          <p:cNvPr id="2" name="Rectangle 1">
            <a:extLst>
              <a:ext uri="{FF2B5EF4-FFF2-40B4-BE49-F238E27FC236}">
                <a16:creationId xmlns:a16="http://schemas.microsoft.com/office/drawing/2014/main" id="{2F6F94C5-78C9-996B-9CCE-96957D5594CD}"/>
              </a:ext>
            </a:extLst>
          </p:cNvPr>
          <p:cNvSpPr/>
          <p:nvPr/>
        </p:nvSpPr>
        <p:spPr>
          <a:xfrm>
            <a:off x="268940" y="5007564"/>
            <a:ext cx="10027204" cy="4141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419100" y="1340569"/>
            <a:ext cx="10972800" cy="713539"/>
          </a:xfrm>
        </p:spPr>
        <p:txBody>
          <a:bodyPr spcFirstLastPara="1" wrap="square" lIns="0" tIns="0" rIns="0" bIns="0" anchor="t" anchorCtr="0">
            <a:noAutofit/>
          </a:bodyPr>
          <a:lstStyle/>
          <a:p>
            <a:r>
              <a:rPr lang="en-US" sz="2400">
                <a:latin typeface="Calibri" panose="020F0502020204030204" pitchFamily="34" charset="0"/>
                <a:sym typeface="Calibri"/>
              </a:rPr>
              <a:t>Recommendations 3-5 </a:t>
            </a:r>
          </a:p>
        </p:txBody>
      </p:sp>
      <p:sp>
        <p:nvSpPr>
          <p:cNvPr id="5" name="Content Placeholder 4">
            <a:extLst>
              <a:ext uri="{FF2B5EF4-FFF2-40B4-BE49-F238E27FC236}">
                <a16:creationId xmlns:a16="http://schemas.microsoft.com/office/drawing/2014/main" id="{8C1768DE-62A3-F680-46B8-0F6AEF18121C}"/>
              </a:ext>
            </a:extLst>
          </p:cNvPr>
          <p:cNvSpPr>
            <a:spLocks noGrp="1"/>
          </p:cNvSpPr>
          <p:nvPr>
            <p:ph idx="1"/>
          </p:nvPr>
        </p:nvSpPr>
        <p:spPr/>
        <p:txBody>
          <a:bodyPr/>
          <a:lstStyle/>
          <a:p>
            <a:r>
              <a:rPr lang="en-US" sz="2000"/>
              <a:t>In patients with VTE provoked by </a:t>
            </a:r>
            <a:r>
              <a:rPr lang="en-US" sz="2000" b="1"/>
              <a:t>a non-surgical major transient risk factor, combined oral contraceptives, pregnancy or postpartum </a:t>
            </a:r>
            <a:r>
              <a:rPr lang="en-US" sz="2000"/>
              <a:t>who have completed primary short-term treatment, the panel </a:t>
            </a:r>
            <a:r>
              <a:rPr lang="en-US" sz="2000" b="1"/>
              <a:t>suggests testing for thrombophilia to guide anticoagulant treatment duration </a:t>
            </a:r>
            <a:r>
              <a:rPr lang="en-US" sz="2000"/>
              <a:t>(conditional recommendation, very low certainty)</a:t>
            </a:r>
          </a:p>
          <a:p>
            <a:endParaRPr lang="en-US" sz="2000"/>
          </a:p>
          <a:p>
            <a:endParaRPr lang="en-US" sz="2000"/>
          </a:p>
        </p:txBody>
      </p:sp>
      <p:graphicFrame>
        <p:nvGraphicFramePr>
          <p:cNvPr id="187" name="Google Shape;187;p32"/>
          <p:cNvGraphicFramePr/>
          <p:nvPr>
            <p:extLst>
              <p:ext uri="{D42A27DB-BD31-4B8C-83A1-F6EECF244321}">
                <p14:modId xmlns:p14="http://schemas.microsoft.com/office/powerpoint/2010/main" val="2185265423"/>
              </p:ext>
            </p:extLst>
          </p:nvPr>
        </p:nvGraphicFramePr>
        <p:xfrm>
          <a:off x="2270576" y="3473546"/>
          <a:ext cx="7639625" cy="2516724"/>
        </p:xfrm>
        <a:graphic>
          <a:graphicData uri="http://schemas.openxmlformats.org/drawingml/2006/table">
            <a:tbl>
              <a:tblPr>
                <a:noFill/>
                <a:tableStyleId>{CDA78BCB-65FA-40E4-831A-3C8719A47980}</a:tableStyleId>
              </a:tblPr>
              <a:tblGrid>
                <a:gridCol w="2451741">
                  <a:extLst>
                    <a:ext uri="{9D8B030D-6E8A-4147-A177-3AD203B41FA5}">
                      <a16:colId xmlns:a16="http://schemas.microsoft.com/office/drawing/2014/main" val="20000"/>
                    </a:ext>
                  </a:extLst>
                </a:gridCol>
                <a:gridCol w="5187884">
                  <a:extLst>
                    <a:ext uri="{9D8B030D-6E8A-4147-A177-3AD203B41FA5}">
                      <a16:colId xmlns:a16="http://schemas.microsoft.com/office/drawing/2014/main" val="20001"/>
                    </a:ext>
                  </a:extLst>
                </a:gridCol>
              </a:tblGrid>
              <a:tr h="592776">
                <a:tc>
                  <a:txBody>
                    <a:bodyPr/>
                    <a:lstStyle/>
                    <a:p>
                      <a:pPr marL="0" lvl="0" indent="0" algn="l" rtl="0">
                        <a:spcBef>
                          <a:spcPts val="0"/>
                        </a:spcBef>
                        <a:spcAft>
                          <a:spcPts val="0"/>
                        </a:spcAft>
                        <a:buNone/>
                      </a:pPr>
                      <a:r>
                        <a:rPr lang="en" sz="1400" b="0" i="0" u="none">
                          <a:solidFill>
                            <a:schemeClr val="lt1"/>
                          </a:solidFill>
                          <a:latin typeface="Calibri" panose="020F0502020204030204" pitchFamily="34" charset="0"/>
                          <a:cs typeface="Calibri" panose="020F0502020204030204" pitchFamily="34" charset="0"/>
                        </a:rPr>
                        <a:t>Outcomes</a:t>
                      </a:r>
                      <a:endParaRPr sz="1400" b="0" u="none">
                        <a:solidFill>
                          <a:schemeClr val="lt1"/>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3E3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400" b="0" i="0" u="none">
                          <a:solidFill>
                            <a:schemeClr val="lt1"/>
                          </a:solidFill>
                          <a:latin typeface="Calibri" panose="020F0502020204030204" pitchFamily="34" charset="0"/>
                          <a:cs typeface="Calibri" panose="020F0502020204030204" pitchFamily="34" charset="0"/>
                        </a:rPr>
                        <a:t>Impact of thrombophilia testing strategy per 1000 patients </a:t>
                      </a:r>
                      <a:br>
                        <a:rPr lang="en-CA" sz="1400" b="0" i="0" u="none">
                          <a:solidFill>
                            <a:schemeClr val="lt1"/>
                          </a:solidFill>
                          <a:latin typeface="Calibri" panose="020F0502020204030204" pitchFamily="34" charset="0"/>
                          <a:cs typeface="Calibri" panose="020F0502020204030204" pitchFamily="34" charset="0"/>
                        </a:rPr>
                      </a:br>
                      <a:r>
                        <a:rPr lang="en-CA" sz="1400" b="0" i="0" u="none">
                          <a:solidFill>
                            <a:schemeClr val="lt1"/>
                          </a:solidFill>
                          <a:latin typeface="Calibri" panose="020F0502020204030204" pitchFamily="34" charset="0"/>
                          <a:cs typeface="Calibri" panose="020F0502020204030204" pitchFamily="34" charset="0"/>
                        </a:rPr>
                        <a:t>(380 more patients treated with indefinite anticoagulation)</a:t>
                      </a: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0000"/>
                  </a:ext>
                </a:extLst>
              </a:tr>
              <a:tr h="406517">
                <a:tc>
                  <a:txBody>
                    <a:bodyPr/>
                    <a:lstStyle/>
                    <a:p>
                      <a:pPr marL="0" lvl="0" indent="0" algn="l"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     Recurrent VTE</a:t>
                      </a:r>
                      <a:endParaRPr sz="1400" b="0" u="none">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21 </a:t>
                      </a:r>
                      <a:r>
                        <a:rPr lang="en" sz="1400" b="0" u="none">
                          <a:solidFill>
                            <a:schemeClr val="bg1">
                              <a:lumMod val="50000"/>
                            </a:schemeClr>
                          </a:solidFill>
                          <a:latin typeface="Calibri" panose="020F0502020204030204" pitchFamily="34" charset="0"/>
                          <a:cs typeface="Calibri" panose="020F0502020204030204" pitchFamily="34" charset="0"/>
                        </a:rPr>
                        <a:t>fewer VTE recurrences (ranging from 10 to 35)</a:t>
                      </a:r>
                      <a:endParaRPr sz="1400" b="0" u="none">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592776">
                <a:tc>
                  <a:txBody>
                    <a:bodyPr/>
                    <a:lstStyle/>
                    <a:p>
                      <a:pPr marL="0" lvl="0" indent="0" algn="l"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     Major Bleeding - Low </a:t>
                      </a:r>
                    </a:p>
                    <a:p>
                      <a:pPr marL="0" lvl="0" indent="0" algn="l"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     Risk (0.5% per year)</a:t>
                      </a:r>
                      <a:endParaRPr sz="1400" b="0" u="none">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2 </a:t>
                      </a:r>
                      <a:r>
                        <a:rPr lang="en" sz="1400" b="0" u="none">
                          <a:solidFill>
                            <a:schemeClr val="bg1">
                              <a:lumMod val="50000"/>
                            </a:schemeClr>
                          </a:solidFill>
                          <a:latin typeface="Calibri" panose="020F0502020204030204" pitchFamily="34" charset="0"/>
                          <a:cs typeface="Calibri" panose="020F0502020204030204" pitchFamily="34" charset="0"/>
                        </a:rPr>
                        <a:t>more major </a:t>
                      </a:r>
                      <a:r>
                        <a:rPr lang="en-CA" sz="1400" b="0" u="none">
                          <a:solidFill>
                            <a:schemeClr val="bg1">
                              <a:lumMod val="50000"/>
                            </a:schemeClr>
                          </a:solidFill>
                          <a:latin typeface="Calibri" panose="020F0502020204030204" pitchFamily="34" charset="0"/>
                          <a:cs typeface="Calibri" panose="020F0502020204030204" pitchFamily="34" charset="0"/>
                        </a:rPr>
                        <a:t>bleeds</a:t>
                      </a:r>
                      <a:r>
                        <a:rPr lang="en" sz="1400" b="0" u="none">
                          <a:solidFill>
                            <a:schemeClr val="bg1">
                              <a:lumMod val="50000"/>
                            </a:schemeClr>
                          </a:solidFill>
                          <a:latin typeface="Calibri" panose="020F0502020204030204" pitchFamily="34" charset="0"/>
                          <a:cs typeface="Calibri" panose="020F0502020204030204" pitchFamily="34" charset="0"/>
                        </a:rPr>
                        <a:t> (ranging from 0 to 7)</a:t>
                      </a:r>
                      <a:endParaRPr sz="1400" b="0" u="none">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718524">
                <a:tc>
                  <a:txBody>
                    <a:bodyPr/>
                    <a:lstStyle/>
                    <a:p>
                      <a:pPr marL="0" lvl="0" indent="0" algn="l"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     Major Bleeding - High </a:t>
                      </a:r>
                    </a:p>
                    <a:p>
                      <a:pPr marL="0" lvl="0" indent="0" algn="l"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     Risk </a:t>
                      </a:r>
                      <a:r>
                        <a:rPr lang="en" sz="1400" b="0" u="none">
                          <a:solidFill>
                            <a:schemeClr val="bg1">
                              <a:lumMod val="50000"/>
                            </a:schemeClr>
                          </a:solidFill>
                          <a:latin typeface="Calibri" panose="020F0502020204030204" pitchFamily="34" charset="0"/>
                          <a:cs typeface="Calibri" panose="020F0502020204030204" pitchFamily="34" charset="0"/>
                        </a:rPr>
                        <a:t>(1.5% per year)</a:t>
                      </a:r>
                      <a:endParaRPr sz="1400" b="0" u="none">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a:txBody>
                    <a:bodyPr/>
                    <a:lstStyle/>
                    <a:p>
                      <a:pPr marL="0" lvl="0" indent="0" algn="l"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7 </a:t>
                      </a:r>
                      <a:r>
                        <a:rPr lang="en" sz="1400" b="0" u="none">
                          <a:solidFill>
                            <a:schemeClr val="bg1">
                              <a:lumMod val="50000"/>
                            </a:schemeClr>
                          </a:solidFill>
                          <a:latin typeface="Calibri" panose="020F0502020204030204" pitchFamily="34" charset="0"/>
                          <a:cs typeface="Calibri" panose="020F0502020204030204" pitchFamily="34" charset="0"/>
                        </a:rPr>
                        <a:t>more major </a:t>
                      </a:r>
                      <a:r>
                        <a:rPr lang="en-CA" sz="1400" b="0" u="none">
                          <a:solidFill>
                            <a:schemeClr val="bg1">
                              <a:lumMod val="50000"/>
                            </a:schemeClr>
                          </a:solidFill>
                          <a:latin typeface="Calibri" panose="020F0502020204030204" pitchFamily="34" charset="0"/>
                          <a:cs typeface="Calibri" panose="020F0502020204030204" pitchFamily="34" charset="0"/>
                        </a:rPr>
                        <a:t>bleeds</a:t>
                      </a:r>
                      <a:r>
                        <a:rPr lang="en" sz="1400" b="0" u="none">
                          <a:solidFill>
                            <a:schemeClr val="bg1">
                              <a:lumMod val="50000"/>
                            </a:schemeClr>
                          </a:solidFill>
                          <a:latin typeface="Calibri" panose="020F0502020204030204" pitchFamily="34" charset="0"/>
                          <a:cs typeface="Calibri" panose="020F0502020204030204" pitchFamily="34" charset="0"/>
                        </a:rPr>
                        <a:t> (ranging from 1 to 21)</a:t>
                      </a:r>
                      <a:endParaRPr sz="1400" b="0" u="none">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88" name="Google Shape;188;p32"/>
          <p:cNvPicPr preferRelativeResize="0"/>
          <p:nvPr/>
        </p:nvPicPr>
        <p:blipFill>
          <a:blip r:embed="rId3">
            <a:alphaModFix/>
          </a:blip>
          <a:stretch>
            <a:fillRect/>
          </a:stretch>
        </p:blipFill>
        <p:spPr>
          <a:xfrm>
            <a:off x="2369985" y="4275803"/>
            <a:ext cx="186967" cy="186967"/>
          </a:xfrm>
          <a:prstGeom prst="rect">
            <a:avLst/>
          </a:prstGeom>
          <a:noFill/>
          <a:ln>
            <a:noFill/>
          </a:ln>
        </p:spPr>
      </p:pic>
      <p:pic>
        <p:nvPicPr>
          <p:cNvPr id="189" name="Google Shape;189;p32"/>
          <p:cNvPicPr preferRelativeResize="0"/>
          <p:nvPr/>
        </p:nvPicPr>
        <p:blipFill>
          <a:blip r:embed="rId3">
            <a:alphaModFix/>
          </a:blip>
          <a:stretch>
            <a:fillRect/>
          </a:stretch>
        </p:blipFill>
        <p:spPr>
          <a:xfrm>
            <a:off x="2369985" y="4739403"/>
            <a:ext cx="186967" cy="186967"/>
          </a:xfrm>
          <a:prstGeom prst="rect">
            <a:avLst/>
          </a:prstGeom>
          <a:noFill/>
          <a:ln>
            <a:noFill/>
          </a:ln>
        </p:spPr>
      </p:pic>
      <p:pic>
        <p:nvPicPr>
          <p:cNvPr id="190" name="Google Shape;190;p32"/>
          <p:cNvPicPr preferRelativeResize="0"/>
          <p:nvPr/>
        </p:nvPicPr>
        <p:blipFill>
          <a:blip r:embed="rId3">
            <a:alphaModFix/>
          </a:blip>
          <a:stretch>
            <a:fillRect/>
          </a:stretch>
        </p:blipFill>
        <p:spPr>
          <a:xfrm>
            <a:off x="2369985" y="5440141"/>
            <a:ext cx="186967" cy="186967"/>
          </a:xfrm>
          <a:prstGeom prst="rect">
            <a:avLst/>
          </a:prstGeom>
          <a:noFill/>
          <a:ln>
            <a:noFill/>
          </a:ln>
        </p:spPr>
      </p:pic>
      <p:grpSp>
        <p:nvGrpSpPr>
          <p:cNvPr id="2" name="Group 1">
            <a:extLst>
              <a:ext uri="{FF2B5EF4-FFF2-40B4-BE49-F238E27FC236}">
                <a16:creationId xmlns:a16="http://schemas.microsoft.com/office/drawing/2014/main" id="{0330F605-9500-6A0B-FB12-6F44500CD24C}"/>
              </a:ext>
            </a:extLst>
          </p:cNvPr>
          <p:cNvGrpSpPr/>
          <p:nvPr/>
        </p:nvGrpSpPr>
        <p:grpSpPr>
          <a:xfrm>
            <a:off x="6610675" y="6345076"/>
            <a:ext cx="5423065" cy="276999"/>
            <a:chOff x="5793296" y="6483927"/>
            <a:chExt cx="4859620" cy="276999"/>
          </a:xfrm>
        </p:grpSpPr>
        <p:sp>
          <p:nvSpPr>
            <p:cNvPr id="3" name="TextBox 2">
              <a:extLst>
                <a:ext uri="{FF2B5EF4-FFF2-40B4-BE49-F238E27FC236}">
                  <a16:creationId xmlns:a16="http://schemas.microsoft.com/office/drawing/2014/main" id="{B4F0DA27-1E03-59BE-EDD5-437864E34CA6}"/>
                </a:ext>
              </a:extLst>
            </p:cNvPr>
            <p:cNvSpPr txBox="1"/>
            <p:nvPr/>
          </p:nvSpPr>
          <p:spPr>
            <a:xfrm>
              <a:off x="5793296" y="6483927"/>
              <a:ext cx="4859620" cy="276999"/>
            </a:xfrm>
            <a:prstGeom prst="rect">
              <a:avLst/>
            </a:prstGeom>
            <a:noFill/>
          </p:spPr>
          <p:txBody>
            <a:bodyPr wrap="square" rtlCol="0">
              <a:spAutoFit/>
            </a:bodyPr>
            <a:lstStyle/>
            <a:p>
              <a:r>
                <a:rPr lang="en-CA" sz="1200">
                  <a:solidFill>
                    <a:schemeClr val="tx1">
                      <a:lumMod val="50000"/>
                      <a:lumOff val="50000"/>
                    </a:schemeClr>
                  </a:solidFill>
                </a:rPr>
                <a:t>Quality of Evidence (GRADE): Low or Very Low        Moderate        High</a:t>
              </a:r>
            </a:p>
          </p:txBody>
        </p:sp>
        <p:sp>
          <p:nvSpPr>
            <p:cNvPr id="4" name="Oval 3">
              <a:extLst>
                <a:ext uri="{FF2B5EF4-FFF2-40B4-BE49-F238E27FC236}">
                  <a16:creationId xmlns:a16="http://schemas.microsoft.com/office/drawing/2014/main" id="{AA9D9A32-FED4-0F3A-8251-A27724DBA913}"/>
                </a:ext>
              </a:extLst>
            </p:cNvPr>
            <p:cNvSpPr/>
            <p:nvPr/>
          </p:nvSpPr>
          <p:spPr>
            <a:xfrm>
              <a:off x="8792564" y="6543279"/>
              <a:ext cx="158294" cy="173736"/>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30089B1-0C5E-3443-26D1-4037E212A15D}"/>
                </a:ext>
              </a:extLst>
            </p:cNvPr>
            <p:cNvSpPr/>
            <p:nvPr/>
          </p:nvSpPr>
          <p:spPr>
            <a:xfrm>
              <a:off x="9671148" y="6543279"/>
              <a:ext cx="158294" cy="173736"/>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B983266-4721-01B7-06B3-1F9D7924E816}"/>
                </a:ext>
              </a:extLst>
            </p:cNvPr>
            <p:cNvSpPr/>
            <p:nvPr/>
          </p:nvSpPr>
          <p:spPr>
            <a:xfrm>
              <a:off x="10267355" y="6543279"/>
              <a:ext cx="158294" cy="173736"/>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33"/>
          <p:cNvSpPr txBox="1">
            <a:spLocks noGrp="1"/>
          </p:cNvSpPr>
          <p:nvPr>
            <p:ph type="title"/>
          </p:nvPr>
        </p:nvSpPr>
        <p:spPr>
          <a:xfrm>
            <a:off x="419100" y="1340569"/>
            <a:ext cx="10972800" cy="713539"/>
          </a:xfrm>
        </p:spPr>
        <p:txBody>
          <a:bodyPr spcFirstLastPara="1" wrap="square" lIns="0" tIns="0" rIns="0" bIns="0" anchor="t" anchorCtr="0">
            <a:noAutofit/>
          </a:bodyPr>
          <a:lstStyle/>
          <a:p>
            <a:r>
              <a:rPr lang="en-US">
                <a:sym typeface="Calibri"/>
              </a:rPr>
              <a:t>American Society of Hematology 2020 Guidelines </a:t>
            </a:r>
            <a:br>
              <a:rPr lang="en-US">
                <a:sym typeface="Calibri"/>
              </a:rPr>
            </a:br>
            <a:r>
              <a:rPr lang="en-US">
                <a:sym typeface="Calibri"/>
              </a:rPr>
              <a:t>(Treatment of VTE) </a:t>
            </a:r>
          </a:p>
        </p:txBody>
      </p:sp>
      <p:sp>
        <p:nvSpPr>
          <p:cNvPr id="2" name="TextBox 1">
            <a:extLst>
              <a:ext uri="{FF2B5EF4-FFF2-40B4-BE49-F238E27FC236}">
                <a16:creationId xmlns:a16="http://schemas.microsoft.com/office/drawing/2014/main" id="{5F818F54-4672-91E7-8813-5BDB6AAE71A3}"/>
              </a:ext>
            </a:extLst>
          </p:cNvPr>
          <p:cNvSpPr txBox="1"/>
          <p:nvPr/>
        </p:nvSpPr>
        <p:spPr>
          <a:xfrm>
            <a:off x="10275665" y="6308856"/>
            <a:ext cx="4802909" cy="261610"/>
          </a:xfrm>
          <a:prstGeom prst="rect">
            <a:avLst/>
          </a:prstGeom>
          <a:noFill/>
        </p:spPr>
        <p:txBody>
          <a:bodyPr wrap="square" rtlCol="0">
            <a:spAutoFit/>
          </a:bodyPr>
          <a:lstStyle/>
          <a:p>
            <a:r>
              <a:rPr lang="en-US" sz="1050" err="1">
                <a:solidFill>
                  <a:schemeClr val="tx1">
                    <a:lumMod val="50000"/>
                    <a:lumOff val="50000"/>
                  </a:schemeClr>
                </a:solidFill>
                <a:latin typeface="Arial" panose="020B0604020202020204" pitchFamily="34" charset="0"/>
                <a:cs typeface="Arial" panose="020B0604020202020204" pitchFamily="34" charset="0"/>
              </a:rPr>
              <a:t>Ortel</a:t>
            </a:r>
            <a:r>
              <a:rPr lang="en-US" sz="1050">
                <a:solidFill>
                  <a:schemeClr val="tx1">
                    <a:lumMod val="50000"/>
                    <a:lumOff val="50000"/>
                  </a:schemeClr>
                </a:solidFill>
                <a:latin typeface="Arial" panose="020B0604020202020204" pitchFamily="34" charset="0"/>
                <a:cs typeface="Arial" panose="020B0604020202020204" pitchFamily="34" charset="0"/>
              </a:rPr>
              <a:t> </a:t>
            </a:r>
            <a:r>
              <a:rPr lang="en-US" sz="1050" i="1">
                <a:solidFill>
                  <a:schemeClr val="tx1">
                    <a:lumMod val="50000"/>
                    <a:lumOff val="50000"/>
                  </a:schemeClr>
                </a:solidFill>
                <a:latin typeface="Arial" panose="020B0604020202020204" pitchFamily="34" charset="0"/>
                <a:cs typeface="Arial" panose="020B0604020202020204" pitchFamily="34" charset="0"/>
              </a:rPr>
              <a:t>Blood Adv </a:t>
            </a:r>
            <a:r>
              <a:rPr lang="en-US" sz="1050">
                <a:solidFill>
                  <a:schemeClr val="tx1">
                    <a:lumMod val="50000"/>
                    <a:lumOff val="50000"/>
                  </a:schemeClr>
                </a:solidFill>
                <a:latin typeface="Arial" panose="020B0604020202020204" pitchFamily="34" charset="0"/>
                <a:cs typeface="Arial" panose="020B0604020202020204" pitchFamily="34" charset="0"/>
              </a:rPr>
              <a:t>2020</a:t>
            </a:r>
          </a:p>
        </p:txBody>
      </p:sp>
      <p:graphicFrame>
        <p:nvGraphicFramePr>
          <p:cNvPr id="7" name="Table 10">
            <a:extLst>
              <a:ext uri="{FF2B5EF4-FFF2-40B4-BE49-F238E27FC236}">
                <a16:creationId xmlns:a16="http://schemas.microsoft.com/office/drawing/2014/main" id="{67D76B20-6B2D-E048-943D-C94BAC349FBD}"/>
              </a:ext>
            </a:extLst>
          </p:cNvPr>
          <p:cNvGraphicFramePr>
            <a:graphicFrameLocks noGrp="1"/>
          </p:cNvGraphicFramePr>
          <p:nvPr>
            <p:extLst>
              <p:ext uri="{D42A27DB-BD31-4B8C-83A1-F6EECF244321}">
                <p14:modId xmlns:p14="http://schemas.microsoft.com/office/powerpoint/2010/main" val="467234921"/>
              </p:ext>
            </p:extLst>
          </p:nvPr>
        </p:nvGraphicFramePr>
        <p:xfrm>
          <a:off x="2683765" y="2466545"/>
          <a:ext cx="3221735" cy="3573780"/>
        </p:xfrm>
        <a:graphic>
          <a:graphicData uri="http://schemas.openxmlformats.org/drawingml/2006/table">
            <a:tbl>
              <a:tblPr firstRow="1" bandRow="1">
                <a:tableStyleId>{5940675A-B579-460E-94D1-54222C63F5DA}</a:tableStyleId>
              </a:tblPr>
              <a:tblGrid>
                <a:gridCol w="3221735">
                  <a:extLst>
                    <a:ext uri="{9D8B030D-6E8A-4147-A177-3AD203B41FA5}">
                      <a16:colId xmlns:a16="http://schemas.microsoft.com/office/drawing/2014/main" val="2596326034"/>
                    </a:ext>
                  </a:extLst>
                </a:gridCol>
              </a:tblGrid>
              <a:tr h="395243">
                <a:tc>
                  <a:txBody>
                    <a:bodyPr/>
                    <a:lstStyle/>
                    <a:p>
                      <a:pPr algn="ctr"/>
                      <a:r>
                        <a:rPr lang="en-US" sz="1600" b="1">
                          <a:solidFill>
                            <a:srgbClr val="E53E31"/>
                          </a:solidFill>
                          <a:latin typeface="Calibri" panose="020F0502020204030204" pitchFamily="34" charset="0"/>
                          <a:cs typeface="Calibri" panose="020F0502020204030204" pitchFamily="34" charset="0"/>
                        </a:rPr>
                        <a:t>Transient Risk Factors</a:t>
                      </a:r>
                    </a:p>
                    <a:p>
                      <a:pPr algn="ctr"/>
                      <a:r>
                        <a:rPr lang="en-US" sz="1600" b="1">
                          <a:solidFill>
                            <a:srgbClr val="E53E31"/>
                          </a:solidFill>
                          <a:latin typeface="Calibri" panose="020F0502020204030204" pitchFamily="34" charset="0"/>
                          <a:cs typeface="Calibri" panose="020F0502020204030204" pitchFamily="34" charset="0"/>
                        </a:rPr>
                        <a:t>(resolve after provoked VTE)</a:t>
                      </a:r>
                      <a:endParaRPr lang="en-CA" sz="1600" b="1">
                        <a:solidFill>
                          <a:srgbClr val="E53E31"/>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7AF"/>
                    </a:solidFill>
                  </a:tcPr>
                </a:tc>
                <a:extLst>
                  <a:ext uri="{0D108BD9-81ED-4DB2-BD59-A6C34878D82A}">
                    <a16:rowId xmlns:a16="http://schemas.microsoft.com/office/drawing/2014/main" val="3098122168"/>
                  </a:ext>
                </a:extLst>
              </a:tr>
              <a:tr h="2924219">
                <a:tc>
                  <a:txBody>
                    <a:bodyPr/>
                    <a:lstStyle/>
                    <a:p>
                      <a:pPr>
                        <a:buClr>
                          <a:srgbClr val="807F7F"/>
                        </a:buClr>
                      </a:pPr>
                      <a:r>
                        <a:rPr lang="en-US" sz="1400" b="1">
                          <a:solidFill>
                            <a:schemeClr val="bg1">
                              <a:lumMod val="50000"/>
                            </a:schemeClr>
                          </a:solidFill>
                          <a:latin typeface="Calibri" panose="020F0502020204030204" pitchFamily="34" charset="0"/>
                          <a:cs typeface="Calibri" panose="020F0502020204030204" pitchFamily="34" charset="0"/>
                        </a:rPr>
                        <a:t>Major Risk Factor </a:t>
                      </a:r>
                    </a:p>
                    <a:p>
                      <a:pPr marL="102870" indent="-102870">
                        <a:spcAft>
                          <a:spcPts val="600"/>
                        </a:spcAft>
                        <a:buClr>
                          <a:srgbClr val="807F7F"/>
                        </a:buClr>
                        <a:buFont typeface="Arial" panose="020B0604020202020204" pitchFamily="34" charset="0"/>
                        <a:buChar char="•"/>
                      </a:pPr>
                      <a:r>
                        <a:rPr lang="en-US" sz="1400">
                          <a:solidFill>
                            <a:schemeClr val="bg1">
                              <a:lumMod val="50000"/>
                            </a:schemeClr>
                          </a:solidFill>
                          <a:latin typeface="Calibri" panose="020F0502020204030204" pitchFamily="34" charset="0"/>
                          <a:cs typeface="Calibri" panose="020F0502020204030204" pitchFamily="34" charset="0"/>
                        </a:rPr>
                        <a:t>Surgery, gen anesthesia &gt; 30 min</a:t>
                      </a:r>
                    </a:p>
                    <a:p>
                      <a:pPr marL="102870" indent="-102870">
                        <a:spcAft>
                          <a:spcPts val="600"/>
                        </a:spcAft>
                        <a:buClr>
                          <a:srgbClr val="807F7F"/>
                        </a:buClr>
                        <a:buFont typeface="Arial" panose="020B0604020202020204" pitchFamily="34" charset="0"/>
                        <a:buChar char="•"/>
                      </a:pPr>
                      <a:r>
                        <a:rPr lang="en-US" sz="1400">
                          <a:solidFill>
                            <a:schemeClr val="bg1">
                              <a:lumMod val="50000"/>
                            </a:schemeClr>
                          </a:solidFill>
                          <a:latin typeface="Calibri" panose="020F0502020204030204" pitchFamily="34" charset="0"/>
                          <a:cs typeface="Calibri" panose="020F0502020204030204" pitchFamily="34" charset="0"/>
                        </a:rPr>
                        <a:t>Confined to hospital bed ≥ 3 days with acute illness</a:t>
                      </a:r>
                    </a:p>
                    <a:p>
                      <a:pPr marL="102870" indent="-102870">
                        <a:spcAft>
                          <a:spcPts val="600"/>
                        </a:spcAft>
                        <a:buClr>
                          <a:srgbClr val="807F7F"/>
                        </a:buClr>
                        <a:buFont typeface="Arial" panose="020B0604020202020204" pitchFamily="34" charset="0"/>
                        <a:buChar char="•"/>
                      </a:pPr>
                      <a:r>
                        <a:rPr lang="en-US" sz="1400">
                          <a:solidFill>
                            <a:schemeClr val="bg1">
                              <a:lumMod val="50000"/>
                            </a:schemeClr>
                          </a:solidFill>
                          <a:latin typeface="Calibri" panose="020F0502020204030204" pitchFamily="34" charset="0"/>
                          <a:cs typeface="Calibri" panose="020F0502020204030204" pitchFamily="34" charset="0"/>
                        </a:rPr>
                        <a:t>Cesarean section</a:t>
                      </a:r>
                    </a:p>
                    <a:p>
                      <a:pPr marL="0" indent="0">
                        <a:buClr>
                          <a:srgbClr val="807F7F"/>
                        </a:buClr>
                        <a:buFont typeface="Arial" panose="020B0604020202020204" pitchFamily="34" charset="0"/>
                        <a:buNone/>
                      </a:pPr>
                      <a:endParaRPr lang="en-US" sz="1400">
                        <a:solidFill>
                          <a:schemeClr val="bg1">
                            <a:lumMod val="50000"/>
                          </a:schemeClr>
                        </a:solidFill>
                        <a:latin typeface="Calibri" panose="020F0502020204030204" pitchFamily="34" charset="0"/>
                        <a:cs typeface="Calibri" panose="020F0502020204030204" pitchFamily="34" charset="0"/>
                      </a:endParaRPr>
                    </a:p>
                    <a:p>
                      <a:pPr marL="0" indent="0">
                        <a:buClr>
                          <a:srgbClr val="807F7F"/>
                        </a:buClr>
                        <a:buFont typeface="Arial" panose="020B0604020202020204" pitchFamily="34" charset="0"/>
                        <a:buNone/>
                      </a:pPr>
                      <a:r>
                        <a:rPr lang="en-US" sz="1400" b="1">
                          <a:solidFill>
                            <a:schemeClr val="bg1">
                              <a:lumMod val="50000"/>
                            </a:schemeClr>
                          </a:solidFill>
                          <a:latin typeface="Calibri" panose="020F0502020204030204" pitchFamily="34" charset="0"/>
                          <a:cs typeface="Calibri" panose="020F0502020204030204" pitchFamily="34" charset="0"/>
                        </a:rPr>
                        <a:t>Minor Risk Factor</a:t>
                      </a:r>
                    </a:p>
                    <a:p>
                      <a:pPr marL="114300" indent="-102870">
                        <a:spcAft>
                          <a:spcPts val="300"/>
                        </a:spcAft>
                        <a:buClr>
                          <a:srgbClr val="807F7F"/>
                        </a:buClr>
                        <a:buFont typeface="Arial" panose="020B0604020202020204" pitchFamily="34" charset="0"/>
                        <a:buChar char="•"/>
                      </a:pPr>
                      <a:r>
                        <a:rPr lang="en-US" sz="1400">
                          <a:solidFill>
                            <a:schemeClr val="bg1">
                              <a:lumMod val="50000"/>
                            </a:schemeClr>
                          </a:solidFill>
                          <a:latin typeface="Calibri" panose="020F0502020204030204" pitchFamily="34" charset="0"/>
                          <a:cs typeface="Calibri" panose="020F0502020204030204" pitchFamily="34" charset="0"/>
                        </a:rPr>
                        <a:t>Estrogen therapy (OCP, HRT)</a:t>
                      </a:r>
                    </a:p>
                    <a:p>
                      <a:pPr marL="114300" indent="-102870">
                        <a:spcAft>
                          <a:spcPts val="300"/>
                        </a:spcAft>
                        <a:buClr>
                          <a:srgbClr val="807F7F"/>
                        </a:buClr>
                        <a:buFont typeface="Arial" panose="020B0604020202020204" pitchFamily="34" charset="0"/>
                        <a:buChar char="•"/>
                      </a:pPr>
                      <a:r>
                        <a:rPr lang="en-US" sz="1400">
                          <a:solidFill>
                            <a:schemeClr val="bg1">
                              <a:lumMod val="50000"/>
                            </a:schemeClr>
                          </a:solidFill>
                          <a:latin typeface="Calibri" panose="020F0502020204030204" pitchFamily="34" charset="0"/>
                          <a:cs typeface="Calibri" panose="020F0502020204030204" pitchFamily="34" charset="0"/>
                        </a:rPr>
                        <a:t>Pregnancy, puerperium</a:t>
                      </a:r>
                    </a:p>
                    <a:p>
                      <a:pPr marL="114300" indent="-102870">
                        <a:spcAft>
                          <a:spcPts val="300"/>
                        </a:spcAft>
                        <a:buClr>
                          <a:srgbClr val="807F7F"/>
                        </a:buClr>
                        <a:buFont typeface="Arial" panose="020B0604020202020204" pitchFamily="34" charset="0"/>
                        <a:buChar char="•"/>
                      </a:pPr>
                      <a:r>
                        <a:rPr lang="en-US" sz="1400">
                          <a:solidFill>
                            <a:schemeClr val="bg1">
                              <a:lumMod val="50000"/>
                            </a:schemeClr>
                          </a:solidFill>
                          <a:latin typeface="Calibri" panose="020F0502020204030204" pitchFamily="34" charset="0"/>
                          <a:cs typeface="Calibri" panose="020F0502020204030204" pitchFamily="34" charset="0"/>
                        </a:rPr>
                        <a:t>Confined to bed out of hospital ≥ 3 days with acute illness</a:t>
                      </a:r>
                    </a:p>
                    <a:p>
                      <a:pPr marL="114300" indent="-102870">
                        <a:spcAft>
                          <a:spcPts val="300"/>
                        </a:spcAft>
                        <a:buClr>
                          <a:srgbClr val="807F7F"/>
                        </a:buClr>
                        <a:buFont typeface="Arial" panose="020B0604020202020204" pitchFamily="34" charset="0"/>
                        <a:buChar char="•"/>
                      </a:pPr>
                      <a:r>
                        <a:rPr lang="en-US" sz="1400">
                          <a:solidFill>
                            <a:schemeClr val="bg1">
                              <a:lumMod val="50000"/>
                            </a:schemeClr>
                          </a:solidFill>
                          <a:latin typeface="Calibri" panose="020F0502020204030204" pitchFamily="34" charset="0"/>
                          <a:cs typeface="Calibri" panose="020F0502020204030204" pitchFamily="34" charset="0"/>
                        </a:rPr>
                        <a:t>Leg injury, reduced mobility ≥ 3 days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D7AF"/>
                    </a:solidFill>
                  </a:tcPr>
                </a:tc>
                <a:extLst>
                  <a:ext uri="{0D108BD9-81ED-4DB2-BD59-A6C34878D82A}">
                    <a16:rowId xmlns:a16="http://schemas.microsoft.com/office/drawing/2014/main" val="1486071804"/>
                  </a:ext>
                </a:extLst>
              </a:tr>
            </a:tbl>
          </a:graphicData>
        </a:graphic>
      </p:graphicFrame>
      <p:graphicFrame>
        <p:nvGraphicFramePr>
          <p:cNvPr id="8" name="Table 10">
            <a:extLst>
              <a:ext uri="{FF2B5EF4-FFF2-40B4-BE49-F238E27FC236}">
                <a16:creationId xmlns:a16="http://schemas.microsoft.com/office/drawing/2014/main" id="{3628F690-E0B5-7447-A7EB-CEABE0EB0881}"/>
              </a:ext>
            </a:extLst>
          </p:cNvPr>
          <p:cNvGraphicFramePr>
            <a:graphicFrameLocks noGrp="1"/>
          </p:cNvGraphicFramePr>
          <p:nvPr>
            <p:extLst>
              <p:ext uri="{D42A27DB-BD31-4B8C-83A1-F6EECF244321}">
                <p14:modId xmlns:p14="http://schemas.microsoft.com/office/powerpoint/2010/main" val="2990774456"/>
              </p:ext>
            </p:extLst>
          </p:nvPr>
        </p:nvGraphicFramePr>
        <p:xfrm>
          <a:off x="6202429" y="2471211"/>
          <a:ext cx="3221735" cy="3553401"/>
        </p:xfrm>
        <a:graphic>
          <a:graphicData uri="http://schemas.openxmlformats.org/drawingml/2006/table">
            <a:tbl>
              <a:tblPr firstRow="1" bandRow="1">
                <a:tableStyleId>{5940675A-B579-460E-94D1-54222C63F5DA}</a:tableStyleId>
              </a:tblPr>
              <a:tblGrid>
                <a:gridCol w="3221735">
                  <a:extLst>
                    <a:ext uri="{9D8B030D-6E8A-4147-A177-3AD203B41FA5}">
                      <a16:colId xmlns:a16="http://schemas.microsoft.com/office/drawing/2014/main" val="2596326034"/>
                    </a:ext>
                  </a:extLst>
                </a:gridCol>
              </a:tblGrid>
              <a:tr h="533872">
                <a:tc>
                  <a:txBody>
                    <a:bodyPr/>
                    <a:lstStyle/>
                    <a:p>
                      <a:pPr algn="ctr"/>
                      <a:r>
                        <a:rPr lang="en-US" sz="1600" b="1">
                          <a:solidFill>
                            <a:srgbClr val="E53E31"/>
                          </a:solidFill>
                          <a:latin typeface="Calibri" panose="020F0502020204030204" pitchFamily="34" charset="0"/>
                          <a:cs typeface="Calibri" panose="020F0502020204030204" pitchFamily="34" charset="0"/>
                        </a:rPr>
                        <a:t>Chronic (Persistent) Risk Factors</a:t>
                      </a:r>
                    </a:p>
                    <a:p>
                      <a:pPr algn="ctr"/>
                      <a:r>
                        <a:rPr lang="en-US" sz="1600" b="1">
                          <a:solidFill>
                            <a:srgbClr val="E53E31"/>
                          </a:solidFill>
                          <a:latin typeface="Calibri" panose="020F0502020204030204" pitchFamily="34" charset="0"/>
                          <a:cs typeface="Calibri" panose="020F0502020204030204" pitchFamily="34" charset="0"/>
                        </a:rPr>
                        <a:t>(persistent after VTE occurs</a:t>
                      </a:r>
                      <a:r>
                        <a:rPr lang="en-US" sz="1400" b="1">
                          <a:solidFill>
                            <a:srgbClr val="E53E31"/>
                          </a:solidFill>
                          <a:latin typeface="Calibri" panose="020F0502020204030204" pitchFamily="34" charset="0"/>
                          <a:cs typeface="Calibri" panose="020F0502020204030204" pitchFamily="34" charset="0"/>
                        </a:rPr>
                        <a:t>)</a:t>
                      </a:r>
                      <a:endParaRPr lang="en-CA" sz="1400" b="1">
                        <a:solidFill>
                          <a:srgbClr val="E53E31"/>
                        </a:solidFill>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B0"/>
                    </a:solidFill>
                  </a:tcPr>
                </a:tc>
                <a:extLst>
                  <a:ext uri="{0D108BD9-81ED-4DB2-BD59-A6C34878D82A}">
                    <a16:rowId xmlns:a16="http://schemas.microsoft.com/office/drawing/2014/main" val="3098122168"/>
                  </a:ext>
                </a:extLst>
              </a:tr>
              <a:tr h="2974281">
                <a:tc>
                  <a:txBody>
                    <a:bodyPr/>
                    <a:lstStyle/>
                    <a:p>
                      <a:pPr marL="160020" indent="-160020">
                        <a:spcAft>
                          <a:spcPts val="300"/>
                        </a:spcAft>
                        <a:buClr>
                          <a:srgbClr val="7F7F7F"/>
                        </a:buClr>
                        <a:buFont typeface="Arial" panose="020B0604020202020204" pitchFamily="34" charset="0"/>
                        <a:buChar char="•"/>
                      </a:pPr>
                      <a:r>
                        <a:rPr lang="en-US" sz="1400">
                          <a:solidFill>
                            <a:schemeClr val="bg1">
                              <a:lumMod val="50000"/>
                            </a:schemeClr>
                          </a:solidFill>
                          <a:latin typeface="Calibri" panose="020F0502020204030204" pitchFamily="34" charset="0"/>
                          <a:cs typeface="Calibri" panose="020F0502020204030204" pitchFamily="34" charset="0"/>
                        </a:rPr>
                        <a:t>Active cancer (ongoing chemo; recurrent or progressive disease)</a:t>
                      </a:r>
                    </a:p>
                    <a:p>
                      <a:pPr marL="160020" indent="-160020">
                        <a:spcAft>
                          <a:spcPts val="300"/>
                        </a:spcAft>
                        <a:buClr>
                          <a:srgbClr val="7F7F7F"/>
                        </a:buClr>
                        <a:buFont typeface="Arial" panose="020B0604020202020204" pitchFamily="34" charset="0"/>
                        <a:buChar char="•"/>
                      </a:pPr>
                      <a:r>
                        <a:rPr lang="en-US" sz="1400">
                          <a:solidFill>
                            <a:schemeClr val="bg1">
                              <a:lumMod val="50000"/>
                            </a:schemeClr>
                          </a:solidFill>
                          <a:latin typeface="Calibri" panose="020F0502020204030204" pitchFamily="34" charset="0"/>
                          <a:cs typeface="Calibri" panose="020F0502020204030204" pitchFamily="34" charset="0"/>
                        </a:rPr>
                        <a:t>Inflammatory bowel disease</a:t>
                      </a:r>
                    </a:p>
                    <a:p>
                      <a:pPr marL="160020" indent="-160020">
                        <a:spcAft>
                          <a:spcPts val="300"/>
                        </a:spcAft>
                        <a:buClr>
                          <a:srgbClr val="7F7F7F"/>
                        </a:buClr>
                        <a:buFont typeface="Arial" panose="020B0604020202020204" pitchFamily="34" charset="0"/>
                        <a:buChar char="•"/>
                      </a:pPr>
                      <a:r>
                        <a:rPr lang="en-US" sz="1400">
                          <a:solidFill>
                            <a:schemeClr val="bg1">
                              <a:lumMod val="50000"/>
                            </a:schemeClr>
                          </a:solidFill>
                          <a:latin typeface="Calibri" panose="020F0502020204030204" pitchFamily="34" charset="0"/>
                          <a:cs typeface="Calibri" panose="020F0502020204030204" pitchFamily="34" charset="0"/>
                        </a:rPr>
                        <a:t>Autoimmune disorder (e.g., antiphospholipid syndrome, rheumatoid arthritis)</a:t>
                      </a:r>
                    </a:p>
                    <a:p>
                      <a:pPr marL="160020" indent="-160020">
                        <a:spcAft>
                          <a:spcPts val="300"/>
                        </a:spcAft>
                        <a:buClr>
                          <a:srgbClr val="7F7F7F"/>
                        </a:buClr>
                        <a:buFont typeface="Arial" panose="020B0604020202020204" pitchFamily="34" charset="0"/>
                        <a:buChar char="•"/>
                      </a:pPr>
                      <a:r>
                        <a:rPr lang="en-US" sz="1400">
                          <a:solidFill>
                            <a:schemeClr val="bg1">
                              <a:lumMod val="50000"/>
                            </a:schemeClr>
                          </a:solidFill>
                          <a:latin typeface="Calibri" panose="020F0502020204030204" pitchFamily="34" charset="0"/>
                          <a:cs typeface="Calibri" panose="020F0502020204030204" pitchFamily="34" charset="0"/>
                        </a:rPr>
                        <a:t>Chronic infection</a:t>
                      </a:r>
                    </a:p>
                    <a:p>
                      <a:pPr marL="160020" indent="-160020">
                        <a:spcAft>
                          <a:spcPts val="300"/>
                        </a:spcAft>
                        <a:buClr>
                          <a:srgbClr val="7F7F7F"/>
                        </a:buClr>
                        <a:buFont typeface="Arial" panose="020B0604020202020204" pitchFamily="34" charset="0"/>
                        <a:buChar char="•"/>
                      </a:pPr>
                      <a:r>
                        <a:rPr lang="en-US" sz="1400">
                          <a:solidFill>
                            <a:schemeClr val="bg1">
                              <a:lumMod val="50000"/>
                            </a:schemeClr>
                          </a:solidFill>
                          <a:latin typeface="Calibri" panose="020F0502020204030204" pitchFamily="34" charset="0"/>
                          <a:cs typeface="Calibri" panose="020F0502020204030204" pitchFamily="34" charset="0"/>
                        </a:rPr>
                        <a:t>Chronic immobility (e.g., spinal cord injury)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B0"/>
                    </a:solidFill>
                  </a:tcPr>
                </a:tc>
                <a:extLst>
                  <a:ext uri="{0D108BD9-81ED-4DB2-BD59-A6C34878D82A}">
                    <a16:rowId xmlns:a16="http://schemas.microsoft.com/office/drawing/2014/main" val="14860718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prstGeom prst="rect">
            <a:avLst/>
          </a:prstGeom>
        </p:spPr>
        <p:txBody>
          <a:bodyPr spcFirstLastPara="1" wrap="square" lIns="0" tIns="0" rIns="0" bIns="0" anchor="t" anchorCtr="0">
            <a:normAutofit fontScale="90000"/>
          </a:bodyPr>
          <a:lstStyle/>
          <a:p>
            <a:r>
              <a:rPr lang="en-US">
                <a:latin typeface="Calibri"/>
                <a:ea typeface="Calibri"/>
                <a:cs typeface="Calibri"/>
                <a:sym typeface="Calibri"/>
              </a:rPr>
              <a:t>Case 5: Unusual site thrombosis </a:t>
            </a:r>
          </a:p>
          <a:p>
            <a:r>
              <a:rPr lang="en-US">
                <a:solidFill>
                  <a:srgbClr val="CC0000"/>
                </a:solidFill>
                <a:latin typeface="Calibri"/>
                <a:ea typeface="Calibri"/>
                <a:cs typeface="Calibri"/>
                <a:sym typeface="Calibri"/>
              </a:rPr>
              <a:t> </a:t>
            </a:r>
          </a:p>
        </p:txBody>
      </p:sp>
      <p:sp>
        <p:nvSpPr>
          <p:cNvPr id="2" name="Content Placeholder 1">
            <a:extLst>
              <a:ext uri="{FF2B5EF4-FFF2-40B4-BE49-F238E27FC236}">
                <a16:creationId xmlns:a16="http://schemas.microsoft.com/office/drawing/2014/main" id="{B97E9F7F-AD70-9F01-EC46-73B216335B96}"/>
              </a:ext>
            </a:extLst>
          </p:cNvPr>
          <p:cNvSpPr>
            <a:spLocks noGrp="1"/>
          </p:cNvSpPr>
          <p:nvPr>
            <p:ph idx="1"/>
          </p:nvPr>
        </p:nvSpPr>
        <p:spPr/>
        <p:txBody>
          <a:bodyPr/>
          <a:lstStyle/>
          <a:p>
            <a:r>
              <a:rPr lang="en-US" sz="2400"/>
              <a:t>44-year-old male assessed in follow up</a:t>
            </a:r>
          </a:p>
          <a:p>
            <a:endParaRPr lang="en-US" sz="2400"/>
          </a:p>
          <a:p>
            <a:r>
              <a:rPr lang="en-US" sz="2400" b="1">
                <a:solidFill>
                  <a:srgbClr val="E53E31"/>
                </a:solidFill>
              </a:rPr>
              <a:t>Past Medical History: </a:t>
            </a:r>
            <a:r>
              <a:rPr lang="en-US" sz="2400"/>
              <a:t>Hypertension</a:t>
            </a:r>
          </a:p>
          <a:p>
            <a:endParaRPr lang="en-US" sz="2400"/>
          </a:p>
          <a:p>
            <a:r>
              <a:rPr lang="en-US" sz="2400" b="1">
                <a:solidFill>
                  <a:srgbClr val="E53E31"/>
                </a:solidFill>
              </a:rPr>
              <a:t>Diagnosis: </a:t>
            </a:r>
            <a:r>
              <a:rPr lang="en-US" sz="2400"/>
              <a:t>Unprovoked cerebral venous thrombosis diagnosed 2 years earlier</a:t>
            </a:r>
          </a:p>
          <a:p>
            <a:endParaRPr lang="en-US" sz="2400"/>
          </a:p>
          <a:p>
            <a:r>
              <a:rPr lang="en-US" sz="2400" b="1">
                <a:solidFill>
                  <a:srgbClr val="E53E31"/>
                </a:solidFill>
              </a:rPr>
              <a:t>Treatment: </a:t>
            </a:r>
            <a:r>
              <a:rPr lang="en-US" sz="2400"/>
              <a:t>In discussion with the patient, you have decided to continue with indefinite anticoagulation</a:t>
            </a:r>
          </a:p>
          <a:p>
            <a:endParaRPr lang="en-US" sz="2400"/>
          </a:p>
          <a:p>
            <a:endParaRPr lang="en-US" sz="2400"/>
          </a:p>
        </p:txBody>
      </p:sp>
    </p:spTree>
    <p:extLst>
      <p:ext uri="{BB962C8B-B14F-4D97-AF65-F5344CB8AC3E}">
        <p14:creationId xmlns:p14="http://schemas.microsoft.com/office/powerpoint/2010/main" val="4032547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79;p31">
            <a:extLst>
              <a:ext uri="{FF2B5EF4-FFF2-40B4-BE49-F238E27FC236}">
                <a16:creationId xmlns:a16="http://schemas.microsoft.com/office/drawing/2014/main" id="{AE66E30B-E320-ED40-A9D0-E17BD0B6C650}"/>
              </a:ext>
            </a:extLst>
          </p:cNvPr>
          <p:cNvSpPr txBox="1">
            <a:spLocks noGrp="1"/>
          </p:cNvSpPr>
          <p:nvPr>
            <p:ph idx="1"/>
          </p:nvPr>
        </p:nvSpPr>
        <p:spPr>
          <a:xfrm>
            <a:off x="409575" y="1680667"/>
            <a:ext cx="10972800" cy="4751755"/>
          </a:xfrm>
        </p:spPr>
        <p:txBody>
          <a:bodyPr spcFirstLastPara="1" wrap="square" lIns="0" tIns="0" rIns="0" bIns="0" anchor="t" anchorCtr="0">
            <a:noAutofit/>
          </a:bodyPr>
          <a:lstStyle/>
          <a:p>
            <a:pPr>
              <a:spcAft>
                <a:spcPts val="900"/>
              </a:spcAft>
            </a:pPr>
            <a:r>
              <a:rPr lang="en-US" sz="2000">
                <a:sym typeface="Calibri"/>
              </a:rPr>
              <a:t>Guidelines are indecisive on duration of anticoagulation for unusual site VTE </a:t>
            </a:r>
          </a:p>
          <a:p>
            <a:pPr>
              <a:spcAft>
                <a:spcPts val="900"/>
              </a:spcAft>
            </a:pPr>
            <a:r>
              <a:rPr lang="en-US" sz="2000">
                <a:sym typeface="Calibri"/>
              </a:rPr>
              <a:t>Thrombophilia testing strategy impact is dependent on clinicians' usual care. </a:t>
            </a:r>
          </a:p>
          <a:p>
            <a:pPr>
              <a:spcAft>
                <a:spcPts val="900"/>
              </a:spcAft>
            </a:pPr>
            <a:r>
              <a:rPr lang="en-US" sz="2000">
                <a:sym typeface="Calibri"/>
              </a:rPr>
              <a:t>Primary short term treatment only planned – patients with thrombophilia would receive indefinite anticoagulant treatment (potential for less thrombosis and more bleeding)</a:t>
            </a:r>
          </a:p>
          <a:p>
            <a:pPr>
              <a:spcAft>
                <a:spcPts val="900"/>
              </a:spcAft>
            </a:pPr>
            <a:r>
              <a:rPr lang="en-US" sz="2000">
                <a:sym typeface="Calibri"/>
              </a:rPr>
              <a:t>Indefinite anticoagulation planned – patients without thrombophilia would stop anticoagulant therapy (potential for more thrombosis and less bleeding)</a:t>
            </a:r>
          </a:p>
          <a:p>
            <a:pPr>
              <a:spcAft>
                <a:spcPts val="900"/>
              </a:spcAft>
            </a:pPr>
            <a:endParaRPr lang="en-US" sz="2000">
              <a:sym typeface="Calibri"/>
            </a:endParaRPr>
          </a:p>
          <a:p>
            <a:pPr>
              <a:spcAft>
                <a:spcPts val="900"/>
              </a:spcAft>
            </a:pPr>
            <a:r>
              <a:rPr lang="en-US" sz="2000">
                <a:sym typeface="Calibri"/>
              </a:rPr>
              <a:t>The patient is interested in thrombophilia testing. </a:t>
            </a:r>
          </a:p>
          <a:p>
            <a:pPr>
              <a:spcAft>
                <a:spcPts val="900"/>
              </a:spcAft>
            </a:pPr>
            <a:r>
              <a:rPr lang="en-US" sz="2000" b="1">
                <a:sym typeface="Calibri"/>
              </a:rPr>
              <a:t>What management plan do you suggest?</a:t>
            </a:r>
          </a:p>
          <a:p>
            <a:pPr marL="342900" indent="-342900">
              <a:spcAft>
                <a:spcPts val="900"/>
              </a:spcAft>
              <a:buClr>
                <a:schemeClr val="bg1">
                  <a:lumMod val="50000"/>
                </a:schemeClr>
              </a:buClr>
              <a:buFont typeface="+mj-lt"/>
              <a:buAutoNum type="alphaLcPeriod"/>
            </a:pPr>
            <a:r>
              <a:rPr lang="en-US" sz="2000">
                <a:sym typeface="Calibri"/>
              </a:rPr>
              <a:t>No thrombophilia testing and indefinite anticoagulation</a:t>
            </a:r>
          </a:p>
          <a:p>
            <a:pPr marL="342900" indent="-342900">
              <a:spcAft>
                <a:spcPts val="900"/>
              </a:spcAft>
              <a:buClr>
                <a:schemeClr val="bg1">
                  <a:lumMod val="50000"/>
                </a:schemeClr>
              </a:buClr>
              <a:buFont typeface="+mj-lt"/>
              <a:buAutoNum type="alphaLcPeriod"/>
            </a:pPr>
            <a:r>
              <a:rPr lang="en-US" sz="2000">
                <a:sym typeface="Calibri"/>
              </a:rPr>
              <a:t>Thrombophilia testing and stop anticoagulation if negative</a:t>
            </a:r>
          </a:p>
          <a:p>
            <a:pPr>
              <a:spcAft>
                <a:spcPts val="900"/>
              </a:spcAft>
            </a:pPr>
            <a:endParaRPr lang="en-US" sz="2000">
              <a:sym typeface="Calibri"/>
            </a:endParaRPr>
          </a:p>
          <a:p>
            <a:pPr>
              <a:spcAft>
                <a:spcPts val="900"/>
              </a:spcAft>
            </a:pPr>
            <a:endParaRPr lang="en-US" sz="2000"/>
          </a:p>
        </p:txBody>
      </p:sp>
      <p:sp>
        <p:nvSpPr>
          <p:cNvPr id="8" name="Rectangle 7">
            <a:extLst>
              <a:ext uri="{FF2B5EF4-FFF2-40B4-BE49-F238E27FC236}">
                <a16:creationId xmlns:a16="http://schemas.microsoft.com/office/drawing/2014/main" id="{47350E92-53B7-8B16-9F18-F93D47DDE375}"/>
              </a:ext>
            </a:extLst>
          </p:cNvPr>
          <p:cNvSpPr/>
          <p:nvPr/>
        </p:nvSpPr>
        <p:spPr>
          <a:xfrm>
            <a:off x="305135" y="5165006"/>
            <a:ext cx="6433612" cy="4141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673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85;p32">
            <a:extLst>
              <a:ext uri="{FF2B5EF4-FFF2-40B4-BE49-F238E27FC236}">
                <a16:creationId xmlns:a16="http://schemas.microsoft.com/office/drawing/2014/main" id="{77CB6967-4887-AB48-BB48-2DFC2288976E}"/>
              </a:ext>
            </a:extLst>
          </p:cNvPr>
          <p:cNvSpPr txBox="1">
            <a:spLocks noGrp="1"/>
          </p:cNvSpPr>
          <p:nvPr>
            <p:ph type="title"/>
          </p:nvPr>
        </p:nvSpPr>
        <p:spPr>
          <a:xfrm>
            <a:off x="419100" y="1340569"/>
            <a:ext cx="10972800" cy="713539"/>
          </a:xfrm>
        </p:spPr>
        <p:txBody>
          <a:bodyPr spcFirstLastPara="1" wrap="square" lIns="0" tIns="0" rIns="0" bIns="0" anchor="t" anchorCtr="0">
            <a:noAutofit/>
          </a:bodyPr>
          <a:lstStyle/>
          <a:p>
            <a:r>
              <a:rPr lang="en-US">
                <a:sym typeface="Calibri"/>
              </a:rPr>
              <a:t>Recommendations 7-8 </a:t>
            </a:r>
          </a:p>
        </p:txBody>
      </p:sp>
      <p:sp>
        <p:nvSpPr>
          <p:cNvPr id="4" name="Content Placeholder 3">
            <a:extLst>
              <a:ext uri="{FF2B5EF4-FFF2-40B4-BE49-F238E27FC236}">
                <a16:creationId xmlns:a16="http://schemas.microsoft.com/office/drawing/2014/main" id="{B50BBFB4-BB49-9E92-96CC-96894C688C19}"/>
              </a:ext>
            </a:extLst>
          </p:cNvPr>
          <p:cNvSpPr>
            <a:spLocks noGrp="1"/>
          </p:cNvSpPr>
          <p:nvPr>
            <p:ph idx="1"/>
          </p:nvPr>
        </p:nvSpPr>
        <p:spPr/>
        <p:txBody>
          <a:bodyPr/>
          <a:lstStyle/>
          <a:p>
            <a:r>
              <a:rPr lang="en-US" sz="1600"/>
              <a:t>In patients with Cerebral Venous Thrombosis who have completed primary short-term treatment, the panel suggests testing for thrombophilia to guide anticoagulant treatment duration only if anticoagulation would be discontinued otherwise (conditional recommendation, very low certainty)</a:t>
            </a:r>
          </a:p>
          <a:p>
            <a:endParaRPr lang="en-US" sz="1600"/>
          </a:p>
          <a:p>
            <a:endParaRPr lang="en-US" sz="1600"/>
          </a:p>
        </p:txBody>
      </p:sp>
      <p:sp>
        <p:nvSpPr>
          <p:cNvPr id="16" name="Rectangle 15">
            <a:extLst>
              <a:ext uri="{FF2B5EF4-FFF2-40B4-BE49-F238E27FC236}">
                <a16:creationId xmlns:a16="http://schemas.microsoft.com/office/drawing/2014/main" id="{97D9C42A-4A72-D040-ABAB-A25926F49A63}"/>
              </a:ext>
            </a:extLst>
          </p:cNvPr>
          <p:cNvSpPr/>
          <p:nvPr/>
        </p:nvSpPr>
        <p:spPr>
          <a:xfrm>
            <a:off x="9501936" y="3016869"/>
            <a:ext cx="2176272" cy="2501281"/>
          </a:xfrm>
          <a:prstGeom prst="rect">
            <a:avLst/>
          </a:prstGeom>
          <a:solidFill>
            <a:srgbClr val="FFD9B0"/>
          </a:solidFill>
          <a:ln>
            <a:noFill/>
          </a:ln>
        </p:spPr>
        <p:style>
          <a:lnRef idx="2">
            <a:schemeClr val="accent1">
              <a:shade val="50000"/>
            </a:schemeClr>
          </a:lnRef>
          <a:fillRef idx="1">
            <a:schemeClr val="accent1"/>
          </a:fillRef>
          <a:effectRef idx="0">
            <a:schemeClr val="accent1"/>
          </a:effectRef>
          <a:fontRef idx="minor">
            <a:schemeClr val="lt1"/>
          </a:fontRef>
        </p:style>
        <p:txBody>
          <a:bodyPr lIns="120000" rtlCol="0" anchor="ctr"/>
          <a:lstStyle/>
          <a:p>
            <a:r>
              <a:rPr lang="en-US" sz="1400">
                <a:solidFill>
                  <a:schemeClr val="bg1">
                    <a:lumMod val="50000"/>
                  </a:schemeClr>
                </a:solidFill>
                <a:latin typeface="Calibri" panose="020F0502020204030204" pitchFamily="34" charset="0"/>
              </a:rPr>
              <a:t>Additional  factors may influence thrombophilia testing/ treatment and were not included in analysis</a:t>
            </a:r>
          </a:p>
          <a:p>
            <a:pPr marL="228594" lvl="5" indent="-228594">
              <a:buFont typeface="Arial" panose="020B0604020202020204" pitchFamily="34" charset="0"/>
              <a:buChar char="•"/>
            </a:pPr>
            <a:endParaRPr lang="en-US" sz="700">
              <a:solidFill>
                <a:schemeClr val="bg1">
                  <a:lumMod val="50000"/>
                </a:schemeClr>
              </a:solidFill>
              <a:latin typeface="Calibri" panose="020F0502020204030204" pitchFamily="34" charset="0"/>
            </a:endParaRPr>
          </a:p>
          <a:p>
            <a:pPr marL="380990" lvl="5" indent="-380990">
              <a:buClr>
                <a:schemeClr val="bg1">
                  <a:lumMod val="50000"/>
                </a:schemeClr>
              </a:buClr>
              <a:buFont typeface="Arial" panose="020B0604020202020204" pitchFamily="34" charset="0"/>
              <a:buChar char="•"/>
            </a:pPr>
            <a:r>
              <a:rPr lang="en-US" sz="1400">
                <a:solidFill>
                  <a:schemeClr val="bg1">
                    <a:lumMod val="50000"/>
                  </a:schemeClr>
                </a:solidFill>
                <a:latin typeface="Calibri" panose="020F0502020204030204" pitchFamily="34" charset="0"/>
              </a:rPr>
              <a:t>Provoked vs. unprovoked </a:t>
            </a:r>
          </a:p>
          <a:p>
            <a:pPr marL="380990" lvl="5" indent="-380990">
              <a:buClr>
                <a:schemeClr val="bg1">
                  <a:lumMod val="50000"/>
                </a:schemeClr>
              </a:buClr>
              <a:buFont typeface="Arial" panose="020B0604020202020204" pitchFamily="34" charset="0"/>
              <a:buChar char="•"/>
            </a:pPr>
            <a:r>
              <a:rPr lang="en-US" sz="1400">
                <a:solidFill>
                  <a:schemeClr val="bg1">
                    <a:lumMod val="50000"/>
                  </a:schemeClr>
                </a:solidFill>
                <a:latin typeface="Calibri" panose="020F0502020204030204" pitchFamily="34" charset="0"/>
              </a:rPr>
              <a:t>Additional thrombophilia (e.g. JAK 2 mutation)</a:t>
            </a:r>
          </a:p>
        </p:txBody>
      </p:sp>
      <p:graphicFrame>
        <p:nvGraphicFramePr>
          <p:cNvPr id="14" name="Google Shape;187;p32">
            <a:extLst>
              <a:ext uri="{FF2B5EF4-FFF2-40B4-BE49-F238E27FC236}">
                <a16:creationId xmlns:a16="http://schemas.microsoft.com/office/drawing/2014/main" id="{3874C8FE-F4B0-9A41-B995-AB64BD25E531}"/>
              </a:ext>
            </a:extLst>
          </p:cNvPr>
          <p:cNvGraphicFramePr/>
          <p:nvPr>
            <p:extLst>
              <p:ext uri="{D42A27DB-BD31-4B8C-83A1-F6EECF244321}">
                <p14:modId xmlns:p14="http://schemas.microsoft.com/office/powerpoint/2010/main" val="3529748277"/>
              </p:ext>
            </p:extLst>
          </p:nvPr>
        </p:nvGraphicFramePr>
        <p:xfrm>
          <a:off x="605554" y="3016869"/>
          <a:ext cx="8499539" cy="2535603"/>
        </p:xfrm>
        <a:graphic>
          <a:graphicData uri="http://schemas.openxmlformats.org/drawingml/2006/table">
            <a:tbl>
              <a:tblPr>
                <a:noFill/>
                <a:tableStyleId>{CDA78BCB-65FA-40E4-831A-3C8719A47980}</a:tableStyleId>
              </a:tblPr>
              <a:tblGrid>
                <a:gridCol w="2364474">
                  <a:extLst>
                    <a:ext uri="{9D8B030D-6E8A-4147-A177-3AD203B41FA5}">
                      <a16:colId xmlns:a16="http://schemas.microsoft.com/office/drawing/2014/main" val="20000"/>
                    </a:ext>
                  </a:extLst>
                </a:gridCol>
                <a:gridCol w="3021458">
                  <a:extLst>
                    <a:ext uri="{9D8B030D-6E8A-4147-A177-3AD203B41FA5}">
                      <a16:colId xmlns:a16="http://schemas.microsoft.com/office/drawing/2014/main" val="20001"/>
                    </a:ext>
                  </a:extLst>
                </a:gridCol>
                <a:gridCol w="3113607">
                  <a:extLst>
                    <a:ext uri="{9D8B030D-6E8A-4147-A177-3AD203B41FA5}">
                      <a16:colId xmlns:a16="http://schemas.microsoft.com/office/drawing/2014/main" val="906414136"/>
                    </a:ext>
                  </a:extLst>
                </a:gridCol>
              </a:tblGrid>
              <a:tr h="279848">
                <a:tc>
                  <a:txBody>
                    <a:bodyPr/>
                    <a:lstStyle/>
                    <a:p>
                      <a:pPr marL="0" lvl="0" indent="0" algn="l" rtl="0">
                        <a:spcBef>
                          <a:spcPts val="0"/>
                        </a:spcBef>
                        <a:spcAft>
                          <a:spcPts val="0"/>
                        </a:spcAft>
                        <a:buNone/>
                      </a:pPr>
                      <a:endParaRPr sz="1400" b="0" i="0" u="none">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400" b="0" i="0" u="none">
                          <a:solidFill>
                            <a:schemeClr val="bg1"/>
                          </a:solidFill>
                          <a:latin typeface="Calibri" panose="020F0502020204030204" pitchFamily="34" charset="0"/>
                          <a:cs typeface="Calibri" panose="020F0502020204030204" pitchFamily="34" charset="0"/>
                        </a:rPr>
                        <a:t>Impact of thrombophilia testing strategy per 1000 patients</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3E31"/>
                    </a:solidFill>
                  </a:tcPr>
                </a:tc>
                <a:tc hMerge="1">
                  <a:txBody>
                    <a:bodyPr/>
                    <a:lstStyle/>
                    <a:p>
                      <a:pPr marL="0" lvl="0" indent="0" algn="l" rtl="0">
                        <a:spcBef>
                          <a:spcPts val="0"/>
                        </a:spcBef>
                        <a:spcAft>
                          <a:spcPts val="0"/>
                        </a:spcAft>
                        <a:buNone/>
                      </a:pPr>
                      <a:endParaRPr sz="1000" b="1">
                        <a:solidFill>
                          <a:schemeClr val="bg1"/>
                        </a:solidFill>
                      </a:endParaRPr>
                    </a:p>
                  </a:txBody>
                  <a:tcPr marL="91425" marR="91425" marT="91425" marB="91425">
                    <a:solidFill>
                      <a:srgbClr val="E06666"/>
                    </a:solidFill>
                  </a:tcPr>
                </a:tc>
                <a:extLst>
                  <a:ext uri="{0D108BD9-81ED-4DB2-BD59-A6C34878D82A}">
                    <a16:rowId xmlns:a16="http://schemas.microsoft.com/office/drawing/2014/main" val="605885525"/>
                  </a:ext>
                </a:extLst>
              </a:tr>
              <a:tr h="67163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400" b="0" i="0" u="none">
                          <a:solidFill>
                            <a:schemeClr val="bg1"/>
                          </a:solidFill>
                          <a:latin typeface="Calibri" panose="020F0502020204030204" pitchFamily="34" charset="0"/>
                          <a:cs typeface="Calibri" panose="020F0502020204030204" pitchFamily="34" charset="0"/>
                        </a:rPr>
                        <a:t>Outcomes</a:t>
                      </a:r>
                      <a:endParaRPr lang="en-CA" sz="1400" b="0" u="none">
                        <a:solidFill>
                          <a:schemeClr val="bg1"/>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3E3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400" b="1" i="0" u="none">
                          <a:solidFill>
                            <a:schemeClr val="bg1">
                              <a:lumMod val="50000"/>
                            </a:schemeClr>
                          </a:solidFill>
                          <a:latin typeface="Calibri" panose="020F0502020204030204" pitchFamily="34" charset="0"/>
                          <a:cs typeface="Calibri" panose="020F0502020204030204" pitchFamily="34" charset="0"/>
                        </a:rPr>
                        <a:t>Primary treatment only planned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400" b="1" i="0" u="none">
                          <a:solidFill>
                            <a:schemeClr val="bg1">
                              <a:lumMod val="50000"/>
                            </a:schemeClr>
                          </a:solidFill>
                          <a:latin typeface="Calibri" panose="020F0502020204030204" pitchFamily="34" charset="0"/>
                          <a:cs typeface="Calibri" panose="020F0502020204030204" pitchFamily="34" charset="0"/>
                        </a:rPr>
                        <a:t>(436 more patients treated with indefinite anticoagulation)</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400" b="1" i="0" u="none">
                          <a:solidFill>
                            <a:schemeClr val="bg1">
                              <a:lumMod val="50000"/>
                            </a:schemeClr>
                          </a:solidFill>
                          <a:latin typeface="Calibri" panose="020F0502020204030204" pitchFamily="34" charset="0"/>
                          <a:cs typeface="Calibri" panose="020F0502020204030204" pitchFamily="34" charset="0"/>
                        </a:rPr>
                        <a:t>Indefinite anticoagulant </a:t>
                      </a:r>
                      <a:br>
                        <a:rPr lang="en-CA" sz="1400" b="1" i="0" u="none">
                          <a:solidFill>
                            <a:schemeClr val="bg1">
                              <a:lumMod val="50000"/>
                            </a:schemeClr>
                          </a:solidFill>
                          <a:latin typeface="Calibri" panose="020F0502020204030204" pitchFamily="34" charset="0"/>
                          <a:cs typeface="Calibri" panose="020F0502020204030204" pitchFamily="34" charset="0"/>
                        </a:rPr>
                      </a:br>
                      <a:r>
                        <a:rPr lang="en-CA" sz="1400" b="1" i="0" u="none">
                          <a:solidFill>
                            <a:schemeClr val="bg1">
                              <a:lumMod val="50000"/>
                            </a:schemeClr>
                          </a:solidFill>
                          <a:latin typeface="Calibri" panose="020F0502020204030204" pitchFamily="34" charset="0"/>
                          <a:cs typeface="Calibri" panose="020F0502020204030204" pitchFamily="34" charset="0"/>
                        </a:rPr>
                        <a:t>therapy planned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400" b="1" i="0" u="none">
                          <a:solidFill>
                            <a:schemeClr val="bg1">
                              <a:lumMod val="50000"/>
                            </a:schemeClr>
                          </a:solidFill>
                          <a:latin typeface="Calibri" panose="020F0502020204030204" pitchFamily="34" charset="0"/>
                          <a:cs typeface="Calibri" panose="020F0502020204030204" pitchFamily="34" charset="0"/>
                        </a:rPr>
                        <a:t>(564 fewer patients treated with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400" b="1" i="0" u="none">
                          <a:solidFill>
                            <a:schemeClr val="bg1">
                              <a:lumMod val="50000"/>
                            </a:schemeClr>
                          </a:solidFill>
                          <a:latin typeface="Calibri" panose="020F0502020204030204" pitchFamily="34" charset="0"/>
                          <a:cs typeface="Calibri" panose="020F0502020204030204" pitchFamily="34" charset="0"/>
                        </a:rPr>
                        <a:t>indefinite anticoagulation)</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428641">
                <a:tc>
                  <a:txBody>
                    <a:bodyPr/>
                    <a:lstStyle/>
                    <a:p>
                      <a:pPr marL="222250" lvl="0" indent="0" algn="l" rtl="0">
                        <a:spcBef>
                          <a:spcPts val="0"/>
                        </a:spcBef>
                        <a:spcAft>
                          <a:spcPts val="0"/>
                        </a:spcAft>
                        <a:buNone/>
                        <a:tabLst/>
                      </a:pPr>
                      <a:r>
                        <a:rPr lang="en" sz="1400" b="0" i="0" u="none">
                          <a:solidFill>
                            <a:schemeClr val="bg1">
                              <a:lumMod val="50000"/>
                            </a:schemeClr>
                          </a:solidFill>
                          <a:latin typeface="Calibri" panose="020F0502020204030204" pitchFamily="34" charset="0"/>
                          <a:cs typeface="Calibri" panose="020F0502020204030204" pitchFamily="34" charset="0"/>
                        </a:rPr>
                        <a:t>Recurrent </a:t>
                      </a:r>
                      <a:r>
                        <a:rPr lang="en" sz="1400" b="0" u="none">
                          <a:solidFill>
                            <a:schemeClr val="bg1">
                              <a:lumMod val="50000"/>
                            </a:schemeClr>
                          </a:solidFill>
                          <a:latin typeface="Calibri" panose="020F0502020204030204" pitchFamily="34" charset="0"/>
                          <a:cs typeface="Calibri" panose="020F0502020204030204" pitchFamily="34" charset="0"/>
                        </a:rPr>
                        <a:t>VTE</a:t>
                      </a:r>
                      <a:endParaRPr sz="1400" b="0" u="none">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ctr"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18 </a:t>
                      </a:r>
                      <a:r>
                        <a:rPr lang="en" sz="1400" b="0" u="none">
                          <a:solidFill>
                            <a:schemeClr val="bg1">
                              <a:lumMod val="50000"/>
                            </a:schemeClr>
                          </a:solidFill>
                          <a:latin typeface="Calibri" panose="020F0502020204030204" pitchFamily="34" charset="0"/>
                          <a:cs typeface="Calibri" panose="020F0502020204030204" pitchFamily="34" charset="0"/>
                        </a:rPr>
                        <a:t>fewer VTE recurrences (14 to 23)</a:t>
                      </a:r>
                      <a:endParaRPr sz="1400" b="0" u="none">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ctr" rtl="0">
                        <a:spcBef>
                          <a:spcPts val="0"/>
                        </a:spcBef>
                        <a:spcAft>
                          <a:spcPts val="0"/>
                        </a:spcAft>
                        <a:buNone/>
                      </a:pPr>
                      <a:r>
                        <a:rPr lang="en-CA" sz="1400" b="0" i="0" u="none">
                          <a:solidFill>
                            <a:schemeClr val="bg1">
                              <a:lumMod val="50000"/>
                            </a:schemeClr>
                          </a:solidFill>
                          <a:latin typeface="Calibri" panose="020F0502020204030204" pitchFamily="34" charset="0"/>
                          <a:cs typeface="Calibri" panose="020F0502020204030204" pitchFamily="34" charset="0"/>
                        </a:rPr>
                        <a:t>14 more VTE recurrences (10 to 18)</a:t>
                      </a:r>
                      <a:endParaRPr sz="1400" b="0" u="none">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428641">
                <a:tc>
                  <a:txBody>
                    <a:bodyPr/>
                    <a:lstStyle/>
                    <a:p>
                      <a:pPr marL="0" lvl="0" indent="0" algn="l"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     Major Bleeding - </a:t>
                      </a:r>
                      <a:r>
                        <a:rPr lang="en-CA" sz="1400" b="0" i="0" u="none">
                          <a:solidFill>
                            <a:schemeClr val="bg1">
                              <a:lumMod val="50000"/>
                            </a:schemeClr>
                          </a:solidFill>
                          <a:latin typeface="Calibri" panose="020F0502020204030204" pitchFamily="34" charset="0"/>
                          <a:cs typeface="Calibri" panose="020F0502020204030204" pitchFamily="34" charset="0"/>
                        </a:rPr>
                        <a:t>Low Risk</a:t>
                      </a:r>
                      <a:endParaRPr lang="en-CA" sz="1400" b="0" u="none">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ctr"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3 </a:t>
                      </a:r>
                      <a:r>
                        <a:rPr lang="en" sz="1400" b="0" u="none">
                          <a:solidFill>
                            <a:schemeClr val="bg1">
                              <a:lumMod val="50000"/>
                            </a:schemeClr>
                          </a:solidFill>
                          <a:latin typeface="Calibri" panose="020F0502020204030204" pitchFamily="34" charset="0"/>
                          <a:cs typeface="Calibri" panose="020F0502020204030204" pitchFamily="34" charset="0"/>
                        </a:rPr>
                        <a:t>more major </a:t>
                      </a:r>
                      <a:r>
                        <a:rPr lang="en-CA" sz="1400" b="0" u="none">
                          <a:solidFill>
                            <a:schemeClr val="bg1">
                              <a:lumMod val="50000"/>
                            </a:schemeClr>
                          </a:solidFill>
                          <a:latin typeface="Calibri" panose="020F0502020204030204" pitchFamily="34" charset="0"/>
                          <a:cs typeface="Calibri" panose="020F0502020204030204" pitchFamily="34" charset="0"/>
                        </a:rPr>
                        <a:t>bleeds</a:t>
                      </a:r>
                      <a:r>
                        <a:rPr lang="en" sz="1400" b="0" u="none">
                          <a:solidFill>
                            <a:schemeClr val="bg1">
                              <a:lumMod val="50000"/>
                            </a:schemeClr>
                          </a:solidFill>
                          <a:latin typeface="Calibri" panose="020F0502020204030204" pitchFamily="34" charset="0"/>
                          <a:cs typeface="Calibri" panose="020F0502020204030204" pitchFamily="34" charset="0"/>
                        </a:rPr>
                        <a:t> (1 to 5)</a:t>
                      </a:r>
                      <a:endParaRPr sz="1400" b="0" u="none">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400" b="0" i="0" u="none">
                          <a:solidFill>
                            <a:schemeClr val="bg1">
                              <a:lumMod val="50000"/>
                            </a:schemeClr>
                          </a:solidFill>
                          <a:latin typeface="Calibri" panose="020F0502020204030204" pitchFamily="34" charset="0"/>
                          <a:cs typeface="Calibri" panose="020F0502020204030204" pitchFamily="34" charset="0"/>
                        </a:rPr>
                        <a:t>3 fewer major bleeds (1 to 7)</a:t>
                      </a:r>
                      <a:endParaRPr lang="en-CA" sz="1400" b="0" u="none">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428641">
                <a:tc>
                  <a:txBody>
                    <a:bodyPr/>
                    <a:lstStyle/>
                    <a:p>
                      <a:pPr marL="0" lvl="0" indent="0" algn="l"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     Major Bleeding - High Risk </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a:txBody>
                    <a:bodyPr/>
                    <a:lstStyle/>
                    <a:p>
                      <a:pPr marL="0" lvl="0" indent="0" algn="ctr"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8 more </a:t>
                      </a:r>
                      <a:r>
                        <a:rPr lang="en" sz="1400" b="0" u="none">
                          <a:solidFill>
                            <a:schemeClr val="bg1">
                              <a:lumMod val="50000"/>
                            </a:schemeClr>
                          </a:solidFill>
                          <a:latin typeface="Calibri" panose="020F0502020204030204" pitchFamily="34" charset="0"/>
                          <a:cs typeface="Calibri" panose="020F0502020204030204" pitchFamily="34" charset="0"/>
                        </a:rPr>
                        <a:t>major </a:t>
                      </a:r>
                      <a:r>
                        <a:rPr lang="en-CA" sz="1400" b="0" u="none">
                          <a:solidFill>
                            <a:schemeClr val="bg1">
                              <a:lumMod val="50000"/>
                            </a:schemeClr>
                          </a:solidFill>
                          <a:latin typeface="Calibri" panose="020F0502020204030204" pitchFamily="34" charset="0"/>
                          <a:cs typeface="Calibri" panose="020F0502020204030204" pitchFamily="34" charset="0"/>
                        </a:rPr>
                        <a:t>bleeds</a:t>
                      </a:r>
                      <a:r>
                        <a:rPr lang="en" sz="1400" b="0" u="none">
                          <a:solidFill>
                            <a:schemeClr val="bg1">
                              <a:lumMod val="50000"/>
                            </a:schemeClr>
                          </a:solidFill>
                          <a:latin typeface="Calibri" panose="020F0502020204030204" pitchFamily="34" charset="0"/>
                          <a:cs typeface="Calibri" panose="020F0502020204030204" pitchFamily="34" charset="0"/>
                        </a:rPr>
                        <a:t> (3 to 16)</a:t>
                      </a:r>
                      <a:endParaRPr sz="1400" b="0" u="none">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a:txBody>
                    <a:bodyPr/>
                    <a:lstStyle/>
                    <a:p>
                      <a:pPr marL="0" lvl="0" indent="0" algn="ctr" rtl="0">
                        <a:spcBef>
                          <a:spcPts val="0"/>
                        </a:spcBef>
                        <a:spcAft>
                          <a:spcPts val="0"/>
                        </a:spcAft>
                        <a:buNone/>
                      </a:pPr>
                      <a:r>
                        <a:rPr lang="en-CA" sz="1400" b="0" i="0" u="none">
                          <a:solidFill>
                            <a:schemeClr val="bg1">
                              <a:lumMod val="50000"/>
                            </a:schemeClr>
                          </a:solidFill>
                          <a:latin typeface="Calibri" panose="020F0502020204030204" pitchFamily="34" charset="0"/>
                          <a:cs typeface="Calibri" panose="020F0502020204030204" pitchFamily="34" charset="0"/>
                        </a:rPr>
                        <a:t>10 fewer major bleeds (3 to 20)</a:t>
                      </a:r>
                      <a:endParaRPr sz="1400" b="0" u="none">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25" name="Google Shape;140;p26">
            <a:extLst>
              <a:ext uri="{FF2B5EF4-FFF2-40B4-BE49-F238E27FC236}">
                <a16:creationId xmlns:a16="http://schemas.microsoft.com/office/drawing/2014/main" id="{CA4BBFF7-B538-1840-8739-D11237A3AD80}"/>
              </a:ext>
            </a:extLst>
          </p:cNvPr>
          <p:cNvPicPr preferRelativeResize="0"/>
          <p:nvPr/>
        </p:nvPicPr>
        <p:blipFill>
          <a:blip r:embed="rId3">
            <a:alphaModFix/>
          </a:blip>
          <a:stretch>
            <a:fillRect/>
          </a:stretch>
        </p:blipFill>
        <p:spPr>
          <a:xfrm>
            <a:off x="685352" y="4386166"/>
            <a:ext cx="186967" cy="186967"/>
          </a:xfrm>
          <a:prstGeom prst="rect">
            <a:avLst/>
          </a:prstGeom>
          <a:noFill/>
          <a:ln>
            <a:noFill/>
          </a:ln>
        </p:spPr>
      </p:pic>
      <p:pic>
        <p:nvPicPr>
          <p:cNvPr id="26" name="Google Shape;140;p26">
            <a:extLst>
              <a:ext uri="{FF2B5EF4-FFF2-40B4-BE49-F238E27FC236}">
                <a16:creationId xmlns:a16="http://schemas.microsoft.com/office/drawing/2014/main" id="{F7CA960F-81BF-B543-AB4D-1CC28C3AE085}"/>
              </a:ext>
            </a:extLst>
          </p:cNvPr>
          <p:cNvPicPr preferRelativeResize="0"/>
          <p:nvPr/>
        </p:nvPicPr>
        <p:blipFill>
          <a:blip r:embed="rId3">
            <a:alphaModFix/>
          </a:blip>
          <a:stretch>
            <a:fillRect/>
          </a:stretch>
        </p:blipFill>
        <p:spPr>
          <a:xfrm>
            <a:off x="688232" y="4821692"/>
            <a:ext cx="186967" cy="186967"/>
          </a:xfrm>
          <a:prstGeom prst="rect">
            <a:avLst/>
          </a:prstGeom>
          <a:noFill/>
          <a:ln>
            <a:noFill/>
          </a:ln>
        </p:spPr>
      </p:pic>
      <p:pic>
        <p:nvPicPr>
          <p:cNvPr id="27" name="Google Shape;140;p26">
            <a:extLst>
              <a:ext uri="{FF2B5EF4-FFF2-40B4-BE49-F238E27FC236}">
                <a16:creationId xmlns:a16="http://schemas.microsoft.com/office/drawing/2014/main" id="{AECD1382-BCEC-CB4D-B897-93A809AD36E0}"/>
              </a:ext>
            </a:extLst>
          </p:cNvPr>
          <p:cNvPicPr preferRelativeResize="0"/>
          <p:nvPr/>
        </p:nvPicPr>
        <p:blipFill>
          <a:blip r:embed="rId3">
            <a:alphaModFix/>
          </a:blip>
          <a:stretch>
            <a:fillRect/>
          </a:stretch>
        </p:blipFill>
        <p:spPr>
          <a:xfrm>
            <a:off x="685351" y="5231841"/>
            <a:ext cx="186967" cy="186967"/>
          </a:xfrm>
          <a:prstGeom prst="rect">
            <a:avLst/>
          </a:prstGeom>
          <a:noFill/>
          <a:ln>
            <a:noFill/>
          </a:ln>
        </p:spPr>
      </p:pic>
      <p:grpSp>
        <p:nvGrpSpPr>
          <p:cNvPr id="2" name="Group 1">
            <a:extLst>
              <a:ext uri="{FF2B5EF4-FFF2-40B4-BE49-F238E27FC236}">
                <a16:creationId xmlns:a16="http://schemas.microsoft.com/office/drawing/2014/main" id="{A8893E9D-A56C-2392-2916-FE838928152C}"/>
              </a:ext>
            </a:extLst>
          </p:cNvPr>
          <p:cNvGrpSpPr/>
          <p:nvPr/>
        </p:nvGrpSpPr>
        <p:grpSpPr>
          <a:xfrm>
            <a:off x="6610675" y="6345076"/>
            <a:ext cx="5423065" cy="276999"/>
            <a:chOff x="5793296" y="6483927"/>
            <a:chExt cx="4859620" cy="276999"/>
          </a:xfrm>
        </p:grpSpPr>
        <p:sp>
          <p:nvSpPr>
            <p:cNvPr id="3" name="TextBox 2">
              <a:extLst>
                <a:ext uri="{FF2B5EF4-FFF2-40B4-BE49-F238E27FC236}">
                  <a16:creationId xmlns:a16="http://schemas.microsoft.com/office/drawing/2014/main" id="{BF320198-E018-4534-B755-AA62D0A8C9E1}"/>
                </a:ext>
              </a:extLst>
            </p:cNvPr>
            <p:cNvSpPr txBox="1"/>
            <p:nvPr/>
          </p:nvSpPr>
          <p:spPr>
            <a:xfrm>
              <a:off x="5793296" y="6483927"/>
              <a:ext cx="4859620" cy="276999"/>
            </a:xfrm>
            <a:prstGeom prst="rect">
              <a:avLst/>
            </a:prstGeom>
            <a:noFill/>
          </p:spPr>
          <p:txBody>
            <a:bodyPr wrap="square" rtlCol="0">
              <a:spAutoFit/>
            </a:bodyPr>
            <a:lstStyle/>
            <a:p>
              <a:r>
                <a:rPr lang="en-CA" sz="1200">
                  <a:solidFill>
                    <a:schemeClr val="tx1">
                      <a:lumMod val="50000"/>
                      <a:lumOff val="50000"/>
                    </a:schemeClr>
                  </a:solidFill>
                </a:rPr>
                <a:t>Quality of Evidence (GRADE): Low or Very Low        Moderate        High</a:t>
              </a:r>
            </a:p>
          </p:txBody>
        </p:sp>
        <p:sp>
          <p:nvSpPr>
            <p:cNvPr id="10" name="Oval 9">
              <a:extLst>
                <a:ext uri="{FF2B5EF4-FFF2-40B4-BE49-F238E27FC236}">
                  <a16:creationId xmlns:a16="http://schemas.microsoft.com/office/drawing/2014/main" id="{9C562246-F480-04EA-16F1-8ECECA9D2D73}"/>
                </a:ext>
              </a:extLst>
            </p:cNvPr>
            <p:cNvSpPr/>
            <p:nvPr/>
          </p:nvSpPr>
          <p:spPr>
            <a:xfrm>
              <a:off x="8792564" y="6543279"/>
              <a:ext cx="158294" cy="173736"/>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97351D6-C9F0-C890-6366-63D3A22A80A3}"/>
                </a:ext>
              </a:extLst>
            </p:cNvPr>
            <p:cNvSpPr/>
            <p:nvPr/>
          </p:nvSpPr>
          <p:spPr>
            <a:xfrm>
              <a:off x="9671148" y="6543279"/>
              <a:ext cx="158294" cy="173736"/>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C04FCFF-75A5-AEDD-8F36-1F36FA33DFD8}"/>
                </a:ext>
              </a:extLst>
            </p:cNvPr>
            <p:cNvSpPr/>
            <p:nvPr/>
          </p:nvSpPr>
          <p:spPr>
            <a:xfrm>
              <a:off x="10267355" y="6543279"/>
              <a:ext cx="158294" cy="173736"/>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5634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6A6A87F-34A1-0141-A821-EE1F81259A19}"/>
              </a:ext>
            </a:extLst>
          </p:cNvPr>
          <p:cNvGraphicFramePr>
            <a:graphicFrameLocks noGrp="1"/>
          </p:cNvGraphicFramePr>
          <p:nvPr>
            <p:extLst>
              <p:ext uri="{D42A27DB-BD31-4B8C-83A1-F6EECF244321}">
                <p14:modId xmlns:p14="http://schemas.microsoft.com/office/powerpoint/2010/main" val="1512469576"/>
              </p:ext>
            </p:extLst>
          </p:nvPr>
        </p:nvGraphicFramePr>
        <p:xfrm>
          <a:off x="605553" y="2338915"/>
          <a:ext cx="8499539" cy="3529392"/>
        </p:xfrm>
        <a:graphic>
          <a:graphicData uri="http://schemas.openxmlformats.org/drawingml/2006/table">
            <a:tbl>
              <a:tblPr firstRow="1" bandRow="1">
                <a:tableStyleId>{CDA78BCB-65FA-40E4-831A-3C8719A47980}</a:tableStyleId>
              </a:tblPr>
              <a:tblGrid>
                <a:gridCol w="1649460">
                  <a:extLst>
                    <a:ext uri="{9D8B030D-6E8A-4147-A177-3AD203B41FA5}">
                      <a16:colId xmlns:a16="http://schemas.microsoft.com/office/drawing/2014/main" val="2640265819"/>
                    </a:ext>
                  </a:extLst>
                </a:gridCol>
                <a:gridCol w="1703654">
                  <a:extLst>
                    <a:ext uri="{9D8B030D-6E8A-4147-A177-3AD203B41FA5}">
                      <a16:colId xmlns:a16="http://schemas.microsoft.com/office/drawing/2014/main" val="1573203734"/>
                    </a:ext>
                  </a:extLst>
                </a:gridCol>
                <a:gridCol w="1275497">
                  <a:extLst>
                    <a:ext uri="{9D8B030D-6E8A-4147-A177-3AD203B41FA5}">
                      <a16:colId xmlns:a16="http://schemas.microsoft.com/office/drawing/2014/main" val="3483170529"/>
                    </a:ext>
                  </a:extLst>
                </a:gridCol>
                <a:gridCol w="3870928">
                  <a:extLst>
                    <a:ext uri="{9D8B030D-6E8A-4147-A177-3AD203B41FA5}">
                      <a16:colId xmlns:a16="http://schemas.microsoft.com/office/drawing/2014/main" val="3222345645"/>
                    </a:ext>
                  </a:extLst>
                </a:gridCol>
              </a:tblGrid>
              <a:tr h="640741">
                <a:tc>
                  <a:txBody>
                    <a:bodyPr/>
                    <a:lstStyle/>
                    <a:p>
                      <a:endParaRPr lang="en-US" sz="1400">
                        <a:solidFill>
                          <a:schemeClr val="bg1"/>
                        </a:solidFill>
                        <a:latin typeface="Calibri" panose="020F0502020204030204" pitchFamily="34" charset="0"/>
                        <a:cs typeface="Calibri" panose="020F0502020204030204" pitchFamily="34" charset="0"/>
                      </a:endParaRPr>
                    </a:p>
                  </a:txBody>
                  <a:tcPr marL="121920" marR="121920" marT="60960" marB="6096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a:r>
                        <a:rPr lang="en-US" sz="1400" b="0" i="0">
                          <a:solidFill>
                            <a:schemeClr val="bg1"/>
                          </a:solidFill>
                          <a:latin typeface="Calibri" panose="020F0502020204030204" pitchFamily="34" charset="0"/>
                          <a:cs typeface="Calibri" panose="020F0502020204030204" pitchFamily="34" charset="0"/>
                        </a:rPr>
                        <a:t>Base Risk of VTE Recurrence </a:t>
                      </a:r>
                      <a:br>
                        <a:rPr lang="en-US" sz="1400" b="0" i="0">
                          <a:solidFill>
                            <a:schemeClr val="bg1"/>
                          </a:solidFill>
                          <a:latin typeface="Calibri" panose="020F0502020204030204" pitchFamily="34" charset="0"/>
                          <a:cs typeface="Calibri" panose="020F0502020204030204" pitchFamily="34" charset="0"/>
                        </a:rPr>
                      </a:br>
                      <a:r>
                        <a:rPr lang="en-US" sz="1400" b="0" i="0">
                          <a:solidFill>
                            <a:schemeClr val="bg1"/>
                          </a:solidFill>
                          <a:latin typeface="Calibri" panose="020F0502020204030204" pitchFamily="34" charset="0"/>
                          <a:cs typeface="Calibri" panose="020F0502020204030204" pitchFamily="34" charset="0"/>
                        </a:rPr>
                        <a:t>(1</a:t>
                      </a:r>
                      <a:r>
                        <a:rPr lang="en-US" sz="1400" baseline="30000">
                          <a:solidFill>
                            <a:schemeClr val="bg1"/>
                          </a:solidFill>
                          <a:latin typeface="Calibri" panose="020F0502020204030204" pitchFamily="34" charset="0"/>
                          <a:cs typeface="Calibri" panose="020F0502020204030204" pitchFamily="34" charset="0"/>
                        </a:rPr>
                        <a:t>st</a:t>
                      </a:r>
                      <a:r>
                        <a:rPr lang="en-US" sz="1400">
                          <a:solidFill>
                            <a:schemeClr val="bg1"/>
                          </a:solidFill>
                          <a:latin typeface="Calibri" panose="020F0502020204030204" pitchFamily="34" charset="0"/>
                          <a:cs typeface="Calibri" panose="020F0502020204030204" pitchFamily="34" charset="0"/>
                        </a:rPr>
                        <a:t> year)</a:t>
                      </a:r>
                    </a:p>
                  </a:txBody>
                  <a:tcPr marL="121920" marR="121920" marT="60960" marB="6096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3E31"/>
                    </a:solidFill>
                  </a:tcPr>
                </a:tc>
                <a:tc>
                  <a:txBody>
                    <a:bodyPr/>
                    <a:lstStyle/>
                    <a:p>
                      <a:pPr algn="ctr"/>
                      <a:r>
                        <a:rPr lang="en-US" sz="1400" b="0" i="0">
                          <a:solidFill>
                            <a:schemeClr val="bg1"/>
                          </a:solidFill>
                          <a:latin typeface="Calibri" panose="020F0502020204030204" pitchFamily="34" charset="0"/>
                          <a:cs typeface="Calibri" panose="020F0502020204030204" pitchFamily="34" charset="0"/>
                        </a:rPr>
                        <a:t>Treatment Risk for  Major Bleeding</a:t>
                      </a:r>
                      <a:endParaRPr lang="en-US" sz="1400">
                        <a:solidFill>
                          <a:schemeClr val="bg1"/>
                        </a:solidFill>
                        <a:latin typeface="Calibri" panose="020F0502020204030204" pitchFamily="34" charset="0"/>
                        <a:cs typeface="Calibri" panose="020F0502020204030204" pitchFamily="34" charset="0"/>
                      </a:endParaRPr>
                    </a:p>
                  </a:txBody>
                  <a:tcPr marL="121920" marR="121920" marT="60960" marB="6096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3E31"/>
                    </a:solidFill>
                  </a:tcPr>
                </a:tc>
                <a:tc>
                  <a:txBody>
                    <a:bodyPr/>
                    <a:lstStyle/>
                    <a:p>
                      <a:pPr algn="ctr"/>
                      <a:r>
                        <a:rPr lang="en-US" sz="1400" b="0" i="0">
                          <a:solidFill>
                            <a:schemeClr val="bg1"/>
                          </a:solidFill>
                          <a:latin typeface="Calibri" panose="020F0502020204030204" pitchFamily="34" charset="0"/>
                          <a:cs typeface="Calibri" panose="020F0502020204030204" pitchFamily="34" charset="0"/>
                        </a:rPr>
                        <a:t>Recommended Strategy </a:t>
                      </a:r>
                      <a:br>
                        <a:rPr lang="en-US" sz="1400" b="0" i="0">
                          <a:solidFill>
                            <a:schemeClr val="bg1"/>
                          </a:solidFill>
                          <a:latin typeface="Calibri" panose="020F0502020204030204" pitchFamily="34" charset="0"/>
                          <a:cs typeface="Calibri" panose="020F0502020204030204" pitchFamily="34" charset="0"/>
                        </a:rPr>
                      </a:br>
                      <a:r>
                        <a:rPr lang="en-US" sz="1400" b="0" i="0">
                          <a:solidFill>
                            <a:schemeClr val="bg1"/>
                          </a:solidFill>
                          <a:latin typeface="Calibri" panose="020F0502020204030204" pitchFamily="34" charset="0"/>
                          <a:cs typeface="Calibri" panose="020F0502020204030204" pitchFamily="34" charset="0"/>
                        </a:rPr>
                        <a:t>for Thrombophilia Testing </a:t>
                      </a:r>
                      <a:endParaRPr lang="en-US" sz="1400">
                        <a:solidFill>
                          <a:schemeClr val="bg1"/>
                        </a:solidFill>
                        <a:latin typeface="Calibri" panose="020F0502020204030204" pitchFamily="34" charset="0"/>
                        <a:cs typeface="Calibri" panose="020F0502020204030204" pitchFamily="34" charset="0"/>
                      </a:endParaRPr>
                    </a:p>
                  </a:txBody>
                  <a:tcPr marL="121920" marR="121920" marT="60960" marB="6096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3728149510"/>
                  </a:ext>
                </a:extLst>
              </a:tr>
              <a:tr h="281926">
                <a:tc>
                  <a:txBody>
                    <a:bodyPr/>
                    <a:lstStyle/>
                    <a:p>
                      <a:r>
                        <a:rPr lang="en-US" sz="1400" b="0" i="0">
                          <a:solidFill>
                            <a:schemeClr val="bg1">
                              <a:lumMod val="50000"/>
                            </a:schemeClr>
                          </a:solidFill>
                          <a:latin typeface="Calibri" panose="020F0502020204030204" pitchFamily="34" charset="0"/>
                          <a:cs typeface="Calibri" panose="020F0502020204030204" pitchFamily="34" charset="0"/>
                        </a:rPr>
                        <a:t>Unprovoked</a:t>
                      </a:r>
                      <a:endParaRPr lang="en-US" sz="1400">
                        <a:solidFill>
                          <a:schemeClr val="bg1">
                            <a:lumMod val="50000"/>
                          </a:schemeClr>
                        </a:solidFill>
                        <a:latin typeface="Calibri" panose="020F0502020204030204" pitchFamily="34" charset="0"/>
                        <a:cs typeface="Calibri" panose="020F0502020204030204" pitchFamily="34" charset="0"/>
                      </a:endParaRPr>
                    </a:p>
                  </a:txBody>
                  <a:tcPr marL="121920" marR="121920" marT="60960" marB="60960" anchor="ctr">
                    <a:lnL w="9525" cap="flat" cmpd="sng">
                      <a:noFill/>
                      <a:prstDash val="solid"/>
                      <a:round/>
                      <a:headEnd type="none" w="sm" len="sm"/>
                      <a:tailEnd type="none" w="sm" len="sm"/>
                    </a:lnL>
                    <a:lnR w="3175" cap="flat" cmpd="sng" algn="ctr">
                      <a:solidFill>
                        <a:schemeClr val="bg1">
                          <a:lumMod val="50000"/>
                        </a:schemeClr>
                      </a:solidFill>
                      <a:prstDash val="solid"/>
                      <a:round/>
                      <a:headEnd type="none" w="med" len="med"/>
                      <a:tailEnd type="none" w="med" len="med"/>
                    </a:lnR>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i="0">
                          <a:solidFill>
                            <a:schemeClr val="bg1">
                              <a:lumMod val="50000"/>
                            </a:schemeClr>
                          </a:solidFill>
                          <a:latin typeface="Calibri" panose="020F0502020204030204" pitchFamily="34" charset="0"/>
                          <a:cs typeface="Calibri" panose="020F0502020204030204" pitchFamily="34" charset="0"/>
                        </a:rPr>
                        <a:t>High (10%)</a:t>
                      </a:r>
                      <a:endParaRPr lang="en-US" sz="1400">
                        <a:solidFill>
                          <a:schemeClr val="bg1">
                            <a:lumMod val="50000"/>
                          </a:schemeClr>
                        </a:solidFill>
                        <a:latin typeface="Calibri" panose="020F0502020204030204" pitchFamily="34" charset="0"/>
                        <a:cs typeface="Calibri" panose="020F0502020204030204" pitchFamily="34" charset="0"/>
                      </a:endParaRPr>
                    </a:p>
                  </a:txBody>
                  <a:tcPr marL="121920" marR="121920" marT="60960" marB="6096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p>
                      <a:pPr algn="ctr"/>
                      <a:r>
                        <a:rPr lang="en-US" sz="1400" b="0" i="0">
                          <a:solidFill>
                            <a:schemeClr val="bg1">
                              <a:lumMod val="50000"/>
                            </a:schemeClr>
                          </a:solidFill>
                          <a:latin typeface="Calibri" panose="020F0502020204030204" pitchFamily="34" charset="0"/>
                          <a:cs typeface="Calibri" panose="020F0502020204030204" pitchFamily="34" charset="0"/>
                        </a:rPr>
                        <a:t>0.5-1.5%</a:t>
                      </a:r>
                      <a:endParaRPr lang="en-US" sz="1400">
                        <a:solidFill>
                          <a:schemeClr val="bg1">
                            <a:lumMod val="50000"/>
                          </a:schemeClr>
                        </a:solidFill>
                        <a:latin typeface="Calibri" panose="020F0502020204030204" pitchFamily="34" charset="0"/>
                        <a:cs typeface="Calibri" panose="020F0502020204030204" pitchFamily="34" charset="0"/>
                      </a:endParaRPr>
                    </a:p>
                  </a:txBody>
                  <a:tcPr marL="121920" marR="121920" marT="60960" marB="6096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a:txBody>
                    <a:bodyPr/>
                    <a:lstStyle/>
                    <a:p>
                      <a:r>
                        <a:rPr lang="en-US" sz="1400" b="0" i="0">
                          <a:solidFill>
                            <a:schemeClr val="bg1">
                              <a:lumMod val="50000"/>
                            </a:schemeClr>
                          </a:solidFill>
                          <a:latin typeface="Calibri" panose="020F0502020204030204" pitchFamily="34" charset="0"/>
                          <a:cs typeface="Calibri" panose="020F0502020204030204" pitchFamily="34" charset="0"/>
                        </a:rPr>
                        <a:t>Do Not Test (indefinite anticoagulation in all)</a:t>
                      </a:r>
                      <a:endParaRPr lang="en-US" sz="1400">
                        <a:solidFill>
                          <a:schemeClr val="bg1">
                            <a:lumMod val="50000"/>
                          </a:schemeClr>
                        </a:solidFill>
                        <a:latin typeface="Calibri" panose="020F0502020204030204" pitchFamily="34" charset="0"/>
                        <a:cs typeface="Calibri" panose="020F0502020204030204" pitchFamily="34" charset="0"/>
                      </a:endParaRPr>
                    </a:p>
                  </a:txBody>
                  <a:tcPr marL="121920" marR="121920" marT="60960" marB="60960" anchor="ctr">
                    <a:lnL w="3175" cap="flat" cmpd="sng" algn="ctr">
                      <a:solidFill>
                        <a:schemeClr val="bg1">
                          <a:lumMod val="50000"/>
                        </a:schemeClr>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49953130"/>
                  </a:ext>
                </a:extLst>
              </a:tr>
              <a:tr h="820149">
                <a:tc>
                  <a:txBody>
                    <a:bodyPr/>
                    <a:lstStyle/>
                    <a:p>
                      <a:r>
                        <a:rPr lang="en-US" sz="1400">
                          <a:solidFill>
                            <a:schemeClr val="bg1">
                              <a:lumMod val="50000"/>
                            </a:schemeClr>
                          </a:solidFill>
                          <a:latin typeface="Calibri" panose="020F0502020204030204" pitchFamily="34" charset="0"/>
                          <a:cs typeface="Calibri" panose="020F0502020204030204" pitchFamily="34" charset="0"/>
                        </a:rPr>
                        <a:t>Unusual Site</a:t>
                      </a:r>
                    </a:p>
                  </a:txBody>
                  <a:tcPr marL="121920" marR="121920" marT="60960" marB="60960" anchor="ctr">
                    <a:lnL w="9525" cap="flat" cmpd="sng">
                      <a:noFill/>
                      <a:prstDash val="solid"/>
                      <a:round/>
                      <a:headEnd type="none" w="sm" len="sm"/>
                      <a:tailEnd type="none" w="sm" len="sm"/>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chemeClr val="bg1">
                              <a:lumMod val="50000"/>
                            </a:schemeClr>
                          </a:solidFill>
                          <a:latin typeface="Calibri" panose="020F0502020204030204" pitchFamily="34" charset="0"/>
                          <a:cs typeface="Calibri" panose="020F0502020204030204" pitchFamily="34" charset="0"/>
                        </a:rPr>
                        <a:t>Intermediate </a:t>
                      </a:r>
                      <a:br>
                        <a:rPr lang="en-US" sz="1400">
                          <a:solidFill>
                            <a:schemeClr val="bg1">
                              <a:lumMod val="50000"/>
                            </a:schemeClr>
                          </a:solidFill>
                          <a:latin typeface="Calibri" panose="020F0502020204030204" pitchFamily="34" charset="0"/>
                          <a:cs typeface="Calibri" panose="020F0502020204030204" pitchFamily="34" charset="0"/>
                        </a:rPr>
                      </a:br>
                      <a:r>
                        <a:rPr lang="en-US" sz="1400">
                          <a:solidFill>
                            <a:schemeClr val="bg1">
                              <a:lumMod val="50000"/>
                            </a:schemeClr>
                          </a:solidFill>
                          <a:latin typeface="Calibri" panose="020F0502020204030204" pitchFamily="34" charset="0"/>
                          <a:cs typeface="Calibri" panose="020F0502020204030204" pitchFamily="34" charset="0"/>
                        </a:rPr>
                        <a:t>(2.7%-3.8%)</a:t>
                      </a:r>
                    </a:p>
                  </a:txBody>
                  <a:tcPr marL="121920" marR="121920" marT="60960" marB="6096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a:solidFill>
                            <a:schemeClr val="bg1">
                              <a:lumMod val="50000"/>
                            </a:schemeClr>
                          </a:solidFill>
                          <a:latin typeface="Calibri" panose="020F0502020204030204" pitchFamily="34" charset="0"/>
                          <a:cs typeface="Calibri" panose="020F0502020204030204" pitchFamily="34" charset="0"/>
                        </a:rPr>
                        <a:t>Do Not Test (indefinite anticoagulation in all)</a:t>
                      </a:r>
                      <a:endParaRPr lang="en-US" sz="1400" u="sng">
                        <a:solidFill>
                          <a:schemeClr val="bg1">
                            <a:lumMod val="50000"/>
                          </a:schemeClr>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u="sng">
                          <a:solidFill>
                            <a:schemeClr val="bg1">
                              <a:lumMod val="50000"/>
                            </a:schemeClr>
                          </a:solidFill>
                          <a:latin typeface="Calibri" panose="020F0502020204030204" pitchFamily="34" charset="0"/>
                          <a:cs typeface="Calibri" panose="020F0502020204030204" pitchFamily="34" charset="0"/>
                        </a:rPr>
                        <a:t>OR</a:t>
                      </a:r>
                    </a:p>
                    <a:p>
                      <a:r>
                        <a:rPr lang="en-US" sz="1400" b="0" i="0">
                          <a:solidFill>
                            <a:schemeClr val="bg1">
                              <a:lumMod val="50000"/>
                            </a:schemeClr>
                          </a:solidFill>
                          <a:latin typeface="Calibri" panose="020F0502020204030204" pitchFamily="34" charset="0"/>
                          <a:cs typeface="Calibri" panose="020F0502020204030204" pitchFamily="34" charset="0"/>
                        </a:rPr>
                        <a:t>Test  (indefinite anticoagulant therapy in patients with thrombophilia)</a:t>
                      </a:r>
                      <a:endParaRPr lang="en-US" sz="1400">
                        <a:latin typeface="Calibri" panose="020F0502020204030204" pitchFamily="34" charset="0"/>
                        <a:cs typeface="Calibri" panose="020F0502020204030204" pitchFamily="34" charset="0"/>
                      </a:endParaRPr>
                    </a:p>
                  </a:txBody>
                  <a:tcPr marL="121920" marR="121920" marT="60960" marB="60960" anchor="ctr">
                    <a:lnL w="3175" cap="flat" cmpd="sng" algn="ctr">
                      <a:solidFill>
                        <a:schemeClr val="bg1">
                          <a:lumMod val="50000"/>
                        </a:schemeClr>
                      </a:solidFill>
                      <a:prstDash val="solid"/>
                      <a:round/>
                      <a:headEnd type="none" w="med" len="med"/>
                      <a:tailEnd type="none" w="med" len="med"/>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51781492"/>
                  </a:ext>
                </a:extLst>
              </a:tr>
              <a:tr h="461334">
                <a:tc>
                  <a:txBody>
                    <a:bodyPr/>
                    <a:lstStyle/>
                    <a:p>
                      <a:r>
                        <a:rPr lang="en-US" sz="1400" b="0" i="0">
                          <a:solidFill>
                            <a:schemeClr val="bg1">
                              <a:lumMod val="50000"/>
                            </a:schemeClr>
                          </a:solidFill>
                          <a:latin typeface="Calibri" panose="020F0502020204030204" pitchFamily="34" charset="0"/>
                          <a:cs typeface="Calibri" panose="020F0502020204030204" pitchFamily="34" charset="0"/>
                        </a:rPr>
                        <a:t>Provoked </a:t>
                      </a:r>
                      <a:br>
                        <a:rPr lang="en-US" sz="1400" b="0" i="0">
                          <a:solidFill>
                            <a:schemeClr val="bg1">
                              <a:lumMod val="50000"/>
                            </a:schemeClr>
                          </a:solidFill>
                          <a:latin typeface="Calibri" panose="020F0502020204030204" pitchFamily="34" charset="0"/>
                          <a:cs typeface="Calibri" panose="020F0502020204030204" pitchFamily="34" charset="0"/>
                        </a:rPr>
                      </a:br>
                      <a:r>
                        <a:rPr lang="en-US" sz="1400" b="0" i="0">
                          <a:solidFill>
                            <a:schemeClr val="bg1">
                              <a:lumMod val="50000"/>
                            </a:schemeClr>
                          </a:solidFill>
                          <a:latin typeface="Calibri" panose="020F0502020204030204" pitchFamily="34" charset="0"/>
                          <a:cs typeface="Calibri" panose="020F0502020204030204" pitchFamily="34" charset="0"/>
                        </a:rPr>
                        <a:t>(non-surgical)</a:t>
                      </a:r>
                      <a:endParaRPr lang="en-US" sz="1400">
                        <a:solidFill>
                          <a:schemeClr val="bg1">
                            <a:lumMod val="50000"/>
                          </a:schemeClr>
                        </a:solidFill>
                        <a:latin typeface="Calibri" panose="020F0502020204030204" pitchFamily="34" charset="0"/>
                        <a:cs typeface="Calibri" panose="020F0502020204030204" pitchFamily="34" charset="0"/>
                      </a:endParaRPr>
                    </a:p>
                  </a:txBody>
                  <a:tcPr marL="121920" marR="121920" marT="60960" marB="60960" anchor="ctr">
                    <a:lnL w="9525" cap="flat" cmpd="sng">
                      <a:noFill/>
                      <a:prstDash val="solid"/>
                      <a:round/>
                      <a:headEnd type="none" w="sm" len="sm"/>
                      <a:tailEnd type="none" w="sm" len="sm"/>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i="0">
                          <a:solidFill>
                            <a:schemeClr val="bg1">
                              <a:lumMod val="50000"/>
                            </a:schemeClr>
                          </a:solidFill>
                          <a:latin typeface="Calibri" panose="020F0502020204030204" pitchFamily="34" charset="0"/>
                          <a:cs typeface="Calibri" panose="020F0502020204030204" pitchFamily="34" charset="0"/>
                        </a:rPr>
                        <a:t>Intermediate (5%)</a:t>
                      </a:r>
                      <a:endParaRPr lang="en-US" sz="1400">
                        <a:solidFill>
                          <a:schemeClr val="bg1">
                            <a:lumMod val="50000"/>
                          </a:schemeClr>
                        </a:solidFill>
                        <a:latin typeface="Calibri" panose="020F0502020204030204" pitchFamily="34" charset="0"/>
                        <a:cs typeface="Calibri" panose="020F0502020204030204" pitchFamily="34" charset="0"/>
                      </a:endParaRPr>
                    </a:p>
                  </a:txBody>
                  <a:tcPr marL="121920" marR="121920" marT="60960" marB="6096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a:txBody>
                    <a:bodyPr/>
                    <a:lstStyle/>
                    <a:p>
                      <a:r>
                        <a:rPr lang="en-US" sz="1400" b="0" i="0">
                          <a:solidFill>
                            <a:schemeClr val="bg1">
                              <a:lumMod val="50000"/>
                            </a:schemeClr>
                          </a:solidFill>
                          <a:latin typeface="Calibri" panose="020F0502020204030204" pitchFamily="34" charset="0"/>
                          <a:cs typeface="Calibri" panose="020F0502020204030204" pitchFamily="34" charset="0"/>
                        </a:rPr>
                        <a:t>Test (indefinite anticoagulant therapy in patients with thrombophilia) </a:t>
                      </a:r>
                      <a:endParaRPr lang="en-US" sz="1400">
                        <a:latin typeface="Calibri" panose="020F0502020204030204" pitchFamily="34" charset="0"/>
                        <a:cs typeface="Calibri" panose="020F0502020204030204" pitchFamily="34" charset="0"/>
                      </a:endParaRPr>
                    </a:p>
                  </a:txBody>
                  <a:tcPr marL="121920" marR="121920" marT="60960" marB="60960" anchor="ctr">
                    <a:lnL w="3175" cap="flat" cmpd="sng" algn="ctr">
                      <a:solidFill>
                        <a:schemeClr val="bg1">
                          <a:lumMod val="50000"/>
                        </a:schemeClr>
                      </a:solidFill>
                      <a:prstDash val="solid"/>
                      <a:round/>
                      <a:headEnd type="none" w="med" len="med"/>
                      <a:tailEnd type="none" w="med" len="med"/>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22307467"/>
                  </a:ext>
                </a:extLst>
              </a:tr>
              <a:tr h="694752">
                <a:tc>
                  <a:txBody>
                    <a:bodyPr/>
                    <a:lstStyle/>
                    <a:p>
                      <a:r>
                        <a:rPr lang="en-US" sz="1400" b="0" i="0">
                          <a:solidFill>
                            <a:schemeClr val="bg1">
                              <a:lumMod val="50000"/>
                            </a:schemeClr>
                          </a:solidFill>
                          <a:latin typeface="Calibri" panose="020F0502020204030204" pitchFamily="34" charset="0"/>
                          <a:cs typeface="Calibri" panose="020F0502020204030204" pitchFamily="34" charset="0"/>
                        </a:rPr>
                        <a:t>Provoked </a:t>
                      </a:r>
                      <a:br>
                        <a:rPr lang="en-US" sz="1400" b="0" i="0">
                          <a:solidFill>
                            <a:schemeClr val="bg1">
                              <a:lumMod val="50000"/>
                            </a:schemeClr>
                          </a:solidFill>
                          <a:latin typeface="Calibri" panose="020F0502020204030204" pitchFamily="34" charset="0"/>
                          <a:cs typeface="Calibri" panose="020F0502020204030204" pitchFamily="34" charset="0"/>
                        </a:rPr>
                      </a:br>
                      <a:r>
                        <a:rPr lang="en-US" sz="1400" b="0" i="0">
                          <a:solidFill>
                            <a:schemeClr val="bg1">
                              <a:lumMod val="50000"/>
                            </a:schemeClr>
                          </a:solidFill>
                          <a:latin typeface="Calibri" panose="020F0502020204030204" pitchFamily="34" charset="0"/>
                          <a:cs typeface="Calibri" panose="020F0502020204030204" pitchFamily="34" charset="0"/>
                        </a:rPr>
                        <a:t>(surgical)</a:t>
                      </a:r>
                      <a:endParaRPr lang="en-US" sz="1400">
                        <a:solidFill>
                          <a:schemeClr val="bg1">
                            <a:lumMod val="50000"/>
                          </a:schemeClr>
                        </a:solidFill>
                        <a:latin typeface="Calibri" panose="020F0502020204030204" pitchFamily="34" charset="0"/>
                        <a:cs typeface="Calibri" panose="020F0502020204030204" pitchFamily="34" charset="0"/>
                      </a:endParaRPr>
                    </a:p>
                  </a:txBody>
                  <a:tcPr marL="121920" marR="121920" marT="60960" marB="60960" anchor="ctr">
                    <a:lnL w="9525" cap="flat" cmpd="sng">
                      <a:noFill/>
                      <a:prstDash val="solid"/>
                      <a:round/>
                      <a:headEnd type="none" w="sm" len="sm"/>
                      <a:tailEnd type="none" w="sm" len="sm"/>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i="0">
                          <a:solidFill>
                            <a:schemeClr val="bg1">
                              <a:lumMod val="50000"/>
                            </a:schemeClr>
                          </a:solidFill>
                          <a:latin typeface="Calibri" panose="020F0502020204030204" pitchFamily="34" charset="0"/>
                          <a:cs typeface="Calibri" panose="020F0502020204030204" pitchFamily="34" charset="0"/>
                        </a:rPr>
                        <a:t>Low (1%)</a:t>
                      </a:r>
                      <a:endParaRPr lang="en-US" sz="1400">
                        <a:solidFill>
                          <a:schemeClr val="bg1">
                            <a:lumMod val="50000"/>
                          </a:schemeClr>
                        </a:solidFill>
                        <a:latin typeface="Calibri" panose="020F0502020204030204" pitchFamily="34" charset="0"/>
                        <a:cs typeface="Calibri" panose="020F0502020204030204" pitchFamily="34" charset="0"/>
                      </a:endParaRPr>
                    </a:p>
                  </a:txBody>
                  <a:tcPr marL="121920" marR="121920" marT="60960" marB="6096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a:txBody>
                    <a:bodyPr/>
                    <a:lstStyle/>
                    <a:p>
                      <a:r>
                        <a:rPr lang="en-US" sz="1400" b="0" i="0">
                          <a:solidFill>
                            <a:schemeClr val="bg1">
                              <a:lumMod val="50000"/>
                            </a:schemeClr>
                          </a:solidFill>
                          <a:latin typeface="Calibri" panose="020F0502020204030204" pitchFamily="34" charset="0"/>
                          <a:cs typeface="Calibri" panose="020F0502020204030204" pitchFamily="34" charset="0"/>
                        </a:rPr>
                        <a:t>Do Not Test (primary short-term anticoagulation in all)</a:t>
                      </a:r>
                      <a:endParaRPr lang="en-US" sz="1400">
                        <a:latin typeface="Calibri" panose="020F0502020204030204" pitchFamily="34" charset="0"/>
                        <a:cs typeface="Calibri" panose="020F0502020204030204" pitchFamily="34" charset="0"/>
                      </a:endParaRPr>
                    </a:p>
                  </a:txBody>
                  <a:tcPr marL="121920" marR="121920" marT="60960" marB="60960" anchor="ctr">
                    <a:lnL w="3175" cap="flat" cmpd="sng" algn="ctr">
                      <a:solidFill>
                        <a:schemeClr val="bg1">
                          <a:lumMod val="50000"/>
                        </a:schemeClr>
                      </a:solidFill>
                      <a:prstDash val="solid"/>
                      <a:round/>
                      <a:headEnd type="none" w="med" len="med"/>
                      <a:tailEnd type="none" w="med" len="med"/>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879551"/>
                  </a:ext>
                </a:extLst>
              </a:tr>
            </a:tbl>
          </a:graphicData>
        </a:graphic>
      </p:graphicFrame>
      <p:sp>
        <p:nvSpPr>
          <p:cNvPr id="7" name="Rectangle 6">
            <a:extLst>
              <a:ext uri="{FF2B5EF4-FFF2-40B4-BE49-F238E27FC236}">
                <a16:creationId xmlns:a16="http://schemas.microsoft.com/office/drawing/2014/main" id="{157F6890-FF0D-6354-61F9-068D301EFB04}"/>
              </a:ext>
            </a:extLst>
          </p:cNvPr>
          <p:cNvSpPr/>
          <p:nvPr/>
        </p:nvSpPr>
        <p:spPr>
          <a:xfrm>
            <a:off x="9501936" y="2359153"/>
            <a:ext cx="2176272" cy="3509154"/>
          </a:xfrm>
          <a:prstGeom prst="rect">
            <a:avLst/>
          </a:prstGeom>
          <a:solidFill>
            <a:srgbClr val="FFD9B0"/>
          </a:solidFill>
          <a:ln>
            <a:noFill/>
          </a:ln>
        </p:spPr>
        <p:style>
          <a:lnRef idx="2">
            <a:schemeClr val="accent1">
              <a:shade val="50000"/>
            </a:schemeClr>
          </a:lnRef>
          <a:fillRef idx="1">
            <a:schemeClr val="accent1"/>
          </a:fillRef>
          <a:effectRef idx="0">
            <a:schemeClr val="accent1"/>
          </a:effectRef>
          <a:fontRef idx="minor">
            <a:schemeClr val="lt1"/>
          </a:fontRef>
        </p:style>
        <p:txBody>
          <a:bodyPr lIns="120000" rtlCol="0" anchor="ctr"/>
          <a:lstStyle/>
          <a:p>
            <a:r>
              <a:rPr lang="en-US" sz="1300" b="1">
                <a:solidFill>
                  <a:schemeClr val="bg1">
                    <a:lumMod val="50000"/>
                  </a:schemeClr>
                </a:solidFill>
                <a:latin typeface="Calibri" panose="020F0502020204030204" pitchFamily="34" charset="0"/>
              </a:rPr>
              <a:t>Intermediate Risk</a:t>
            </a:r>
            <a:r>
              <a:rPr lang="en-US" sz="1300">
                <a:solidFill>
                  <a:schemeClr val="bg1">
                    <a:lumMod val="50000"/>
                  </a:schemeClr>
                </a:solidFill>
                <a:latin typeface="Calibri" panose="020F0502020204030204" pitchFamily="34" charset="0"/>
              </a:rPr>
              <a:t> of recurrent thrombosis: </a:t>
            </a:r>
            <a:r>
              <a:rPr lang="en-US" sz="1300" b="1">
                <a:solidFill>
                  <a:schemeClr val="bg1">
                    <a:lumMod val="50000"/>
                  </a:schemeClr>
                </a:solidFill>
                <a:latin typeface="Calibri" panose="020F0502020204030204" pitchFamily="34" charset="0"/>
              </a:rPr>
              <a:t>Testing can tip the balance </a:t>
            </a:r>
            <a:r>
              <a:rPr lang="en-US" sz="1300">
                <a:solidFill>
                  <a:schemeClr val="bg1">
                    <a:lumMod val="50000"/>
                  </a:schemeClr>
                </a:solidFill>
                <a:latin typeface="Calibri" panose="020F0502020204030204" pitchFamily="34" charset="0"/>
              </a:rPr>
              <a:t>towards indefinite anticoagulation (thrombophilia positive recurrent VTE  risk &gt; bleeding risk)</a:t>
            </a:r>
          </a:p>
          <a:p>
            <a:endParaRPr lang="en-US" sz="1300">
              <a:solidFill>
                <a:schemeClr val="bg1">
                  <a:lumMod val="50000"/>
                </a:schemeClr>
              </a:solidFill>
              <a:latin typeface="Calibri" panose="020F0502020204030204" pitchFamily="34" charset="0"/>
            </a:endParaRPr>
          </a:p>
          <a:p>
            <a:r>
              <a:rPr lang="en-US" sz="1300" b="1">
                <a:solidFill>
                  <a:schemeClr val="bg1">
                    <a:lumMod val="50000"/>
                  </a:schemeClr>
                </a:solidFill>
                <a:latin typeface="Calibri" panose="020F0502020204030204" pitchFamily="34" charset="0"/>
              </a:rPr>
              <a:t>High or Low Risk </a:t>
            </a:r>
            <a:r>
              <a:rPr lang="en-US" sz="1300">
                <a:solidFill>
                  <a:schemeClr val="bg1">
                    <a:lumMod val="50000"/>
                  </a:schemeClr>
                </a:solidFill>
                <a:latin typeface="Calibri" panose="020F0502020204030204" pitchFamily="34" charset="0"/>
              </a:rPr>
              <a:t>of recurrent thrombosis: </a:t>
            </a:r>
            <a:r>
              <a:rPr lang="en-US" sz="1300" b="1">
                <a:solidFill>
                  <a:schemeClr val="bg1">
                    <a:lumMod val="50000"/>
                  </a:schemeClr>
                </a:solidFill>
                <a:latin typeface="Calibri" panose="020F0502020204030204" pitchFamily="34" charset="0"/>
              </a:rPr>
              <a:t>Testing does not cross treatment thresholds </a:t>
            </a:r>
            <a:r>
              <a:rPr lang="en-US" sz="1300">
                <a:solidFill>
                  <a:schemeClr val="bg1">
                    <a:lumMod val="50000"/>
                  </a:schemeClr>
                </a:solidFill>
                <a:latin typeface="Calibri" panose="020F0502020204030204" pitchFamily="34" charset="0"/>
              </a:rPr>
              <a:t>(i.e. for unprovoked VTE, recurrent VTE risk &gt; bleeding risk regardless of thrombophilia test results)</a:t>
            </a:r>
          </a:p>
        </p:txBody>
      </p:sp>
      <p:sp>
        <p:nvSpPr>
          <p:cNvPr id="12" name="Title 11">
            <a:extLst>
              <a:ext uri="{FF2B5EF4-FFF2-40B4-BE49-F238E27FC236}">
                <a16:creationId xmlns:a16="http://schemas.microsoft.com/office/drawing/2014/main" id="{A89AE182-41BD-55BE-BA92-F9158EBB5F5B}"/>
              </a:ext>
            </a:extLst>
          </p:cNvPr>
          <p:cNvSpPr>
            <a:spLocks noGrp="1"/>
          </p:cNvSpPr>
          <p:nvPr>
            <p:ph type="title"/>
          </p:nvPr>
        </p:nvSpPr>
        <p:spPr/>
        <p:txBody>
          <a:bodyPr/>
          <a:lstStyle/>
          <a:p>
            <a:r>
              <a:rPr lang="en-US"/>
              <a:t>Summary of Thrombophilia Testing Strategy for Patients with VTE </a:t>
            </a:r>
          </a:p>
        </p:txBody>
      </p:sp>
    </p:spTree>
    <p:extLst>
      <p:ext uri="{BB962C8B-B14F-4D97-AF65-F5344CB8AC3E}">
        <p14:creationId xmlns:p14="http://schemas.microsoft.com/office/powerpoint/2010/main" val="4003414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0;p19">
            <a:extLst>
              <a:ext uri="{FF2B5EF4-FFF2-40B4-BE49-F238E27FC236}">
                <a16:creationId xmlns:a16="http://schemas.microsoft.com/office/drawing/2014/main" id="{C7C300D3-BACA-5946-82A1-21F2EE0BC135}"/>
              </a:ext>
            </a:extLst>
          </p:cNvPr>
          <p:cNvSpPr txBox="1">
            <a:spLocks noGrp="1"/>
          </p:cNvSpPr>
          <p:nvPr>
            <p:ph type="title"/>
          </p:nvPr>
        </p:nvSpPr>
        <p:spPr>
          <a:xfrm>
            <a:off x="419100" y="1339850"/>
            <a:ext cx="10972800" cy="714375"/>
          </a:xfrm>
        </p:spPr>
        <p:txBody>
          <a:bodyPr spcFirstLastPara="1" wrap="square" lIns="0" tIns="0" rIns="0" bIns="0" anchor="t" anchorCtr="0">
            <a:noAutofit/>
          </a:bodyPr>
          <a:lstStyle/>
          <a:p>
            <a:r>
              <a:rPr lang="en-CA">
                <a:sym typeface="Calibri"/>
              </a:rPr>
              <a:t>Introduction to t</a:t>
            </a:r>
            <a:r>
              <a:rPr lang="en-CA"/>
              <a:t>hrombophilia testing in individuals with a</a:t>
            </a:r>
            <a:br>
              <a:rPr lang="en-CA"/>
            </a:br>
            <a:r>
              <a:rPr lang="en-CA"/>
              <a:t>family history of VTE and/or thrombophilia</a:t>
            </a:r>
            <a:br>
              <a:rPr lang="en-CA"/>
            </a:br>
            <a:br>
              <a:rPr lang="en-CA">
                <a:sym typeface="Calibri"/>
              </a:rPr>
            </a:br>
            <a:endParaRPr lang="en-CA">
              <a:sym typeface="Calibri"/>
            </a:endParaRPr>
          </a:p>
          <a:p>
            <a:endParaRPr lang="en-CA">
              <a:sym typeface="Calibri"/>
            </a:endParaRPr>
          </a:p>
          <a:p>
            <a:endParaRPr lang="en-CA">
              <a:sym typeface="Calibri"/>
            </a:endParaRPr>
          </a:p>
        </p:txBody>
      </p:sp>
      <p:sp>
        <p:nvSpPr>
          <p:cNvPr id="3" name="Text Placeholder 2">
            <a:extLst>
              <a:ext uri="{FF2B5EF4-FFF2-40B4-BE49-F238E27FC236}">
                <a16:creationId xmlns:a16="http://schemas.microsoft.com/office/drawing/2014/main" id="{E30BF40C-1B0C-6B4E-ACD9-D6567A725024}"/>
              </a:ext>
            </a:extLst>
          </p:cNvPr>
          <p:cNvSpPr>
            <a:spLocks noGrp="1"/>
          </p:cNvSpPr>
          <p:nvPr>
            <p:ph idx="1"/>
          </p:nvPr>
        </p:nvSpPr>
        <p:spPr>
          <a:xfrm>
            <a:off x="419100" y="2267712"/>
            <a:ext cx="10972800" cy="3720338"/>
          </a:xfrm>
        </p:spPr>
        <p:txBody>
          <a:bodyPr>
            <a:normAutofit/>
          </a:bodyPr>
          <a:lstStyle/>
          <a:p>
            <a:r>
              <a:rPr lang="en-US" sz="2000"/>
              <a:t>In families with VTE, the panel examined patient outcomes from testing asymptomatic individuals (relatives) for thrombophilia</a:t>
            </a:r>
          </a:p>
          <a:p>
            <a:pPr lvl="1"/>
            <a:endParaRPr lang="en-US"/>
          </a:p>
          <a:p>
            <a:r>
              <a:rPr lang="en-US" sz="2000"/>
              <a:t>The panel considered two scenarios:</a:t>
            </a:r>
          </a:p>
          <a:p>
            <a:pPr marL="457200" lvl="1" indent="-457200">
              <a:buClr>
                <a:schemeClr val="bg1">
                  <a:lumMod val="50000"/>
                </a:schemeClr>
              </a:buClr>
              <a:buFont typeface="+mj-lt"/>
              <a:buAutoNum type="arabicPeriod"/>
            </a:pPr>
            <a:r>
              <a:rPr lang="en-US"/>
              <a:t>Known specific thrombophilia in affected family member (proband) </a:t>
            </a:r>
          </a:p>
          <a:p>
            <a:pPr marL="800100" lvl="4" indent="-457200">
              <a:spcAft>
                <a:spcPts val="1200"/>
              </a:spcAft>
            </a:pPr>
            <a:r>
              <a:rPr lang="en-US"/>
              <a:t>Selective thrombophilia testing </a:t>
            </a:r>
          </a:p>
          <a:p>
            <a:pPr marL="457200" lvl="1" indent="-457200">
              <a:buClr>
                <a:schemeClr val="bg1">
                  <a:lumMod val="50000"/>
                </a:schemeClr>
              </a:buClr>
              <a:buFont typeface="+mj-lt"/>
              <a:buAutoNum type="arabicPeriod"/>
            </a:pPr>
            <a:r>
              <a:rPr lang="en-US"/>
              <a:t>Unknown thrombophilia status</a:t>
            </a:r>
          </a:p>
          <a:p>
            <a:pPr marL="800100" lvl="4" indent="-457200"/>
            <a:r>
              <a:rPr lang="en-US"/>
              <a:t>Panel thrombophilia testing</a:t>
            </a:r>
          </a:p>
          <a:p>
            <a:pPr lvl="2"/>
            <a:endParaRPr lang="en-US"/>
          </a:p>
          <a:p>
            <a:r>
              <a:rPr lang="en-US" sz="2000"/>
              <a:t>When outcomes were similar, the panel favored selective over panel testing </a:t>
            </a:r>
          </a:p>
        </p:txBody>
      </p:sp>
    </p:spTree>
    <p:extLst>
      <p:ext uri="{BB962C8B-B14F-4D97-AF65-F5344CB8AC3E}">
        <p14:creationId xmlns:p14="http://schemas.microsoft.com/office/powerpoint/2010/main" val="2671206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110;p22">
            <a:extLst>
              <a:ext uri="{FF2B5EF4-FFF2-40B4-BE49-F238E27FC236}">
                <a16:creationId xmlns:a16="http://schemas.microsoft.com/office/drawing/2014/main" id="{760B8A20-FEA6-FF4B-BF4D-4CD57E902A0C}"/>
              </a:ext>
            </a:extLst>
          </p:cNvPr>
          <p:cNvGraphicFramePr/>
          <p:nvPr>
            <p:extLst>
              <p:ext uri="{D42A27DB-BD31-4B8C-83A1-F6EECF244321}">
                <p14:modId xmlns:p14="http://schemas.microsoft.com/office/powerpoint/2010/main" val="4112115329"/>
              </p:ext>
            </p:extLst>
          </p:nvPr>
        </p:nvGraphicFramePr>
        <p:xfrm>
          <a:off x="637105" y="2338915"/>
          <a:ext cx="8467988" cy="3206444"/>
        </p:xfrm>
        <a:graphic>
          <a:graphicData uri="http://schemas.openxmlformats.org/drawingml/2006/table">
            <a:tbl>
              <a:tblPr>
                <a:noFill/>
                <a:tableStyleId>{CDA78BCB-65FA-40E4-831A-3C8719A47980}</a:tableStyleId>
              </a:tblPr>
              <a:tblGrid>
                <a:gridCol w="2765667">
                  <a:extLst>
                    <a:ext uri="{9D8B030D-6E8A-4147-A177-3AD203B41FA5}">
                      <a16:colId xmlns:a16="http://schemas.microsoft.com/office/drawing/2014/main" val="20000"/>
                    </a:ext>
                  </a:extLst>
                </a:gridCol>
                <a:gridCol w="2225827">
                  <a:extLst>
                    <a:ext uri="{9D8B030D-6E8A-4147-A177-3AD203B41FA5}">
                      <a16:colId xmlns:a16="http://schemas.microsoft.com/office/drawing/2014/main" val="1177164657"/>
                    </a:ext>
                  </a:extLst>
                </a:gridCol>
                <a:gridCol w="1738247">
                  <a:extLst>
                    <a:ext uri="{9D8B030D-6E8A-4147-A177-3AD203B41FA5}">
                      <a16:colId xmlns:a16="http://schemas.microsoft.com/office/drawing/2014/main" val="88584778"/>
                    </a:ext>
                  </a:extLst>
                </a:gridCol>
                <a:gridCol w="1738247">
                  <a:extLst>
                    <a:ext uri="{9D8B030D-6E8A-4147-A177-3AD203B41FA5}">
                      <a16:colId xmlns:a16="http://schemas.microsoft.com/office/drawing/2014/main" val="1014808010"/>
                    </a:ext>
                  </a:extLst>
                </a:gridCol>
              </a:tblGrid>
              <a:tr h="858644">
                <a:tc>
                  <a:txBody>
                    <a:bodyPr/>
                    <a:lstStyle/>
                    <a:p>
                      <a:pPr marL="0" lvl="0" indent="0" algn="l" rtl="0">
                        <a:spcBef>
                          <a:spcPts val="0"/>
                        </a:spcBef>
                        <a:spcAft>
                          <a:spcPts val="0"/>
                        </a:spcAft>
                        <a:buNone/>
                      </a:pPr>
                      <a:endParaRPr sz="1400" b="0" i="0">
                        <a:solidFill>
                          <a:schemeClr val="lt1"/>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r>
                        <a:rPr lang="en" sz="1400" b="0" i="0">
                          <a:solidFill>
                            <a:schemeClr val="lt1"/>
                          </a:solidFill>
                          <a:latin typeface="Calibri" panose="020F0502020204030204" pitchFamily="34" charset="0"/>
                          <a:cs typeface="Calibri" panose="020F0502020204030204" pitchFamily="34" charset="0"/>
                        </a:rPr>
                        <a:t>RR for 1</a:t>
                      </a:r>
                      <a:r>
                        <a:rPr lang="en" sz="1400" b="0" i="0" baseline="30000">
                          <a:solidFill>
                            <a:schemeClr val="lt1"/>
                          </a:solidFill>
                          <a:latin typeface="Calibri" panose="020F0502020204030204" pitchFamily="34" charset="0"/>
                          <a:cs typeface="Calibri" panose="020F0502020204030204" pitchFamily="34" charset="0"/>
                        </a:rPr>
                        <a:t>st</a:t>
                      </a:r>
                      <a:r>
                        <a:rPr lang="en" sz="1400" b="0" i="0">
                          <a:solidFill>
                            <a:schemeClr val="lt1"/>
                          </a:solidFill>
                          <a:latin typeface="Calibri" panose="020F0502020204030204" pitchFamily="34" charset="0"/>
                          <a:cs typeface="Calibri" panose="020F0502020204030204" pitchFamily="34" charset="0"/>
                        </a:rPr>
                        <a:t> VTE - Positive vs Negative (95% CI)</a:t>
                      </a:r>
                      <a:endParaRPr sz="1400" b="0" i="0">
                        <a:solidFill>
                          <a:schemeClr val="lt1"/>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marL="0" lvl="0" indent="0" algn="ctr" rtl="0">
                        <a:spcBef>
                          <a:spcPts val="0"/>
                        </a:spcBef>
                        <a:spcAft>
                          <a:spcPts val="0"/>
                        </a:spcAft>
                        <a:buNone/>
                      </a:pPr>
                      <a:r>
                        <a:rPr lang="en-CA" sz="1400" b="0" i="0">
                          <a:solidFill>
                            <a:schemeClr val="lt1"/>
                          </a:solidFill>
                          <a:latin typeface="Calibri" panose="020F0502020204030204" pitchFamily="34" charset="0"/>
                          <a:cs typeface="Calibri" panose="020F0502020204030204" pitchFamily="34" charset="0"/>
                        </a:rPr>
                        <a:t>Treatment effect for VTE occurrence, </a:t>
                      </a:r>
                    </a:p>
                    <a:p>
                      <a:pPr marL="0" lvl="0" indent="0" algn="ctr" rtl="0">
                        <a:spcBef>
                          <a:spcPts val="0"/>
                        </a:spcBef>
                        <a:spcAft>
                          <a:spcPts val="0"/>
                        </a:spcAft>
                        <a:buNone/>
                      </a:pPr>
                      <a:r>
                        <a:rPr lang="en-CA" sz="1400" b="0" i="0">
                          <a:solidFill>
                            <a:schemeClr val="lt1"/>
                          </a:solidFill>
                          <a:latin typeface="Calibri" panose="020F0502020204030204" pitchFamily="34" charset="0"/>
                          <a:cs typeface="Calibri" panose="020F0502020204030204" pitchFamily="34" charset="0"/>
                        </a:rPr>
                        <a:t>RR (95% CI)</a:t>
                      </a:r>
                      <a:endParaRPr sz="1400" b="0" i="0">
                        <a:solidFill>
                          <a:schemeClr val="lt1"/>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3E31"/>
                    </a:solidFill>
                  </a:tcPr>
                </a:tc>
                <a:tc>
                  <a:txBody>
                    <a:bodyPr/>
                    <a:lstStyle/>
                    <a:p>
                      <a:pPr marL="0" lvl="0" indent="0" algn="ctr" rtl="0">
                        <a:spcBef>
                          <a:spcPts val="0"/>
                        </a:spcBef>
                        <a:spcAft>
                          <a:spcPts val="0"/>
                        </a:spcAft>
                        <a:buNone/>
                      </a:pPr>
                      <a:r>
                        <a:rPr lang="en-CA" sz="1400" b="0" i="0">
                          <a:solidFill>
                            <a:schemeClr val="lt1"/>
                          </a:solidFill>
                          <a:latin typeface="Calibri" panose="020F0502020204030204" pitchFamily="34" charset="0"/>
                          <a:cs typeface="Calibri" panose="020F0502020204030204" pitchFamily="34" charset="0"/>
                        </a:rPr>
                        <a:t>Treatment effect for major bleeding, </a:t>
                      </a:r>
                    </a:p>
                    <a:p>
                      <a:pPr marL="0" lvl="0" indent="0" algn="ctr" rtl="0">
                        <a:spcBef>
                          <a:spcPts val="0"/>
                        </a:spcBef>
                        <a:spcAft>
                          <a:spcPts val="0"/>
                        </a:spcAft>
                        <a:buNone/>
                      </a:pPr>
                      <a:r>
                        <a:rPr lang="en-CA" sz="1400" b="0" i="0">
                          <a:solidFill>
                            <a:schemeClr val="lt1"/>
                          </a:solidFill>
                          <a:latin typeface="Calibri" panose="020F0502020204030204" pitchFamily="34" charset="0"/>
                          <a:cs typeface="Calibri" panose="020F0502020204030204" pitchFamily="34" charset="0"/>
                        </a:rPr>
                        <a:t>RR (95% CI)</a:t>
                      </a:r>
                      <a:endParaRPr sz="1400" b="0" i="0">
                        <a:solidFill>
                          <a:schemeClr val="lt1"/>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0000"/>
                  </a:ext>
                </a:extLst>
              </a:tr>
              <a:tr h="276982">
                <a:tc gridSpan="2">
                  <a:txBody>
                    <a:bodyPr/>
                    <a:lstStyle/>
                    <a:p>
                      <a:pPr marL="0" lvl="0" indent="0" algn="ctr" rtl="0">
                        <a:spcBef>
                          <a:spcPts val="0"/>
                        </a:spcBef>
                        <a:spcAft>
                          <a:spcPts val="0"/>
                        </a:spcAft>
                        <a:buNone/>
                      </a:pPr>
                      <a:r>
                        <a:rPr lang="en-CA" sz="1400" b="1">
                          <a:solidFill>
                            <a:schemeClr val="bg1">
                              <a:lumMod val="50000"/>
                            </a:schemeClr>
                          </a:solidFill>
                          <a:latin typeface="Calibri" panose="020F0502020204030204" pitchFamily="34" charset="0"/>
                          <a:cs typeface="Calibri" panose="020F0502020204030204" pitchFamily="34" charset="0"/>
                        </a:rPr>
                        <a:t>Low Risk</a:t>
                      </a:r>
                      <a:endParaRPr sz="1400" b="1">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6350" cap="flat" cmpd="sng" algn="ctr">
                      <a:solidFill>
                        <a:schemeClr val="bg1">
                          <a:lumMod val="50000"/>
                        </a:schemeClr>
                      </a:solidFill>
                      <a:prstDash val="solid"/>
                      <a:round/>
                      <a:headEnd type="none" w="med" len="med"/>
                      <a:tailEnd type="none" w="med" len="med"/>
                    </a:lnR>
                    <a:lnT w="3175"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FFD9B0"/>
                    </a:solidFill>
                  </a:tcPr>
                </a:tc>
                <a:tc hMerge="1">
                  <a:txBody>
                    <a:bodyPr/>
                    <a:lstStyle/>
                    <a:p>
                      <a:endParaRPr lang="en-US"/>
                    </a:p>
                  </a:txBody>
                  <a:tcPr>
                    <a:lnT w="9525" cap="flat" cmpd="sng">
                      <a:noFill/>
                      <a:prstDash val="solid"/>
                      <a:round/>
                      <a:headEnd type="none" w="sm" len="sm"/>
                      <a:tailEnd type="none" w="sm" len="sm"/>
                    </a:lnT>
                  </a:tcPr>
                </a:tc>
                <a:tc rowSpan="7">
                  <a:txBody>
                    <a:bodyPr/>
                    <a:lstStyle/>
                    <a:p>
                      <a:pPr marL="0" lvl="0" indent="0" algn="ctr" rtl="0">
                        <a:spcBef>
                          <a:spcPts val="0"/>
                        </a:spcBef>
                        <a:spcAft>
                          <a:spcPts val="0"/>
                        </a:spcAft>
                        <a:buNone/>
                      </a:pPr>
                      <a:r>
                        <a:rPr lang="en-CA" sz="1400" b="0">
                          <a:solidFill>
                            <a:schemeClr val="bg1">
                              <a:lumMod val="50000"/>
                            </a:schemeClr>
                          </a:solidFill>
                          <a:latin typeface="Calibri" panose="020F0502020204030204" pitchFamily="34" charset="0"/>
                          <a:cs typeface="Calibri" panose="020F0502020204030204" pitchFamily="34" charset="0"/>
                        </a:rPr>
                        <a:t>0.54 </a:t>
                      </a:r>
                    </a:p>
                    <a:p>
                      <a:pPr marL="0" lvl="0" indent="0" algn="ctr" rtl="0">
                        <a:spcBef>
                          <a:spcPts val="0"/>
                        </a:spcBef>
                        <a:spcAft>
                          <a:spcPts val="0"/>
                        </a:spcAft>
                        <a:buNone/>
                      </a:pPr>
                      <a:r>
                        <a:rPr lang="en-CA" sz="1400" b="0">
                          <a:solidFill>
                            <a:schemeClr val="bg1">
                              <a:lumMod val="50000"/>
                            </a:schemeClr>
                          </a:solidFill>
                          <a:latin typeface="Calibri" panose="020F0502020204030204" pitchFamily="34" charset="0"/>
                          <a:cs typeface="Calibri" panose="020F0502020204030204" pitchFamily="34" charset="0"/>
                        </a:rPr>
                        <a:t>(0.32-0.91)</a:t>
                      </a:r>
                      <a:endParaRPr sz="1400" b="0">
                        <a:solidFill>
                          <a:schemeClr val="bg1">
                            <a:lumMod val="50000"/>
                          </a:schemeClr>
                        </a:solidFill>
                        <a:latin typeface="Calibri" panose="020F0502020204030204" pitchFamily="34" charset="0"/>
                        <a:cs typeface="Calibri" panose="020F0502020204030204" pitchFamily="34" charset="0"/>
                      </a:endParaRPr>
                    </a:p>
                  </a:txBody>
                  <a:tcPr anchor="ctr">
                    <a:lnL w="6350" cap="flat" cmpd="sng" algn="ctr">
                      <a:solidFill>
                        <a:schemeClr val="bg1">
                          <a:lumMod val="50000"/>
                        </a:schemeClr>
                      </a:solidFill>
                      <a:prstDash val="solid"/>
                      <a:round/>
                      <a:headEnd type="none" w="med" len="med"/>
                      <a:tailEnd type="none" w="med" len="med"/>
                    </a:lnL>
                    <a:lnT w="9525" cap="flat" cmpd="sng">
                      <a:noFill/>
                      <a:prstDash val="solid"/>
                      <a:round/>
                      <a:headEnd type="none" w="sm" len="sm"/>
                      <a:tailEnd type="none" w="sm" len="sm"/>
                    </a:lnT>
                    <a:solidFill>
                      <a:schemeClr val="bg1">
                        <a:lumMod val="95000"/>
                      </a:schemeClr>
                    </a:solidFill>
                  </a:tcPr>
                </a:tc>
                <a:tc rowSpan="7">
                  <a:txBody>
                    <a:bodyPr/>
                    <a:lstStyle/>
                    <a:p>
                      <a:pPr marL="0" lvl="0" indent="0" algn="ctr" rtl="0">
                        <a:spcBef>
                          <a:spcPts val="0"/>
                        </a:spcBef>
                        <a:spcAft>
                          <a:spcPts val="0"/>
                        </a:spcAft>
                        <a:buNone/>
                      </a:pPr>
                      <a:r>
                        <a:rPr lang="en-CA" sz="1400" b="0">
                          <a:solidFill>
                            <a:schemeClr val="bg1">
                              <a:lumMod val="50000"/>
                            </a:schemeClr>
                          </a:solidFill>
                          <a:latin typeface="Calibri" panose="020F0502020204030204" pitchFamily="34" charset="0"/>
                          <a:cs typeface="Calibri" panose="020F0502020204030204" pitchFamily="34" charset="0"/>
                        </a:rPr>
                        <a:t>2.09</a:t>
                      </a:r>
                    </a:p>
                    <a:p>
                      <a:pPr marL="0" lvl="0" indent="0" algn="ctr" rtl="0">
                        <a:spcBef>
                          <a:spcPts val="0"/>
                        </a:spcBef>
                        <a:spcAft>
                          <a:spcPts val="0"/>
                        </a:spcAft>
                        <a:buNone/>
                      </a:pPr>
                      <a:r>
                        <a:rPr lang="en-CA" sz="1400" b="0">
                          <a:solidFill>
                            <a:schemeClr val="bg1">
                              <a:lumMod val="50000"/>
                            </a:schemeClr>
                          </a:solidFill>
                          <a:latin typeface="Calibri" panose="020F0502020204030204" pitchFamily="34" charset="0"/>
                          <a:cs typeface="Calibri" panose="020F0502020204030204" pitchFamily="34" charset="0"/>
                        </a:rPr>
                        <a:t>(1.33-3.27)</a:t>
                      </a:r>
                      <a:endParaRPr sz="1400" b="0">
                        <a:solidFill>
                          <a:schemeClr val="bg1">
                            <a:lumMod val="50000"/>
                          </a:schemeClr>
                        </a:solidFill>
                        <a:latin typeface="Calibri" panose="020F0502020204030204" pitchFamily="34" charset="0"/>
                        <a:cs typeface="Calibri" panose="020F0502020204030204" pitchFamily="34" charset="0"/>
                      </a:endParaRPr>
                    </a:p>
                  </a:txBody>
                  <a:tcPr anchor="ctr">
                    <a:lnT w="9525" cap="flat" cmpd="sng">
                      <a:noFill/>
                      <a:prstDash val="solid"/>
                      <a:round/>
                      <a:headEnd type="none" w="sm" len="sm"/>
                      <a:tailEnd type="none" w="sm" len="sm"/>
                    </a:lnT>
                    <a:solidFill>
                      <a:schemeClr val="bg1">
                        <a:lumMod val="95000"/>
                      </a:schemeClr>
                    </a:solidFill>
                  </a:tcPr>
                </a:tc>
                <a:extLst>
                  <a:ext uri="{0D108BD9-81ED-4DB2-BD59-A6C34878D82A}">
                    <a16:rowId xmlns:a16="http://schemas.microsoft.com/office/drawing/2014/main" val="1360288846"/>
                  </a:ext>
                </a:extLst>
              </a:tr>
              <a:tr h="336914">
                <a:tc>
                  <a:txBody>
                    <a:bodyPr/>
                    <a:lstStyle/>
                    <a:p>
                      <a:pPr marL="0" lvl="0" indent="0" algn="l" rtl="0">
                        <a:spcBef>
                          <a:spcPts val="0"/>
                        </a:spcBef>
                        <a:spcAft>
                          <a:spcPts val="0"/>
                        </a:spcAft>
                        <a:buNone/>
                      </a:pPr>
                      <a:r>
                        <a:rPr lang="en" sz="1400" b="0" i="0">
                          <a:solidFill>
                            <a:schemeClr val="bg1">
                              <a:lumMod val="50000"/>
                            </a:schemeClr>
                          </a:solidFill>
                          <a:latin typeface="Calibri" panose="020F0502020204030204" pitchFamily="34" charset="0"/>
                          <a:cs typeface="Calibri" panose="020F0502020204030204" pitchFamily="34" charset="0"/>
                        </a:rPr>
                        <a:t>FVL Heterozygous </a:t>
                      </a:r>
                      <a:endParaRPr sz="1400" b="1">
                        <a:solidFill>
                          <a:schemeClr val="bg1">
                            <a:lumMod val="50000"/>
                          </a:schemeClr>
                        </a:solidFill>
                        <a:latin typeface="Calibri" panose="020F0502020204030204" pitchFamily="34" charset="0"/>
                        <a:cs typeface="Calibri" panose="020F0502020204030204" pitchFamily="34" charset="0"/>
                      </a:endParaRPr>
                    </a:p>
                  </a:txBody>
                  <a:tcPr anchor="ctr">
                    <a:lnT w="9525" cap="flat" cmpd="sng">
                      <a:noFill/>
                      <a:prstDash val="solid"/>
                      <a:round/>
                      <a:headEnd type="none" w="sm" len="sm"/>
                      <a:tailEnd type="none" w="sm" len="sm"/>
                    </a:lnT>
                    <a:solidFill>
                      <a:schemeClr val="bg1">
                        <a:lumMod val="95000"/>
                      </a:schemeClr>
                    </a:solidFill>
                  </a:tcPr>
                </a:tc>
                <a:tc>
                  <a:txBody>
                    <a:bodyPr/>
                    <a:lstStyle/>
                    <a:p>
                      <a:pPr marL="0" lvl="0" indent="0" algn="ctr" rtl="0">
                        <a:spcBef>
                          <a:spcPts val="0"/>
                        </a:spcBef>
                        <a:spcAft>
                          <a:spcPts val="0"/>
                        </a:spcAft>
                        <a:buNone/>
                      </a:pPr>
                      <a:r>
                        <a:rPr lang="en-CA" sz="1400" b="0">
                          <a:solidFill>
                            <a:schemeClr val="bg1">
                              <a:lumMod val="50000"/>
                            </a:schemeClr>
                          </a:solidFill>
                          <a:latin typeface="Calibri" panose="020F0502020204030204" pitchFamily="34" charset="0"/>
                          <a:cs typeface="Calibri" panose="020F0502020204030204" pitchFamily="34" charset="0"/>
                        </a:rPr>
                        <a:t>2.71 (2.06-3.56)</a:t>
                      </a:r>
                      <a:endParaRPr sz="1400" b="1">
                        <a:solidFill>
                          <a:schemeClr val="bg1">
                            <a:lumMod val="50000"/>
                          </a:schemeClr>
                        </a:solidFill>
                        <a:latin typeface="Calibri" panose="020F0502020204030204" pitchFamily="34" charset="0"/>
                        <a:cs typeface="Calibri" panose="020F0502020204030204" pitchFamily="34" charset="0"/>
                      </a:endParaRPr>
                    </a:p>
                  </a:txBody>
                  <a:tcPr anchor="ctr">
                    <a:lnR w="6350" cap="flat" cmpd="sng" algn="ctr">
                      <a:solidFill>
                        <a:schemeClr val="bg1">
                          <a:lumMod val="50000"/>
                        </a:schemeClr>
                      </a:solidFill>
                      <a:prstDash val="solid"/>
                      <a:round/>
                      <a:headEnd type="none" w="med" len="med"/>
                      <a:tailEnd type="none" w="med" len="med"/>
                    </a:lnR>
                    <a:lnT w="9525" cap="flat" cmpd="sng">
                      <a:noFill/>
                      <a:prstDash val="solid"/>
                      <a:round/>
                      <a:headEnd type="none" w="sm" len="sm"/>
                      <a:tailEnd type="none" w="sm" len="sm"/>
                    </a:lnT>
                    <a:solidFill>
                      <a:schemeClr val="bg1">
                        <a:lumMod val="95000"/>
                      </a:schemeClr>
                    </a:solidFill>
                  </a:tcPr>
                </a:tc>
                <a:tc vMerge="1">
                  <a:txBody>
                    <a:bodyPr/>
                    <a:lstStyle/>
                    <a:p>
                      <a:pPr marL="0" lvl="0" indent="0" algn="l" rtl="0">
                        <a:spcBef>
                          <a:spcPts val="0"/>
                        </a:spcBef>
                        <a:spcAft>
                          <a:spcPts val="0"/>
                        </a:spcAft>
                        <a:buNone/>
                      </a:pPr>
                      <a:endParaRPr sz="1400" b="1">
                        <a:latin typeface="Calibri" panose="020F0502020204030204" pitchFamily="34" charset="0"/>
                        <a:cs typeface="Calibri" panose="020F0502020204030204" pitchFamily="34" charset="0"/>
                      </a:endParaRPr>
                    </a:p>
                  </a:txBody>
                  <a:tcPr marL="91425" marR="91425" marT="91425" marB="91425"/>
                </a:tc>
                <a:tc vMerge="1">
                  <a:txBody>
                    <a:bodyPr/>
                    <a:lstStyle/>
                    <a:p>
                      <a:pPr marL="0" lvl="0" indent="0" algn="l" rtl="0">
                        <a:spcBef>
                          <a:spcPts val="0"/>
                        </a:spcBef>
                        <a:spcAft>
                          <a:spcPts val="0"/>
                        </a:spcAft>
                        <a:buNone/>
                      </a:pPr>
                      <a:endParaRPr sz="1400" b="1">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2"/>
                  </a:ext>
                </a:extLst>
              </a:tr>
              <a:tr h="336914">
                <a:tc>
                  <a:txBody>
                    <a:bodyPr/>
                    <a:lstStyle/>
                    <a:p>
                      <a:pPr marL="0" lvl="0" indent="0" algn="l" rtl="0">
                        <a:spcBef>
                          <a:spcPts val="0"/>
                        </a:spcBef>
                        <a:spcAft>
                          <a:spcPts val="0"/>
                        </a:spcAft>
                        <a:buNone/>
                      </a:pPr>
                      <a:r>
                        <a:rPr lang="en-CA" sz="1400" b="0">
                          <a:solidFill>
                            <a:schemeClr val="bg1">
                              <a:lumMod val="50000"/>
                            </a:schemeClr>
                          </a:solidFill>
                          <a:latin typeface="Calibri" panose="020F0502020204030204" pitchFamily="34" charset="0"/>
                          <a:cs typeface="Calibri" panose="020F0502020204030204" pitchFamily="34" charset="0"/>
                        </a:rPr>
                        <a:t>Prothrombin (PT) Mutation</a:t>
                      </a:r>
                      <a:endParaRPr sz="1400" b="0">
                        <a:solidFill>
                          <a:schemeClr val="bg1">
                            <a:lumMod val="50000"/>
                          </a:schemeClr>
                        </a:solidFill>
                        <a:latin typeface="Calibri" panose="020F0502020204030204" pitchFamily="34" charset="0"/>
                        <a:cs typeface="Calibri" panose="020F0502020204030204" pitchFamily="34" charset="0"/>
                      </a:endParaRPr>
                    </a:p>
                  </a:txBody>
                  <a:tcPr anchor="ctr">
                    <a:lnB w="9525" cap="flat" cmpd="sng">
                      <a:no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r>
                        <a:rPr lang="en" sz="1400" b="0" i="0">
                          <a:solidFill>
                            <a:schemeClr val="bg1">
                              <a:lumMod val="50000"/>
                            </a:schemeClr>
                          </a:solidFill>
                          <a:latin typeface="Calibri" panose="020F0502020204030204" pitchFamily="34" charset="0"/>
                          <a:cs typeface="Calibri" panose="020F0502020204030204" pitchFamily="34" charset="0"/>
                        </a:rPr>
                        <a:t>2.35 (1.46-3.78)</a:t>
                      </a:r>
                      <a:endParaRPr sz="1400" b="0">
                        <a:solidFill>
                          <a:schemeClr val="bg1">
                            <a:lumMod val="50000"/>
                          </a:schemeClr>
                        </a:solidFill>
                        <a:latin typeface="Calibri" panose="020F0502020204030204" pitchFamily="34" charset="0"/>
                        <a:cs typeface="Calibri" panose="020F0502020204030204" pitchFamily="34" charset="0"/>
                      </a:endParaRPr>
                    </a:p>
                  </a:txBody>
                  <a:tcPr anchor="ctr">
                    <a:lnR w="6350" cap="flat" cmpd="sng" algn="ctr">
                      <a:solidFill>
                        <a:schemeClr val="bg1">
                          <a:lumMod val="50000"/>
                        </a:schemeClr>
                      </a:solidFill>
                      <a:prstDash val="solid"/>
                      <a:round/>
                      <a:headEnd type="none" w="med" len="med"/>
                      <a:tailEnd type="none" w="med" len="med"/>
                    </a:lnR>
                    <a:lnB w="9525" cap="flat" cmpd="sng">
                      <a:noFill/>
                      <a:prstDash val="solid"/>
                      <a:round/>
                      <a:headEnd type="none" w="sm" len="sm"/>
                      <a:tailEnd type="none" w="sm" len="sm"/>
                    </a:lnB>
                    <a:solidFill>
                      <a:schemeClr val="bg1">
                        <a:lumMod val="95000"/>
                      </a:schemeClr>
                    </a:solidFill>
                  </a:tcPr>
                </a:tc>
                <a:tc vMerge="1">
                  <a:txBody>
                    <a:bodyPr/>
                    <a:lstStyle/>
                    <a:p>
                      <a:pPr marL="0" lvl="0" indent="0" algn="l" rtl="0">
                        <a:spcBef>
                          <a:spcPts val="0"/>
                        </a:spcBef>
                        <a:spcAft>
                          <a:spcPts val="0"/>
                        </a:spcAft>
                        <a:buNone/>
                      </a:pPr>
                      <a:endParaRPr sz="1400" b="1">
                        <a:solidFill>
                          <a:schemeClr val="dk1"/>
                        </a:solidFill>
                        <a:latin typeface="Calibri" panose="020F0502020204030204" pitchFamily="34" charset="0"/>
                        <a:cs typeface="Calibri" panose="020F0502020204030204" pitchFamily="34" charset="0"/>
                      </a:endParaRPr>
                    </a:p>
                  </a:txBody>
                  <a:tcPr marL="91425" marR="91425" marT="91425" marB="91425"/>
                </a:tc>
                <a:tc vMerge="1">
                  <a:txBody>
                    <a:bodyPr/>
                    <a:lstStyle/>
                    <a:p>
                      <a:pPr marL="0" lvl="0" indent="0" algn="l" rtl="0">
                        <a:spcBef>
                          <a:spcPts val="0"/>
                        </a:spcBef>
                        <a:spcAft>
                          <a:spcPts val="0"/>
                        </a:spcAft>
                        <a:buNone/>
                      </a:pPr>
                      <a:endParaRPr sz="1400" b="1">
                        <a:solidFill>
                          <a:schemeClr val="dk1"/>
                        </a:solidFill>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3"/>
                  </a:ext>
                </a:extLst>
              </a:tr>
              <a:tr h="276982">
                <a:tc gridSpan="2">
                  <a:txBody>
                    <a:bodyPr/>
                    <a:lstStyle/>
                    <a:p>
                      <a:pPr marL="0" lvl="0" indent="0" algn="ctr" rtl="0">
                        <a:spcBef>
                          <a:spcPts val="0"/>
                        </a:spcBef>
                        <a:spcAft>
                          <a:spcPts val="0"/>
                        </a:spcAft>
                        <a:buNone/>
                      </a:pPr>
                      <a:r>
                        <a:rPr lang="en-CA" sz="1400" b="1">
                          <a:solidFill>
                            <a:schemeClr val="bg1">
                              <a:lumMod val="50000"/>
                            </a:schemeClr>
                          </a:solidFill>
                          <a:latin typeface="Calibri" panose="020F0502020204030204" pitchFamily="34" charset="0"/>
                          <a:cs typeface="Calibri" panose="020F0502020204030204" pitchFamily="34" charset="0"/>
                        </a:rPr>
                        <a:t>High Risk</a:t>
                      </a:r>
                      <a:endParaRPr sz="1400" b="1">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6350" cap="flat" cmpd="sng" algn="ctr">
                      <a:solidFill>
                        <a:schemeClr val="bg1">
                          <a:lumMod val="50000"/>
                        </a:schemeClr>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FFD9B0"/>
                    </a:solidFill>
                  </a:tcPr>
                </a:tc>
                <a:tc hMerge="1">
                  <a:txBody>
                    <a:bodyPr/>
                    <a:lstStyle/>
                    <a:p>
                      <a:endParaRPr lang="en-US"/>
                    </a:p>
                  </a:txBody>
                  <a:tcPr/>
                </a:tc>
                <a:tc vMerge="1">
                  <a:txBody>
                    <a:bodyPr/>
                    <a:lstStyle/>
                    <a:p>
                      <a:pPr marL="0" lvl="0" indent="0" algn="ctr" rtl="0">
                        <a:spcBef>
                          <a:spcPts val="0"/>
                        </a:spcBef>
                        <a:spcAft>
                          <a:spcPts val="0"/>
                        </a:spcAft>
                        <a:buNone/>
                      </a:pPr>
                      <a:endParaRPr sz="1400" b="1">
                        <a:latin typeface="Calibri" panose="020F0502020204030204" pitchFamily="34" charset="0"/>
                        <a:cs typeface="Calibri" panose="020F0502020204030204" pitchFamily="34" charset="0"/>
                      </a:endParaRPr>
                    </a:p>
                  </a:txBody>
                  <a:tcPr marL="0" marR="0" marT="0" marB="0"/>
                </a:tc>
                <a:tc vMerge="1">
                  <a:txBody>
                    <a:bodyPr/>
                    <a:lstStyle/>
                    <a:p>
                      <a:pPr marL="0" lvl="0" indent="0" algn="ctr" rtl="0">
                        <a:spcBef>
                          <a:spcPts val="0"/>
                        </a:spcBef>
                        <a:spcAft>
                          <a:spcPts val="0"/>
                        </a:spcAft>
                        <a:buNone/>
                      </a:pPr>
                      <a:endParaRPr sz="1400" b="1">
                        <a:latin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002232197"/>
                  </a:ext>
                </a:extLst>
              </a:tr>
              <a:tr h="39054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400" b="0" i="0">
                          <a:solidFill>
                            <a:schemeClr val="bg1">
                              <a:lumMod val="50000"/>
                            </a:schemeClr>
                          </a:solidFill>
                          <a:latin typeface="Calibri" panose="020F0502020204030204" pitchFamily="34" charset="0"/>
                          <a:cs typeface="Calibri" panose="020F0502020204030204" pitchFamily="34" charset="0"/>
                        </a:rPr>
                        <a:t>Antithrombin (AT) Deficiency </a:t>
                      </a:r>
                    </a:p>
                  </a:txBody>
                  <a:tcPr anchor="ctr">
                    <a:lnT w="9525" cap="flat" cmpd="sng">
                      <a:noFill/>
                      <a:prstDash val="solid"/>
                      <a:round/>
                      <a:headEnd type="none" w="sm" len="sm"/>
                      <a:tailEnd type="none" w="sm" len="sm"/>
                    </a:lnT>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400" b="0" i="0">
                          <a:solidFill>
                            <a:schemeClr val="bg1">
                              <a:lumMod val="50000"/>
                            </a:schemeClr>
                          </a:solidFill>
                          <a:latin typeface="Calibri" panose="020F0502020204030204" pitchFamily="34" charset="0"/>
                          <a:cs typeface="Calibri" panose="020F0502020204030204" pitchFamily="34" charset="0"/>
                        </a:rPr>
                        <a:t>12.17 (5.45-27.17)</a:t>
                      </a:r>
                      <a:endParaRPr lang="en-CA" sz="1400" b="0" i="0">
                        <a:solidFill>
                          <a:schemeClr val="bg1">
                            <a:lumMod val="50000"/>
                          </a:schemeClr>
                        </a:solidFill>
                        <a:latin typeface="Calibri" panose="020F0502020204030204" pitchFamily="34" charset="0"/>
                        <a:cs typeface="Calibri" panose="020F0502020204030204" pitchFamily="34" charset="0"/>
                      </a:endParaRPr>
                    </a:p>
                  </a:txBody>
                  <a:tcPr anchor="ctr">
                    <a:lnR w="6350" cap="flat" cmpd="sng" algn="ctr">
                      <a:solidFill>
                        <a:schemeClr val="bg1">
                          <a:lumMod val="50000"/>
                        </a:schemeClr>
                      </a:solidFill>
                      <a:prstDash val="solid"/>
                      <a:round/>
                      <a:headEnd type="none" w="med" len="med"/>
                      <a:tailEnd type="none" w="med" len="med"/>
                    </a:lnR>
                    <a:lnT w="9525" cap="flat" cmpd="sng">
                      <a:noFill/>
                      <a:prstDash val="solid"/>
                      <a:round/>
                      <a:headEnd type="none" w="sm" len="sm"/>
                      <a:tailEnd type="none" w="sm" len="sm"/>
                    </a:lnT>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CA" sz="1400" b="0" i="0">
                        <a:latin typeface="Calibri" panose="020F0502020204030204" pitchFamily="34" charset="0"/>
                        <a:cs typeface="Calibri" panose="020F0502020204030204" pitchFamily="34" charset="0"/>
                      </a:endParaRPr>
                    </a:p>
                  </a:txBody>
                  <a:tcPr marL="91425" marR="91425" marT="91425" marB="91425"/>
                </a:tc>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CA" sz="1400" b="0" i="0">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4"/>
                  </a:ext>
                </a:extLst>
              </a:tr>
              <a:tr h="336914">
                <a:tc>
                  <a:txBody>
                    <a:bodyPr/>
                    <a:lstStyle/>
                    <a:p>
                      <a:pPr marL="0" lvl="0" indent="0" algn="l" rtl="0">
                        <a:spcBef>
                          <a:spcPts val="0"/>
                        </a:spcBef>
                        <a:spcAft>
                          <a:spcPts val="0"/>
                        </a:spcAft>
                        <a:buNone/>
                      </a:pPr>
                      <a:r>
                        <a:rPr lang="en" sz="1400" b="0" i="0">
                          <a:solidFill>
                            <a:schemeClr val="bg1">
                              <a:lumMod val="50000"/>
                            </a:schemeClr>
                          </a:solidFill>
                          <a:latin typeface="Calibri" panose="020F0502020204030204" pitchFamily="34" charset="0"/>
                          <a:cs typeface="Calibri" panose="020F0502020204030204" pitchFamily="34" charset="0"/>
                        </a:rPr>
                        <a:t>Protein C (PC) Deficiency</a:t>
                      </a:r>
                      <a:endParaRPr sz="1400" b="1">
                        <a:solidFill>
                          <a:schemeClr val="bg1">
                            <a:lumMod val="50000"/>
                          </a:schemeClr>
                        </a:solidFill>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pPr marL="0" lvl="0" indent="0" algn="ctr" rtl="0">
                        <a:spcBef>
                          <a:spcPts val="0"/>
                        </a:spcBef>
                        <a:spcAft>
                          <a:spcPts val="0"/>
                        </a:spcAft>
                        <a:buNone/>
                      </a:pPr>
                      <a:r>
                        <a:rPr lang="en" sz="1400" b="0" i="0">
                          <a:solidFill>
                            <a:schemeClr val="bg1">
                              <a:lumMod val="50000"/>
                            </a:schemeClr>
                          </a:solidFill>
                          <a:latin typeface="Calibri" panose="020F0502020204030204" pitchFamily="34" charset="0"/>
                          <a:cs typeface="Calibri" panose="020F0502020204030204" pitchFamily="34" charset="0"/>
                        </a:rPr>
                        <a:t>7.47 (2.81-19.81)</a:t>
                      </a:r>
                      <a:endParaRPr sz="1400" b="1">
                        <a:solidFill>
                          <a:schemeClr val="bg1">
                            <a:lumMod val="50000"/>
                          </a:schemeClr>
                        </a:solidFill>
                        <a:latin typeface="Calibri" panose="020F0502020204030204" pitchFamily="34" charset="0"/>
                        <a:cs typeface="Calibri" panose="020F0502020204030204" pitchFamily="34" charset="0"/>
                      </a:endParaRPr>
                    </a:p>
                  </a:txBody>
                  <a:tcPr anchor="ctr">
                    <a:lnR w="6350" cap="flat" cmpd="sng" algn="ctr">
                      <a:solidFill>
                        <a:schemeClr val="bg1">
                          <a:lumMod val="50000"/>
                        </a:schemeClr>
                      </a:solidFill>
                      <a:prstDash val="solid"/>
                      <a:round/>
                      <a:headEnd type="none" w="med" len="med"/>
                      <a:tailEnd type="none" w="med" len="med"/>
                    </a:lnR>
                    <a:solidFill>
                      <a:schemeClr val="bg1">
                        <a:lumMod val="95000"/>
                      </a:schemeClr>
                    </a:solidFill>
                  </a:tcPr>
                </a:tc>
                <a:tc vMerge="1">
                  <a:txBody>
                    <a:bodyPr/>
                    <a:lstStyle/>
                    <a:p>
                      <a:pPr marL="0" lvl="0" indent="0" algn="l" rtl="0">
                        <a:spcBef>
                          <a:spcPts val="0"/>
                        </a:spcBef>
                        <a:spcAft>
                          <a:spcPts val="0"/>
                        </a:spcAft>
                        <a:buNone/>
                      </a:pPr>
                      <a:endParaRPr sz="1400" b="1">
                        <a:latin typeface="Calibri" panose="020F0502020204030204" pitchFamily="34" charset="0"/>
                        <a:cs typeface="Calibri" panose="020F0502020204030204" pitchFamily="34" charset="0"/>
                      </a:endParaRPr>
                    </a:p>
                  </a:txBody>
                  <a:tcPr marL="91425" marR="91425" marT="91425" marB="91425"/>
                </a:tc>
                <a:tc vMerge="1">
                  <a:txBody>
                    <a:bodyPr/>
                    <a:lstStyle/>
                    <a:p>
                      <a:pPr marL="0" lvl="0" indent="0" algn="l" rtl="0">
                        <a:spcBef>
                          <a:spcPts val="0"/>
                        </a:spcBef>
                        <a:spcAft>
                          <a:spcPts val="0"/>
                        </a:spcAft>
                        <a:buNone/>
                      </a:pPr>
                      <a:endParaRPr sz="1400" b="1">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6"/>
                  </a:ext>
                </a:extLst>
              </a:tr>
              <a:tr h="336914">
                <a:tc>
                  <a:txBody>
                    <a:bodyPr/>
                    <a:lstStyle/>
                    <a:p>
                      <a:pPr marL="0" lvl="0" indent="0" algn="l" rtl="0">
                        <a:spcBef>
                          <a:spcPts val="0"/>
                        </a:spcBef>
                        <a:spcAft>
                          <a:spcPts val="0"/>
                        </a:spcAft>
                        <a:buNone/>
                      </a:pPr>
                      <a:r>
                        <a:rPr lang="en" sz="1400" b="0" i="0">
                          <a:solidFill>
                            <a:schemeClr val="bg1">
                              <a:lumMod val="50000"/>
                            </a:schemeClr>
                          </a:solidFill>
                          <a:latin typeface="Calibri" panose="020F0502020204030204" pitchFamily="34" charset="0"/>
                          <a:cs typeface="Calibri" panose="020F0502020204030204" pitchFamily="34" charset="0"/>
                        </a:rPr>
                        <a:t>Protein S (PS)  Deficiency </a:t>
                      </a:r>
                      <a:endParaRPr sz="1400" b="1">
                        <a:solidFill>
                          <a:schemeClr val="bg1">
                            <a:lumMod val="50000"/>
                          </a:schemeClr>
                        </a:solidFill>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pPr marL="0" lvl="0" indent="0" algn="ctr" rtl="0">
                        <a:spcBef>
                          <a:spcPts val="0"/>
                        </a:spcBef>
                        <a:spcAft>
                          <a:spcPts val="0"/>
                        </a:spcAft>
                        <a:buNone/>
                      </a:pPr>
                      <a:r>
                        <a:rPr lang="en" sz="1400" b="0" i="0">
                          <a:solidFill>
                            <a:schemeClr val="bg1">
                              <a:lumMod val="50000"/>
                            </a:schemeClr>
                          </a:solidFill>
                          <a:latin typeface="Calibri" panose="020F0502020204030204" pitchFamily="34" charset="0"/>
                          <a:cs typeface="Calibri" panose="020F0502020204030204" pitchFamily="34" charset="0"/>
                        </a:rPr>
                        <a:t>5.98 (2.45-14.57)</a:t>
                      </a:r>
                      <a:endParaRPr sz="1400" b="1">
                        <a:solidFill>
                          <a:schemeClr val="bg1">
                            <a:lumMod val="50000"/>
                          </a:schemeClr>
                        </a:solidFill>
                        <a:latin typeface="Calibri" panose="020F0502020204030204" pitchFamily="34" charset="0"/>
                        <a:cs typeface="Calibri" panose="020F0502020204030204" pitchFamily="34" charset="0"/>
                      </a:endParaRPr>
                    </a:p>
                  </a:txBody>
                  <a:tcPr anchor="ctr">
                    <a:lnR w="6350" cap="flat" cmpd="sng" algn="ctr">
                      <a:solidFill>
                        <a:schemeClr val="bg1">
                          <a:lumMod val="50000"/>
                        </a:schemeClr>
                      </a:solidFill>
                      <a:prstDash val="solid"/>
                      <a:round/>
                      <a:headEnd type="none" w="med" len="med"/>
                      <a:tailEnd type="none" w="med" len="med"/>
                    </a:lnR>
                    <a:solidFill>
                      <a:schemeClr val="bg1">
                        <a:lumMod val="95000"/>
                      </a:schemeClr>
                    </a:solidFill>
                  </a:tcPr>
                </a:tc>
                <a:tc vMerge="1">
                  <a:txBody>
                    <a:bodyPr/>
                    <a:lstStyle/>
                    <a:p>
                      <a:pPr marL="0" lvl="0" indent="0" algn="l" rtl="0">
                        <a:spcBef>
                          <a:spcPts val="0"/>
                        </a:spcBef>
                        <a:spcAft>
                          <a:spcPts val="0"/>
                        </a:spcAft>
                        <a:buNone/>
                      </a:pPr>
                      <a:endParaRPr sz="1400" b="1">
                        <a:latin typeface="Calibri" panose="020F0502020204030204" pitchFamily="34" charset="0"/>
                        <a:cs typeface="Calibri" panose="020F0502020204030204" pitchFamily="34" charset="0"/>
                      </a:endParaRPr>
                    </a:p>
                  </a:txBody>
                  <a:tcPr marL="91425" marR="91425" marT="91425" marB="91425"/>
                </a:tc>
                <a:tc vMerge="1">
                  <a:txBody>
                    <a:bodyPr/>
                    <a:lstStyle/>
                    <a:p>
                      <a:pPr marL="0" lvl="0" indent="0" algn="l" rtl="0">
                        <a:spcBef>
                          <a:spcPts val="0"/>
                        </a:spcBef>
                        <a:spcAft>
                          <a:spcPts val="0"/>
                        </a:spcAft>
                        <a:buNone/>
                      </a:pPr>
                      <a:endParaRPr sz="1400" b="1">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7"/>
                  </a:ext>
                </a:extLst>
              </a:tr>
            </a:tbl>
          </a:graphicData>
        </a:graphic>
      </p:graphicFrame>
      <p:sp>
        <p:nvSpPr>
          <p:cNvPr id="5" name="Rectangle 4">
            <a:extLst>
              <a:ext uri="{FF2B5EF4-FFF2-40B4-BE49-F238E27FC236}">
                <a16:creationId xmlns:a16="http://schemas.microsoft.com/office/drawing/2014/main" id="{97A05897-7E8C-2630-4772-79335E60B12A}"/>
              </a:ext>
            </a:extLst>
          </p:cNvPr>
          <p:cNvSpPr/>
          <p:nvPr/>
        </p:nvSpPr>
        <p:spPr>
          <a:xfrm>
            <a:off x="9501936" y="2338915"/>
            <a:ext cx="2176272" cy="2026351"/>
          </a:xfrm>
          <a:prstGeom prst="rect">
            <a:avLst/>
          </a:prstGeom>
          <a:solidFill>
            <a:srgbClr val="FFD9B0"/>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169329">
              <a:buClr>
                <a:srgbClr val="1A1A1A"/>
              </a:buClr>
              <a:buSzPts val="1600"/>
            </a:pPr>
            <a:r>
              <a:rPr lang="en-CA" sz="1400" b="1">
                <a:solidFill>
                  <a:srgbClr val="595A59"/>
                </a:solidFill>
                <a:latin typeface="Calibri"/>
                <a:ea typeface="Calibri"/>
                <a:cs typeface="Calibri"/>
                <a:sym typeface="Calibri"/>
              </a:rPr>
              <a:t>Panel Testing: </a:t>
            </a:r>
            <a:r>
              <a:rPr lang="en-CA" sz="1400">
                <a:solidFill>
                  <a:srgbClr val="595A59"/>
                </a:solidFill>
                <a:latin typeface="Calibri"/>
                <a:ea typeface="Calibri"/>
                <a:cs typeface="Calibri"/>
                <a:sym typeface="Calibri"/>
              </a:rPr>
              <a:t>testing for APLA and all hereditary thrombophilia types</a:t>
            </a:r>
          </a:p>
          <a:p>
            <a:pPr marL="169329">
              <a:buClr>
                <a:srgbClr val="1A1A1A"/>
              </a:buClr>
              <a:buSzPts val="1600"/>
            </a:pPr>
            <a:endParaRPr lang="en-CA" sz="1400">
              <a:solidFill>
                <a:srgbClr val="595A59"/>
              </a:solidFill>
              <a:latin typeface="Calibri"/>
              <a:ea typeface="Calibri"/>
              <a:cs typeface="Calibri"/>
              <a:sym typeface="Calibri"/>
            </a:endParaRPr>
          </a:p>
          <a:p>
            <a:pPr marL="169329">
              <a:buClr>
                <a:srgbClr val="1A1A1A"/>
              </a:buClr>
              <a:buSzPts val="1600"/>
            </a:pPr>
            <a:r>
              <a:rPr lang="en-CA" sz="1400" b="1">
                <a:solidFill>
                  <a:srgbClr val="595A59"/>
                </a:solidFill>
                <a:latin typeface="Calibri"/>
                <a:ea typeface="Calibri"/>
                <a:cs typeface="Calibri"/>
                <a:sym typeface="Calibri"/>
              </a:rPr>
              <a:t>Selective Thrombophilia Testing:</a:t>
            </a:r>
            <a:r>
              <a:rPr lang="en-CA" sz="1400">
                <a:solidFill>
                  <a:srgbClr val="595A59"/>
                </a:solidFill>
                <a:latin typeface="Calibri"/>
                <a:ea typeface="Calibri"/>
                <a:cs typeface="Calibri"/>
                <a:sym typeface="Calibri"/>
              </a:rPr>
              <a:t> testing for a specific thrombophilia type (i.e. family testing)</a:t>
            </a:r>
            <a:endParaRPr lang="en-CA" sz="1400">
              <a:solidFill>
                <a:schemeClr val="bg1"/>
              </a:solidFill>
              <a:latin typeface="Calibri"/>
              <a:ea typeface="Calibri"/>
              <a:cs typeface="Calibri"/>
              <a:sym typeface="Calibri"/>
            </a:endParaRPr>
          </a:p>
        </p:txBody>
      </p:sp>
      <p:sp>
        <p:nvSpPr>
          <p:cNvPr id="7" name="Title 6">
            <a:extLst>
              <a:ext uri="{FF2B5EF4-FFF2-40B4-BE49-F238E27FC236}">
                <a16:creationId xmlns:a16="http://schemas.microsoft.com/office/drawing/2014/main" id="{F7AF826E-462E-71E6-C8DE-77E9BBA83303}"/>
              </a:ext>
            </a:extLst>
          </p:cNvPr>
          <p:cNvSpPr>
            <a:spLocks noGrp="1"/>
          </p:cNvSpPr>
          <p:nvPr>
            <p:ph type="title"/>
          </p:nvPr>
        </p:nvSpPr>
        <p:spPr/>
        <p:txBody>
          <a:bodyPr/>
          <a:lstStyle/>
          <a:p>
            <a:r>
              <a:rPr lang="en-US"/>
              <a:t>Thrombophilia testing in individuals with family history of VTE</a:t>
            </a:r>
            <a:br>
              <a:rPr lang="en-US"/>
            </a:br>
            <a:endParaRPr lang="en-US"/>
          </a:p>
        </p:txBody>
      </p:sp>
    </p:spTree>
    <p:extLst>
      <p:ext uri="{BB962C8B-B14F-4D97-AF65-F5344CB8AC3E}">
        <p14:creationId xmlns:p14="http://schemas.microsoft.com/office/powerpoint/2010/main" val="318192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19100" y="1340569"/>
            <a:ext cx="10972800" cy="713539"/>
          </a:xfrm>
        </p:spPr>
        <p:txBody>
          <a:bodyPr spcFirstLastPara="1" wrap="square" lIns="121900" tIns="121900" rIns="121900" bIns="121900" anchor="t" anchorCtr="0">
            <a:normAutofit/>
          </a:bodyPr>
          <a:lstStyle/>
          <a:p>
            <a:r>
              <a:rPr lang="en-US">
                <a:sym typeface="Calibri"/>
              </a:rPr>
              <a:t>ASH Clinical Practice Guidelines on VTE</a:t>
            </a:r>
          </a:p>
        </p:txBody>
      </p:sp>
      <p:sp>
        <p:nvSpPr>
          <p:cNvPr id="66" name="Google Shape;66;p15"/>
          <p:cNvSpPr txBox="1">
            <a:spLocks noGrp="1"/>
          </p:cNvSpPr>
          <p:nvPr>
            <p:ph idx="1"/>
          </p:nvPr>
        </p:nvSpPr>
        <p:spPr>
          <a:xfrm>
            <a:off x="419100" y="2033093"/>
            <a:ext cx="10972800" cy="3954624"/>
          </a:xfrm>
        </p:spPr>
        <p:txBody>
          <a:bodyPr spcFirstLastPara="1" wrap="square" lIns="121900" tIns="121900" rIns="121900" bIns="121900" anchor="t" anchorCtr="0">
            <a:normAutofit fontScale="92500" lnSpcReduction="10000"/>
          </a:bodyPr>
          <a:lstStyle/>
          <a:p>
            <a:pPr marL="514350" indent="-514350">
              <a:buClr>
                <a:schemeClr val="bg1">
                  <a:lumMod val="50000"/>
                </a:schemeClr>
              </a:buClr>
              <a:buFont typeface="+mj-lt"/>
              <a:buAutoNum type="arabicPeriod"/>
            </a:pPr>
            <a:r>
              <a:rPr lang="en-US">
                <a:sym typeface="Calibri"/>
              </a:rPr>
              <a:t>Prevention of VTE in Surgical Hospitalized Patients</a:t>
            </a:r>
          </a:p>
          <a:p>
            <a:pPr marL="514350" indent="-514350">
              <a:buClr>
                <a:schemeClr val="bg1">
                  <a:lumMod val="50000"/>
                </a:schemeClr>
              </a:buClr>
              <a:buFont typeface="+mj-lt"/>
              <a:buAutoNum type="arabicPeriod"/>
            </a:pPr>
            <a:r>
              <a:rPr lang="en-US">
                <a:sym typeface="Calibri"/>
              </a:rPr>
              <a:t>Prevention of VTE in Medical Hospitalized Patients</a:t>
            </a:r>
          </a:p>
          <a:p>
            <a:pPr marL="514350" indent="-514350">
              <a:buClr>
                <a:schemeClr val="bg1">
                  <a:lumMod val="50000"/>
                </a:schemeClr>
              </a:buClr>
              <a:buFont typeface="+mj-lt"/>
              <a:buAutoNum type="arabicPeriod"/>
            </a:pPr>
            <a:r>
              <a:rPr lang="en-US">
                <a:sym typeface="Calibri"/>
              </a:rPr>
              <a:t>Diagnosis of VTE</a:t>
            </a:r>
          </a:p>
          <a:p>
            <a:pPr marL="514350" indent="-514350">
              <a:buClr>
                <a:schemeClr val="bg1">
                  <a:lumMod val="50000"/>
                </a:schemeClr>
              </a:buClr>
              <a:buFont typeface="+mj-lt"/>
              <a:buAutoNum type="arabicPeriod"/>
            </a:pPr>
            <a:r>
              <a:rPr lang="en-US">
                <a:sym typeface="Calibri"/>
              </a:rPr>
              <a:t>Optimal Management of Anticoagulant Therapy</a:t>
            </a:r>
          </a:p>
          <a:p>
            <a:pPr marL="514350" indent="-514350">
              <a:buClr>
                <a:schemeClr val="bg1">
                  <a:lumMod val="50000"/>
                </a:schemeClr>
              </a:buClr>
              <a:buFont typeface="+mj-lt"/>
              <a:buAutoNum type="arabicPeriod"/>
            </a:pPr>
            <a:r>
              <a:rPr lang="en-US">
                <a:sym typeface="Calibri"/>
              </a:rPr>
              <a:t>Heparin-Induced Thrombocytopenia (HIT)</a:t>
            </a:r>
          </a:p>
          <a:p>
            <a:pPr marL="514350" indent="-514350">
              <a:buClr>
                <a:schemeClr val="bg1">
                  <a:lumMod val="50000"/>
                </a:schemeClr>
              </a:buClr>
              <a:buFont typeface="+mj-lt"/>
              <a:buAutoNum type="arabicPeriod"/>
            </a:pPr>
            <a:r>
              <a:rPr lang="en-US">
                <a:sym typeface="Calibri"/>
              </a:rPr>
              <a:t>VTE in the Context of Pregnancy</a:t>
            </a:r>
          </a:p>
          <a:p>
            <a:pPr marL="514350" indent="-514350">
              <a:buClr>
                <a:schemeClr val="bg1">
                  <a:lumMod val="50000"/>
                </a:schemeClr>
              </a:buClr>
              <a:buFont typeface="+mj-lt"/>
              <a:buAutoNum type="arabicPeriod"/>
            </a:pPr>
            <a:r>
              <a:rPr lang="en-US" b="1">
                <a:solidFill>
                  <a:schemeClr val="tx1"/>
                </a:solidFill>
                <a:sym typeface="Calibri"/>
              </a:rPr>
              <a:t>Thrombophilia Testing</a:t>
            </a:r>
          </a:p>
          <a:p>
            <a:pPr marL="514350" indent="-514350">
              <a:buClr>
                <a:schemeClr val="bg1">
                  <a:lumMod val="50000"/>
                </a:schemeClr>
              </a:buClr>
              <a:buFont typeface="+mj-lt"/>
              <a:buAutoNum type="arabicPeriod"/>
            </a:pPr>
            <a:r>
              <a:rPr lang="en-US">
                <a:sym typeface="Calibri"/>
              </a:rPr>
              <a:t>Treatment of Pediatric VTE</a:t>
            </a:r>
          </a:p>
          <a:p>
            <a:pPr marL="514350" indent="-514350">
              <a:buClr>
                <a:schemeClr val="bg1">
                  <a:lumMod val="50000"/>
                </a:schemeClr>
              </a:buClr>
              <a:buFont typeface="+mj-lt"/>
              <a:buAutoNum type="arabicPeriod"/>
            </a:pPr>
            <a:r>
              <a:rPr lang="en-US">
                <a:sym typeface="Calibri"/>
              </a:rPr>
              <a:t>Treatment of Acute VTE (DVT and PE)</a:t>
            </a:r>
          </a:p>
          <a:p>
            <a:pPr marL="514350" indent="-514350">
              <a:buClr>
                <a:schemeClr val="bg1">
                  <a:lumMod val="50000"/>
                </a:schemeClr>
              </a:buClr>
              <a:buFont typeface="+mj-lt"/>
              <a:buAutoNum type="arabicPeriod"/>
            </a:pPr>
            <a:r>
              <a:rPr lang="en-US">
                <a:sym typeface="Calibri"/>
              </a:rPr>
              <a:t>Prevention and Treatment of VTE in Patients with Cancer</a:t>
            </a:r>
          </a:p>
          <a:p>
            <a:pPr marL="514350" indent="-514350">
              <a:buClr>
                <a:schemeClr val="bg1">
                  <a:lumMod val="50000"/>
                </a:schemeClr>
              </a:buClr>
              <a:buFont typeface="+mj-lt"/>
              <a:buAutoNum type="arabicPeriod"/>
            </a:pPr>
            <a:r>
              <a:rPr lang="en-US">
                <a:sym typeface="Calibri"/>
              </a:rPr>
              <a:t>Anticoagulation in Patients with COVID-19</a:t>
            </a:r>
          </a:p>
          <a:p>
            <a:pPr marL="514350" indent="-514350">
              <a:buClr>
                <a:schemeClr val="bg1">
                  <a:lumMod val="50000"/>
                </a:schemeClr>
              </a:buClr>
              <a:buFont typeface="+mj-lt"/>
              <a:buAutoNum type="arabicPeriod"/>
            </a:pPr>
            <a:r>
              <a:rPr lang="en-US">
                <a:sym typeface="Calibri"/>
              </a:rPr>
              <a:t>Adaptation of ASH Management of VTE Guidelines for Latin America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0"/>
          <p:cNvSpPr txBox="1">
            <a:spLocks noGrp="1"/>
          </p:cNvSpPr>
          <p:nvPr>
            <p:ph type="title"/>
          </p:nvPr>
        </p:nvSpPr>
        <p:spPr>
          <a:xfrm>
            <a:off x="419100" y="1340569"/>
            <a:ext cx="10972800" cy="713539"/>
          </a:xfrm>
        </p:spPr>
        <p:txBody>
          <a:bodyPr spcFirstLastPara="1" wrap="square" lIns="121900" tIns="121900" rIns="121900" bIns="121900" anchor="t" anchorCtr="0">
            <a:normAutofit/>
          </a:bodyPr>
          <a:lstStyle/>
          <a:p>
            <a:r>
              <a:rPr lang="en-US"/>
              <a:t>Case 6: Family history of VTE and minor provoking risk factor</a:t>
            </a:r>
          </a:p>
        </p:txBody>
      </p:sp>
      <p:sp>
        <p:nvSpPr>
          <p:cNvPr id="246" name="Google Shape;246;p40"/>
          <p:cNvSpPr txBox="1">
            <a:spLocks noGrp="1"/>
          </p:cNvSpPr>
          <p:nvPr>
            <p:ph idx="1"/>
          </p:nvPr>
        </p:nvSpPr>
        <p:spPr>
          <a:xfrm>
            <a:off x="419100" y="2033093"/>
            <a:ext cx="10972800" cy="3954624"/>
          </a:xfrm>
        </p:spPr>
        <p:txBody>
          <a:bodyPr spcFirstLastPara="1" wrap="square" lIns="121900" tIns="121900" rIns="121900" bIns="121900" anchor="t" anchorCtr="0">
            <a:normAutofit/>
          </a:bodyPr>
          <a:lstStyle/>
          <a:p>
            <a:r>
              <a:rPr lang="en-CA"/>
              <a:t>22-year-old female is assessed as an outpatient following a severe high grade ankle sprain being managed non-operatively. Non-weightbearing and immobilization are recommended for the next 10 days</a:t>
            </a:r>
          </a:p>
          <a:p>
            <a:endParaRPr lang="en-CA"/>
          </a:p>
          <a:p>
            <a:r>
              <a:rPr lang="en-CA" b="1">
                <a:solidFill>
                  <a:srgbClr val="E53E31"/>
                </a:solidFill>
              </a:rPr>
              <a:t>Past Medical History: </a:t>
            </a:r>
            <a:r>
              <a:rPr lang="en-CA"/>
              <a:t>None </a:t>
            </a:r>
          </a:p>
          <a:p>
            <a:endParaRPr lang="en-CA"/>
          </a:p>
          <a:p>
            <a:r>
              <a:rPr lang="en-CA" b="1">
                <a:solidFill>
                  <a:srgbClr val="E53E31"/>
                </a:solidFill>
              </a:rPr>
              <a:t>Medications: </a:t>
            </a:r>
            <a:r>
              <a:rPr lang="en-CA"/>
              <a:t>None </a:t>
            </a:r>
          </a:p>
          <a:p>
            <a:endParaRPr lang="en-CA"/>
          </a:p>
          <a:p>
            <a:r>
              <a:rPr lang="en-CA" b="1">
                <a:solidFill>
                  <a:srgbClr val="E53E31"/>
                </a:solidFill>
              </a:rPr>
              <a:t>Family History: </a:t>
            </a:r>
            <a:r>
              <a:rPr lang="en-CA"/>
              <a:t>Mother has a history of DVT. To her knowledge, her mother has not been tested for thrombophilia</a:t>
            </a:r>
          </a:p>
          <a:p>
            <a:endParaRPr lang="en-CA"/>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5" name="Title 4">
            <a:extLst>
              <a:ext uri="{FF2B5EF4-FFF2-40B4-BE49-F238E27FC236}">
                <a16:creationId xmlns:a16="http://schemas.microsoft.com/office/drawing/2014/main" id="{88A84C15-2AF7-01E8-F08C-68E10A1D7D7D}"/>
              </a:ext>
            </a:extLst>
          </p:cNvPr>
          <p:cNvSpPr>
            <a:spLocks noGrp="1"/>
          </p:cNvSpPr>
          <p:nvPr>
            <p:ph type="title"/>
          </p:nvPr>
        </p:nvSpPr>
        <p:spPr/>
        <p:txBody>
          <a:bodyPr lIns="0" tIns="0" rIns="0" bIns="0"/>
          <a:lstStyle/>
          <a:p>
            <a:r>
              <a:rPr lang="en-US"/>
              <a:t>Usual Care</a:t>
            </a:r>
          </a:p>
        </p:txBody>
      </p:sp>
      <p:sp>
        <p:nvSpPr>
          <p:cNvPr id="279" name="Google Shape;279;p44"/>
          <p:cNvSpPr txBox="1">
            <a:spLocks noGrp="1"/>
          </p:cNvSpPr>
          <p:nvPr>
            <p:ph idx="1"/>
          </p:nvPr>
        </p:nvSpPr>
        <p:spPr>
          <a:xfrm>
            <a:off x="419100" y="2033093"/>
            <a:ext cx="10972800" cy="3954624"/>
          </a:xfrm>
        </p:spPr>
        <p:txBody>
          <a:bodyPr spcFirstLastPara="1" wrap="square" lIns="0" tIns="0" rIns="0" bIns="91440" anchor="t" anchorCtr="0">
            <a:noAutofit/>
          </a:bodyPr>
          <a:lstStyle/>
          <a:p>
            <a:r>
              <a:rPr lang="en-CA" sz="2000">
                <a:sym typeface="Calibri"/>
              </a:rPr>
              <a:t>No thromboprophylaxis for medical outpatients with minor provoking risk factors for VTE (Prophylaxis for Medical Patients ASH guideline)</a:t>
            </a:r>
          </a:p>
          <a:p>
            <a:endParaRPr lang="en-CA" sz="2000">
              <a:sym typeface="Calibri"/>
            </a:endParaRPr>
          </a:p>
          <a:p>
            <a:r>
              <a:rPr lang="en-CA" sz="2000">
                <a:sym typeface="Calibri"/>
              </a:rPr>
              <a:t>Thrombophilia testing strategy would mean that individuals with thrombophilia would receive thromboprophylaxis for a minor provoking factor (potential for less thrombosis and more bleeding)</a:t>
            </a:r>
          </a:p>
          <a:p>
            <a:endParaRPr lang="en-CA" sz="2000">
              <a:sym typeface="Calibri"/>
            </a:endParaRPr>
          </a:p>
          <a:p>
            <a:endParaRPr lang="en-CA" sz="2000">
              <a:sym typeface="Calibri"/>
            </a:endParaRPr>
          </a:p>
          <a:p>
            <a:r>
              <a:rPr lang="en-CA" sz="2000" b="1">
                <a:sym typeface="Calibri"/>
              </a:rPr>
              <a:t>What management plan do you suggest?</a:t>
            </a:r>
          </a:p>
          <a:p>
            <a:endParaRPr lang="en-CA" sz="2000">
              <a:sym typeface="Calibri"/>
            </a:endParaRPr>
          </a:p>
          <a:p>
            <a:pPr marL="457200" indent="-457200">
              <a:spcAft>
                <a:spcPts val="600"/>
              </a:spcAft>
              <a:buClr>
                <a:schemeClr val="bg1">
                  <a:lumMod val="50000"/>
                </a:schemeClr>
              </a:buClr>
              <a:buFont typeface="+mj-lt"/>
              <a:buAutoNum type="alphaLcPeriod"/>
            </a:pPr>
            <a:r>
              <a:rPr lang="en-CA" sz="2000">
                <a:sym typeface="Calibri"/>
              </a:rPr>
              <a:t>No thrombophilia testing and no thromboprophylaxis</a:t>
            </a:r>
          </a:p>
          <a:p>
            <a:pPr marL="457200" indent="-457200">
              <a:spcAft>
                <a:spcPts val="600"/>
              </a:spcAft>
              <a:buClr>
                <a:schemeClr val="bg1">
                  <a:lumMod val="50000"/>
                </a:schemeClr>
              </a:buClr>
              <a:buFont typeface="+mj-lt"/>
              <a:buAutoNum type="alphaLcPeriod"/>
            </a:pPr>
            <a:r>
              <a:rPr lang="en-CA" sz="2000">
                <a:sym typeface="Calibri"/>
              </a:rPr>
              <a:t>Thrombophilia testing and start anticoagulant thromboprophylaxis if positive</a:t>
            </a:r>
          </a:p>
        </p:txBody>
      </p:sp>
      <p:sp>
        <p:nvSpPr>
          <p:cNvPr id="6" name="Rectangle 5">
            <a:extLst>
              <a:ext uri="{FF2B5EF4-FFF2-40B4-BE49-F238E27FC236}">
                <a16:creationId xmlns:a16="http://schemas.microsoft.com/office/drawing/2014/main" id="{925DFB6E-1EA9-04EE-6B31-3D90078A6D72}"/>
              </a:ext>
            </a:extLst>
          </p:cNvPr>
          <p:cNvSpPr/>
          <p:nvPr/>
        </p:nvSpPr>
        <p:spPr>
          <a:xfrm>
            <a:off x="314660" y="4764565"/>
            <a:ext cx="6433612" cy="4141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9839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4" name="Google Shape;185;p32">
            <a:extLst>
              <a:ext uri="{FF2B5EF4-FFF2-40B4-BE49-F238E27FC236}">
                <a16:creationId xmlns:a16="http://schemas.microsoft.com/office/drawing/2014/main" id="{69C5A74C-5854-EE4B-9DB6-C134B1415C92}"/>
              </a:ext>
            </a:extLst>
          </p:cNvPr>
          <p:cNvSpPr txBox="1">
            <a:spLocks noGrp="1"/>
          </p:cNvSpPr>
          <p:nvPr>
            <p:ph type="title"/>
          </p:nvPr>
        </p:nvSpPr>
        <p:spPr>
          <a:xfrm>
            <a:off x="419100" y="1340569"/>
            <a:ext cx="10972800" cy="713539"/>
          </a:xfrm>
        </p:spPr>
        <p:txBody>
          <a:bodyPr spcFirstLastPara="1" wrap="square" lIns="0" tIns="0" rIns="0" bIns="0" anchor="t" anchorCtr="0">
            <a:noAutofit/>
          </a:bodyPr>
          <a:lstStyle/>
          <a:p>
            <a:r>
              <a:rPr lang="en-US">
                <a:sym typeface="Calibri"/>
              </a:rPr>
              <a:t>Recommendation 13</a:t>
            </a:r>
          </a:p>
        </p:txBody>
      </p:sp>
      <p:sp>
        <p:nvSpPr>
          <p:cNvPr id="5" name="Content Placeholder 4">
            <a:extLst>
              <a:ext uri="{FF2B5EF4-FFF2-40B4-BE49-F238E27FC236}">
                <a16:creationId xmlns:a16="http://schemas.microsoft.com/office/drawing/2014/main" id="{A06BCA18-7F6B-692E-80EE-84C5BA680DB4}"/>
              </a:ext>
            </a:extLst>
          </p:cNvPr>
          <p:cNvSpPr>
            <a:spLocks noGrp="1"/>
          </p:cNvSpPr>
          <p:nvPr>
            <p:ph idx="1"/>
          </p:nvPr>
        </p:nvSpPr>
        <p:spPr/>
        <p:txBody>
          <a:bodyPr/>
          <a:lstStyle/>
          <a:p>
            <a:r>
              <a:rPr lang="en-US" sz="2000"/>
              <a:t>In individuals with a minor risk factor who have a family history of VTE and unknown thrombophilia status, suggest not to perform thrombophilia testing to guide thromboprophylaxis (conditional recommendation, very low certainty)</a:t>
            </a:r>
          </a:p>
          <a:p>
            <a:endParaRPr lang="en-US" sz="2000"/>
          </a:p>
        </p:txBody>
      </p:sp>
      <p:graphicFrame>
        <p:nvGraphicFramePr>
          <p:cNvPr id="16" name="Google Shape;135;p26">
            <a:extLst>
              <a:ext uri="{FF2B5EF4-FFF2-40B4-BE49-F238E27FC236}">
                <a16:creationId xmlns:a16="http://schemas.microsoft.com/office/drawing/2014/main" id="{42431934-85D0-E949-99E5-7953235F19D4}"/>
              </a:ext>
            </a:extLst>
          </p:cNvPr>
          <p:cNvGraphicFramePr/>
          <p:nvPr>
            <p:extLst>
              <p:ext uri="{D42A27DB-BD31-4B8C-83A1-F6EECF244321}">
                <p14:modId xmlns:p14="http://schemas.microsoft.com/office/powerpoint/2010/main" val="1306845461"/>
              </p:ext>
            </p:extLst>
          </p:nvPr>
        </p:nvGraphicFramePr>
        <p:xfrm>
          <a:off x="2065297" y="3304532"/>
          <a:ext cx="5877626" cy="2047015"/>
        </p:xfrm>
        <a:graphic>
          <a:graphicData uri="http://schemas.openxmlformats.org/drawingml/2006/table">
            <a:tbl>
              <a:tblPr>
                <a:noFill/>
                <a:tableStyleId>{CDA78BCB-65FA-40E4-831A-3C8719A47980}</a:tableStyleId>
              </a:tblPr>
              <a:tblGrid>
                <a:gridCol w="1920547">
                  <a:extLst>
                    <a:ext uri="{9D8B030D-6E8A-4147-A177-3AD203B41FA5}">
                      <a16:colId xmlns:a16="http://schemas.microsoft.com/office/drawing/2014/main" val="20000"/>
                    </a:ext>
                  </a:extLst>
                </a:gridCol>
                <a:gridCol w="3957079">
                  <a:extLst>
                    <a:ext uri="{9D8B030D-6E8A-4147-A177-3AD203B41FA5}">
                      <a16:colId xmlns:a16="http://schemas.microsoft.com/office/drawing/2014/main" val="20001"/>
                    </a:ext>
                  </a:extLst>
                </a:gridCol>
              </a:tblGrid>
              <a:tr h="838111">
                <a:tc>
                  <a:txBody>
                    <a:bodyPr/>
                    <a:lstStyle/>
                    <a:p>
                      <a:pPr marL="0" lvl="0" indent="0" algn="l" rtl="0">
                        <a:spcBef>
                          <a:spcPts val="0"/>
                        </a:spcBef>
                        <a:spcAft>
                          <a:spcPts val="0"/>
                        </a:spcAft>
                        <a:buNone/>
                      </a:pPr>
                      <a:r>
                        <a:rPr lang="en" sz="1400" b="0" i="0">
                          <a:solidFill>
                            <a:schemeClr val="lt1"/>
                          </a:solidFill>
                          <a:latin typeface="Calibri" panose="020F0502020204030204" pitchFamily="34" charset="0"/>
                          <a:cs typeface="Calibri" panose="020F0502020204030204" pitchFamily="34" charset="0"/>
                        </a:rPr>
                        <a:t>Outcomes</a:t>
                      </a:r>
                      <a:endParaRPr sz="1400" b="1">
                        <a:solidFill>
                          <a:schemeClr val="lt1"/>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3E3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400" b="0" i="0" u="none">
                          <a:solidFill>
                            <a:schemeClr val="lt1"/>
                          </a:solidFill>
                          <a:latin typeface="Calibri" panose="020F0502020204030204" pitchFamily="34" charset="0"/>
                          <a:cs typeface="Calibri" panose="020F0502020204030204" pitchFamily="34" charset="0"/>
                        </a:rPr>
                        <a:t>Impact of thrombophilia testing strategy in first degree relatives of patients with VTE per 1000 episodes (142 more patients receive thromboprophylaxis)</a:t>
                      </a:r>
                      <a:endParaRPr lang="en-CA" sz="1400" b="0" i="0">
                        <a:solidFill>
                          <a:schemeClr val="lt1"/>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0000"/>
                  </a:ext>
                </a:extLst>
              </a:tr>
              <a:tr h="434834">
                <a:tc>
                  <a:txBody>
                    <a:bodyPr/>
                    <a:lstStyle/>
                    <a:p>
                      <a:pPr marL="11113" lvl="0" indent="-11113" algn="l" rtl="0">
                        <a:spcBef>
                          <a:spcPts val="0"/>
                        </a:spcBef>
                        <a:spcAft>
                          <a:spcPts val="0"/>
                        </a:spcAft>
                        <a:buNone/>
                        <a:tabLst/>
                      </a:pPr>
                      <a:r>
                        <a:rPr lang="en" sz="1400" b="0" i="0">
                          <a:solidFill>
                            <a:schemeClr val="bg1">
                              <a:lumMod val="50000"/>
                            </a:schemeClr>
                          </a:solidFill>
                          <a:latin typeface="Calibri" panose="020F0502020204030204" pitchFamily="34" charset="0"/>
                          <a:cs typeface="Calibri" panose="020F0502020204030204" pitchFamily="34" charset="0"/>
                        </a:rPr>
                        <a:t>Recurrent VTE</a:t>
                      </a:r>
                      <a:endParaRPr sz="1400" b="1">
                        <a:solidFill>
                          <a:schemeClr val="bg1">
                            <a:lumMod val="50000"/>
                          </a:schemeClr>
                        </a:solidFill>
                        <a:latin typeface="Calibri" panose="020F0502020204030204" pitchFamily="34" charset="0"/>
                        <a:cs typeface="Calibri" panose="020F0502020204030204" pitchFamily="34" charset="0"/>
                      </a:endParaRPr>
                    </a:p>
                  </a:txBody>
                  <a:tcPr marL="2400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2.16 fewer</a:t>
                      </a:r>
                      <a:r>
                        <a:rPr lang="en" sz="1400" b="0" u="none">
                          <a:solidFill>
                            <a:schemeClr val="bg1">
                              <a:lumMod val="50000"/>
                            </a:schemeClr>
                          </a:solidFill>
                          <a:latin typeface="Calibri" panose="020F0502020204030204" pitchFamily="34" charset="0"/>
                          <a:cs typeface="Calibri" panose="020F0502020204030204" pitchFamily="34" charset="0"/>
                        </a:rPr>
                        <a:t> VTE (0.02 to 5.66)</a:t>
                      </a:r>
                      <a:endParaRPr sz="1400" b="0" u="none">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492615">
                <a:tc>
                  <a:txBody>
                    <a:bodyPr/>
                    <a:lstStyle/>
                    <a:p>
                      <a:pPr marL="11113" lvl="0" indent="0" algn="l" rtl="0">
                        <a:spcBef>
                          <a:spcPts val="0"/>
                        </a:spcBef>
                        <a:spcAft>
                          <a:spcPts val="0"/>
                        </a:spcAft>
                        <a:buNone/>
                        <a:tabLst/>
                      </a:pPr>
                      <a:r>
                        <a:rPr lang="en" sz="1400" b="0" i="0">
                          <a:solidFill>
                            <a:schemeClr val="bg1">
                              <a:lumMod val="50000"/>
                            </a:schemeClr>
                          </a:solidFill>
                          <a:latin typeface="Calibri" panose="020F0502020204030204" pitchFamily="34" charset="0"/>
                          <a:cs typeface="Calibri" panose="020F0502020204030204" pitchFamily="34" charset="0"/>
                        </a:rPr>
                        <a:t>Major Bleeding </a:t>
                      </a:r>
                      <a:endParaRPr sz="1400" b="1">
                        <a:solidFill>
                          <a:schemeClr val="bg1">
                            <a:lumMod val="50000"/>
                          </a:schemeClr>
                        </a:solidFill>
                        <a:latin typeface="Calibri" panose="020F0502020204030204" pitchFamily="34" charset="0"/>
                        <a:cs typeface="Calibri" panose="020F0502020204030204" pitchFamily="34" charset="0"/>
                      </a:endParaRPr>
                    </a:p>
                  </a:txBody>
                  <a:tcPr marL="2400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a:txBody>
                    <a:bodyPr/>
                    <a:lstStyle/>
                    <a:p>
                      <a:pPr marL="0" lvl="0" indent="0" algn="l" rtl="0">
                        <a:spcBef>
                          <a:spcPts val="0"/>
                        </a:spcBef>
                        <a:spcAft>
                          <a:spcPts val="0"/>
                        </a:spcAft>
                        <a:buNone/>
                      </a:pPr>
                      <a:r>
                        <a:rPr lang="en" sz="1400" b="0" i="0" u="none">
                          <a:solidFill>
                            <a:schemeClr val="bg1">
                              <a:lumMod val="50000"/>
                            </a:schemeClr>
                          </a:solidFill>
                          <a:latin typeface="Calibri" panose="020F0502020204030204" pitchFamily="34" charset="0"/>
                          <a:cs typeface="Calibri" panose="020F0502020204030204" pitchFamily="34" charset="0"/>
                        </a:rPr>
                        <a:t>0.62 more</a:t>
                      </a:r>
                      <a:r>
                        <a:rPr lang="en" sz="1400" b="0" u="none">
                          <a:solidFill>
                            <a:schemeClr val="bg1">
                              <a:lumMod val="50000"/>
                            </a:schemeClr>
                          </a:solidFill>
                          <a:latin typeface="Calibri" panose="020F0502020204030204" pitchFamily="34" charset="0"/>
                          <a:cs typeface="Calibri" panose="020F0502020204030204" pitchFamily="34" charset="0"/>
                        </a:rPr>
                        <a:t> major </a:t>
                      </a:r>
                      <a:r>
                        <a:rPr lang="en-CA" sz="1400" b="0" u="none">
                          <a:solidFill>
                            <a:schemeClr val="bg1">
                              <a:lumMod val="50000"/>
                            </a:schemeClr>
                          </a:solidFill>
                          <a:latin typeface="Calibri" panose="020F0502020204030204" pitchFamily="34" charset="0"/>
                          <a:cs typeface="Calibri" panose="020F0502020204030204" pitchFamily="34" charset="0"/>
                        </a:rPr>
                        <a:t>bleeds</a:t>
                      </a:r>
                      <a:r>
                        <a:rPr lang="en" sz="1400" b="0" u="none">
                          <a:solidFill>
                            <a:schemeClr val="bg1">
                              <a:lumMod val="50000"/>
                            </a:schemeClr>
                          </a:solidFill>
                          <a:latin typeface="Calibri" panose="020F0502020204030204" pitchFamily="34" charset="0"/>
                          <a:cs typeface="Calibri" panose="020F0502020204030204" pitchFamily="34" charset="0"/>
                        </a:rPr>
                        <a:t> (0.13 to 1.82)</a:t>
                      </a:r>
                      <a:endParaRPr sz="1400" b="0" u="none">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19" name="Google Shape;140;p26">
            <a:extLst>
              <a:ext uri="{FF2B5EF4-FFF2-40B4-BE49-F238E27FC236}">
                <a16:creationId xmlns:a16="http://schemas.microsoft.com/office/drawing/2014/main" id="{6F175CED-4751-614C-9204-3EFBC28C9B02}"/>
              </a:ext>
            </a:extLst>
          </p:cNvPr>
          <p:cNvPicPr preferRelativeResize="0"/>
          <p:nvPr/>
        </p:nvPicPr>
        <p:blipFill>
          <a:blip r:embed="rId3">
            <a:alphaModFix/>
          </a:blip>
          <a:stretch>
            <a:fillRect/>
          </a:stretch>
        </p:blipFill>
        <p:spPr>
          <a:xfrm>
            <a:off x="2089565" y="4543068"/>
            <a:ext cx="186967" cy="186967"/>
          </a:xfrm>
          <a:prstGeom prst="rect">
            <a:avLst/>
          </a:prstGeom>
          <a:noFill/>
          <a:ln>
            <a:noFill/>
          </a:ln>
        </p:spPr>
      </p:pic>
      <p:pic>
        <p:nvPicPr>
          <p:cNvPr id="20" name="Google Shape;140;p26">
            <a:extLst>
              <a:ext uri="{FF2B5EF4-FFF2-40B4-BE49-F238E27FC236}">
                <a16:creationId xmlns:a16="http://schemas.microsoft.com/office/drawing/2014/main" id="{E9D102B6-9EDC-EA4D-A9AB-40CDEA707272}"/>
              </a:ext>
            </a:extLst>
          </p:cNvPr>
          <p:cNvPicPr preferRelativeResize="0"/>
          <p:nvPr/>
        </p:nvPicPr>
        <p:blipFill>
          <a:blip r:embed="rId3">
            <a:alphaModFix/>
          </a:blip>
          <a:stretch>
            <a:fillRect/>
          </a:stretch>
        </p:blipFill>
        <p:spPr>
          <a:xfrm>
            <a:off x="2089563" y="5013592"/>
            <a:ext cx="186967" cy="186967"/>
          </a:xfrm>
          <a:prstGeom prst="rect">
            <a:avLst/>
          </a:prstGeom>
          <a:noFill/>
          <a:ln>
            <a:noFill/>
          </a:ln>
        </p:spPr>
      </p:pic>
      <p:sp>
        <p:nvSpPr>
          <p:cNvPr id="8" name="Rectangle 7">
            <a:extLst>
              <a:ext uri="{FF2B5EF4-FFF2-40B4-BE49-F238E27FC236}">
                <a16:creationId xmlns:a16="http://schemas.microsoft.com/office/drawing/2014/main" id="{E2A53B04-2C05-17ED-A69F-889FE603C378}"/>
              </a:ext>
            </a:extLst>
          </p:cNvPr>
          <p:cNvSpPr/>
          <p:nvPr/>
        </p:nvSpPr>
        <p:spPr>
          <a:xfrm>
            <a:off x="8289856" y="3304533"/>
            <a:ext cx="2176272" cy="1068684"/>
          </a:xfrm>
          <a:prstGeom prst="rect">
            <a:avLst/>
          </a:prstGeom>
          <a:solidFill>
            <a:srgbClr val="FFD9B0"/>
          </a:solidFill>
          <a:ln>
            <a:noFill/>
          </a:ln>
        </p:spPr>
        <p:style>
          <a:lnRef idx="2">
            <a:schemeClr val="accent1">
              <a:shade val="50000"/>
            </a:schemeClr>
          </a:lnRef>
          <a:fillRef idx="1">
            <a:schemeClr val="accent1"/>
          </a:fillRef>
          <a:effectRef idx="0">
            <a:schemeClr val="accent1"/>
          </a:effectRef>
          <a:fontRef idx="minor">
            <a:schemeClr val="lt1"/>
          </a:fontRef>
        </p:style>
        <p:txBody>
          <a:bodyPr lIns="120000" rtlCol="0" anchor="ctr"/>
          <a:lstStyle/>
          <a:p>
            <a:pPr marL="169329">
              <a:buClr>
                <a:srgbClr val="1A1A1A"/>
              </a:buClr>
              <a:buSzPts val="1600"/>
            </a:pPr>
            <a:r>
              <a:rPr lang="en-CA" sz="1400">
                <a:solidFill>
                  <a:srgbClr val="7F7F7F"/>
                </a:solidFill>
                <a:latin typeface="Calibri"/>
                <a:ea typeface="Calibri"/>
                <a:cs typeface="Calibri"/>
                <a:sym typeface="Calibri"/>
              </a:rPr>
              <a:t>Recommendations assume no time delay for testing</a:t>
            </a:r>
            <a:endParaRPr lang="en-CA" sz="1600">
              <a:solidFill>
                <a:srgbClr val="7F7F7F"/>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049BFFBC-BAD2-3EC2-6771-AECB9B8D9531}"/>
              </a:ext>
            </a:extLst>
          </p:cNvPr>
          <p:cNvGrpSpPr/>
          <p:nvPr/>
        </p:nvGrpSpPr>
        <p:grpSpPr>
          <a:xfrm>
            <a:off x="6610675" y="6345076"/>
            <a:ext cx="5423065" cy="276999"/>
            <a:chOff x="5793296" y="6483927"/>
            <a:chExt cx="4859620" cy="276999"/>
          </a:xfrm>
        </p:grpSpPr>
        <p:sp>
          <p:nvSpPr>
            <p:cNvPr id="3" name="TextBox 2">
              <a:extLst>
                <a:ext uri="{FF2B5EF4-FFF2-40B4-BE49-F238E27FC236}">
                  <a16:creationId xmlns:a16="http://schemas.microsoft.com/office/drawing/2014/main" id="{04846773-BF70-FA7E-FB01-9F6E28841396}"/>
                </a:ext>
              </a:extLst>
            </p:cNvPr>
            <p:cNvSpPr txBox="1"/>
            <p:nvPr/>
          </p:nvSpPr>
          <p:spPr>
            <a:xfrm>
              <a:off x="5793296" y="6483927"/>
              <a:ext cx="4859620" cy="276999"/>
            </a:xfrm>
            <a:prstGeom prst="rect">
              <a:avLst/>
            </a:prstGeom>
            <a:noFill/>
          </p:spPr>
          <p:txBody>
            <a:bodyPr wrap="square" rtlCol="0">
              <a:spAutoFit/>
            </a:bodyPr>
            <a:lstStyle/>
            <a:p>
              <a:r>
                <a:rPr lang="en-CA" sz="1200">
                  <a:solidFill>
                    <a:schemeClr val="tx1">
                      <a:lumMod val="50000"/>
                      <a:lumOff val="50000"/>
                    </a:schemeClr>
                  </a:solidFill>
                </a:rPr>
                <a:t>Quality of Evidence (GRADE): Low or Very Low        Moderate        High</a:t>
              </a:r>
            </a:p>
          </p:txBody>
        </p:sp>
        <p:sp>
          <p:nvSpPr>
            <p:cNvPr id="4" name="Oval 3">
              <a:extLst>
                <a:ext uri="{FF2B5EF4-FFF2-40B4-BE49-F238E27FC236}">
                  <a16:creationId xmlns:a16="http://schemas.microsoft.com/office/drawing/2014/main" id="{AAC2FFD5-AACE-3ED3-EA60-19EEA68515D4}"/>
                </a:ext>
              </a:extLst>
            </p:cNvPr>
            <p:cNvSpPr/>
            <p:nvPr/>
          </p:nvSpPr>
          <p:spPr>
            <a:xfrm>
              <a:off x="8792564" y="6543279"/>
              <a:ext cx="158294" cy="173736"/>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63419E8-6D23-C855-6882-CE9750C44AEF}"/>
                </a:ext>
              </a:extLst>
            </p:cNvPr>
            <p:cNvSpPr/>
            <p:nvPr/>
          </p:nvSpPr>
          <p:spPr>
            <a:xfrm>
              <a:off x="9671148" y="6543279"/>
              <a:ext cx="158294" cy="173736"/>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5809EF5-5828-2BE8-C9B2-3231233502D4}"/>
                </a:ext>
              </a:extLst>
            </p:cNvPr>
            <p:cNvSpPr/>
            <p:nvPr/>
          </p:nvSpPr>
          <p:spPr>
            <a:xfrm>
              <a:off x="10267355" y="6543279"/>
              <a:ext cx="158294" cy="173736"/>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7676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aphicFrame>
        <p:nvGraphicFramePr>
          <p:cNvPr id="8" name="Google Shape;110;p22">
            <a:extLst>
              <a:ext uri="{FF2B5EF4-FFF2-40B4-BE49-F238E27FC236}">
                <a16:creationId xmlns:a16="http://schemas.microsoft.com/office/drawing/2014/main" id="{21B8BF81-AACC-6041-A5D4-2BC7316E13F3}"/>
              </a:ext>
            </a:extLst>
          </p:cNvPr>
          <p:cNvGraphicFramePr/>
          <p:nvPr>
            <p:extLst>
              <p:ext uri="{D42A27DB-BD31-4B8C-83A1-F6EECF244321}">
                <p14:modId xmlns:p14="http://schemas.microsoft.com/office/powerpoint/2010/main" val="3547207409"/>
              </p:ext>
            </p:extLst>
          </p:nvPr>
        </p:nvGraphicFramePr>
        <p:xfrm>
          <a:off x="2094370" y="2680050"/>
          <a:ext cx="7809938" cy="3267587"/>
        </p:xfrm>
        <a:graphic>
          <a:graphicData uri="http://schemas.openxmlformats.org/drawingml/2006/table">
            <a:tbl>
              <a:tblPr>
                <a:noFill/>
                <a:tableStyleId>{CDA78BCB-65FA-40E4-831A-3C8719A47980}</a:tableStyleId>
              </a:tblPr>
              <a:tblGrid>
                <a:gridCol w="1706182">
                  <a:extLst>
                    <a:ext uri="{9D8B030D-6E8A-4147-A177-3AD203B41FA5}">
                      <a16:colId xmlns:a16="http://schemas.microsoft.com/office/drawing/2014/main" val="20000"/>
                    </a:ext>
                  </a:extLst>
                </a:gridCol>
                <a:gridCol w="663075">
                  <a:extLst>
                    <a:ext uri="{9D8B030D-6E8A-4147-A177-3AD203B41FA5}">
                      <a16:colId xmlns:a16="http://schemas.microsoft.com/office/drawing/2014/main" val="887941282"/>
                    </a:ext>
                  </a:extLst>
                </a:gridCol>
                <a:gridCol w="2644906">
                  <a:extLst>
                    <a:ext uri="{9D8B030D-6E8A-4147-A177-3AD203B41FA5}">
                      <a16:colId xmlns:a16="http://schemas.microsoft.com/office/drawing/2014/main" val="254284484"/>
                    </a:ext>
                  </a:extLst>
                </a:gridCol>
                <a:gridCol w="2795775">
                  <a:extLst>
                    <a:ext uri="{9D8B030D-6E8A-4147-A177-3AD203B41FA5}">
                      <a16:colId xmlns:a16="http://schemas.microsoft.com/office/drawing/2014/main" val="980704131"/>
                    </a:ext>
                  </a:extLst>
                </a:gridCol>
              </a:tblGrid>
              <a:tr h="465099">
                <a:tc rowSpan="2">
                  <a:txBody>
                    <a:bodyPr/>
                    <a:lstStyle/>
                    <a:p>
                      <a:pPr marL="0" lvl="0" indent="0" algn="l" rtl="0">
                        <a:spcBef>
                          <a:spcPts val="0"/>
                        </a:spcBef>
                        <a:spcAft>
                          <a:spcPts val="0"/>
                        </a:spcAft>
                        <a:buNone/>
                      </a:pPr>
                      <a:r>
                        <a:rPr lang="en-CA" sz="1300" b="0" i="0">
                          <a:solidFill>
                            <a:schemeClr val="lt1"/>
                          </a:solidFill>
                          <a:latin typeface="Calibri" panose="020F0502020204030204" pitchFamily="34" charset="0"/>
                          <a:cs typeface="Calibri" panose="020F0502020204030204" pitchFamily="34" charset="0"/>
                        </a:rPr>
                        <a:t>Family History</a:t>
                      </a:r>
                      <a:endParaRPr sz="1300" b="0" i="0">
                        <a:solidFill>
                          <a:schemeClr val="lt1"/>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3E31"/>
                    </a:solidFill>
                  </a:tcPr>
                </a:tc>
                <a:tc gridSpan="3">
                  <a:txBody>
                    <a:bodyPr/>
                    <a:lstStyle/>
                    <a:p>
                      <a:pPr marL="0" lvl="0" indent="0" algn="ctr" rtl="0">
                        <a:spcBef>
                          <a:spcPts val="0"/>
                        </a:spcBef>
                        <a:spcAft>
                          <a:spcPts val="0"/>
                        </a:spcAft>
                        <a:buNone/>
                      </a:pPr>
                      <a:r>
                        <a:rPr lang="en-CA" sz="1300" b="0" i="0" u="none">
                          <a:solidFill>
                            <a:schemeClr val="lt1"/>
                          </a:solidFill>
                          <a:latin typeface="Calibri" panose="020F0502020204030204" pitchFamily="34" charset="0"/>
                          <a:cs typeface="Calibri" panose="020F0502020204030204" pitchFamily="34" charset="0"/>
                        </a:rPr>
                        <a:t>Impact of selective thrombophilia strategy in first degree relatives of patients with VTE per 1000 episodes (500 more patients treated with thromboprophylaxis)</a:t>
                      </a:r>
                      <a:endParaRPr sz="1300" b="0" i="0">
                        <a:solidFill>
                          <a:schemeClr val="lt1"/>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3E31"/>
                    </a:solid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CA" sz="1200" b="0" i="0" u="none">
                        <a:solidFill>
                          <a:schemeClr val="lt1"/>
                        </a:solidFill>
                        <a:latin typeface="Calibri" panose="020F0502020204030204" pitchFamily="34" charset="0"/>
                        <a:cs typeface="Calibri" panose="020F0502020204030204" pitchFamily="34" charset="0"/>
                      </a:endParaRPr>
                    </a:p>
                  </a:txBody>
                  <a:tcPr marL="91425" marR="91425" marT="91425" marB="91425">
                    <a:solidFill>
                      <a:srgbClr val="E06666"/>
                    </a:solidFill>
                  </a:tcPr>
                </a:tc>
                <a:extLst>
                  <a:ext uri="{0D108BD9-81ED-4DB2-BD59-A6C34878D82A}">
                    <a16:rowId xmlns:a16="http://schemas.microsoft.com/office/drawing/2014/main" val="10000"/>
                  </a:ext>
                </a:extLst>
              </a:tr>
              <a:tr h="276153">
                <a:tc vMerge="1">
                  <a:txBody>
                    <a:bodyPr/>
                    <a:lstStyle/>
                    <a:p>
                      <a:endParaRPr lang="en-US"/>
                    </a:p>
                  </a:txBody>
                  <a:tcPr/>
                </a:tc>
                <a:tc gridSpan="2">
                  <a:txBody>
                    <a:bodyPr/>
                    <a:lstStyle/>
                    <a:p>
                      <a:pPr algn="ctr"/>
                      <a:r>
                        <a:rPr lang="en-CA" sz="1300" b="1" i="0" u="none">
                          <a:solidFill>
                            <a:schemeClr val="bg1">
                              <a:lumMod val="50000"/>
                            </a:schemeClr>
                          </a:solidFill>
                          <a:latin typeface="Calibri" panose="020F0502020204030204" pitchFamily="34" charset="0"/>
                          <a:cs typeface="Calibri" panose="020F0502020204030204" pitchFamily="34" charset="0"/>
                        </a:rPr>
                        <a:t>VTE</a:t>
                      </a:r>
                      <a:endParaRPr lang="en-US" sz="1300" b="1">
                        <a:solidFill>
                          <a:schemeClr val="bg1">
                            <a:lumMod val="50000"/>
                          </a:schemeClr>
                        </a:solidFill>
                      </a:endParaRPr>
                    </a:p>
                  </a:txBody>
                  <a:tcPr anchor="ctr">
                    <a:lnL w="9525" cap="flat" cmpd="sng">
                      <a:noFill/>
                      <a:prstDash val="solid"/>
                      <a:round/>
                      <a:headEnd type="none" w="sm" len="sm"/>
                      <a:tailEnd type="none" w="sm" len="sm"/>
                    </a:lnL>
                    <a:lnR w="3175" cap="flat" cmpd="sng" algn="ctr">
                      <a:solidFill>
                        <a:schemeClr val="bg1">
                          <a:lumMod val="50000"/>
                        </a:schemeClr>
                      </a:solidFill>
                      <a:prstDash val="solid"/>
                      <a:round/>
                      <a:headEnd type="none" w="med" len="med"/>
                      <a:tailEnd type="none" w="med" len="med"/>
                    </a:lnR>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solidFill>
                      <a:schemeClr val="bg1">
                        <a:lumMod val="95000"/>
                      </a:schemeClr>
                    </a:solidFill>
                  </a:tcPr>
                </a:tc>
                <a:tc hMerge="1">
                  <a:txBody>
                    <a:bodyPr/>
                    <a:lstStyle/>
                    <a:p>
                      <a:endParaRPr lang="en-US" sz="1400"/>
                    </a:p>
                  </a:txBody>
                  <a:tcPr>
                    <a:solidFill>
                      <a:srgbClr val="E06666"/>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300" b="1" i="0" u="none">
                          <a:solidFill>
                            <a:schemeClr val="bg1">
                              <a:lumMod val="50000"/>
                            </a:schemeClr>
                          </a:solidFill>
                          <a:latin typeface="Calibri" panose="020F0502020204030204" pitchFamily="34" charset="0"/>
                          <a:cs typeface="Calibri" panose="020F0502020204030204" pitchFamily="34" charset="0"/>
                        </a:rPr>
                        <a:t>Major Bleeding</a:t>
                      </a:r>
                    </a:p>
                  </a:txBody>
                  <a:tcPr anchor="ctr">
                    <a:lnL w="3175" cap="flat" cmpd="sng" algn="ctr">
                      <a:solidFill>
                        <a:schemeClr val="bg1">
                          <a:lumMod val="50000"/>
                        </a:schemeClr>
                      </a:solidFill>
                      <a:prstDash val="solid"/>
                      <a:round/>
                      <a:headEnd type="none" w="med" len="med"/>
                      <a:tailEnd type="none" w="med" len="med"/>
                    </a:lnL>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52888875"/>
                  </a:ext>
                </a:extLst>
              </a:tr>
              <a:tr h="276153">
                <a:tc gridSpan="3">
                  <a:txBody>
                    <a:bodyPr/>
                    <a:lstStyle/>
                    <a:p>
                      <a:pPr marL="0" lvl="0" indent="0" algn="ctr" rtl="0">
                        <a:spcBef>
                          <a:spcPts val="0"/>
                        </a:spcBef>
                        <a:spcAft>
                          <a:spcPts val="0"/>
                        </a:spcAft>
                        <a:buNone/>
                      </a:pPr>
                      <a:r>
                        <a:rPr lang="en-CA" sz="1300" b="1">
                          <a:solidFill>
                            <a:schemeClr val="bg1">
                              <a:lumMod val="50000"/>
                            </a:schemeClr>
                          </a:solidFill>
                          <a:latin typeface="Calibri" panose="020F0502020204030204" pitchFamily="34" charset="0"/>
                          <a:cs typeface="Calibri" panose="020F0502020204030204" pitchFamily="34" charset="0"/>
                        </a:rPr>
                        <a:t>Low Risk</a:t>
                      </a:r>
                    </a:p>
                  </a:txBody>
                  <a:tcPr anchor="ctr">
                    <a:lnL w="9525" cap="flat" cmpd="sng">
                      <a:noFill/>
                      <a:prstDash val="solid"/>
                      <a:round/>
                      <a:headEnd type="none" w="sm" len="sm"/>
                      <a:tailEnd type="none" w="sm" len="sm"/>
                    </a:lnL>
                    <a:lnR w="3175" cap="flat" cmpd="sng" algn="ctr">
                      <a:solidFill>
                        <a:schemeClr val="bg1">
                          <a:lumMod val="50000"/>
                        </a:schemeClr>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FFD9B0"/>
                    </a:solidFill>
                  </a:tcPr>
                </a:tc>
                <a:tc hMerge="1">
                  <a:txBody>
                    <a:bodyPr/>
                    <a:lstStyle/>
                    <a:p>
                      <a:endParaRPr lang="en-US"/>
                    </a:p>
                  </a:txBody>
                  <a:tcPr/>
                </a:tc>
                <a:tc hMerge="1">
                  <a:txBody>
                    <a:bodyPr/>
                    <a:lstStyle/>
                    <a:p>
                      <a:pPr marL="0" lvl="0" indent="0" algn="ctr" rtl="0">
                        <a:spcBef>
                          <a:spcPts val="0"/>
                        </a:spcBef>
                        <a:spcAft>
                          <a:spcPts val="0"/>
                        </a:spcAft>
                        <a:buNone/>
                      </a:pPr>
                      <a:endParaRPr sz="1400" b="1">
                        <a:solidFill>
                          <a:schemeClr val="tx1">
                            <a:lumMod val="75000"/>
                            <a:lumOff val="25000"/>
                          </a:schemeClr>
                        </a:solidFill>
                        <a:latin typeface="Calibri" panose="020F0502020204030204" pitchFamily="34" charset="0"/>
                        <a:cs typeface="Calibri" panose="020F0502020204030204" pitchFamily="34" charset="0"/>
                      </a:endParaRPr>
                    </a:p>
                  </a:txBody>
                  <a:tcPr>
                    <a:solidFill>
                      <a:schemeClr val="bg2">
                        <a:lumMod val="20000"/>
                        <a:lumOff val="80000"/>
                      </a:schemeClr>
                    </a:solidFill>
                  </a:tcPr>
                </a:tc>
                <a:tc rowSpan="7">
                  <a:txBody>
                    <a:bodyPr/>
                    <a:lstStyle/>
                    <a:p>
                      <a:pPr marL="0" lvl="0" indent="0" algn="ctr" rtl="0">
                        <a:spcBef>
                          <a:spcPts val="0"/>
                        </a:spcBef>
                        <a:spcAft>
                          <a:spcPts val="0"/>
                        </a:spcAft>
                        <a:buNone/>
                      </a:pPr>
                      <a:r>
                        <a:rPr lang="en-CA" sz="1300" b="0">
                          <a:solidFill>
                            <a:schemeClr val="bg1">
                              <a:lumMod val="50000"/>
                            </a:schemeClr>
                          </a:solidFill>
                          <a:latin typeface="Calibri" panose="020F0502020204030204" pitchFamily="34" charset="0"/>
                          <a:cs typeface="Calibri" panose="020F0502020204030204" pitchFamily="34" charset="0"/>
                        </a:rPr>
                        <a:t>2.18 more bleeds </a:t>
                      </a:r>
                      <a:br>
                        <a:rPr lang="en-CA" sz="1300" b="0">
                          <a:solidFill>
                            <a:schemeClr val="bg1">
                              <a:lumMod val="50000"/>
                            </a:schemeClr>
                          </a:solidFill>
                          <a:latin typeface="Calibri" panose="020F0502020204030204" pitchFamily="34" charset="0"/>
                          <a:cs typeface="Calibri" panose="020F0502020204030204" pitchFamily="34" charset="0"/>
                        </a:rPr>
                      </a:br>
                      <a:r>
                        <a:rPr lang="en-CA" sz="1300" b="0">
                          <a:solidFill>
                            <a:schemeClr val="bg1">
                              <a:lumMod val="50000"/>
                            </a:schemeClr>
                          </a:solidFill>
                          <a:latin typeface="Calibri" panose="020F0502020204030204" pitchFamily="34" charset="0"/>
                          <a:cs typeface="Calibri" panose="020F0502020204030204" pitchFamily="34" charset="0"/>
                        </a:rPr>
                        <a:t>(0.66 to 4.54)</a:t>
                      </a:r>
                      <a:endParaRPr sz="1300" b="0">
                        <a:solidFill>
                          <a:schemeClr val="bg1">
                            <a:lumMod val="50000"/>
                          </a:schemeClr>
                        </a:solidFill>
                        <a:latin typeface="Calibri" panose="020F0502020204030204" pitchFamily="34" charset="0"/>
                        <a:cs typeface="Calibri" panose="020F0502020204030204"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60288846"/>
                  </a:ext>
                </a:extLst>
              </a:tr>
              <a:tr h="364019">
                <a:tc gridSpan="2">
                  <a:txBody>
                    <a:bodyPr/>
                    <a:lstStyle/>
                    <a:p>
                      <a:pPr marL="0" lvl="0" indent="0" algn="l" rtl="0">
                        <a:spcBef>
                          <a:spcPts val="0"/>
                        </a:spcBef>
                        <a:spcAft>
                          <a:spcPts val="0"/>
                        </a:spcAft>
                        <a:buNone/>
                      </a:pPr>
                      <a:r>
                        <a:rPr lang="en" sz="1300" b="0" i="0">
                          <a:solidFill>
                            <a:schemeClr val="bg1">
                              <a:lumMod val="50000"/>
                            </a:schemeClr>
                          </a:solidFill>
                          <a:latin typeface="Calibri" panose="020F0502020204030204" pitchFamily="34" charset="0"/>
                          <a:cs typeface="Calibri" panose="020F0502020204030204" pitchFamily="34" charset="0"/>
                        </a:rPr>
                        <a:t>     FVL Heterozygous </a:t>
                      </a:r>
                      <a:endParaRPr sz="1300" b="1">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3175" cap="flat" cmpd="sng" algn="ctr">
                      <a:solidFill>
                        <a:schemeClr val="bg1">
                          <a:lumMod val="50000"/>
                        </a:schemeClr>
                      </a:solidFill>
                      <a:prstDash val="solid"/>
                      <a:round/>
                      <a:headEnd type="none" w="med" len="med"/>
                      <a:tailEnd type="none" w="med" len="med"/>
                    </a:lnR>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r>
                        <a:rPr lang="en" sz="1400" b="0" i="0">
                          <a:solidFill>
                            <a:schemeClr val="bg1">
                              <a:lumMod val="50000"/>
                            </a:schemeClr>
                          </a:solidFill>
                          <a:latin typeface="Calibri" panose="020F0502020204030204" pitchFamily="34" charset="0"/>
                          <a:cs typeface="Calibri" panose="020F0502020204030204" pitchFamily="34" charset="0"/>
                        </a:rPr>
                        <a:t>5.04 fewer VTE (0.91 to 7.96)</a:t>
                      </a:r>
                      <a:endParaRPr lang="en-US" sz="1400">
                        <a:solidFill>
                          <a:schemeClr val="bg1">
                            <a:lumMod val="50000"/>
                          </a:schemeClr>
                        </a:solidFill>
                      </a:endParaRPr>
                    </a:p>
                  </a:txBody>
                  <a:tcPr/>
                </a:tc>
                <a:tc>
                  <a:txBody>
                    <a:bodyPr/>
                    <a:lstStyle/>
                    <a:p>
                      <a:pPr algn="ctr"/>
                      <a:r>
                        <a:rPr lang="en" sz="1300" b="0" i="0">
                          <a:solidFill>
                            <a:schemeClr val="bg1">
                              <a:lumMod val="50000"/>
                            </a:schemeClr>
                          </a:solidFill>
                          <a:latin typeface="Calibri" panose="020F0502020204030204" pitchFamily="34" charset="0"/>
                          <a:cs typeface="Calibri" panose="020F0502020204030204" pitchFamily="34" charset="0"/>
                        </a:rPr>
                        <a:t>5.04 fewer VTE (0.91 to 7.96)</a:t>
                      </a:r>
                      <a:endParaRPr lang="en-US" sz="1300">
                        <a:solidFill>
                          <a:schemeClr val="bg1">
                            <a:lumMod val="50000"/>
                          </a:schemeClr>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ctr" rtl="0">
                        <a:spcBef>
                          <a:spcPts val="0"/>
                        </a:spcBef>
                        <a:spcAft>
                          <a:spcPts val="0"/>
                        </a:spcAft>
                        <a:buNone/>
                      </a:pPr>
                      <a:r>
                        <a:rPr lang="en-CA" sz="1300" b="0">
                          <a:solidFill>
                            <a:schemeClr val="bg1">
                              <a:lumMod val="50000"/>
                            </a:schemeClr>
                          </a:solidFill>
                          <a:latin typeface="Calibri" panose="020F0502020204030204" pitchFamily="34" charset="0"/>
                          <a:cs typeface="Calibri" panose="020F0502020204030204" pitchFamily="34" charset="0"/>
                        </a:rPr>
                        <a:t>2.18 more bleeds </a:t>
                      </a:r>
                      <a:br>
                        <a:rPr lang="en-CA" sz="1300" b="0">
                          <a:solidFill>
                            <a:schemeClr val="bg1">
                              <a:lumMod val="50000"/>
                            </a:schemeClr>
                          </a:solidFill>
                          <a:latin typeface="Calibri" panose="020F0502020204030204" pitchFamily="34" charset="0"/>
                          <a:cs typeface="Calibri" panose="020F0502020204030204" pitchFamily="34" charset="0"/>
                        </a:rPr>
                      </a:br>
                      <a:r>
                        <a:rPr lang="en-CA" sz="1300" b="0">
                          <a:solidFill>
                            <a:schemeClr val="bg1">
                              <a:lumMod val="50000"/>
                            </a:schemeClr>
                          </a:solidFill>
                          <a:latin typeface="Calibri" panose="020F0502020204030204" pitchFamily="34" charset="0"/>
                          <a:cs typeface="Calibri" panose="020F0502020204030204" pitchFamily="34" charset="0"/>
                        </a:rPr>
                        <a:t>(0.66 to 4.54)</a:t>
                      </a:r>
                      <a:endParaRPr sz="1300" b="0">
                        <a:solidFill>
                          <a:schemeClr val="bg1">
                            <a:lumMod val="50000"/>
                          </a:schemeClr>
                        </a:solidFill>
                        <a:latin typeface="Calibri" panose="020F0502020204030204" pitchFamily="34" charset="0"/>
                        <a:cs typeface="Calibri" panose="020F0502020204030204" pitchFamily="34" charset="0"/>
                      </a:endParaRPr>
                    </a:p>
                  </a:txBody>
                  <a:tcPr anchor="ctr">
                    <a:lnL w="3175" cap="flat" cmpd="sng" algn="ctr">
                      <a:solidFill>
                        <a:schemeClr val="bg1">
                          <a:lumMod val="50000"/>
                        </a:schemeClr>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86802">
                <a:tc gridSpan="2">
                  <a:txBody>
                    <a:bodyPr/>
                    <a:lstStyle/>
                    <a:p>
                      <a:pPr marL="0" lvl="0" indent="0" algn="l" rtl="0">
                        <a:spcBef>
                          <a:spcPts val="0"/>
                        </a:spcBef>
                        <a:spcAft>
                          <a:spcPts val="0"/>
                        </a:spcAft>
                        <a:buNone/>
                      </a:pPr>
                      <a:r>
                        <a:rPr lang="en" sz="1300" b="0" i="0">
                          <a:solidFill>
                            <a:schemeClr val="bg1">
                              <a:lumMod val="50000"/>
                            </a:schemeClr>
                          </a:solidFill>
                          <a:latin typeface="Calibri" panose="020F0502020204030204" pitchFamily="34" charset="0"/>
                          <a:cs typeface="Calibri" panose="020F0502020204030204" pitchFamily="34" charset="0"/>
                        </a:rPr>
                        <a:t>     Prothrombin mutation</a:t>
                      </a:r>
                      <a:endParaRPr sz="1300" b="1">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hMerge="1">
                  <a:txBody>
                    <a:bodyPr/>
                    <a:lstStyle/>
                    <a:p>
                      <a:r>
                        <a:rPr lang="en" sz="1400" b="0" i="0">
                          <a:solidFill>
                            <a:schemeClr val="bg1">
                              <a:lumMod val="50000"/>
                            </a:schemeClr>
                          </a:solidFill>
                          <a:latin typeface="Calibri" panose="020F0502020204030204" pitchFamily="34" charset="0"/>
                          <a:cs typeface="Calibri" panose="020F0502020204030204" pitchFamily="34" charset="0"/>
                        </a:rPr>
                        <a:t>4.84 fewer VTE (0.80 to 8.07)</a:t>
                      </a:r>
                      <a:endParaRPr lang="en-US" sz="1400">
                        <a:solidFill>
                          <a:schemeClr val="bg1">
                            <a:lumMod val="50000"/>
                          </a:schemeClr>
                        </a:solidFill>
                      </a:endParaRPr>
                    </a:p>
                  </a:txBody>
                  <a:tcPr/>
                </a:tc>
                <a:tc>
                  <a:txBody>
                    <a:bodyPr/>
                    <a:lstStyle/>
                    <a:p>
                      <a:pPr algn="ctr"/>
                      <a:r>
                        <a:rPr lang="en" sz="1300" b="0" i="0">
                          <a:solidFill>
                            <a:schemeClr val="bg1">
                              <a:lumMod val="50000"/>
                            </a:schemeClr>
                          </a:solidFill>
                          <a:latin typeface="Calibri" panose="020F0502020204030204" pitchFamily="34" charset="0"/>
                          <a:cs typeface="Calibri" panose="020F0502020204030204" pitchFamily="34" charset="0"/>
                        </a:rPr>
                        <a:t>4.84 fewer VTE (0.80 to 8.07)</a:t>
                      </a:r>
                      <a:endParaRPr lang="en-US" sz="1300">
                        <a:solidFill>
                          <a:schemeClr val="bg1">
                            <a:lumMod val="50000"/>
                          </a:schemeClr>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vMerge="1">
                  <a:txBody>
                    <a:bodyPr/>
                    <a:lstStyle/>
                    <a:p>
                      <a:pPr marL="0" lvl="0" indent="0" algn="l" rtl="0">
                        <a:spcBef>
                          <a:spcPts val="0"/>
                        </a:spcBef>
                        <a:spcAft>
                          <a:spcPts val="0"/>
                        </a:spcAft>
                        <a:buNone/>
                      </a:pPr>
                      <a:endParaRPr sz="1200" b="1">
                        <a:solidFill>
                          <a:schemeClr val="dk1"/>
                        </a:solidFill>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3"/>
                  </a:ext>
                </a:extLst>
              </a:tr>
              <a:tr h="276153">
                <a:tc gridSpan="3">
                  <a:txBody>
                    <a:bodyPr/>
                    <a:lstStyle/>
                    <a:p>
                      <a:pPr marL="0" lvl="0" indent="0" algn="ctr" rtl="0">
                        <a:spcBef>
                          <a:spcPts val="0"/>
                        </a:spcBef>
                        <a:spcAft>
                          <a:spcPts val="0"/>
                        </a:spcAft>
                        <a:buNone/>
                      </a:pPr>
                      <a:r>
                        <a:rPr lang="en-CA" sz="1300" b="1">
                          <a:solidFill>
                            <a:schemeClr val="bg1">
                              <a:lumMod val="50000"/>
                            </a:schemeClr>
                          </a:solidFill>
                          <a:latin typeface="Calibri" panose="020F0502020204030204" pitchFamily="34" charset="0"/>
                          <a:cs typeface="Calibri" panose="020F0502020204030204" pitchFamily="34" charset="0"/>
                        </a:rPr>
                        <a:t>High Risk</a:t>
                      </a:r>
                      <a:endParaRPr sz="1300" b="1">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3175" cap="flat" cmpd="sng" algn="ctr">
                      <a:solidFill>
                        <a:schemeClr val="bg1">
                          <a:lumMod val="50000"/>
                        </a:schemeClr>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FFD9B0"/>
                    </a:solidFill>
                  </a:tcPr>
                </a:tc>
                <a:tc hMerge="1">
                  <a:txBody>
                    <a:bodyPr/>
                    <a:lstStyle/>
                    <a:p>
                      <a:endParaRPr lang="en-US"/>
                    </a:p>
                  </a:txBody>
                  <a:tcPr/>
                </a:tc>
                <a:tc hMerge="1">
                  <a:txBody>
                    <a:bodyPr/>
                    <a:lstStyle/>
                    <a:p>
                      <a:pPr marL="0" lvl="0" indent="0" algn="ctr" rtl="0">
                        <a:spcBef>
                          <a:spcPts val="0"/>
                        </a:spcBef>
                        <a:spcAft>
                          <a:spcPts val="0"/>
                        </a:spcAft>
                        <a:buNone/>
                      </a:pPr>
                      <a:endParaRPr sz="1400" b="1">
                        <a:solidFill>
                          <a:schemeClr val="bg1">
                            <a:lumMod val="50000"/>
                          </a:schemeClr>
                        </a:solidFill>
                        <a:latin typeface="Calibri" panose="020F0502020204030204" pitchFamily="34" charset="0"/>
                        <a:cs typeface="Calibri" panose="020F0502020204030204" pitchFamily="34" charset="0"/>
                      </a:endParaRPr>
                    </a:p>
                  </a:txBody>
                  <a:tcPr>
                    <a:solidFill>
                      <a:schemeClr val="bg2">
                        <a:lumMod val="20000"/>
                        <a:lumOff val="80000"/>
                      </a:schemeClr>
                    </a:solidFill>
                  </a:tcPr>
                </a:tc>
                <a:tc vMerge="1">
                  <a:txBody>
                    <a:bodyPr/>
                    <a:lstStyle/>
                    <a:p>
                      <a:pPr marL="0" lvl="0" indent="0" algn="ctr" rtl="0">
                        <a:spcBef>
                          <a:spcPts val="0"/>
                        </a:spcBef>
                        <a:spcAft>
                          <a:spcPts val="0"/>
                        </a:spcAft>
                        <a:buNone/>
                      </a:pPr>
                      <a:endParaRPr sz="1200" b="1">
                        <a:solidFill>
                          <a:schemeClr val="tx1">
                            <a:lumMod val="75000"/>
                            <a:lumOff val="25000"/>
                          </a:schemeClr>
                        </a:solidFill>
                        <a:latin typeface="Calibri" panose="020F0502020204030204" pitchFamily="34" charset="0"/>
                        <a:cs typeface="Calibri" panose="020F0502020204030204" pitchFamily="34" charset="0"/>
                      </a:endParaRPr>
                    </a:p>
                  </a:txBody>
                  <a:tcPr marL="0" marR="0" marT="0" marB="0">
                    <a:solidFill>
                      <a:schemeClr val="bg2">
                        <a:lumMod val="20000"/>
                        <a:lumOff val="80000"/>
                      </a:schemeClr>
                    </a:solidFill>
                  </a:tcPr>
                </a:tc>
                <a:extLst>
                  <a:ext uri="{0D108BD9-81ED-4DB2-BD59-A6C34878D82A}">
                    <a16:rowId xmlns:a16="http://schemas.microsoft.com/office/drawing/2014/main" val="1002232197"/>
                  </a:ext>
                </a:extLst>
              </a:tr>
              <a:tr h="386802">
                <a:tc gridSpan="2">
                  <a:txBody>
                    <a:bodyPr/>
                    <a:lstStyle/>
                    <a:p>
                      <a:pPr marL="0" lvl="0" indent="0" algn="l" rtl="0">
                        <a:spcBef>
                          <a:spcPts val="0"/>
                        </a:spcBef>
                        <a:spcAft>
                          <a:spcPts val="0"/>
                        </a:spcAft>
                        <a:buNone/>
                      </a:pPr>
                      <a:r>
                        <a:rPr lang="en" sz="1300" b="0" i="0">
                          <a:solidFill>
                            <a:schemeClr val="bg1">
                              <a:lumMod val="50000"/>
                            </a:schemeClr>
                          </a:solidFill>
                          <a:latin typeface="Calibri" panose="020F0502020204030204" pitchFamily="34" charset="0"/>
                          <a:cs typeface="Calibri" panose="020F0502020204030204" pitchFamily="34" charset="0"/>
                        </a:rPr>
                        <a:t>     Antithrombin Deficiency</a:t>
                      </a:r>
                      <a:endParaRPr sz="1300" b="1">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3175" cap="flat" cmpd="sng" algn="ctr">
                      <a:solidFill>
                        <a:schemeClr val="bg1">
                          <a:lumMod val="50000"/>
                        </a:schemeClr>
                      </a:solidFill>
                      <a:prstDash val="solid"/>
                      <a:round/>
                      <a:headEnd type="none" w="med" len="med"/>
                      <a:tailEnd type="none" w="med" len="med"/>
                    </a:lnR>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r>
                        <a:rPr lang="en" sz="1400" b="0" i="0">
                          <a:solidFill>
                            <a:schemeClr val="bg1">
                              <a:lumMod val="50000"/>
                            </a:schemeClr>
                          </a:solidFill>
                          <a:latin typeface="Calibri" panose="020F0502020204030204" pitchFamily="34" charset="0"/>
                          <a:cs typeface="Calibri" panose="020F0502020204030204" pitchFamily="34" charset="0"/>
                        </a:rPr>
                        <a:t>21.25 fewer VTE (3.80 to 32.79)</a:t>
                      </a:r>
                      <a:endParaRPr lang="en-US" sz="1400">
                        <a:solidFill>
                          <a:schemeClr val="bg1">
                            <a:lumMod val="50000"/>
                          </a:schemeClr>
                        </a:solidFill>
                      </a:endParaRPr>
                    </a:p>
                  </a:txBody>
                  <a:tcPr/>
                </a:tc>
                <a:tc>
                  <a:txBody>
                    <a:bodyPr/>
                    <a:lstStyle/>
                    <a:p>
                      <a:pPr algn="ctr"/>
                      <a:r>
                        <a:rPr lang="en" sz="1300" b="0" i="0">
                          <a:solidFill>
                            <a:schemeClr val="bg1">
                              <a:lumMod val="50000"/>
                            </a:schemeClr>
                          </a:solidFill>
                          <a:latin typeface="Calibri" panose="020F0502020204030204" pitchFamily="34" charset="0"/>
                          <a:cs typeface="Calibri" panose="020F0502020204030204" pitchFamily="34" charset="0"/>
                        </a:rPr>
                        <a:t>21.25 fewer VTE (3.80 to 32.79)</a:t>
                      </a:r>
                      <a:endParaRPr lang="en-US" sz="1300">
                        <a:solidFill>
                          <a:schemeClr val="bg1">
                            <a:lumMod val="50000"/>
                          </a:schemeClr>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rtl="0">
                        <a:spcBef>
                          <a:spcPts val="0"/>
                        </a:spcBef>
                        <a:spcAft>
                          <a:spcPts val="0"/>
                        </a:spcAft>
                        <a:buNone/>
                      </a:pPr>
                      <a:endParaRPr sz="1200" b="1">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5"/>
                  </a:ext>
                </a:extLst>
              </a:tr>
              <a:tr h="386802">
                <a:tc gridSpan="2">
                  <a:txBody>
                    <a:bodyPr/>
                    <a:lstStyle/>
                    <a:p>
                      <a:pPr marL="0" lvl="0" indent="0" algn="l" rtl="0">
                        <a:spcBef>
                          <a:spcPts val="0"/>
                        </a:spcBef>
                        <a:spcAft>
                          <a:spcPts val="0"/>
                        </a:spcAft>
                        <a:buNone/>
                      </a:pPr>
                      <a:r>
                        <a:rPr lang="en" sz="1300" b="0" i="0">
                          <a:solidFill>
                            <a:schemeClr val="bg1">
                              <a:lumMod val="50000"/>
                            </a:schemeClr>
                          </a:solidFill>
                          <a:latin typeface="Calibri" panose="020F0502020204030204" pitchFamily="34" charset="0"/>
                          <a:cs typeface="Calibri" panose="020F0502020204030204" pitchFamily="34" charset="0"/>
                        </a:rPr>
                        <a:t>     Protein C Deficiency</a:t>
                      </a:r>
                      <a:endParaRPr sz="1300" b="1">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r>
                        <a:rPr lang="en-CA" sz="1400" b="0" i="0">
                          <a:solidFill>
                            <a:schemeClr val="bg1">
                              <a:lumMod val="50000"/>
                            </a:schemeClr>
                          </a:solidFill>
                          <a:latin typeface="Calibri" panose="020F0502020204030204" pitchFamily="34" charset="0"/>
                          <a:cs typeface="Calibri" panose="020F0502020204030204" pitchFamily="34" charset="0"/>
                        </a:rPr>
                        <a:t>20.28 fewer VTE (3.32 to 32.37)</a:t>
                      </a:r>
                      <a:endParaRPr lang="en-US" sz="1400">
                        <a:solidFill>
                          <a:schemeClr val="bg1">
                            <a:lumMod val="50000"/>
                          </a:schemeClr>
                        </a:solidFill>
                      </a:endParaRPr>
                    </a:p>
                  </a:txBody>
                  <a:tcPr/>
                </a:tc>
                <a:tc>
                  <a:txBody>
                    <a:bodyPr/>
                    <a:lstStyle/>
                    <a:p>
                      <a:pPr algn="ctr"/>
                      <a:r>
                        <a:rPr lang="en-CA" sz="1300" b="0" i="0">
                          <a:solidFill>
                            <a:schemeClr val="bg1">
                              <a:lumMod val="50000"/>
                            </a:schemeClr>
                          </a:solidFill>
                          <a:latin typeface="Calibri" panose="020F0502020204030204" pitchFamily="34" charset="0"/>
                          <a:cs typeface="Calibri" panose="020F0502020204030204" pitchFamily="34" charset="0"/>
                        </a:rPr>
                        <a:t>20.28 fewer VTE (3.32 to 32.37)</a:t>
                      </a:r>
                      <a:endParaRPr lang="en-US" sz="1300">
                        <a:solidFill>
                          <a:schemeClr val="bg1">
                            <a:lumMod val="50000"/>
                          </a:schemeClr>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lvl="0" indent="0" algn="l" rtl="0">
                        <a:spcBef>
                          <a:spcPts val="0"/>
                        </a:spcBef>
                        <a:spcAft>
                          <a:spcPts val="0"/>
                        </a:spcAft>
                        <a:buNone/>
                      </a:pPr>
                      <a:endParaRPr lang="en-CA" sz="1200" b="1">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6"/>
                  </a:ext>
                </a:extLst>
              </a:tr>
              <a:tr h="386802">
                <a:tc gridSpan="2">
                  <a:txBody>
                    <a:bodyPr/>
                    <a:lstStyle/>
                    <a:p>
                      <a:pPr marL="0" lvl="0" indent="0" algn="l" rtl="0">
                        <a:spcBef>
                          <a:spcPts val="0"/>
                        </a:spcBef>
                        <a:spcAft>
                          <a:spcPts val="0"/>
                        </a:spcAft>
                        <a:buNone/>
                      </a:pPr>
                      <a:r>
                        <a:rPr lang="en" sz="1300" b="0" i="0">
                          <a:solidFill>
                            <a:schemeClr val="bg1">
                              <a:lumMod val="50000"/>
                            </a:schemeClr>
                          </a:solidFill>
                          <a:latin typeface="Calibri" panose="020F0502020204030204" pitchFamily="34" charset="0"/>
                          <a:cs typeface="Calibri" panose="020F0502020204030204" pitchFamily="34" charset="0"/>
                        </a:rPr>
                        <a:t>     Protein S Deficiency </a:t>
                      </a:r>
                      <a:endParaRPr sz="1300" b="1">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hMerge="1">
                  <a:txBody>
                    <a:bodyPr/>
                    <a:lstStyle/>
                    <a:p>
                      <a:r>
                        <a:rPr lang="en" sz="1400" b="0" i="0">
                          <a:solidFill>
                            <a:schemeClr val="bg1">
                              <a:lumMod val="50000"/>
                            </a:schemeClr>
                          </a:solidFill>
                          <a:latin typeface="Calibri" panose="020F0502020204030204" pitchFamily="34" charset="0"/>
                          <a:cs typeface="Calibri" panose="020F0502020204030204" pitchFamily="34" charset="0"/>
                        </a:rPr>
                        <a:t>19.79 fewer VTE (3.20 to 31.82)</a:t>
                      </a:r>
                      <a:endParaRPr lang="en-US" sz="1400">
                        <a:solidFill>
                          <a:schemeClr val="bg1">
                            <a:lumMod val="50000"/>
                          </a:schemeClr>
                        </a:solidFill>
                      </a:endParaRPr>
                    </a:p>
                  </a:txBody>
                  <a:tcPr/>
                </a:tc>
                <a:tc>
                  <a:txBody>
                    <a:bodyPr/>
                    <a:lstStyle/>
                    <a:p>
                      <a:pPr algn="ctr"/>
                      <a:r>
                        <a:rPr lang="en" sz="1300" b="0" i="0">
                          <a:solidFill>
                            <a:schemeClr val="bg1">
                              <a:lumMod val="50000"/>
                            </a:schemeClr>
                          </a:solidFill>
                          <a:latin typeface="Calibri" panose="020F0502020204030204" pitchFamily="34" charset="0"/>
                          <a:cs typeface="Calibri" panose="020F0502020204030204" pitchFamily="34" charset="0"/>
                        </a:rPr>
                        <a:t>19.79 fewer VTE (3.20 to 31.82)</a:t>
                      </a:r>
                      <a:endParaRPr lang="en-US" sz="1300">
                        <a:solidFill>
                          <a:schemeClr val="bg1">
                            <a:lumMod val="50000"/>
                          </a:schemeClr>
                        </a:solidFill>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vMerge="1">
                  <a:txBody>
                    <a:bodyPr/>
                    <a:lstStyle/>
                    <a:p>
                      <a:pPr marL="0" lvl="0" indent="0" algn="l" rtl="0">
                        <a:spcBef>
                          <a:spcPts val="0"/>
                        </a:spcBef>
                        <a:spcAft>
                          <a:spcPts val="0"/>
                        </a:spcAft>
                        <a:buNone/>
                      </a:pPr>
                      <a:endParaRPr sz="1200" b="1">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7"/>
                  </a:ext>
                </a:extLst>
              </a:tr>
            </a:tbl>
          </a:graphicData>
        </a:graphic>
      </p:graphicFrame>
      <p:sp>
        <p:nvSpPr>
          <p:cNvPr id="24" name="Google Shape;185;p32">
            <a:extLst>
              <a:ext uri="{FF2B5EF4-FFF2-40B4-BE49-F238E27FC236}">
                <a16:creationId xmlns:a16="http://schemas.microsoft.com/office/drawing/2014/main" id="{69C5A74C-5854-EE4B-9DB6-C134B1415C92}"/>
              </a:ext>
            </a:extLst>
          </p:cNvPr>
          <p:cNvSpPr txBox="1">
            <a:spLocks noGrp="1"/>
          </p:cNvSpPr>
          <p:nvPr>
            <p:ph type="title"/>
          </p:nvPr>
        </p:nvSpPr>
        <p:spPr>
          <a:xfrm>
            <a:off x="419100" y="1340569"/>
            <a:ext cx="10972800" cy="713539"/>
          </a:xfrm>
        </p:spPr>
        <p:txBody>
          <a:bodyPr spcFirstLastPara="1" wrap="square" lIns="0" tIns="0" rIns="0" bIns="0" anchor="t" anchorCtr="0">
            <a:noAutofit/>
          </a:bodyPr>
          <a:lstStyle/>
          <a:p>
            <a:r>
              <a:rPr lang="en-US">
                <a:sym typeface="Calibri"/>
              </a:rPr>
              <a:t>Recommendations 11-12</a:t>
            </a:r>
          </a:p>
        </p:txBody>
      </p:sp>
      <p:sp>
        <p:nvSpPr>
          <p:cNvPr id="5" name="Content Placeholder 4">
            <a:extLst>
              <a:ext uri="{FF2B5EF4-FFF2-40B4-BE49-F238E27FC236}">
                <a16:creationId xmlns:a16="http://schemas.microsoft.com/office/drawing/2014/main" id="{457DD8CF-98AB-0397-6D12-71252952A614}"/>
              </a:ext>
            </a:extLst>
          </p:cNvPr>
          <p:cNvSpPr>
            <a:spLocks noGrp="1"/>
          </p:cNvSpPr>
          <p:nvPr>
            <p:ph idx="1"/>
          </p:nvPr>
        </p:nvSpPr>
        <p:spPr/>
        <p:txBody>
          <a:bodyPr/>
          <a:lstStyle/>
          <a:p>
            <a:r>
              <a:rPr lang="en-US" sz="1400"/>
              <a:t>In individuals with a minor provoking risk factor who have a family history of VTE and known thrombophilia, suggest thrombophilia testing to guide thromboprophylaxis for high risk thrombophilia but not low risk thrombophilia (conditional recommendation, very low certainty)</a:t>
            </a:r>
          </a:p>
          <a:p>
            <a:endParaRPr lang="en-US" sz="1400"/>
          </a:p>
        </p:txBody>
      </p:sp>
      <p:pic>
        <p:nvPicPr>
          <p:cNvPr id="34" name="Google Shape;140;p26">
            <a:extLst>
              <a:ext uri="{FF2B5EF4-FFF2-40B4-BE49-F238E27FC236}">
                <a16:creationId xmlns:a16="http://schemas.microsoft.com/office/drawing/2014/main" id="{322427BF-AE26-9548-B227-FA8FAF87BA00}"/>
              </a:ext>
            </a:extLst>
          </p:cNvPr>
          <p:cNvPicPr preferRelativeResize="0"/>
          <p:nvPr/>
        </p:nvPicPr>
        <p:blipFill>
          <a:blip r:embed="rId3">
            <a:alphaModFix/>
          </a:blip>
          <a:stretch>
            <a:fillRect/>
          </a:stretch>
        </p:blipFill>
        <p:spPr>
          <a:xfrm>
            <a:off x="2155332" y="3851594"/>
            <a:ext cx="186967" cy="186967"/>
          </a:xfrm>
          <a:prstGeom prst="rect">
            <a:avLst/>
          </a:prstGeom>
          <a:noFill/>
          <a:ln>
            <a:noFill/>
          </a:ln>
        </p:spPr>
      </p:pic>
      <p:pic>
        <p:nvPicPr>
          <p:cNvPr id="36" name="Google Shape;140;p26">
            <a:extLst>
              <a:ext uri="{FF2B5EF4-FFF2-40B4-BE49-F238E27FC236}">
                <a16:creationId xmlns:a16="http://schemas.microsoft.com/office/drawing/2014/main" id="{1486E91D-25FA-AC43-9545-C3F30220E253}"/>
              </a:ext>
            </a:extLst>
          </p:cNvPr>
          <p:cNvPicPr preferRelativeResize="0"/>
          <p:nvPr/>
        </p:nvPicPr>
        <p:blipFill>
          <a:blip r:embed="rId3">
            <a:alphaModFix/>
          </a:blip>
          <a:stretch>
            <a:fillRect/>
          </a:stretch>
        </p:blipFill>
        <p:spPr>
          <a:xfrm>
            <a:off x="2155332" y="4236390"/>
            <a:ext cx="186967" cy="186967"/>
          </a:xfrm>
          <a:prstGeom prst="rect">
            <a:avLst/>
          </a:prstGeom>
          <a:noFill/>
          <a:ln>
            <a:noFill/>
          </a:ln>
        </p:spPr>
      </p:pic>
      <p:pic>
        <p:nvPicPr>
          <p:cNvPr id="37" name="Google Shape;140;p26">
            <a:extLst>
              <a:ext uri="{FF2B5EF4-FFF2-40B4-BE49-F238E27FC236}">
                <a16:creationId xmlns:a16="http://schemas.microsoft.com/office/drawing/2014/main" id="{D8E46F7F-B543-1E45-B312-5FC3AD404DF0}"/>
              </a:ext>
            </a:extLst>
          </p:cNvPr>
          <p:cNvPicPr preferRelativeResize="0"/>
          <p:nvPr/>
        </p:nvPicPr>
        <p:blipFill>
          <a:blip r:embed="rId3">
            <a:alphaModFix/>
          </a:blip>
          <a:stretch>
            <a:fillRect/>
          </a:stretch>
        </p:blipFill>
        <p:spPr>
          <a:xfrm>
            <a:off x="2155332" y="4918873"/>
            <a:ext cx="186967" cy="186967"/>
          </a:xfrm>
          <a:prstGeom prst="rect">
            <a:avLst/>
          </a:prstGeom>
          <a:noFill/>
          <a:ln>
            <a:noFill/>
          </a:ln>
        </p:spPr>
      </p:pic>
      <p:pic>
        <p:nvPicPr>
          <p:cNvPr id="38" name="Google Shape;140;p26">
            <a:extLst>
              <a:ext uri="{FF2B5EF4-FFF2-40B4-BE49-F238E27FC236}">
                <a16:creationId xmlns:a16="http://schemas.microsoft.com/office/drawing/2014/main" id="{DF636113-24A2-CE40-9035-38FB14A8882C}"/>
              </a:ext>
            </a:extLst>
          </p:cNvPr>
          <p:cNvPicPr preferRelativeResize="0"/>
          <p:nvPr/>
        </p:nvPicPr>
        <p:blipFill>
          <a:blip r:embed="rId3">
            <a:alphaModFix/>
          </a:blip>
          <a:stretch>
            <a:fillRect/>
          </a:stretch>
        </p:blipFill>
        <p:spPr>
          <a:xfrm>
            <a:off x="2155332" y="5304740"/>
            <a:ext cx="186967" cy="186967"/>
          </a:xfrm>
          <a:prstGeom prst="rect">
            <a:avLst/>
          </a:prstGeom>
          <a:noFill/>
          <a:ln>
            <a:noFill/>
          </a:ln>
        </p:spPr>
      </p:pic>
      <p:pic>
        <p:nvPicPr>
          <p:cNvPr id="39" name="Google Shape;140;p26">
            <a:extLst>
              <a:ext uri="{FF2B5EF4-FFF2-40B4-BE49-F238E27FC236}">
                <a16:creationId xmlns:a16="http://schemas.microsoft.com/office/drawing/2014/main" id="{900FD24A-2CBE-7341-AFC7-4CB48B6AE9A8}"/>
              </a:ext>
            </a:extLst>
          </p:cNvPr>
          <p:cNvPicPr preferRelativeResize="0"/>
          <p:nvPr/>
        </p:nvPicPr>
        <p:blipFill>
          <a:blip r:embed="rId3">
            <a:alphaModFix/>
          </a:blip>
          <a:stretch>
            <a:fillRect/>
          </a:stretch>
        </p:blipFill>
        <p:spPr>
          <a:xfrm>
            <a:off x="2155332" y="5659313"/>
            <a:ext cx="186967" cy="186967"/>
          </a:xfrm>
          <a:prstGeom prst="rect">
            <a:avLst/>
          </a:prstGeom>
          <a:noFill/>
          <a:ln>
            <a:noFill/>
          </a:ln>
        </p:spPr>
      </p:pic>
      <p:grpSp>
        <p:nvGrpSpPr>
          <p:cNvPr id="2" name="Group 1">
            <a:extLst>
              <a:ext uri="{FF2B5EF4-FFF2-40B4-BE49-F238E27FC236}">
                <a16:creationId xmlns:a16="http://schemas.microsoft.com/office/drawing/2014/main" id="{E57417EA-7779-8486-D1C3-26AE8AC9668B}"/>
              </a:ext>
            </a:extLst>
          </p:cNvPr>
          <p:cNvGrpSpPr/>
          <p:nvPr/>
        </p:nvGrpSpPr>
        <p:grpSpPr>
          <a:xfrm>
            <a:off x="6610675" y="6345076"/>
            <a:ext cx="5423065" cy="276999"/>
            <a:chOff x="5793296" y="6483927"/>
            <a:chExt cx="4859620" cy="276999"/>
          </a:xfrm>
        </p:grpSpPr>
        <p:sp>
          <p:nvSpPr>
            <p:cNvPr id="3" name="TextBox 2">
              <a:extLst>
                <a:ext uri="{FF2B5EF4-FFF2-40B4-BE49-F238E27FC236}">
                  <a16:creationId xmlns:a16="http://schemas.microsoft.com/office/drawing/2014/main" id="{7BE4E811-7D91-B64F-2978-CA5B98986EC0}"/>
                </a:ext>
              </a:extLst>
            </p:cNvPr>
            <p:cNvSpPr txBox="1"/>
            <p:nvPr/>
          </p:nvSpPr>
          <p:spPr>
            <a:xfrm>
              <a:off x="5793296" y="6483927"/>
              <a:ext cx="4859620" cy="276999"/>
            </a:xfrm>
            <a:prstGeom prst="rect">
              <a:avLst/>
            </a:prstGeom>
            <a:noFill/>
          </p:spPr>
          <p:txBody>
            <a:bodyPr wrap="square" rtlCol="0">
              <a:spAutoFit/>
            </a:bodyPr>
            <a:lstStyle/>
            <a:p>
              <a:r>
                <a:rPr lang="en-CA" sz="1200">
                  <a:solidFill>
                    <a:schemeClr val="tx1">
                      <a:lumMod val="50000"/>
                      <a:lumOff val="50000"/>
                    </a:schemeClr>
                  </a:solidFill>
                </a:rPr>
                <a:t>Quality of Evidence (GRADE): Low or Very Low        Moderate        High</a:t>
              </a:r>
            </a:p>
          </p:txBody>
        </p:sp>
        <p:sp>
          <p:nvSpPr>
            <p:cNvPr id="4" name="Oval 3">
              <a:extLst>
                <a:ext uri="{FF2B5EF4-FFF2-40B4-BE49-F238E27FC236}">
                  <a16:creationId xmlns:a16="http://schemas.microsoft.com/office/drawing/2014/main" id="{F176AC25-F4F9-08E8-5B85-E7225D10EB44}"/>
                </a:ext>
              </a:extLst>
            </p:cNvPr>
            <p:cNvSpPr/>
            <p:nvPr/>
          </p:nvSpPr>
          <p:spPr>
            <a:xfrm>
              <a:off x="8792564" y="6543279"/>
              <a:ext cx="158294" cy="173736"/>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D66574C-2636-245F-9F8D-BD8CC8293640}"/>
                </a:ext>
              </a:extLst>
            </p:cNvPr>
            <p:cNvSpPr/>
            <p:nvPr/>
          </p:nvSpPr>
          <p:spPr>
            <a:xfrm>
              <a:off x="9671148" y="6543279"/>
              <a:ext cx="158294" cy="173736"/>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1984C61-8364-64D0-60F2-411C367895E4}"/>
                </a:ext>
              </a:extLst>
            </p:cNvPr>
            <p:cNvSpPr/>
            <p:nvPr/>
          </p:nvSpPr>
          <p:spPr>
            <a:xfrm>
              <a:off x="10267355" y="6543279"/>
              <a:ext cx="158294" cy="173736"/>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6705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44D594-CB06-6004-0917-06F61F395EB2}"/>
              </a:ext>
            </a:extLst>
          </p:cNvPr>
          <p:cNvSpPr>
            <a:spLocks noGrp="1"/>
          </p:cNvSpPr>
          <p:nvPr>
            <p:ph type="title"/>
          </p:nvPr>
        </p:nvSpPr>
        <p:spPr/>
        <p:txBody>
          <a:bodyPr lIns="0" tIns="0" rIns="0" bIns="0"/>
          <a:lstStyle/>
          <a:p>
            <a:r>
              <a:rPr lang="en-US"/>
              <a:t>Case 7: Combined Oral Contraceptive (COC) pill or Hormone Replacement </a:t>
            </a:r>
            <a:br>
              <a:rPr lang="en-US"/>
            </a:br>
            <a:r>
              <a:rPr lang="en-US"/>
              <a:t>Therapy (HRT) use</a:t>
            </a:r>
            <a:br>
              <a:rPr lang="en-US"/>
            </a:br>
            <a:endParaRPr lang="en-US"/>
          </a:p>
        </p:txBody>
      </p:sp>
      <p:sp>
        <p:nvSpPr>
          <p:cNvPr id="3" name="Text Placeholder 2">
            <a:extLst>
              <a:ext uri="{FF2B5EF4-FFF2-40B4-BE49-F238E27FC236}">
                <a16:creationId xmlns:a16="http://schemas.microsoft.com/office/drawing/2014/main" id="{821950AD-F32F-2C45-99D6-14D2900BB8E4}"/>
              </a:ext>
            </a:extLst>
          </p:cNvPr>
          <p:cNvSpPr>
            <a:spLocks noGrp="1"/>
          </p:cNvSpPr>
          <p:nvPr>
            <p:ph idx="1"/>
          </p:nvPr>
        </p:nvSpPr>
        <p:spPr>
          <a:xfrm>
            <a:off x="419100" y="2370666"/>
            <a:ext cx="10972800" cy="3617383"/>
          </a:xfrm>
        </p:spPr>
        <p:txBody>
          <a:bodyPr/>
          <a:lstStyle/>
          <a:p>
            <a:r>
              <a:rPr lang="en-US"/>
              <a:t>The same patient is re-referred 2 years later. </a:t>
            </a:r>
            <a:r>
              <a:rPr lang="en"/>
              <a:t>She would like to start the combined oral contraceptive pill for pregnancy prevention</a:t>
            </a:r>
          </a:p>
          <a:p>
            <a:endParaRPr lang="en-CA"/>
          </a:p>
          <a:p>
            <a:r>
              <a:rPr lang="en-CA"/>
              <a:t>Her past medical history is unchanged and she is not on any regular medications</a:t>
            </a:r>
          </a:p>
          <a:p>
            <a:endParaRPr lang="en-CA"/>
          </a:p>
          <a:p>
            <a:r>
              <a:rPr lang="en-CA"/>
              <a:t>Since the initial visit, her sister developed an unprovoked PE and was found to have Protein C Deficiency</a:t>
            </a:r>
            <a:endParaRPr lang="en-US"/>
          </a:p>
        </p:txBody>
      </p:sp>
      <p:sp>
        <p:nvSpPr>
          <p:cNvPr id="6" name="Google Shape;245;p40">
            <a:extLst>
              <a:ext uri="{FF2B5EF4-FFF2-40B4-BE49-F238E27FC236}">
                <a16:creationId xmlns:a16="http://schemas.microsoft.com/office/drawing/2014/main" id="{70BA6404-82A1-B943-9258-D3B88658DFA7}"/>
              </a:ext>
            </a:extLst>
          </p:cNvPr>
          <p:cNvSpPr txBox="1">
            <a:spLocks/>
          </p:cNvSpPr>
          <p:nvPr/>
        </p:nvSpPr>
        <p:spPr>
          <a:xfrm>
            <a:off x="415600" y="384367"/>
            <a:ext cx="113608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lang="en-CA" sz="3600">
              <a:solidFill>
                <a:srgbClr val="CC0000"/>
              </a:solidFill>
            </a:endParaRPr>
          </a:p>
        </p:txBody>
      </p:sp>
    </p:spTree>
    <p:extLst>
      <p:ext uri="{BB962C8B-B14F-4D97-AF65-F5344CB8AC3E}">
        <p14:creationId xmlns:p14="http://schemas.microsoft.com/office/powerpoint/2010/main" val="1166622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4"/>
          <p:cNvSpPr txBox="1">
            <a:spLocks noGrp="1"/>
          </p:cNvSpPr>
          <p:nvPr>
            <p:ph idx="1"/>
          </p:nvPr>
        </p:nvSpPr>
        <p:spPr>
          <a:xfrm>
            <a:off x="419100" y="2033588"/>
            <a:ext cx="10042423" cy="3954462"/>
          </a:xfrm>
        </p:spPr>
        <p:txBody>
          <a:bodyPr spcFirstLastPara="1" wrap="square" lIns="121900" tIns="121900" rIns="121900" bIns="121900" anchor="t" anchorCtr="0">
            <a:normAutofit/>
          </a:bodyPr>
          <a:lstStyle/>
          <a:p>
            <a:r>
              <a:rPr lang="en-US" sz="2000">
                <a:sym typeface="Calibri"/>
              </a:rPr>
              <a:t>Thrombophilia testing strategy would mean that individuals with thrombophilia would avoid COC and HRT (potential for less thrombosis)</a:t>
            </a:r>
          </a:p>
          <a:p>
            <a:endParaRPr lang="en-US" sz="2000">
              <a:sym typeface="Calibri"/>
            </a:endParaRPr>
          </a:p>
          <a:p>
            <a:r>
              <a:rPr lang="en-US" sz="2000">
                <a:sym typeface="Calibri"/>
              </a:rPr>
              <a:t>She is looking to start combined oral contraceptive pill for prevention of pregnancy. </a:t>
            </a:r>
          </a:p>
          <a:p>
            <a:endParaRPr lang="en-US" sz="2000">
              <a:sym typeface="Calibri"/>
            </a:endParaRPr>
          </a:p>
          <a:p>
            <a:endParaRPr lang="en-US" sz="2000">
              <a:sym typeface="Calibri"/>
            </a:endParaRPr>
          </a:p>
          <a:p>
            <a:r>
              <a:rPr lang="en-US" sz="2000" b="1">
                <a:sym typeface="Calibri"/>
              </a:rPr>
              <a:t>What management plan do you suggest?</a:t>
            </a:r>
          </a:p>
          <a:p>
            <a:endParaRPr lang="en-US" sz="2000" b="1">
              <a:sym typeface="Calibri"/>
            </a:endParaRPr>
          </a:p>
          <a:p>
            <a:pPr marL="457200" indent="-457200">
              <a:spcAft>
                <a:spcPts val="600"/>
              </a:spcAft>
              <a:buClr>
                <a:schemeClr val="bg1">
                  <a:lumMod val="50000"/>
                </a:schemeClr>
              </a:buClr>
              <a:buFont typeface="+mj-lt"/>
              <a:buAutoNum type="alphaLcPeriod"/>
            </a:pPr>
            <a:r>
              <a:rPr lang="en-US" sz="2000">
                <a:sym typeface="Calibri"/>
              </a:rPr>
              <a:t>No thrombophilia testing and start COC </a:t>
            </a:r>
          </a:p>
          <a:p>
            <a:pPr marL="457200" indent="-457200">
              <a:spcAft>
                <a:spcPts val="600"/>
              </a:spcAft>
              <a:buClr>
                <a:schemeClr val="bg1">
                  <a:lumMod val="50000"/>
                </a:schemeClr>
              </a:buClr>
              <a:buFont typeface="+mj-lt"/>
              <a:buAutoNum type="alphaLcPeriod"/>
            </a:pPr>
            <a:r>
              <a:rPr lang="en-US" sz="2000">
                <a:sym typeface="Calibri"/>
              </a:rPr>
              <a:t>Thrombophilia testing and suggest against COC if positive</a:t>
            </a:r>
          </a:p>
        </p:txBody>
      </p:sp>
      <p:sp>
        <p:nvSpPr>
          <p:cNvPr id="8" name="Rectangle 7">
            <a:extLst>
              <a:ext uri="{FF2B5EF4-FFF2-40B4-BE49-F238E27FC236}">
                <a16:creationId xmlns:a16="http://schemas.microsoft.com/office/drawing/2014/main" id="{8E4C1295-1E96-D0E2-28FB-DD5514F42D6D}"/>
              </a:ext>
            </a:extLst>
          </p:cNvPr>
          <p:cNvSpPr/>
          <p:nvPr/>
        </p:nvSpPr>
        <p:spPr>
          <a:xfrm>
            <a:off x="314659" y="4913239"/>
            <a:ext cx="6882007" cy="4141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aphicFrame>
        <p:nvGraphicFramePr>
          <p:cNvPr id="8" name="Google Shape;110;p22">
            <a:extLst>
              <a:ext uri="{FF2B5EF4-FFF2-40B4-BE49-F238E27FC236}">
                <a16:creationId xmlns:a16="http://schemas.microsoft.com/office/drawing/2014/main" id="{21B8BF81-AACC-6041-A5D4-2BC7316E13F3}"/>
              </a:ext>
            </a:extLst>
          </p:cNvPr>
          <p:cNvGraphicFramePr/>
          <p:nvPr>
            <p:extLst>
              <p:ext uri="{D42A27DB-BD31-4B8C-83A1-F6EECF244321}">
                <p14:modId xmlns:p14="http://schemas.microsoft.com/office/powerpoint/2010/main" val="956232928"/>
              </p:ext>
            </p:extLst>
          </p:nvPr>
        </p:nvGraphicFramePr>
        <p:xfrm>
          <a:off x="2094370" y="2657784"/>
          <a:ext cx="7809937" cy="3418915"/>
        </p:xfrm>
        <a:graphic>
          <a:graphicData uri="http://schemas.openxmlformats.org/drawingml/2006/table">
            <a:tbl>
              <a:tblPr>
                <a:noFill/>
                <a:tableStyleId>{CDA78BCB-65FA-40E4-831A-3C8719A47980}</a:tableStyleId>
              </a:tblPr>
              <a:tblGrid>
                <a:gridCol w="2359643">
                  <a:extLst>
                    <a:ext uri="{9D8B030D-6E8A-4147-A177-3AD203B41FA5}">
                      <a16:colId xmlns:a16="http://schemas.microsoft.com/office/drawing/2014/main" val="20000"/>
                    </a:ext>
                  </a:extLst>
                </a:gridCol>
                <a:gridCol w="2668378">
                  <a:extLst>
                    <a:ext uri="{9D8B030D-6E8A-4147-A177-3AD203B41FA5}">
                      <a16:colId xmlns:a16="http://schemas.microsoft.com/office/drawing/2014/main" val="2754083293"/>
                    </a:ext>
                  </a:extLst>
                </a:gridCol>
                <a:gridCol w="2781916">
                  <a:extLst>
                    <a:ext uri="{9D8B030D-6E8A-4147-A177-3AD203B41FA5}">
                      <a16:colId xmlns:a16="http://schemas.microsoft.com/office/drawing/2014/main" val="3147418822"/>
                    </a:ext>
                  </a:extLst>
                </a:gridCol>
              </a:tblGrid>
              <a:tr h="650937">
                <a:tc rowSpan="2">
                  <a:txBody>
                    <a:bodyPr/>
                    <a:lstStyle/>
                    <a:p>
                      <a:pPr marL="0" lvl="0" indent="0" algn="l" rtl="0">
                        <a:spcBef>
                          <a:spcPts val="0"/>
                        </a:spcBef>
                        <a:spcAft>
                          <a:spcPts val="0"/>
                        </a:spcAft>
                        <a:buNone/>
                      </a:pPr>
                      <a:r>
                        <a:rPr lang="en-CA" sz="1300" b="0" i="0">
                          <a:solidFill>
                            <a:schemeClr val="bg1"/>
                          </a:solidFill>
                          <a:latin typeface="Calibri" panose="020F0502020204030204" pitchFamily="34" charset="0"/>
                          <a:cs typeface="Calibri" panose="020F0502020204030204" pitchFamily="34" charset="0"/>
                        </a:rPr>
                        <a:t>Family History</a:t>
                      </a:r>
                      <a:endParaRPr sz="1300" b="0" i="0">
                        <a:solidFill>
                          <a:schemeClr val="bg1"/>
                        </a:solidFill>
                        <a:latin typeface="Calibri" panose="020F0502020204030204" pitchFamily="34" charset="0"/>
                        <a:cs typeface="Calibri" panose="020F0502020204030204" pitchFamily="34" charset="0"/>
                      </a:endParaRPr>
                    </a:p>
                  </a:txBody>
                  <a:tcPr anchor="ctr">
                    <a:lnB w="9525" cap="flat" cmpd="sng">
                      <a:noFill/>
                      <a:prstDash val="solid"/>
                      <a:round/>
                      <a:headEnd type="none" w="sm" len="sm"/>
                      <a:tailEnd type="none" w="sm" len="sm"/>
                    </a:lnB>
                    <a:solidFill>
                      <a:srgbClr val="E53E31"/>
                    </a:solidFill>
                  </a:tcPr>
                </a:tc>
                <a:tc gridSpan="2">
                  <a:txBody>
                    <a:bodyPr/>
                    <a:lstStyle/>
                    <a:p>
                      <a:pPr algn="ctr"/>
                      <a:r>
                        <a:rPr lang="en-CA" sz="1300" b="0" i="0">
                          <a:solidFill>
                            <a:schemeClr val="bg1"/>
                          </a:solidFill>
                          <a:latin typeface="Calibri" panose="020F0502020204030204" pitchFamily="34" charset="0"/>
                          <a:cs typeface="Calibri" panose="020F0502020204030204" pitchFamily="34" charset="0"/>
                        </a:rPr>
                        <a:t>Impact of selective thrombophilia testing strategy on VTE episodes per 1000 women who are first degree relatives of patients with VTE / year (500 fewer using COC or HRT)*</a:t>
                      </a:r>
                      <a:endParaRPr lang="en-US"/>
                    </a:p>
                  </a:txBody>
                  <a:tcPr anchor="ctr">
                    <a:solidFill>
                      <a:srgbClr val="E53E31"/>
                    </a:solidFill>
                  </a:tcPr>
                </a:tc>
                <a:tc hMerge="1">
                  <a:txBody>
                    <a:bodyPr/>
                    <a:lstStyle/>
                    <a:p>
                      <a:pPr marL="0" lvl="0" indent="0" algn="l" rtl="0">
                        <a:spcBef>
                          <a:spcPts val="0"/>
                        </a:spcBef>
                        <a:spcAft>
                          <a:spcPts val="0"/>
                        </a:spcAft>
                        <a:buNone/>
                      </a:pPr>
                      <a:endParaRPr sz="1400" b="0" i="0">
                        <a:solidFill>
                          <a:schemeClr val="lt1"/>
                        </a:solidFill>
                        <a:latin typeface="Calibri" panose="020F0502020204030204" pitchFamily="34" charset="0"/>
                        <a:cs typeface="Calibri" panose="020F0502020204030204" pitchFamily="34" charset="0"/>
                      </a:endParaRPr>
                    </a:p>
                  </a:txBody>
                  <a:tcPr marL="91425" marR="91425" marT="91425" marB="91425">
                    <a:solidFill>
                      <a:srgbClr val="E06666"/>
                    </a:solidFill>
                  </a:tcPr>
                </a:tc>
                <a:extLst>
                  <a:ext uri="{0D108BD9-81ED-4DB2-BD59-A6C34878D82A}">
                    <a16:rowId xmlns:a16="http://schemas.microsoft.com/office/drawing/2014/main" val="10000"/>
                  </a:ext>
                </a:extLst>
              </a:tr>
              <a:tr h="274840">
                <a:tc vMerge="1">
                  <a:txBody>
                    <a:bodyPr/>
                    <a:lstStyle/>
                    <a:p>
                      <a:endParaRPr lang="en-US"/>
                    </a:p>
                  </a:txBody>
                  <a:tcPr/>
                </a:tc>
                <a:tc>
                  <a:txBody>
                    <a:bodyPr/>
                    <a:lstStyle/>
                    <a:p>
                      <a:pPr algn="ctr"/>
                      <a:r>
                        <a:rPr lang="en-CA" sz="1300" b="1" i="0">
                          <a:solidFill>
                            <a:schemeClr val="bg1">
                              <a:lumMod val="50000"/>
                            </a:schemeClr>
                          </a:solidFill>
                          <a:latin typeface="Calibri" panose="020F0502020204030204" pitchFamily="34" charset="0"/>
                          <a:cs typeface="Calibri" panose="020F0502020204030204" pitchFamily="34" charset="0"/>
                        </a:rPr>
                        <a:t>COC</a:t>
                      </a:r>
                      <a:endParaRPr lang="en-US" sz="1300" b="1">
                        <a:solidFill>
                          <a:schemeClr val="bg1">
                            <a:lumMod val="50000"/>
                          </a:schemeClr>
                        </a:solidFill>
                      </a:endParaRPr>
                    </a:p>
                  </a:txBody>
                  <a:tcPr anchor="ctr">
                    <a:lnB w="9525" cap="flat" cmpd="sng">
                      <a:no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r>
                        <a:rPr lang="en-CA" sz="1300" b="1" i="0">
                          <a:solidFill>
                            <a:schemeClr val="bg1">
                              <a:lumMod val="50000"/>
                            </a:schemeClr>
                          </a:solidFill>
                          <a:latin typeface="Calibri" panose="020F0502020204030204" pitchFamily="34" charset="0"/>
                          <a:cs typeface="Calibri" panose="020F0502020204030204" pitchFamily="34" charset="0"/>
                        </a:rPr>
                        <a:t>HRT</a:t>
                      </a:r>
                      <a:endParaRPr sz="1300" b="1" i="0">
                        <a:solidFill>
                          <a:schemeClr val="bg1">
                            <a:lumMod val="50000"/>
                          </a:schemeClr>
                        </a:solidFill>
                        <a:latin typeface="Calibri" panose="020F0502020204030204" pitchFamily="34" charset="0"/>
                        <a:cs typeface="Calibri" panose="020F0502020204030204" pitchFamily="34" charset="0"/>
                      </a:endParaRPr>
                    </a:p>
                  </a:txBody>
                  <a:tcPr anchor="ctr">
                    <a:lnB w="9525" cap="flat" cmpd="sng">
                      <a:no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2171976238"/>
                  </a:ext>
                </a:extLst>
              </a:tr>
              <a:tr h="274840">
                <a:tc gridSpan="2">
                  <a:txBody>
                    <a:bodyPr/>
                    <a:lstStyle/>
                    <a:p>
                      <a:pPr marL="0" lvl="0" indent="0" algn="ctr" rtl="0">
                        <a:spcBef>
                          <a:spcPts val="0"/>
                        </a:spcBef>
                        <a:spcAft>
                          <a:spcPts val="0"/>
                        </a:spcAft>
                        <a:buNone/>
                      </a:pPr>
                      <a:r>
                        <a:rPr lang="en-CA" sz="1300" b="1">
                          <a:solidFill>
                            <a:schemeClr val="bg1">
                              <a:lumMod val="50000"/>
                            </a:schemeClr>
                          </a:solidFill>
                          <a:latin typeface="Calibri" panose="020F0502020204030204" pitchFamily="34" charset="0"/>
                          <a:cs typeface="Calibri" panose="020F0502020204030204" pitchFamily="34" charset="0"/>
                        </a:rPr>
                        <a:t>Low Risk</a:t>
                      </a:r>
                      <a:endParaRPr sz="1300" b="1">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FFD9B0"/>
                    </a:solidFill>
                  </a:tcPr>
                </a:tc>
                <a:tc hMerge="1">
                  <a:txBody>
                    <a:bodyPr/>
                    <a:lstStyle/>
                    <a:p>
                      <a:pPr marL="0" lvl="0" indent="0" algn="ctr" rtl="0">
                        <a:spcBef>
                          <a:spcPts val="0"/>
                        </a:spcBef>
                        <a:spcAft>
                          <a:spcPts val="0"/>
                        </a:spcAft>
                        <a:buNone/>
                      </a:pPr>
                      <a:endParaRPr sz="1300" b="1">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T w="9525" cap="flat" cmpd="sng">
                      <a:noFill/>
                      <a:prstDash val="solid"/>
                      <a:round/>
                      <a:headEnd type="none" w="sm" len="sm"/>
                      <a:tailEnd type="none" w="sm" len="sm"/>
                    </a:lnT>
                    <a:solidFill>
                      <a:srgbClr val="FFD9B0"/>
                    </a:solidFill>
                  </a:tcPr>
                </a:tc>
                <a:tc>
                  <a:txBody>
                    <a:bodyPr/>
                    <a:lstStyle/>
                    <a:p>
                      <a:pPr marL="0" lvl="0" indent="0" algn="ctr" rtl="0">
                        <a:spcBef>
                          <a:spcPts val="0"/>
                        </a:spcBef>
                        <a:spcAft>
                          <a:spcPts val="0"/>
                        </a:spcAft>
                        <a:buNone/>
                      </a:pPr>
                      <a:endParaRPr sz="1300" b="1">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360288846"/>
                  </a:ext>
                </a:extLst>
              </a:tr>
              <a:tr h="372887">
                <a:tc>
                  <a:txBody>
                    <a:bodyPr/>
                    <a:lstStyle/>
                    <a:p>
                      <a:pPr marL="0" lvl="0" indent="0" algn="l" rtl="0">
                        <a:spcBef>
                          <a:spcPts val="0"/>
                        </a:spcBef>
                        <a:spcAft>
                          <a:spcPts val="0"/>
                        </a:spcAft>
                        <a:buNone/>
                      </a:pPr>
                      <a:r>
                        <a:rPr lang="en" sz="1300" b="0" i="0">
                          <a:solidFill>
                            <a:schemeClr val="bg1">
                              <a:lumMod val="50000"/>
                            </a:schemeClr>
                          </a:solidFill>
                          <a:latin typeface="Calibri" panose="020F0502020204030204" pitchFamily="34" charset="0"/>
                          <a:cs typeface="Calibri" panose="020F0502020204030204" pitchFamily="34" charset="0"/>
                        </a:rPr>
                        <a:t>    FVL Heterozygous </a:t>
                      </a:r>
                      <a:endParaRPr sz="1300" b="1">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3175" cap="flat" cmpd="sng" algn="ctr">
                      <a:solidFill>
                        <a:schemeClr val="bg1">
                          <a:lumMod val="50000"/>
                        </a:schemeClr>
                      </a:solidFill>
                      <a:prstDash val="solid"/>
                      <a:round/>
                      <a:headEnd type="none" w="med" len="med"/>
                      <a:tailEnd type="none" w="med" len="med"/>
                    </a:lnR>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300" b="0" i="0" u="none" strike="noStrike" cap="none">
                          <a:solidFill>
                            <a:schemeClr val="bg1">
                              <a:lumMod val="50000"/>
                            </a:schemeClr>
                          </a:solidFill>
                          <a:effectLst/>
                          <a:latin typeface="Calibri" panose="020F0502020204030204" pitchFamily="34" charset="0"/>
                          <a:ea typeface="Arial"/>
                          <a:cs typeface="Calibri" panose="020F0502020204030204" pitchFamily="34" charset="0"/>
                          <a:sym typeface="Arial"/>
                        </a:rPr>
                        <a:t>4.57 fewer VTE (3.75 to 5.55)</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300" b="0" i="0" u="none" strike="noStrike" cap="none">
                          <a:solidFill>
                            <a:schemeClr val="bg1">
                              <a:lumMod val="50000"/>
                            </a:schemeClr>
                          </a:solidFill>
                          <a:effectLst/>
                          <a:latin typeface="Calibri" panose="020F0502020204030204" pitchFamily="34" charset="0"/>
                          <a:ea typeface="Arial"/>
                          <a:cs typeface="Calibri" panose="020F0502020204030204" pitchFamily="34" charset="0"/>
                          <a:sym typeface="Arial"/>
                        </a:rPr>
                        <a:t>1.36 fewer VTE (0.21 to 1.96)</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72887">
                <a:tc>
                  <a:txBody>
                    <a:bodyPr/>
                    <a:lstStyle/>
                    <a:p>
                      <a:pPr marL="0" lvl="0" indent="0" algn="l" rtl="0">
                        <a:spcBef>
                          <a:spcPts val="0"/>
                        </a:spcBef>
                        <a:spcAft>
                          <a:spcPts val="0"/>
                        </a:spcAft>
                        <a:buNone/>
                      </a:pPr>
                      <a:r>
                        <a:rPr lang="en" sz="1300" b="0" i="0">
                          <a:solidFill>
                            <a:schemeClr val="bg1">
                              <a:lumMod val="50000"/>
                            </a:schemeClr>
                          </a:solidFill>
                          <a:latin typeface="Calibri" panose="020F0502020204030204" pitchFamily="34" charset="0"/>
                          <a:cs typeface="Calibri" panose="020F0502020204030204" pitchFamily="34" charset="0"/>
                        </a:rPr>
                        <a:t>     Prothrombin mutation </a:t>
                      </a:r>
                      <a:endParaRPr sz="1300" b="1">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a:txBody>
                    <a:bodyPr/>
                    <a:lstStyle/>
                    <a:p>
                      <a:pPr marL="0" lvl="0" indent="0" algn="ctr" rtl="0">
                        <a:spcBef>
                          <a:spcPts val="0"/>
                        </a:spcBef>
                        <a:spcAft>
                          <a:spcPts val="0"/>
                        </a:spcAft>
                        <a:buNone/>
                      </a:pPr>
                      <a:r>
                        <a:rPr lang="en-CA" sz="1300" b="0" i="0">
                          <a:solidFill>
                            <a:schemeClr val="bg1">
                              <a:lumMod val="50000"/>
                            </a:schemeClr>
                          </a:solidFill>
                          <a:latin typeface="Calibri" panose="020F0502020204030204" pitchFamily="34" charset="0"/>
                          <a:cs typeface="Calibri" panose="020F0502020204030204" pitchFamily="34" charset="0"/>
                        </a:rPr>
                        <a:t>4.38 fewer VTE (3.76 to 4.90)</a:t>
                      </a:r>
                      <a:endParaRPr lang="en-CA" sz="1300" b="1">
                        <a:solidFill>
                          <a:schemeClr val="bg1">
                            <a:lumMod val="50000"/>
                          </a:schemeClr>
                        </a:solidFill>
                        <a:latin typeface="Calibri" panose="020F0502020204030204" pitchFamily="34" charset="0"/>
                        <a:cs typeface="Calibri" panose="020F0502020204030204"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300" b="0">
                          <a:solidFill>
                            <a:schemeClr val="bg1">
                              <a:lumMod val="50000"/>
                            </a:schemeClr>
                          </a:solidFill>
                          <a:latin typeface="Calibri" panose="020F0502020204030204" pitchFamily="34" charset="0"/>
                          <a:cs typeface="Calibri" panose="020F0502020204030204" pitchFamily="34" charset="0"/>
                        </a:rPr>
                        <a:t>2.20 fewer VTE (0.25 to 4.79)</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74840">
                <a:tc gridSpan="2">
                  <a:txBody>
                    <a:bodyPr/>
                    <a:lstStyle/>
                    <a:p>
                      <a:pPr marL="0" lvl="0" indent="0" algn="ctr" rtl="0">
                        <a:spcBef>
                          <a:spcPts val="0"/>
                        </a:spcBef>
                        <a:spcAft>
                          <a:spcPts val="0"/>
                        </a:spcAft>
                        <a:buNone/>
                      </a:pPr>
                      <a:r>
                        <a:rPr lang="en-CA" sz="1300" b="1">
                          <a:solidFill>
                            <a:schemeClr val="bg1">
                              <a:lumMod val="50000"/>
                            </a:schemeClr>
                          </a:solidFill>
                          <a:latin typeface="Calibri" panose="020F0502020204030204" pitchFamily="34" charset="0"/>
                          <a:cs typeface="Calibri" panose="020F0502020204030204" pitchFamily="34" charset="0"/>
                        </a:rPr>
                        <a:t>High Risk</a:t>
                      </a:r>
                      <a:endParaRPr sz="1300" b="1">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FFD9B0"/>
                    </a:solidFill>
                  </a:tcPr>
                </a:tc>
                <a:tc hMerge="1">
                  <a:txBody>
                    <a:bodyPr/>
                    <a:lstStyle/>
                    <a:p>
                      <a:pPr marL="0" lvl="0" indent="0" algn="ctr" rtl="0">
                        <a:spcBef>
                          <a:spcPts val="0"/>
                        </a:spcBef>
                        <a:spcAft>
                          <a:spcPts val="0"/>
                        </a:spcAft>
                        <a:buNone/>
                      </a:pPr>
                      <a:endParaRPr sz="1300" b="1">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T w="9525" cap="flat" cmpd="sng">
                      <a:noFill/>
                      <a:prstDash val="solid"/>
                      <a:round/>
                      <a:headEnd type="none" w="sm" len="sm"/>
                      <a:tailEnd type="none" w="sm" len="sm"/>
                    </a:lnT>
                    <a:solidFill>
                      <a:srgbClr val="FFD9B0"/>
                    </a:solidFill>
                  </a:tcPr>
                </a:tc>
                <a:tc>
                  <a:txBody>
                    <a:bodyPr/>
                    <a:lstStyle/>
                    <a:p>
                      <a:pPr marL="0" lvl="0" indent="0" algn="ctr" rtl="0">
                        <a:spcBef>
                          <a:spcPts val="0"/>
                        </a:spcBef>
                        <a:spcAft>
                          <a:spcPts val="0"/>
                        </a:spcAft>
                        <a:buNone/>
                      </a:pPr>
                      <a:endParaRPr sz="1300" b="0">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2232197"/>
                  </a:ext>
                </a:extLst>
              </a:tr>
              <a:tr h="372887">
                <a:tc>
                  <a:txBody>
                    <a:bodyPr/>
                    <a:lstStyle/>
                    <a:p>
                      <a:pPr marL="0" lvl="0" indent="0" algn="l" rtl="0">
                        <a:spcBef>
                          <a:spcPts val="0"/>
                        </a:spcBef>
                        <a:spcAft>
                          <a:spcPts val="0"/>
                        </a:spcAft>
                        <a:buNone/>
                      </a:pPr>
                      <a:r>
                        <a:rPr lang="en" sz="1300" b="0" i="0">
                          <a:solidFill>
                            <a:schemeClr val="bg1">
                              <a:lumMod val="50000"/>
                            </a:schemeClr>
                          </a:solidFill>
                          <a:latin typeface="Calibri" panose="020F0502020204030204" pitchFamily="34" charset="0"/>
                          <a:cs typeface="Calibri" panose="020F0502020204030204" pitchFamily="34" charset="0"/>
                        </a:rPr>
                        <a:t>     Antithrombin Deficiency</a:t>
                      </a:r>
                      <a:endParaRPr sz="1300" b="1">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3175" cap="flat" cmpd="sng" algn="ctr">
                      <a:solidFill>
                        <a:schemeClr val="bg1">
                          <a:lumMod val="50000"/>
                        </a:schemeClr>
                      </a:solidFill>
                      <a:prstDash val="solid"/>
                      <a:round/>
                      <a:headEnd type="none" w="med" len="med"/>
                      <a:tailEnd type="none" w="med" len="med"/>
                    </a:lnR>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ctr" rtl="0">
                        <a:spcBef>
                          <a:spcPts val="0"/>
                        </a:spcBef>
                        <a:spcAft>
                          <a:spcPts val="0"/>
                        </a:spcAft>
                        <a:buNone/>
                      </a:pPr>
                      <a:r>
                        <a:rPr lang="en" sz="1300" b="0" i="0">
                          <a:solidFill>
                            <a:schemeClr val="bg1">
                              <a:lumMod val="50000"/>
                            </a:schemeClr>
                          </a:solidFill>
                          <a:latin typeface="Calibri" panose="020F0502020204030204" pitchFamily="34" charset="0"/>
                          <a:cs typeface="Calibri" panose="020F0502020204030204" pitchFamily="34" charset="0"/>
                        </a:rPr>
                        <a:t>19.39 fewer VTE (15.30 to 23.90)</a:t>
                      </a:r>
                      <a:endParaRPr sz="1300" b="1">
                        <a:solidFill>
                          <a:schemeClr val="bg1">
                            <a:lumMod val="50000"/>
                          </a:schemeClr>
                        </a:solidFill>
                        <a:latin typeface="Calibri" panose="020F0502020204030204" pitchFamily="34" charset="0"/>
                        <a:cs typeface="Calibri" panose="020F0502020204030204"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ctr" rtl="0">
                        <a:spcBef>
                          <a:spcPts val="0"/>
                        </a:spcBef>
                        <a:spcAft>
                          <a:spcPts val="0"/>
                        </a:spcAft>
                        <a:buNone/>
                      </a:pPr>
                      <a:r>
                        <a:rPr lang="en-CA" sz="1300" b="0">
                          <a:solidFill>
                            <a:schemeClr val="bg1">
                              <a:lumMod val="50000"/>
                            </a:schemeClr>
                          </a:solidFill>
                          <a:latin typeface="Calibri" panose="020F0502020204030204" pitchFamily="34" charset="0"/>
                          <a:cs typeface="Calibri" panose="020F0502020204030204" pitchFamily="34" charset="0"/>
                        </a:rPr>
                        <a:t>6.45 fewer VTE (0.77 to 13.49)</a:t>
                      </a:r>
                      <a:endParaRPr sz="1300" b="0">
                        <a:solidFill>
                          <a:schemeClr val="bg1">
                            <a:lumMod val="50000"/>
                          </a:schemeClr>
                        </a:solidFill>
                        <a:latin typeface="Calibri" panose="020F0502020204030204" pitchFamily="34" charset="0"/>
                        <a:cs typeface="Calibri" panose="020F0502020204030204" pitchFamily="34" charset="0"/>
                      </a:endParaRPr>
                    </a:p>
                  </a:txBody>
                  <a:tcPr anchor="ctr">
                    <a:lnL w="3175" cap="flat" cmpd="sng" algn="ctr">
                      <a:solidFill>
                        <a:schemeClr val="bg1">
                          <a:lumMod val="50000"/>
                        </a:schemeClr>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72887">
                <a:tc>
                  <a:txBody>
                    <a:bodyPr/>
                    <a:lstStyle/>
                    <a:p>
                      <a:pPr marL="0" lvl="0" indent="0" algn="l" rtl="0">
                        <a:spcBef>
                          <a:spcPts val="0"/>
                        </a:spcBef>
                        <a:spcAft>
                          <a:spcPts val="0"/>
                        </a:spcAft>
                        <a:buNone/>
                      </a:pPr>
                      <a:r>
                        <a:rPr lang="en" sz="1300" b="0" i="0">
                          <a:solidFill>
                            <a:schemeClr val="bg1">
                              <a:lumMod val="50000"/>
                            </a:schemeClr>
                          </a:solidFill>
                          <a:latin typeface="Calibri" panose="020F0502020204030204" pitchFamily="34" charset="0"/>
                          <a:cs typeface="Calibri" panose="020F0502020204030204" pitchFamily="34" charset="0"/>
                        </a:rPr>
                        <a:t>     Protein C Deficiency</a:t>
                      </a:r>
                      <a:endParaRPr sz="1300" b="1">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ctr" rtl="0">
                        <a:spcBef>
                          <a:spcPts val="0"/>
                        </a:spcBef>
                        <a:spcAft>
                          <a:spcPts val="0"/>
                        </a:spcAft>
                        <a:buNone/>
                      </a:pPr>
                      <a:r>
                        <a:rPr lang="en" sz="1300" b="0" i="0">
                          <a:solidFill>
                            <a:schemeClr val="bg1">
                              <a:lumMod val="50000"/>
                            </a:schemeClr>
                          </a:solidFill>
                          <a:latin typeface="Calibri" panose="020F0502020204030204" pitchFamily="34" charset="0"/>
                          <a:cs typeface="Calibri" panose="020F0502020204030204" pitchFamily="34" charset="0"/>
                        </a:rPr>
                        <a:t>13.84 fewer VTE (11.34 to 15.45)</a:t>
                      </a:r>
                      <a:endParaRPr sz="1300" b="1">
                        <a:solidFill>
                          <a:schemeClr val="bg1">
                            <a:lumMod val="50000"/>
                          </a:schemeClr>
                        </a:solidFill>
                        <a:latin typeface="Calibri" panose="020F0502020204030204" pitchFamily="34" charset="0"/>
                        <a:cs typeface="Calibri" panose="020F0502020204030204"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ctr" rtl="0">
                        <a:spcBef>
                          <a:spcPts val="0"/>
                        </a:spcBef>
                        <a:spcAft>
                          <a:spcPts val="0"/>
                        </a:spcAft>
                        <a:buNone/>
                      </a:pPr>
                      <a:r>
                        <a:rPr lang="en-CA" sz="1300" b="0">
                          <a:solidFill>
                            <a:schemeClr val="bg1">
                              <a:lumMod val="50000"/>
                            </a:schemeClr>
                          </a:solidFill>
                          <a:latin typeface="Calibri" panose="020F0502020204030204" pitchFamily="34" charset="0"/>
                          <a:cs typeface="Calibri" panose="020F0502020204030204" pitchFamily="34" charset="0"/>
                        </a:rPr>
                        <a:t>4.94 fewer VTE (0.60 to 10.12)</a:t>
                      </a:r>
                      <a:endParaRPr sz="1300" b="0">
                        <a:solidFill>
                          <a:schemeClr val="bg1">
                            <a:lumMod val="50000"/>
                          </a:schemeClr>
                        </a:solidFill>
                        <a:latin typeface="Calibri" panose="020F0502020204030204" pitchFamily="34" charset="0"/>
                        <a:cs typeface="Calibri" panose="020F0502020204030204" pitchFamily="34" charset="0"/>
                      </a:endParaRPr>
                    </a:p>
                  </a:txBody>
                  <a:tcPr anchor="ctr">
                    <a:lnL w="3175" cap="flat" cmpd="sng" algn="ctr">
                      <a:solidFill>
                        <a:schemeClr val="bg1">
                          <a:lumMod val="50000"/>
                        </a:schemeClr>
                      </a:solidFill>
                      <a:prstDash val="solid"/>
                      <a:round/>
                      <a:headEnd type="none" w="med" len="med"/>
                      <a:tailEnd type="none" w="med" len="med"/>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372887">
                <a:tc>
                  <a:txBody>
                    <a:bodyPr/>
                    <a:lstStyle/>
                    <a:p>
                      <a:pPr marL="0" lvl="0" indent="0" algn="l" rtl="0">
                        <a:spcBef>
                          <a:spcPts val="0"/>
                        </a:spcBef>
                        <a:spcAft>
                          <a:spcPts val="0"/>
                        </a:spcAft>
                        <a:buNone/>
                      </a:pPr>
                      <a:r>
                        <a:rPr lang="en" sz="1300" b="0" i="0">
                          <a:solidFill>
                            <a:schemeClr val="bg1">
                              <a:lumMod val="50000"/>
                            </a:schemeClr>
                          </a:solidFill>
                          <a:latin typeface="Calibri" panose="020F0502020204030204" pitchFamily="34" charset="0"/>
                          <a:cs typeface="Calibri" panose="020F0502020204030204" pitchFamily="34" charset="0"/>
                        </a:rPr>
                        <a:t>     Protein S Deficiency </a:t>
                      </a:r>
                      <a:endParaRPr sz="1300" b="1">
                        <a:solidFill>
                          <a:schemeClr val="bg1">
                            <a:lumMod val="50000"/>
                          </a:schemeClr>
                        </a:solidFill>
                        <a:latin typeface="Calibri" panose="020F0502020204030204" pitchFamily="34" charset="0"/>
                        <a:cs typeface="Calibri" panose="020F0502020204030204" pitchFamily="34" charset="0"/>
                      </a:endParaRPr>
                    </a:p>
                  </a:txBody>
                  <a:tcPr anchor="ctr">
                    <a:lnL w="9525" cap="flat" cmpd="sng">
                      <a:noFill/>
                      <a:prstDash val="solid"/>
                      <a:round/>
                      <a:headEnd type="none" w="sm" len="sm"/>
                      <a:tailEnd type="none" w="sm" len="sm"/>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a:txBody>
                    <a:bodyPr/>
                    <a:lstStyle/>
                    <a:p>
                      <a:pPr marL="0" lvl="0" indent="0" algn="ctr" rtl="0">
                        <a:spcBef>
                          <a:spcPts val="0"/>
                        </a:spcBef>
                        <a:spcAft>
                          <a:spcPts val="0"/>
                        </a:spcAft>
                        <a:buNone/>
                      </a:pPr>
                      <a:r>
                        <a:rPr lang="en" sz="1300" b="0" i="0">
                          <a:solidFill>
                            <a:schemeClr val="bg1">
                              <a:lumMod val="50000"/>
                            </a:schemeClr>
                          </a:solidFill>
                          <a:latin typeface="Calibri" panose="020F0502020204030204" pitchFamily="34" charset="0"/>
                          <a:cs typeface="Calibri" panose="020F0502020204030204" pitchFamily="34" charset="0"/>
                        </a:rPr>
                        <a:t>10.49 fewer (8.71 to 11.48)</a:t>
                      </a:r>
                      <a:endParaRPr sz="1300" b="1">
                        <a:solidFill>
                          <a:schemeClr val="bg1">
                            <a:lumMod val="50000"/>
                          </a:schemeClr>
                        </a:solidFill>
                        <a:latin typeface="Calibri" panose="020F0502020204030204" pitchFamily="34" charset="0"/>
                        <a:cs typeface="Calibri" panose="020F0502020204030204" pitchFamily="34" charset="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tc>
                  <a:txBody>
                    <a:bodyPr/>
                    <a:lstStyle/>
                    <a:p>
                      <a:pPr marL="0" lvl="0" indent="0" algn="ctr" rtl="0">
                        <a:spcBef>
                          <a:spcPts val="0"/>
                        </a:spcBef>
                        <a:spcAft>
                          <a:spcPts val="0"/>
                        </a:spcAft>
                        <a:buNone/>
                      </a:pPr>
                      <a:r>
                        <a:rPr lang="en-CA" sz="1300" b="0">
                          <a:solidFill>
                            <a:schemeClr val="bg1">
                              <a:lumMod val="50000"/>
                            </a:schemeClr>
                          </a:solidFill>
                          <a:latin typeface="Calibri" panose="020F0502020204030204" pitchFamily="34" charset="0"/>
                          <a:cs typeface="Calibri" panose="020F0502020204030204" pitchFamily="34" charset="0"/>
                        </a:rPr>
                        <a:t>3.92 fewer VTE (0.47 to 7.87)</a:t>
                      </a:r>
                      <a:endParaRPr sz="1300" b="0">
                        <a:solidFill>
                          <a:schemeClr val="bg1">
                            <a:lumMod val="50000"/>
                          </a:schemeClr>
                        </a:solidFill>
                        <a:latin typeface="Calibri" panose="020F0502020204030204" pitchFamily="34" charset="0"/>
                        <a:cs typeface="Calibri" panose="020F0502020204030204" pitchFamily="34" charset="0"/>
                      </a:endParaRPr>
                    </a:p>
                  </a:txBody>
                  <a:tcPr anchor="ctr">
                    <a:lnL w="3175" cap="flat" cmpd="sng" algn="ctr">
                      <a:solidFill>
                        <a:schemeClr val="bg1">
                          <a:lumMod val="50000"/>
                        </a:schemeClr>
                      </a:solidFill>
                      <a:prstDash val="solid"/>
                      <a:round/>
                      <a:headEnd type="none" w="med" len="med"/>
                      <a:tailEnd type="none" w="med" len="med"/>
                    </a:lnL>
                    <a:lnR w="9525" cap="flat" cmpd="sng">
                      <a:noFill/>
                      <a:prstDash val="solid"/>
                      <a:round/>
                      <a:headEnd type="none" w="sm" len="sm"/>
                      <a:tailEnd type="none" w="sm" len="sm"/>
                    </a:lnR>
                    <a:lnT w="3175" cap="flat" cmpd="sng" algn="ctr">
                      <a:solidFill>
                        <a:schemeClr val="bg1">
                          <a:lumMod val="50000"/>
                        </a:schemeClr>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bl>
          </a:graphicData>
        </a:graphic>
      </p:graphicFrame>
      <p:pic>
        <p:nvPicPr>
          <p:cNvPr id="16" name="Google Shape;140;p26">
            <a:extLst>
              <a:ext uri="{FF2B5EF4-FFF2-40B4-BE49-F238E27FC236}">
                <a16:creationId xmlns:a16="http://schemas.microsoft.com/office/drawing/2014/main" id="{F97FBC34-E5B1-E54F-9941-5D785C4D68AD}"/>
              </a:ext>
            </a:extLst>
          </p:cNvPr>
          <p:cNvPicPr preferRelativeResize="0"/>
          <p:nvPr/>
        </p:nvPicPr>
        <p:blipFill>
          <a:blip r:embed="rId3">
            <a:alphaModFix/>
          </a:blip>
          <a:stretch>
            <a:fillRect/>
          </a:stretch>
        </p:blipFill>
        <p:spPr>
          <a:xfrm>
            <a:off x="2114174" y="5817596"/>
            <a:ext cx="186967" cy="186967"/>
          </a:xfrm>
          <a:prstGeom prst="rect">
            <a:avLst/>
          </a:prstGeom>
          <a:noFill/>
          <a:ln>
            <a:noFill/>
          </a:ln>
        </p:spPr>
      </p:pic>
      <p:pic>
        <p:nvPicPr>
          <p:cNvPr id="17" name="Google Shape;140;p26">
            <a:extLst>
              <a:ext uri="{FF2B5EF4-FFF2-40B4-BE49-F238E27FC236}">
                <a16:creationId xmlns:a16="http://schemas.microsoft.com/office/drawing/2014/main" id="{521BE58C-592C-B242-B1B1-EB5F053D7E40}"/>
              </a:ext>
            </a:extLst>
          </p:cNvPr>
          <p:cNvPicPr preferRelativeResize="0"/>
          <p:nvPr/>
        </p:nvPicPr>
        <p:blipFill>
          <a:blip r:embed="rId3">
            <a:alphaModFix/>
          </a:blip>
          <a:stretch>
            <a:fillRect/>
          </a:stretch>
        </p:blipFill>
        <p:spPr>
          <a:xfrm>
            <a:off x="2114174" y="4402331"/>
            <a:ext cx="186967" cy="186967"/>
          </a:xfrm>
          <a:prstGeom prst="rect">
            <a:avLst/>
          </a:prstGeom>
          <a:noFill/>
          <a:ln>
            <a:noFill/>
          </a:ln>
        </p:spPr>
      </p:pic>
      <p:pic>
        <p:nvPicPr>
          <p:cNvPr id="18" name="Google Shape;140;p26">
            <a:extLst>
              <a:ext uri="{FF2B5EF4-FFF2-40B4-BE49-F238E27FC236}">
                <a16:creationId xmlns:a16="http://schemas.microsoft.com/office/drawing/2014/main" id="{7AE29FC3-38EC-A147-B420-EC39BBEACEFC}"/>
              </a:ext>
            </a:extLst>
          </p:cNvPr>
          <p:cNvPicPr preferRelativeResize="0"/>
          <p:nvPr/>
        </p:nvPicPr>
        <p:blipFill>
          <a:blip r:embed="rId3">
            <a:alphaModFix/>
          </a:blip>
          <a:stretch>
            <a:fillRect/>
          </a:stretch>
        </p:blipFill>
        <p:spPr>
          <a:xfrm>
            <a:off x="2114174" y="5073384"/>
            <a:ext cx="186967" cy="186967"/>
          </a:xfrm>
          <a:prstGeom prst="rect">
            <a:avLst/>
          </a:prstGeom>
          <a:noFill/>
          <a:ln>
            <a:noFill/>
          </a:ln>
        </p:spPr>
      </p:pic>
      <p:pic>
        <p:nvPicPr>
          <p:cNvPr id="19" name="Google Shape;140;p26">
            <a:extLst>
              <a:ext uri="{FF2B5EF4-FFF2-40B4-BE49-F238E27FC236}">
                <a16:creationId xmlns:a16="http://schemas.microsoft.com/office/drawing/2014/main" id="{4951CD1B-F995-F645-9B32-1C98EC7FB24E}"/>
              </a:ext>
            </a:extLst>
          </p:cNvPr>
          <p:cNvPicPr preferRelativeResize="0"/>
          <p:nvPr/>
        </p:nvPicPr>
        <p:blipFill>
          <a:blip r:embed="rId3">
            <a:alphaModFix/>
          </a:blip>
          <a:stretch>
            <a:fillRect/>
          </a:stretch>
        </p:blipFill>
        <p:spPr>
          <a:xfrm>
            <a:off x="2114174" y="5445490"/>
            <a:ext cx="186967" cy="186967"/>
          </a:xfrm>
          <a:prstGeom prst="rect">
            <a:avLst/>
          </a:prstGeom>
          <a:noFill/>
          <a:ln>
            <a:noFill/>
          </a:ln>
        </p:spPr>
      </p:pic>
      <p:pic>
        <p:nvPicPr>
          <p:cNvPr id="20" name="Google Shape;140;p26">
            <a:extLst>
              <a:ext uri="{FF2B5EF4-FFF2-40B4-BE49-F238E27FC236}">
                <a16:creationId xmlns:a16="http://schemas.microsoft.com/office/drawing/2014/main" id="{E7A8E370-F2AB-B849-A4EF-3EAB2BF84B4F}"/>
              </a:ext>
            </a:extLst>
          </p:cNvPr>
          <p:cNvPicPr preferRelativeResize="0"/>
          <p:nvPr/>
        </p:nvPicPr>
        <p:blipFill>
          <a:blip r:embed="rId3">
            <a:alphaModFix/>
          </a:blip>
          <a:stretch>
            <a:fillRect/>
          </a:stretch>
        </p:blipFill>
        <p:spPr>
          <a:xfrm>
            <a:off x="2114173" y="4022239"/>
            <a:ext cx="186967" cy="186967"/>
          </a:xfrm>
          <a:prstGeom prst="rect">
            <a:avLst/>
          </a:prstGeom>
          <a:noFill/>
          <a:ln>
            <a:noFill/>
          </a:ln>
        </p:spPr>
      </p:pic>
      <p:sp>
        <p:nvSpPr>
          <p:cNvPr id="24" name="Google Shape;185;p32">
            <a:extLst>
              <a:ext uri="{FF2B5EF4-FFF2-40B4-BE49-F238E27FC236}">
                <a16:creationId xmlns:a16="http://schemas.microsoft.com/office/drawing/2014/main" id="{69C5A74C-5854-EE4B-9DB6-C134B1415C92}"/>
              </a:ext>
            </a:extLst>
          </p:cNvPr>
          <p:cNvSpPr txBox="1">
            <a:spLocks noGrp="1"/>
          </p:cNvSpPr>
          <p:nvPr>
            <p:ph type="title"/>
          </p:nvPr>
        </p:nvSpPr>
        <p:spPr>
          <a:xfrm>
            <a:off x="419100" y="1340569"/>
            <a:ext cx="10972800" cy="713539"/>
          </a:xfrm>
        </p:spPr>
        <p:txBody>
          <a:bodyPr spcFirstLastPara="1" wrap="square" lIns="0" tIns="0" rIns="0" bIns="0" anchor="t" anchorCtr="0">
            <a:noAutofit/>
          </a:bodyPr>
          <a:lstStyle/>
          <a:p>
            <a:r>
              <a:rPr lang="en-US">
                <a:sym typeface="Calibri"/>
              </a:rPr>
              <a:t>Recommendations 19-20</a:t>
            </a:r>
          </a:p>
        </p:txBody>
      </p:sp>
      <p:sp>
        <p:nvSpPr>
          <p:cNvPr id="5" name="Content Placeholder 4">
            <a:extLst>
              <a:ext uri="{FF2B5EF4-FFF2-40B4-BE49-F238E27FC236}">
                <a16:creationId xmlns:a16="http://schemas.microsoft.com/office/drawing/2014/main" id="{35B2D27D-28BB-B364-ACFB-A55E9E7D67AB}"/>
              </a:ext>
            </a:extLst>
          </p:cNvPr>
          <p:cNvSpPr>
            <a:spLocks noGrp="1"/>
          </p:cNvSpPr>
          <p:nvPr>
            <p:ph idx="1"/>
          </p:nvPr>
        </p:nvSpPr>
        <p:spPr>
          <a:xfrm>
            <a:off x="419100" y="2033094"/>
            <a:ext cx="10972800" cy="905642"/>
          </a:xfrm>
        </p:spPr>
        <p:txBody>
          <a:bodyPr/>
          <a:lstStyle/>
          <a:p>
            <a:r>
              <a:rPr lang="en" sz="1800">
                <a:latin typeface="Calibri" panose="020F0502020204030204" pitchFamily="34" charset="0"/>
                <a:cs typeface="Calibri" panose="020F0502020204030204" pitchFamily="34" charset="0"/>
              </a:rPr>
              <a:t>In individuals with a </a:t>
            </a:r>
            <a:r>
              <a:rPr lang="en" sz="1800" b="1">
                <a:latin typeface="Calibri" panose="020F0502020204030204" pitchFamily="34" charset="0"/>
                <a:cs typeface="Calibri" panose="020F0502020204030204" pitchFamily="34" charset="0"/>
              </a:rPr>
              <a:t>family history of VTE and known thrombophilia</a:t>
            </a:r>
            <a:r>
              <a:rPr lang="en" sz="1800">
                <a:latin typeface="Calibri" panose="020F0502020204030204" pitchFamily="34" charset="0"/>
                <a:cs typeface="Calibri" panose="020F0502020204030204" pitchFamily="34" charset="0"/>
              </a:rPr>
              <a:t>, </a:t>
            </a:r>
            <a:r>
              <a:rPr lang="en" sz="1800" b="1">
                <a:latin typeface="Calibri" panose="020F0502020204030204" pitchFamily="34" charset="0"/>
                <a:cs typeface="Calibri" panose="020F0502020204030204" pitchFamily="34" charset="0"/>
              </a:rPr>
              <a:t>suggest</a:t>
            </a:r>
            <a:r>
              <a:rPr lang="en" sz="1800">
                <a:latin typeface="Calibri" panose="020F0502020204030204" pitchFamily="34" charset="0"/>
                <a:cs typeface="Calibri" panose="020F0502020204030204" pitchFamily="34" charset="0"/>
              </a:rPr>
              <a:t> </a:t>
            </a:r>
            <a:r>
              <a:rPr lang="en" sz="1800" b="1">
                <a:latin typeface="Calibri" panose="020F0502020204030204" pitchFamily="34" charset="0"/>
                <a:cs typeface="Calibri" panose="020F0502020204030204" pitchFamily="34" charset="0"/>
              </a:rPr>
              <a:t>selective thrombophilia testing </a:t>
            </a:r>
            <a:r>
              <a:rPr lang="en" sz="1800">
                <a:latin typeface="Calibri" panose="020F0502020204030204" pitchFamily="34" charset="0"/>
                <a:cs typeface="Calibri" panose="020F0502020204030204" pitchFamily="34" charset="0"/>
              </a:rPr>
              <a:t>to guide </a:t>
            </a:r>
            <a:r>
              <a:rPr lang="en" sz="1800" b="1">
                <a:latin typeface="Calibri" panose="020F0502020204030204" pitchFamily="34" charset="0"/>
                <a:cs typeface="Calibri" panose="020F0502020204030204" pitchFamily="34" charset="0"/>
              </a:rPr>
              <a:t>COC</a:t>
            </a:r>
            <a:r>
              <a:rPr lang="en" sz="1800">
                <a:latin typeface="Calibri" panose="020F0502020204030204" pitchFamily="34" charset="0"/>
                <a:cs typeface="Calibri" panose="020F0502020204030204" pitchFamily="34" charset="0"/>
              </a:rPr>
              <a:t> or </a:t>
            </a:r>
            <a:r>
              <a:rPr lang="en" sz="1800" b="1">
                <a:latin typeface="Calibri" panose="020F0502020204030204" pitchFamily="34" charset="0"/>
                <a:cs typeface="Calibri" panose="020F0502020204030204" pitchFamily="34" charset="0"/>
              </a:rPr>
              <a:t>HRT for high risk thrombophilia only </a:t>
            </a:r>
            <a:r>
              <a:rPr lang="en-CA" sz="1800">
                <a:latin typeface="Calibri"/>
                <a:ea typeface="Calibri"/>
                <a:cs typeface="Calibri"/>
                <a:sym typeface="Calibri"/>
              </a:rPr>
              <a:t>(conditional recommendation, very low certainty)</a:t>
            </a:r>
            <a:endParaRPr lang="en-US" sz="1800">
              <a:latin typeface="Calibri" panose="020F0502020204030204" pitchFamily="34" charset="0"/>
              <a:cs typeface="Calibri" panose="020F0502020204030204" pitchFamily="34" charset="0"/>
            </a:endParaRPr>
          </a:p>
          <a:p>
            <a:endParaRPr lang="en-US" sz="2000"/>
          </a:p>
        </p:txBody>
      </p:sp>
      <p:grpSp>
        <p:nvGrpSpPr>
          <p:cNvPr id="2" name="Group 1">
            <a:extLst>
              <a:ext uri="{FF2B5EF4-FFF2-40B4-BE49-F238E27FC236}">
                <a16:creationId xmlns:a16="http://schemas.microsoft.com/office/drawing/2014/main" id="{7AF087B5-8E3E-530C-F975-30BB0166EC51}"/>
              </a:ext>
            </a:extLst>
          </p:cNvPr>
          <p:cNvGrpSpPr/>
          <p:nvPr/>
        </p:nvGrpSpPr>
        <p:grpSpPr>
          <a:xfrm>
            <a:off x="6610675" y="6345076"/>
            <a:ext cx="5423065" cy="276999"/>
            <a:chOff x="5793296" y="6483927"/>
            <a:chExt cx="4859620" cy="276999"/>
          </a:xfrm>
        </p:grpSpPr>
        <p:sp>
          <p:nvSpPr>
            <p:cNvPr id="3" name="TextBox 2">
              <a:extLst>
                <a:ext uri="{FF2B5EF4-FFF2-40B4-BE49-F238E27FC236}">
                  <a16:creationId xmlns:a16="http://schemas.microsoft.com/office/drawing/2014/main" id="{44D62933-3C69-E239-380D-EA2739F406D2}"/>
                </a:ext>
              </a:extLst>
            </p:cNvPr>
            <p:cNvSpPr txBox="1"/>
            <p:nvPr/>
          </p:nvSpPr>
          <p:spPr>
            <a:xfrm>
              <a:off x="5793296" y="6483927"/>
              <a:ext cx="4859620" cy="276999"/>
            </a:xfrm>
            <a:prstGeom prst="rect">
              <a:avLst/>
            </a:prstGeom>
            <a:noFill/>
          </p:spPr>
          <p:txBody>
            <a:bodyPr wrap="square" rtlCol="0">
              <a:spAutoFit/>
            </a:bodyPr>
            <a:lstStyle/>
            <a:p>
              <a:r>
                <a:rPr lang="en-CA" sz="1200">
                  <a:solidFill>
                    <a:schemeClr val="tx1">
                      <a:lumMod val="50000"/>
                      <a:lumOff val="50000"/>
                    </a:schemeClr>
                  </a:solidFill>
                </a:rPr>
                <a:t>Quality of Evidence (GRADE): Low or Very Low        Moderate        High</a:t>
              </a:r>
            </a:p>
          </p:txBody>
        </p:sp>
        <p:sp>
          <p:nvSpPr>
            <p:cNvPr id="4" name="Oval 3">
              <a:extLst>
                <a:ext uri="{FF2B5EF4-FFF2-40B4-BE49-F238E27FC236}">
                  <a16:creationId xmlns:a16="http://schemas.microsoft.com/office/drawing/2014/main" id="{EE26EF64-977F-08BD-D8BE-EE389B0AE455}"/>
                </a:ext>
              </a:extLst>
            </p:cNvPr>
            <p:cNvSpPr/>
            <p:nvPr/>
          </p:nvSpPr>
          <p:spPr>
            <a:xfrm>
              <a:off x="8792564" y="6543279"/>
              <a:ext cx="158294" cy="173736"/>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C4BB94F-87FA-770F-1EDD-D7B783CC8AFA}"/>
                </a:ext>
              </a:extLst>
            </p:cNvPr>
            <p:cNvSpPr/>
            <p:nvPr/>
          </p:nvSpPr>
          <p:spPr>
            <a:xfrm>
              <a:off x="9671148" y="6543279"/>
              <a:ext cx="158294" cy="173736"/>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FF13654-3A00-D900-EC04-6AB431318A3C}"/>
                </a:ext>
              </a:extLst>
            </p:cNvPr>
            <p:cNvSpPr/>
            <p:nvPr/>
          </p:nvSpPr>
          <p:spPr>
            <a:xfrm>
              <a:off x="10267355" y="6543279"/>
              <a:ext cx="158294" cy="173736"/>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961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aphicFrame>
        <p:nvGraphicFramePr>
          <p:cNvPr id="8" name="Google Shape;110;p22">
            <a:extLst>
              <a:ext uri="{FF2B5EF4-FFF2-40B4-BE49-F238E27FC236}">
                <a16:creationId xmlns:a16="http://schemas.microsoft.com/office/drawing/2014/main" id="{21B8BF81-AACC-6041-A5D4-2BC7316E13F3}"/>
              </a:ext>
            </a:extLst>
          </p:cNvPr>
          <p:cNvGraphicFramePr/>
          <p:nvPr>
            <p:extLst>
              <p:ext uri="{D42A27DB-BD31-4B8C-83A1-F6EECF244321}">
                <p14:modId xmlns:p14="http://schemas.microsoft.com/office/powerpoint/2010/main" val="1575968840"/>
              </p:ext>
            </p:extLst>
          </p:nvPr>
        </p:nvGraphicFramePr>
        <p:xfrm>
          <a:off x="1135281" y="3428999"/>
          <a:ext cx="7315200" cy="2694882"/>
        </p:xfrm>
        <a:graphic>
          <a:graphicData uri="http://schemas.openxmlformats.org/drawingml/2006/table">
            <a:tbl>
              <a:tblPr>
                <a:noFill/>
                <a:tableStyleId>{CDA78BCB-65FA-40E4-831A-3C8719A47980}</a:tableStyleId>
              </a:tblPr>
              <a:tblGrid>
                <a:gridCol w="3176403">
                  <a:extLst>
                    <a:ext uri="{9D8B030D-6E8A-4147-A177-3AD203B41FA5}">
                      <a16:colId xmlns:a16="http://schemas.microsoft.com/office/drawing/2014/main" val="20000"/>
                    </a:ext>
                  </a:extLst>
                </a:gridCol>
                <a:gridCol w="1959970">
                  <a:extLst>
                    <a:ext uri="{9D8B030D-6E8A-4147-A177-3AD203B41FA5}">
                      <a16:colId xmlns:a16="http://schemas.microsoft.com/office/drawing/2014/main" val="3700779064"/>
                    </a:ext>
                  </a:extLst>
                </a:gridCol>
                <a:gridCol w="2178827">
                  <a:extLst>
                    <a:ext uri="{9D8B030D-6E8A-4147-A177-3AD203B41FA5}">
                      <a16:colId xmlns:a16="http://schemas.microsoft.com/office/drawing/2014/main" val="3147418822"/>
                    </a:ext>
                  </a:extLst>
                </a:gridCol>
              </a:tblGrid>
              <a:tr h="676921">
                <a:tc rowSpan="2">
                  <a:txBody>
                    <a:bodyPr/>
                    <a:lstStyle/>
                    <a:p>
                      <a:pPr marL="0" lvl="0" indent="0" algn="l" rtl="0">
                        <a:spcBef>
                          <a:spcPts val="0"/>
                        </a:spcBef>
                        <a:spcAft>
                          <a:spcPts val="0"/>
                        </a:spcAft>
                        <a:buNone/>
                      </a:pPr>
                      <a:endParaRPr sz="1400" b="0" i="0">
                        <a:solidFill>
                          <a:schemeClr val="lt1"/>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T w="9525" cap="flat" cmpd="sng">
                      <a:noFill/>
                      <a:prstDash val="solid"/>
                      <a:round/>
                      <a:headEnd type="none" w="sm" len="sm"/>
                      <a:tailEnd type="none" w="sm" len="sm"/>
                    </a:lnT>
                    <a:noFill/>
                  </a:tcPr>
                </a:tc>
                <a:tc gridSpan="2">
                  <a:txBody>
                    <a:bodyPr/>
                    <a:lstStyle/>
                    <a:p>
                      <a:pPr marL="0" lvl="0" indent="0" algn="ctr" rtl="0">
                        <a:spcBef>
                          <a:spcPts val="0"/>
                        </a:spcBef>
                        <a:spcAft>
                          <a:spcPts val="0"/>
                        </a:spcAft>
                        <a:buNone/>
                      </a:pPr>
                      <a:r>
                        <a:rPr lang="en-CA" sz="1400" b="0" i="0">
                          <a:solidFill>
                            <a:schemeClr val="lt1"/>
                          </a:solidFill>
                          <a:latin typeface="Calibri" panose="020F0502020204030204" pitchFamily="34" charset="0"/>
                          <a:cs typeface="Calibri" panose="020F0502020204030204" pitchFamily="34" charset="0"/>
                        </a:rPr>
                        <a:t>Impact of thrombophilia testing strategy </a:t>
                      </a:r>
                      <a:br>
                        <a:rPr lang="en-CA" sz="1400" b="0" i="0">
                          <a:solidFill>
                            <a:schemeClr val="lt1"/>
                          </a:solidFill>
                          <a:latin typeface="Calibri" panose="020F0502020204030204" pitchFamily="34" charset="0"/>
                          <a:cs typeface="Calibri" panose="020F0502020204030204" pitchFamily="34" charset="0"/>
                        </a:rPr>
                      </a:br>
                      <a:r>
                        <a:rPr lang="en-CA" sz="1400" b="0" i="0">
                          <a:solidFill>
                            <a:schemeClr val="lt1"/>
                          </a:solidFill>
                          <a:latin typeface="Calibri" panose="020F0502020204030204" pitchFamily="34" charset="0"/>
                          <a:cs typeface="Calibri" panose="020F0502020204030204" pitchFamily="34" charset="0"/>
                        </a:rPr>
                        <a:t>on VTE per 1000 women / year </a:t>
                      </a:r>
                      <a:br>
                        <a:rPr lang="en-CA" sz="1400" b="0" i="0">
                          <a:solidFill>
                            <a:schemeClr val="lt1"/>
                          </a:solidFill>
                          <a:latin typeface="Calibri" panose="020F0502020204030204" pitchFamily="34" charset="0"/>
                          <a:cs typeface="Calibri" panose="020F0502020204030204" pitchFamily="34" charset="0"/>
                        </a:rPr>
                      </a:br>
                      <a:r>
                        <a:rPr lang="en-CA" sz="1400" b="0" i="0">
                          <a:solidFill>
                            <a:schemeClr val="lt1"/>
                          </a:solidFill>
                          <a:latin typeface="Calibri" panose="020F0502020204030204" pitchFamily="34" charset="0"/>
                          <a:cs typeface="Calibri" panose="020F0502020204030204" pitchFamily="34" charset="0"/>
                        </a:rPr>
                        <a:t>(69-142 fewer using COC or HRT)*</a:t>
                      </a:r>
                      <a:endParaRPr sz="1400" b="0" i="0">
                        <a:solidFill>
                          <a:schemeClr val="lt1"/>
                        </a:solidFill>
                        <a:latin typeface="Calibri" panose="020F0502020204030204" pitchFamily="34" charset="0"/>
                        <a:cs typeface="Calibri" panose="020F0502020204030204" pitchFamily="34" charset="0"/>
                      </a:endParaRPr>
                    </a:p>
                  </a:txBody>
                  <a:tcPr marL="121900" marR="121900" marT="121900" marB="121900" anchor="ctr">
                    <a:solidFill>
                      <a:srgbClr val="E53E31"/>
                    </a:solidFill>
                  </a:tcPr>
                </a:tc>
                <a:tc hMerge="1">
                  <a:txBody>
                    <a:bodyPr/>
                    <a:lstStyle/>
                    <a:p>
                      <a:pPr marL="0" lvl="0" indent="0" algn="l" rtl="0">
                        <a:spcBef>
                          <a:spcPts val="0"/>
                        </a:spcBef>
                        <a:spcAft>
                          <a:spcPts val="0"/>
                        </a:spcAft>
                        <a:buNone/>
                      </a:pPr>
                      <a:endParaRPr sz="1400" b="0" i="0">
                        <a:solidFill>
                          <a:schemeClr val="lt1"/>
                        </a:solidFill>
                        <a:latin typeface="Calibri" panose="020F0502020204030204" pitchFamily="34" charset="0"/>
                        <a:cs typeface="Calibri" panose="020F0502020204030204" pitchFamily="34" charset="0"/>
                      </a:endParaRPr>
                    </a:p>
                  </a:txBody>
                  <a:tcPr marL="91425" marR="91425" marT="91425" marB="91425">
                    <a:solidFill>
                      <a:srgbClr val="E06666"/>
                    </a:solidFill>
                  </a:tcPr>
                </a:tc>
                <a:extLst>
                  <a:ext uri="{0D108BD9-81ED-4DB2-BD59-A6C34878D82A}">
                    <a16:rowId xmlns:a16="http://schemas.microsoft.com/office/drawing/2014/main" val="10000"/>
                  </a:ext>
                </a:extLst>
              </a:tr>
              <a:tr h="439987">
                <a:tc vMerge="1">
                  <a:txBody>
                    <a:bodyPr/>
                    <a:lstStyle/>
                    <a:p>
                      <a:endParaRPr lang="en-US"/>
                    </a:p>
                  </a:txBody>
                  <a:tcPr/>
                </a:tc>
                <a:tc>
                  <a:txBody>
                    <a:bodyPr/>
                    <a:lstStyle/>
                    <a:p>
                      <a:pPr algn="ctr"/>
                      <a:r>
                        <a:rPr lang="en-CA" sz="1400" b="1" i="0">
                          <a:solidFill>
                            <a:schemeClr val="bg1">
                              <a:lumMod val="50000"/>
                            </a:schemeClr>
                          </a:solidFill>
                          <a:latin typeface="Calibri" panose="020F0502020204030204" pitchFamily="34" charset="0"/>
                          <a:cs typeface="Calibri" panose="020F0502020204030204" pitchFamily="34" charset="0"/>
                        </a:rPr>
                        <a:t>COC</a:t>
                      </a:r>
                      <a:endParaRPr lang="en-US" sz="1400" b="1">
                        <a:solidFill>
                          <a:schemeClr val="bg1">
                            <a:lumMod val="50000"/>
                          </a:schemeClr>
                        </a:solidFill>
                      </a:endParaRPr>
                    </a:p>
                  </a:txBody>
                  <a:tcPr marL="121900" marR="121900" marT="121900" marB="121900" anchor="ctr">
                    <a:solidFill>
                      <a:schemeClr val="bg1">
                        <a:lumMod val="95000"/>
                      </a:schemeClr>
                    </a:solidFill>
                  </a:tcPr>
                </a:tc>
                <a:tc>
                  <a:txBody>
                    <a:bodyPr/>
                    <a:lstStyle/>
                    <a:p>
                      <a:pPr marL="0" lvl="0" indent="0" algn="ctr" rtl="0">
                        <a:spcBef>
                          <a:spcPts val="0"/>
                        </a:spcBef>
                        <a:spcAft>
                          <a:spcPts val="0"/>
                        </a:spcAft>
                        <a:buNone/>
                      </a:pPr>
                      <a:r>
                        <a:rPr lang="en-CA" sz="1400" b="1" i="0">
                          <a:solidFill>
                            <a:schemeClr val="bg1">
                              <a:lumMod val="50000"/>
                            </a:schemeClr>
                          </a:solidFill>
                          <a:latin typeface="Calibri" panose="020F0502020204030204" pitchFamily="34" charset="0"/>
                          <a:cs typeface="Calibri" panose="020F0502020204030204" pitchFamily="34" charset="0"/>
                        </a:rPr>
                        <a:t>HRT</a:t>
                      </a:r>
                      <a:endParaRPr sz="1400" b="1" i="0">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solidFill>
                      <a:schemeClr val="bg1">
                        <a:lumMod val="95000"/>
                      </a:schemeClr>
                    </a:solidFill>
                  </a:tcPr>
                </a:tc>
                <a:extLst>
                  <a:ext uri="{0D108BD9-81ED-4DB2-BD59-A6C34878D82A}">
                    <a16:rowId xmlns:a16="http://schemas.microsoft.com/office/drawing/2014/main" val="2171976238"/>
                  </a:ext>
                </a:extLst>
              </a:tr>
              <a:tr h="676921">
                <a:tc>
                  <a:txBody>
                    <a:bodyPr/>
                    <a:lstStyle/>
                    <a:p>
                      <a:pPr marL="0" lvl="0" indent="0" algn="l" rtl="0">
                        <a:spcBef>
                          <a:spcPts val="0"/>
                        </a:spcBef>
                        <a:spcAft>
                          <a:spcPts val="0"/>
                        </a:spcAft>
                        <a:buNone/>
                      </a:pPr>
                      <a:r>
                        <a:rPr lang="en" sz="1400" b="0" i="0">
                          <a:solidFill>
                            <a:schemeClr val="bg1">
                              <a:lumMod val="50000"/>
                            </a:schemeClr>
                          </a:solidFill>
                          <a:latin typeface="Calibri" panose="020F0502020204030204" pitchFamily="34" charset="0"/>
                          <a:cs typeface="Calibri" panose="020F0502020204030204" pitchFamily="34" charset="0"/>
                        </a:rPr>
                        <a:t>     General Population</a:t>
                      </a:r>
                      <a:endParaRPr sz="1400" b="1">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solidFill>
                      <a:schemeClr val="bg1">
                        <a:lumMod val="95000"/>
                      </a:schemeClr>
                    </a:solidFill>
                  </a:tcPr>
                </a:tc>
                <a:tc>
                  <a:txBody>
                    <a:bodyPr/>
                    <a:lstStyle/>
                    <a:p>
                      <a:pPr marL="0" lvl="0" indent="0" algn="ctr" rtl="0">
                        <a:spcBef>
                          <a:spcPts val="0"/>
                        </a:spcBef>
                        <a:spcAft>
                          <a:spcPts val="0"/>
                        </a:spcAft>
                        <a:buNone/>
                      </a:pPr>
                      <a:r>
                        <a:rPr lang="en" sz="1400" b="0" i="0">
                          <a:solidFill>
                            <a:schemeClr val="bg1">
                              <a:lumMod val="50000"/>
                            </a:schemeClr>
                          </a:solidFill>
                          <a:latin typeface="Calibri" panose="020F0502020204030204" pitchFamily="34" charset="0"/>
                          <a:cs typeface="Calibri" panose="020F0502020204030204" pitchFamily="34" charset="0"/>
                        </a:rPr>
                        <a:t>0.26 fewer VTE </a:t>
                      </a:r>
                    </a:p>
                    <a:p>
                      <a:pPr marL="0" lvl="0" indent="0" algn="ctr" rtl="0">
                        <a:spcBef>
                          <a:spcPts val="0"/>
                        </a:spcBef>
                        <a:spcAft>
                          <a:spcPts val="0"/>
                        </a:spcAft>
                        <a:buNone/>
                      </a:pPr>
                      <a:r>
                        <a:rPr lang="en" sz="1400" b="0" i="0">
                          <a:solidFill>
                            <a:schemeClr val="bg1">
                              <a:lumMod val="50000"/>
                            </a:schemeClr>
                          </a:solidFill>
                          <a:latin typeface="Calibri" panose="020F0502020204030204" pitchFamily="34" charset="0"/>
                          <a:cs typeface="Calibri" panose="020F0502020204030204" pitchFamily="34" charset="0"/>
                        </a:rPr>
                        <a:t>(0.09 to 0.65)</a:t>
                      </a:r>
                      <a:endParaRPr sz="1400" b="1">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solidFill>
                      <a:schemeClr val="bg1">
                        <a:lumMod val="95000"/>
                      </a:schemeClr>
                    </a:solidFill>
                  </a:tcPr>
                </a:tc>
                <a:tc>
                  <a:txBody>
                    <a:bodyPr/>
                    <a:lstStyle/>
                    <a:p>
                      <a:pPr marL="0" lvl="0" indent="0" algn="ctr" rtl="0">
                        <a:spcBef>
                          <a:spcPts val="0"/>
                        </a:spcBef>
                        <a:spcAft>
                          <a:spcPts val="0"/>
                        </a:spcAft>
                        <a:buNone/>
                      </a:pPr>
                      <a:r>
                        <a:rPr lang="en-CA" sz="1400" b="0">
                          <a:solidFill>
                            <a:schemeClr val="bg1">
                              <a:lumMod val="50000"/>
                            </a:schemeClr>
                          </a:solidFill>
                          <a:latin typeface="Calibri" panose="020F0502020204030204" pitchFamily="34" charset="0"/>
                          <a:cs typeface="Calibri" panose="020F0502020204030204" pitchFamily="34" charset="0"/>
                        </a:rPr>
                        <a:t>0.29 fewer VTE </a:t>
                      </a:r>
                    </a:p>
                    <a:p>
                      <a:pPr marL="0" lvl="0" indent="0" algn="ctr" rtl="0">
                        <a:spcBef>
                          <a:spcPts val="0"/>
                        </a:spcBef>
                        <a:spcAft>
                          <a:spcPts val="0"/>
                        </a:spcAft>
                        <a:buNone/>
                      </a:pPr>
                      <a:r>
                        <a:rPr lang="en-CA" sz="1400" b="0">
                          <a:solidFill>
                            <a:schemeClr val="bg1">
                              <a:lumMod val="50000"/>
                            </a:schemeClr>
                          </a:solidFill>
                          <a:latin typeface="Calibri" panose="020F0502020204030204" pitchFamily="34" charset="0"/>
                          <a:cs typeface="Calibri" panose="020F0502020204030204" pitchFamily="34" charset="0"/>
                        </a:rPr>
                        <a:t>(0.01 to 1.98)</a:t>
                      </a:r>
                      <a:endParaRPr sz="1400" b="0">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solidFill>
                      <a:schemeClr val="bg1">
                        <a:lumMod val="95000"/>
                      </a:schemeClr>
                    </a:solidFill>
                  </a:tcPr>
                </a:tc>
                <a:extLst>
                  <a:ext uri="{0D108BD9-81ED-4DB2-BD59-A6C34878D82A}">
                    <a16:rowId xmlns:a16="http://schemas.microsoft.com/office/drawing/2014/main" val="10002"/>
                  </a:ext>
                </a:extLst>
              </a:tr>
              <a:tr h="676921">
                <a:tc>
                  <a:txBody>
                    <a:bodyPr/>
                    <a:lstStyle/>
                    <a:p>
                      <a:pPr marL="0" lvl="0" indent="0" algn="l" rtl="0">
                        <a:spcBef>
                          <a:spcPts val="0"/>
                        </a:spcBef>
                        <a:spcAft>
                          <a:spcPts val="0"/>
                        </a:spcAft>
                        <a:buNone/>
                      </a:pPr>
                      <a:r>
                        <a:rPr lang="en" sz="1400" b="0">
                          <a:solidFill>
                            <a:schemeClr val="bg1">
                              <a:lumMod val="50000"/>
                            </a:schemeClr>
                          </a:solidFill>
                          <a:latin typeface="Calibri" panose="020F0502020204030204" pitchFamily="34" charset="0"/>
                          <a:cs typeface="Calibri" panose="020F0502020204030204" pitchFamily="34" charset="0"/>
                        </a:rPr>
                        <a:t>     Family History of VTE (1st </a:t>
                      </a:r>
                    </a:p>
                    <a:p>
                      <a:pPr marL="0" lvl="0" indent="0" algn="l" rtl="0">
                        <a:spcBef>
                          <a:spcPts val="0"/>
                        </a:spcBef>
                        <a:spcAft>
                          <a:spcPts val="0"/>
                        </a:spcAft>
                        <a:buNone/>
                      </a:pPr>
                      <a:r>
                        <a:rPr lang="en" sz="1400" b="0">
                          <a:solidFill>
                            <a:schemeClr val="bg1">
                              <a:lumMod val="50000"/>
                            </a:schemeClr>
                          </a:solidFill>
                          <a:latin typeface="Calibri" panose="020F0502020204030204" pitchFamily="34" charset="0"/>
                          <a:cs typeface="Calibri" panose="020F0502020204030204" pitchFamily="34" charset="0"/>
                        </a:rPr>
                        <a:t>     degree) and Unknown Thrombophilia</a:t>
                      </a:r>
                      <a:endParaRPr sz="1400" b="0">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solidFill>
                      <a:schemeClr val="bg1">
                        <a:lumMod val="95000"/>
                      </a:schemeClr>
                    </a:solidFill>
                  </a:tcPr>
                </a:tc>
                <a:tc>
                  <a:txBody>
                    <a:bodyPr/>
                    <a:lstStyle/>
                    <a:p>
                      <a:pPr marL="0" lvl="0" indent="0" algn="ctr" rtl="0">
                        <a:spcBef>
                          <a:spcPts val="0"/>
                        </a:spcBef>
                        <a:spcAft>
                          <a:spcPts val="0"/>
                        </a:spcAft>
                        <a:buNone/>
                      </a:pPr>
                      <a:r>
                        <a:rPr lang="en" sz="1400" b="0" i="0">
                          <a:solidFill>
                            <a:schemeClr val="bg1">
                              <a:lumMod val="50000"/>
                            </a:schemeClr>
                          </a:solidFill>
                          <a:latin typeface="Calibri" panose="020F0502020204030204" pitchFamily="34" charset="0"/>
                          <a:cs typeface="Calibri" panose="020F0502020204030204" pitchFamily="34" charset="0"/>
                        </a:rPr>
                        <a:t>1.17 fewer VTE </a:t>
                      </a:r>
                    </a:p>
                    <a:p>
                      <a:pPr marL="0" lvl="0" indent="0" algn="ctr" rtl="0">
                        <a:spcBef>
                          <a:spcPts val="0"/>
                        </a:spcBef>
                        <a:spcAft>
                          <a:spcPts val="0"/>
                        </a:spcAft>
                        <a:buNone/>
                      </a:pPr>
                      <a:r>
                        <a:rPr lang="en" sz="1400" b="0" i="0">
                          <a:solidFill>
                            <a:schemeClr val="bg1">
                              <a:lumMod val="50000"/>
                            </a:schemeClr>
                          </a:solidFill>
                          <a:latin typeface="Calibri" panose="020F0502020204030204" pitchFamily="34" charset="0"/>
                          <a:cs typeface="Calibri" panose="020F0502020204030204" pitchFamily="34" charset="0"/>
                        </a:rPr>
                        <a:t>(0.06 to 1.55)</a:t>
                      </a:r>
                      <a:endParaRPr sz="1400" b="1">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solidFill>
                      <a:schemeClr val="bg1">
                        <a:lumMod val="95000"/>
                      </a:schemeClr>
                    </a:solidFill>
                  </a:tcPr>
                </a:tc>
                <a:tc>
                  <a:txBody>
                    <a:bodyPr/>
                    <a:lstStyle/>
                    <a:p>
                      <a:pPr marL="0" lvl="0" indent="0" algn="ctr" rtl="0">
                        <a:spcBef>
                          <a:spcPts val="0"/>
                        </a:spcBef>
                        <a:spcAft>
                          <a:spcPts val="0"/>
                        </a:spcAft>
                        <a:buNone/>
                      </a:pPr>
                      <a:r>
                        <a:rPr lang="en-CA" sz="1400" b="0">
                          <a:solidFill>
                            <a:schemeClr val="bg1">
                              <a:lumMod val="50000"/>
                            </a:schemeClr>
                          </a:solidFill>
                          <a:latin typeface="Calibri" panose="020F0502020204030204" pitchFamily="34" charset="0"/>
                          <a:cs typeface="Calibri" panose="020F0502020204030204" pitchFamily="34" charset="0"/>
                        </a:rPr>
                        <a:t>0.94 fewer VTE </a:t>
                      </a:r>
                    </a:p>
                    <a:p>
                      <a:pPr marL="0" lvl="0" indent="0" algn="ctr" rtl="0">
                        <a:spcBef>
                          <a:spcPts val="0"/>
                        </a:spcBef>
                        <a:spcAft>
                          <a:spcPts val="0"/>
                        </a:spcAft>
                        <a:buNone/>
                      </a:pPr>
                      <a:r>
                        <a:rPr lang="en-CA" sz="1400" b="0">
                          <a:solidFill>
                            <a:schemeClr val="bg1">
                              <a:lumMod val="50000"/>
                            </a:schemeClr>
                          </a:solidFill>
                          <a:latin typeface="Calibri" panose="020F0502020204030204" pitchFamily="34" charset="0"/>
                          <a:cs typeface="Calibri" panose="020F0502020204030204" pitchFamily="34" charset="0"/>
                        </a:rPr>
                        <a:t>(0.01 to 5.16)</a:t>
                      </a:r>
                      <a:endParaRPr sz="1400" b="0">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24" name="Google Shape;185;p32">
            <a:extLst>
              <a:ext uri="{FF2B5EF4-FFF2-40B4-BE49-F238E27FC236}">
                <a16:creationId xmlns:a16="http://schemas.microsoft.com/office/drawing/2014/main" id="{69C5A74C-5854-EE4B-9DB6-C134B1415C92}"/>
              </a:ext>
            </a:extLst>
          </p:cNvPr>
          <p:cNvSpPr txBox="1">
            <a:spLocks noGrp="1"/>
          </p:cNvSpPr>
          <p:nvPr>
            <p:ph type="title"/>
          </p:nvPr>
        </p:nvSpPr>
        <p:spPr>
          <a:xfrm>
            <a:off x="419100" y="1340569"/>
            <a:ext cx="10972800" cy="713539"/>
          </a:xfrm>
        </p:spPr>
        <p:txBody>
          <a:bodyPr spcFirstLastPara="1" wrap="square" lIns="0" tIns="0" rIns="0" bIns="0" anchor="t" anchorCtr="0">
            <a:noAutofit/>
          </a:bodyPr>
          <a:lstStyle/>
          <a:p>
            <a:r>
              <a:rPr lang="en-US">
                <a:sym typeface="Calibri"/>
              </a:rPr>
              <a:t>Recommendations 15-18</a:t>
            </a:r>
          </a:p>
        </p:txBody>
      </p:sp>
      <p:sp>
        <p:nvSpPr>
          <p:cNvPr id="5" name="Content Placeholder 4">
            <a:extLst>
              <a:ext uri="{FF2B5EF4-FFF2-40B4-BE49-F238E27FC236}">
                <a16:creationId xmlns:a16="http://schemas.microsoft.com/office/drawing/2014/main" id="{E6E9EEDB-7F64-346F-C7EA-3125868C05D6}"/>
              </a:ext>
            </a:extLst>
          </p:cNvPr>
          <p:cNvSpPr>
            <a:spLocks noGrp="1"/>
          </p:cNvSpPr>
          <p:nvPr>
            <p:ph idx="1"/>
          </p:nvPr>
        </p:nvSpPr>
        <p:spPr>
          <a:xfrm>
            <a:off x="419100" y="2033093"/>
            <a:ext cx="10972800" cy="1395907"/>
          </a:xfrm>
        </p:spPr>
        <p:txBody>
          <a:bodyPr/>
          <a:lstStyle/>
          <a:p>
            <a:r>
              <a:rPr lang="en" sz="1800">
                <a:latin typeface="Calibri" panose="020F0502020204030204" pitchFamily="34" charset="0"/>
                <a:cs typeface="Calibri" panose="020F0502020204030204" pitchFamily="34" charset="0"/>
              </a:rPr>
              <a:t>In individuals from the </a:t>
            </a:r>
            <a:r>
              <a:rPr lang="en" sz="1800" b="1">
                <a:latin typeface="Calibri" panose="020F0502020204030204" pitchFamily="34" charset="0"/>
                <a:cs typeface="Calibri" panose="020F0502020204030204" pitchFamily="34" charset="0"/>
              </a:rPr>
              <a:t>general population </a:t>
            </a:r>
            <a:r>
              <a:rPr lang="en" sz="1800">
                <a:latin typeface="Calibri" panose="020F0502020204030204" pitchFamily="34" charset="0"/>
                <a:cs typeface="Calibri" panose="020F0502020204030204" pitchFamily="34" charset="0"/>
              </a:rPr>
              <a:t>suggest </a:t>
            </a:r>
            <a:r>
              <a:rPr lang="en" sz="1800" b="1">
                <a:latin typeface="Calibri" panose="020F0502020204030204" pitchFamily="34" charset="0"/>
                <a:cs typeface="Calibri" panose="020F0502020204030204" pitchFamily="34" charset="0"/>
              </a:rPr>
              <a:t>not to perform thrombophilia testing </a:t>
            </a:r>
            <a:r>
              <a:rPr lang="en" sz="1800">
                <a:latin typeface="Calibri" panose="020F0502020204030204" pitchFamily="34" charset="0"/>
                <a:cs typeface="Calibri" panose="020F0502020204030204" pitchFamily="34" charset="0"/>
              </a:rPr>
              <a:t>to guide the use of </a:t>
            </a:r>
            <a:r>
              <a:rPr lang="en" sz="1800" b="1">
                <a:latin typeface="Calibri" panose="020F0502020204030204" pitchFamily="34" charset="0"/>
                <a:cs typeface="Calibri" panose="020F0502020204030204" pitchFamily="34" charset="0"/>
              </a:rPr>
              <a:t>COC </a:t>
            </a:r>
            <a:r>
              <a:rPr lang="en-CA" sz="1800">
                <a:latin typeface="Calibri"/>
                <a:ea typeface="Calibri"/>
                <a:cs typeface="Calibri"/>
                <a:sym typeface="Calibri"/>
              </a:rPr>
              <a:t>(strong recommendation, low certainty)</a:t>
            </a:r>
            <a:r>
              <a:rPr lang="en" sz="1800">
                <a:latin typeface="Calibri" panose="020F0502020204030204" pitchFamily="34" charset="0"/>
                <a:cs typeface="Calibri" panose="020F0502020204030204" pitchFamily="34" charset="0"/>
              </a:rPr>
              <a:t> or </a:t>
            </a:r>
            <a:r>
              <a:rPr lang="en" sz="1800" b="1">
                <a:latin typeface="Calibri" panose="020F0502020204030204" pitchFamily="34" charset="0"/>
                <a:cs typeface="Calibri" panose="020F0502020204030204" pitchFamily="34" charset="0"/>
              </a:rPr>
              <a:t>HRT </a:t>
            </a:r>
            <a:r>
              <a:rPr lang="en-CA" sz="1800">
                <a:latin typeface="Calibri"/>
                <a:ea typeface="Calibri"/>
                <a:cs typeface="Calibri"/>
                <a:sym typeface="Calibri"/>
              </a:rPr>
              <a:t>(conditional recommendation, low certainty)</a:t>
            </a:r>
            <a:endParaRPr lang="en-US" sz="1800">
              <a:latin typeface="Calibri" panose="020F0502020204030204" pitchFamily="34" charset="0"/>
              <a:cs typeface="Calibri" panose="020F0502020204030204" pitchFamily="34" charset="0"/>
            </a:endParaRPr>
          </a:p>
          <a:p>
            <a:r>
              <a:rPr lang="en" sz="1800">
                <a:latin typeface="Calibri" panose="020F0502020204030204" pitchFamily="34" charset="0"/>
                <a:cs typeface="Calibri" panose="020F0502020204030204" pitchFamily="34" charset="0"/>
              </a:rPr>
              <a:t>In individuals with a </a:t>
            </a:r>
            <a:r>
              <a:rPr lang="en" sz="1800" b="1">
                <a:latin typeface="Calibri" panose="020F0502020204030204" pitchFamily="34" charset="0"/>
                <a:cs typeface="Calibri" panose="020F0502020204030204" pitchFamily="34" charset="0"/>
              </a:rPr>
              <a:t>family history of VTE and unknown thrombophilia</a:t>
            </a:r>
            <a:r>
              <a:rPr lang="en" sz="1800">
                <a:latin typeface="Calibri" panose="020F0502020204030204" pitchFamily="34" charset="0"/>
                <a:cs typeface="Calibri" panose="020F0502020204030204" pitchFamily="34" charset="0"/>
              </a:rPr>
              <a:t>, suggest </a:t>
            </a:r>
            <a:r>
              <a:rPr lang="en" sz="1800" b="1">
                <a:latin typeface="Calibri" panose="020F0502020204030204" pitchFamily="34" charset="0"/>
                <a:cs typeface="Calibri" panose="020F0502020204030204" pitchFamily="34" charset="0"/>
              </a:rPr>
              <a:t>not to perform thrombophilia testing </a:t>
            </a:r>
            <a:r>
              <a:rPr lang="en" sz="1800">
                <a:latin typeface="Calibri" panose="020F0502020204030204" pitchFamily="34" charset="0"/>
                <a:cs typeface="Calibri" panose="020F0502020204030204" pitchFamily="34" charset="0"/>
              </a:rPr>
              <a:t>to guide the use of </a:t>
            </a:r>
            <a:r>
              <a:rPr lang="en" sz="1800" b="1">
                <a:latin typeface="Calibri" panose="020F0502020204030204" pitchFamily="34" charset="0"/>
                <a:cs typeface="Calibri" panose="020F0502020204030204" pitchFamily="34" charset="0"/>
              </a:rPr>
              <a:t>COC</a:t>
            </a:r>
            <a:r>
              <a:rPr lang="en" sz="1800">
                <a:latin typeface="Calibri" panose="020F0502020204030204" pitchFamily="34" charset="0"/>
                <a:cs typeface="Calibri" panose="020F0502020204030204" pitchFamily="34" charset="0"/>
              </a:rPr>
              <a:t> or </a:t>
            </a:r>
            <a:r>
              <a:rPr lang="en" sz="1800" b="1">
                <a:latin typeface="Calibri" panose="020F0502020204030204" pitchFamily="34" charset="0"/>
                <a:cs typeface="Calibri" panose="020F0502020204030204" pitchFamily="34" charset="0"/>
              </a:rPr>
              <a:t>HRT </a:t>
            </a:r>
            <a:r>
              <a:rPr lang="en-CA" sz="1800">
                <a:latin typeface="Calibri"/>
                <a:ea typeface="Calibri"/>
                <a:cs typeface="Calibri"/>
                <a:sym typeface="Calibri"/>
              </a:rPr>
              <a:t>(conditional recommendation, very low certainty)</a:t>
            </a:r>
            <a:br>
              <a:rPr lang="en-US" sz="1800"/>
            </a:br>
            <a:endParaRPr lang="en-US" sz="1800"/>
          </a:p>
        </p:txBody>
      </p:sp>
      <p:sp>
        <p:nvSpPr>
          <p:cNvPr id="21" name="Rectangle 20">
            <a:extLst>
              <a:ext uri="{FF2B5EF4-FFF2-40B4-BE49-F238E27FC236}">
                <a16:creationId xmlns:a16="http://schemas.microsoft.com/office/drawing/2014/main" id="{812730F0-996D-4F45-A234-98FFB3F0FB59}"/>
              </a:ext>
            </a:extLst>
          </p:cNvPr>
          <p:cNvSpPr/>
          <p:nvPr/>
        </p:nvSpPr>
        <p:spPr>
          <a:xfrm>
            <a:off x="8796588" y="3429000"/>
            <a:ext cx="2249204" cy="1773670"/>
          </a:xfrm>
          <a:prstGeom prst="rect">
            <a:avLst/>
          </a:prstGeom>
          <a:solidFill>
            <a:srgbClr val="FFD9B0"/>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169329">
              <a:buClr>
                <a:srgbClr val="1A1A1A"/>
              </a:buClr>
              <a:buSzPts val="1600"/>
            </a:pPr>
            <a:endParaRPr lang="en-CA" sz="1400">
              <a:solidFill>
                <a:srgbClr val="7F7F7F"/>
              </a:solidFill>
              <a:latin typeface="Calibri"/>
              <a:ea typeface="Calibri"/>
              <a:cs typeface="Calibri"/>
              <a:sym typeface="Calibri"/>
            </a:endParaRPr>
          </a:p>
          <a:p>
            <a:pPr marL="169329">
              <a:buClr>
                <a:srgbClr val="1A1A1A"/>
              </a:buClr>
              <a:buSzPts val="1600"/>
            </a:pPr>
            <a:r>
              <a:rPr lang="en-CA" sz="1400">
                <a:solidFill>
                  <a:srgbClr val="7F7F7F"/>
                </a:solidFill>
                <a:latin typeface="Calibri"/>
                <a:ea typeface="Calibri"/>
                <a:cs typeface="Calibri"/>
                <a:sym typeface="Calibri"/>
              </a:rPr>
              <a:t>The potential harms of hormone avoidance fall outside the guidelines scope but may include</a:t>
            </a:r>
          </a:p>
          <a:p>
            <a:pPr marL="169329">
              <a:buClr>
                <a:srgbClr val="1A1A1A"/>
              </a:buClr>
              <a:buSzPts val="1600"/>
            </a:pPr>
            <a:r>
              <a:rPr lang="en-CA" sz="1400">
                <a:solidFill>
                  <a:srgbClr val="7F7F7F"/>
                </a:solidFill>
                <a:latin typeface="Calibri"/>
                <a:ea typeface="Calibri"/>
                <a:cs typeface="Calibri"/>
                <a:sym typeface="Calibri"/>
              </a:rPr>
              <a:t>unwanted pregnancies and postmenopausal symptoms.</a:t>
            </a:r>
          </a:p>
          <a:p>
            <a:pPr marL="169329">
              <a:buClr>
                <a:srgbClr val="1A1A1A"/>
              </a:buClr>
              <a:buSzPts val="1600"/>
            </a:pPr>
            <a:endParaRPr lang="en-CA" sz="1200">
              <a:solidFill>
                <a:srgbClr val="7F7F7F"/>
              </a:solidFill>
              <a:latin typeface="Calibri"/>
              <a:ea typeface="Calibri"/>
              <a:cs typeface="Calibri"/>
              <a:sym typeface="Calibri"/>
            </a:endParaRPr>
          </a:p>
        </p:txBody>
      </p:sp>
      <p:pic>
        <p:nvPicPr>
          <p:cNvPr id="22" name="Google Shape;140;p26">
            <a:extLst>
              <a:ext uri="{FF2B5EF4-FFF2-40B4-BE49-F238E27FC236}">
                <a16:creationId xmlns:a16="http://schemas.microsoft.com/office/drawing/2014/main" id="{69EF7CA4-083B-C54D-A1FD-BA7FB0B40F20}"/>
              </a:ext>
            </a:extLst>
          </p:cNvPr>
          <p:cNvPicPr preferRelativeResize="0"/>
          <p:nvPr/>
        </p:nvPicPr>
        <p:blipFill>
          <a:blip r:embed="rId3">
            <a:alphaModFix/>
          </a:blip>
          <a:stretch>
            <a:fillRect/>
          </a:stretch>
        </p:blipFill>
        <p:spPr>
          <a:xfrm>
            <a:off x="1225921" y="5015702"/>
            <a:ext cx="186967" cy="186967"/>
          </a:xfrm>
          <a:prstGeom prst="rect">
            <a:avLst/>
          </a:prstGeom>
          <a:noFill/>
          <a:ln>
            <a:noFill/>
          </a:ln>
        </p:spPr>
      </p:pic>
      <p:pic>
        <p:nvPicPr>
          <p:cNvPr id="27" name="Google Shape;140;p26">
            <a:extLst>
              <a:ext uri="{FF2B5EF4-FFF2-40B4-BE49-F238E27FC236}">
                <a16:creationId xmlns:a16="http://schemas.microsoft.com/office/drawing/2014/main" id="{54A2B749-8227-8A49-816F-F9E663A9AB03}"/>
              </a:ext>
            </a:extLst>
          </p:cNvPr>
          <p:cNvPicPr preferRelativeResize="0"/>
          <p:nvPr/>
        </p:nvPicPr>
        <p:blipFill>
          <a:blip r:embed="rId3">
            <a:alphaModFix/>
          </a:blip>
          <a:stretch>
            <a:fillRect/>
          </a:stretch>
        </p:blipFill>
        <p:spPr>
          <a:xfrm>
            <a:off x="1225919" y="5583743"/>
            <a:ext cx="186967" cy="186967"/>
          </a:xfrm>
          <a:prstGeom prst="rect">
            <a:avLst/>
          </a:prstGeom>
          <a:noFill/>
          <a:ln>
            <a:noFill/>
          </a:ln>
        </p:spPr>
      </p:pic>
      <p:grpSp>
        <p:nvGrpSpPr>
          <p:cNvPr id="2" name="Group 1">
            <a:extLst>
              <a:ext uri="{FF2B5EF4-FFF2-40B4-BE49-F238E27FC236}">
                <a16:creationId xmlns:a16="http://schemas.microsoft.com/office/drawing/2014/main" id="{DE09CDB4-9E0B-82B9-88E2-EE0A70A52B0F}"/>
              </a:ext>
            </a:extLst>
          </p:cNvPr>
          <p:cNvGrpSpPr/>
          <p:nvPr/>
        </p:nvGrpSpPr>
        <p:grpSpPr>
          <a:xfrm>
            <a:off x="6610675" y="6345076"/>
            <a:ext cx="5423065" cy="276999"/>
            <a:chOff x="5793296" y="6483927"/>
            <a:chExt cx="4859620" cy="276999"/>
          </a:xfrm>
        </p:grpSpPr>
        <p:sp>
          <p:nvSpPr>
            <p:cNvPr id="3" name="TextBox 2">
              <a:extLst>
                <a:ext uri="{FF2B5EF4-FFF2-40B4-BE49-F238E27FC236}">
                  <a16:creationId xmlns:a16="http://schemas.microsoft.com/office/drawing/2014/main" id="{A1581E41-AF71-16C3-68D9-55EF1A0D2128}"/>
                </a:ext>
              </a:extLst>
            </p:cNvPr>
            <p:cNvSpPr txBox="1"/>
            <p:nvPr/>
          </p:nvSpPr>
          <p:spPr>
            <a:xfrm>
              <a:off x="5793296" y="6483927"/>
              <a:ext cx="4859620" cy="276999"/>
            </a:xfrm>
            <a:prstGeom prst="rect">
              <a:avLst/>
            </a:prstGeom>
            <a:noFill/>
          </p:spPr>
          <p:txBody>
            <a:bodyPr wrap="square" rtlCol="0">
              <a:spAutoFit/>
            </a:bodyPr>
            <a:lstStyle/>
            <a:p>
              <a:r>
                <a:rPr lang="en-CA" sz="1200">
                  <a:solidFill>
                    <a:schemeClr val="tx1">
                      <a:lumMod val="50000"/>
                      <a:lumOff val="50000"/>
                    </a:schemeClr>
                  </a:solidFill>
                </a:rPr>
                <a:t>Quality of Evidence (GRADE): Low or Very Low        Moderate        High</a:t>
              </a:r>
            </a:p>
          </p:txBody>
        </p:sp>
        <p:sp>
          <p:nvSpPr>
            <p:cNvPr id="4" name="Oval 3">
              <a:extLst>
                <a:ext uri="{FF2B5EF4-FFF2-40B4-BE49-F238E27FC236}">
                  <a16:creationId xmlns:a16="http://schemas.microsoft.com/office/drawing/2014/main" id="{A0AB9F53-89A3-898F-B5C6-2947F27BAEF9}"/>
                </a:ext>
              </a:extLst>
            </p:cNvPr>
            <p:cNvSpPr/>
            <p:nvPr/>
          </p:nvSpPr>
          <p:spPr>
            <a:xfrm>
              <a:off x="8792564" y="6543279"/>
              <a:ext cx="158294" cy="173736"/>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14807BE-F505-F18F-3C7F-A5568951EDA4}"/>
                </a:ext>
              </a:extLst>
            </p:cNvPr>
            <p:cNvSpPr/>
            <p:nvPr/>
          </p:nvSpPr>
          <p:spPr>
            <a:xfrm>
              <a:off x="9671148" y="6543279"/>
              <a:ext cx="158294" cy="173736"/>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A00D9FD-7B56-1E69-F070-9B71265F68D6}"/>
                </a:ext>
              </a:extLst>
            </p:cNvPr>
            <p:cNvSpPr/>
            <p:nvPr/>
          </p:nvSpPr>
          <p:spPr>
            <a:xfrm>
              <a:off x="10267355" y="6543279"/>
              <a:ext cx="158294" cy="173736"/>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0842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a:spLocks noGrp="1"/>
          </p:cNvSpPr>
          <p:nvPr>
            <p:ph type="title"/>
          </p:nvPr>
        </p:nvSpPr>
        <p:spPr>
          <a:xfrm>
            <a:off x="419100" y="1340569"/>
            <a:ext cx="10972800" cy="713539"/>
          </a:xfrm>
        </p:spPr>
        <p:txBody>
          <a:bodyPr spcFirstLastPara="1" wrap="square" lIns="0" tIns="0" rIns="0" bIns="0" anchor="t" anchorCtr="0">
            <a:normAutofit/>
          </a:bodyPr>
          <a:lstStyle/>
          <a:p>
            <a:r>
              <a:rPr lang="en-US">
                <a:sym typeface="Calibri"/>
              </a:rPr>
              <a:t>Case 8: Women who are planning pregnancy </a:t>
            </a:r>
          </a:p>
        </p:txBody>
      </p:sp>
      <p:sp>
        <p:nvSpPr>
          <p:cNvPr id="6" name="Content Placeholder 5">
            <a:extLst>
              <a:ext uri="{FF2B5EF4-FFF2-40B4-BE49-F238E27FC236}">
                <a16:creationId xmlns:a16="http://schemas.microsoft.com/office/drawing/2014/main" id="{1BC6D176-8CEE-B55A-7F0F-7D7B5DE7C581}"/>
              </a:ext>
            </a:extLst>
          </p:cNvPr>
          <p:cNvSpPr>
            <a:spLocks noGrp="1"/>
          </p:cNvSpPr>
          <p:nvPr>
            <p:ph idx="1"/>
          </p:nvPr>
        </p:nvSpPr>
        <p:spPr/>
        <p:txBody>
          <a:bodyPr/>
          <a:lstStyle/>
          <a:p>
            <a:pPr>
              <a:lnSpc>
                <a:spcPct val="115000"/>
              </a:lnSpc>
            </a:pPr>
            <a:r>
              <a:rPr lang="en-US" sz="2400">
                <a:latin typeface="Calibri"/>
                <a:ea typeface="Calibri"/>
                <a:cs typeface="Calibri"/>
                <a:sym typeface="Calibri"/>
              </a:rPr>
              <a:t>26 year old female is planning to become pregnant, and </a:t>
            </a:r>
            <a:r>
              <a:rPr lang="en-US">
                <a:latin typeface="Calibri"/>
                <a:ea typeface="Calibri"/>
                <a:cs typeface="Calibri"/>
                <a:sym typeface="Calibri"/>
              </a:rPr>
              <a:t>was </a:t>
            </a:r>
            <a:r>
              <a:rPr lang="en-US" sz="2400">
                <a:latin typeface="Calibri"/>
                <a:ea typeface="Calibri"/>
                <a:cs typeface="Calibri"/>
                <a:sym typeface="Calibri"/>
              </a:rPr>
              <a:t>referred for a family history of VTE and FVL. The patient has not undergone testing for thrombophilia, and she has no history of VTE</a:t>
            </a:r>
          </a:p>
          <a:p>
            <a:pPr>
              <a:lnSpc>
                <a:spcPct val="115000"/>
              </a:lnSpc>
              <a:spcBef>
                <a:spcPts val="1600"/>
              </a:spcBef>
            </a:pPr>
            <a:r>
              <a:rPr lang="en-US" sz="2400" b="1">
                <a:solidFill>
                  <a:srgbClr val="E53E31"/>
                </a:solidFill>
                <a:latin typeface="Calibri"/>
                <a:ea typeface="Calibri"/>
                <a:cs typeface="Calibri"/>
                <a:sym typeface="Calibri"/>
              </a:rPr>
              <a:t>Past Medical History:</a:t>
            </a:r>
            <a:r>
              <a:rPr lang="en-US" sz="2400">
                <a:solidFill>
                  <a:srgbClr val="E53E31"/>
                </a:solidFill>
                <a:latin typeface="Calibri"/>
                <a:ea typeface="Calibri"/>
                <a:cs typeface="Calibri"/>
                <a:sym typeface="Calibri"/>
              </a:rPr>
              <a:t> </a:t>
            </a:r>
            <a:r>
              <a:rPr lang="en-US" sz="2400">
                <a:latin typeface="Calibri"/>
                <a:ea typeface="Calibri"/>
                <a:cs typeface="Calibri"/>
                <a:sym typeface="Calibri"/>
              </a:rPr>
              <a:t>None </a:t>
            </a:r>
          </a:p>
          <a:p>
            <a:pPr>
              <a:lnSpc>
                <a:spcPct val="115000"/>
              </a:lnSpc>
              <a:spcBef>
                <a:spcPts val="1600"/>
              </a:spcBef>
            </a:pPr>
            <a:r>
              <a:rPr lang="en-US" sz="2400" b="1">
                <a:solidFill>
                  <a:srgbClr val="E53E31"/>
                </a:solidFill>
                <a:latin typeface="Calibri"/>
                <a:ea typeface="Calibri"/>
                <a:cs typeface="Calibri"/>
                <a:sym typeface="Calibri"/>
              </a:rPr>
              <a:t>Medications: </a:t>
            </a:r>
            <a:r>
              <a:rPr lang="en-US" sz="2400">
                <a:latin typeface="Calibri"/>
                <a:ea typeface="Calibri"/>
                <a:cs typeface="Calibri"/>
                <a:sym typeface="Calibri"/>
              </a:rPr>
              <a:t>None </a:t>
            </a:r>
          </a:p>
          <a:p>
            <a:pPr>
              <a:lnSpc>
                <a:spcPct val="115000"/>
              </a:lnSpc>
              <a:spcBef>
                <a:spcPts val="1600"/>
              </a:spcBef>
              <a:spcAft>
                <a:spcPts val="1600"/>
              </a:spcAft>
            </a:pPr>
            <a:r>
              <a:rPr lang="en-US" sz="2400" b="1">
                <a:solidFill>
                  <a:srgbClr val="E53E31"/>
                </a:solidFill>
                <a:latin typeface="Calibri"/>
                <a:ea typeface="Calibri"/>
                <a:cs typeface="Calibri"/>
                <a:sym typeface="Calibri"/>
              </a:rPr>
              <a:t>Family History: </a:t>
            </a:r>
            <a:r>
              <a:rPr lang="en-US" sz="2400">
                <a:latin typeface="Calibri"/>
                <a:ea typeface="Calibri"/>
                <a:cs typeface="Calibri"/>
                <a:sym typeface="Calibri"/>
              </a:rPr>
              <a:t>Sister has a history of DVT and is homozygous for FVL</a:t>
            </a:r>
          </a:p>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5" name="Title 4">
            <a:extLst>
              <a:ext uri="{FF2B5EF4-FFF2-40B4-BE49-F238E27FC236}">
                <a16:creationId xmlns:a16="http://schemas.microsoft.com/office/drawing/2014/main" id="{B5EFA09D-2E9E-664F-4E6D-32095E2817D7}"/>
              </a:ext>
            </a:extLst>
          </p:cNvPr>
          <p:cNvSpPr>
            <a:spLocks noGrp="1"/>
          </p:cNvSpPr>
          <p:nvPr>
            <p:ph type="title"/>
          </p:nvPr>
        </p:nvSpPr>
        <p:spPr/>
        <p:txBody>
          <a:bodyPr/>
          <a:lstStyle/>
          <a:p>
            <a:r>
              <a:rPr lang="en-US"/>
              <a:t>Usual Care</a:t>
            </a:r>
          </a:p>
        </p:txBody>
      </p:sp>
      <p:sp>
        <p:nvSpPr>
          <p:cNvPr id="223" name="Google Shape;223;p37"/>
          <p:cNvSpPr txBox="1">
            <a:spLocks noGrp="1"/>
          </p:cNvSpPr>
          <p:nvPr>
            <p:ph idx="1"/>
          </p:nvPr>
        </p:nvSpPr>
        <p:spPr>
          <a:xfrm>
            <a:off x="419100" y="2033093"/>
            <a:ext cx="10972800" cy="3954624"/>
          </a:xfrm>
        </p:spPr>
        <p:txBody>
          <a:bodyPr spcFirstLastPara="1" wrap="square" lIns="0" tIns="0" rIns="0" bIns="0" anchor="t" anchorCtr="0">
            <a:noAutofit/>
          </a:bodyPr>
          <a:lstStyle/>
          <a:p>
            <a:pPr>
              <a:spcAft>
                <a:spcPts val="600"/>
              </a:spcAft>
            </a:pPr>
            <a:r>
              <a:rPr lang="en-US" sz="2000">
                <a:sym typeface="Calibri"/>
              </a:rPr>
              <a:t>No antepartum or postpartum thromboprophylaxis for women with no or 1 clinical risk factor </a:t>
            </a:r>
            <a:br>
              <a:rPr lang="en-US" sz="2000">
                <a:sym typeface="Calibri"/>
              </a:rPr>
            </a:br>
            <a:r>
              <a:rPr lang="en-US" sz="2000">
                <a:sym typeface="Calibri"/>
              </a:rPr>
              <a:t>(Pregnancy ASH guideline)</a:t>
            </a:r>
          </a:p>
          <a:p>
            <a:pPr>
              <a:spcAft>
                <a:spcPts val="600"/>
              </a:spcAft>
            </a:pPr>
            <a:r>
              <a:rPr lang="en-US" sz="2000">
                <a:sym typeface="Calibri"/>
              </a:rPr>
              <a:t>Thrombophilia testing strategy would mean that patients with thrombophilia would receive antepartum and/or postpartum thromboprophylaxis (potential for less thrombosis and more bleeding)</a:t>
            </a:r>
          </a:p>
          <a:p>
            <a:pPr>
              <a:spcAft>
                <a:spcPts val="600"/>
              </a:spcAft>
            </a:pPr>
            <a:r>
              <a:rPr lang="en-US" sz="2000">
                <a:sym typeface="Calibri"/>
              </a:rPr>
              <a:t>She is planning a pregnancy. </a:t>
            </a:r>
          </a:p>
          <a:p>
            <a:pPr>
              <a:spcAft>
                <a:spcPts val="600"/>
              </a:spcAft>
            </a:pPr>
            <a:endParaRPr lang="en-US" sz="2000">
              <a:sym typeface="Calibri"/>
            </a:endParaRPr>
          </a:p>
          <a:p>
            <a:pPr>
              <a:spcAft>
                <a:spcPts val="600"/>
              </a:spcAft>
            </a:pPr>
            <a:r>
              <a:rPr lang="en-US" sz="2000" b="1">
                <a:sym typeface="Calibri"/>
              </a:rPr>
              <a:t>What management plan do you recommend?</a:t>
            </a:r>
          </a:p>
          <a:p>
            <a:pPr>
              <a:spcAft>
                <a:spcPts val="600"/>
              </a:spcAft>
            </a:pPr>
            <a:endParaRPr lang="en-US" sz="2000" b="1">
              <a:sym typeface="Calibri"/>
            </a:endParaRPr>
          </a:p>
          <a:p>
            <a:pPr marL="457200" indent="-457200">
              <a:spcAft>
                <a:spcPts val="600"/>
              </a:spcAft>
              <a:buClr>
                <a:schemeClr val="bg1">
                  <a:lumMod val="50000"/>
                </a:schemeClr>
              </a:buClr>
              <a:buFont typeface="+mj-lt"/>
              <a:buAutoNum type="alphaLcPeriod"/>
            </a:pPr>
            <a:r>
              <a:rPr lang="en-US" sz="2000">
                <a:sym typeface="Calibri"/>
              </a:rPr>
              <a:t>Test for all inherited </a:t>
            </a:r>
            <a:r>
              <a:rPr lang="en-US" sz="2000" err="1">
                <a:sym typeface="Calibri"/>
              </a:rPr>
              <a:t>thrombophilias</a:t>
            </a:r>
            <a:r>
              <a:rPr lang="en-US" sz="2000">
                <a:sym typeface="Calibri"/>
              </a:rPr>
              <a:t> (FVL, PGM, Protein C / S, ATIII) and </a:t>
            </a:r>
            <a:br>
              <a:rPr lang="en-US" sz="2000">
                <a:sym typeface="Calibri"/>
              </a:rPr>
            </a:br>
            <a:r>
              <a:rPr lang="en-US" sz="2000">
                <a:sym typeface="Calibri"/>
              </a:rPr>
              <a:t>start thromboprophylaxis if positive</a:t>
            </a:r>
          </a:p>
          <a:p>
            <a:pPr marL="457200" indent="-457200">
              <a:spcAft>
                <a:spcPts val="600"/>
              </a:spcAft>
              <a:buClr>
                <a:schemeClr val="bg1">
                  <a:lumMod val="50000"/>
                </a:schemeClr>
              </a:buClr>
              <a:buFont typeface="+mj-lt"/>
              <a:buAutoNum type="alphaLcPeriod"/>
            </a:pPr>
            <a:r>
              <a:rPr lang="en-US" sz="2000">
                <a:sym typeface="Calibri"/>
              </a:rPr>
              <a:t>No inherited thrombophilia testing and do not start thromboprophylaxis</a:t>
            </a:r>
          </a:p>
          <a:p>
            <a:pPr marL="457200" indent="-457200">
              <a:spcAft>
                <a:spcPts val="600"/>
              </a:spcAft>
              <a:buClr>
                <a:schemeClr val="bg1">
                  <a:lumMod val="50000"/>
                </a:schemeClr>
              </a:buClr>
              <a:buFont typeface="+mj-lt"/>
              <a:buAutoNum type="alphaLcPeriod"/>
            </a:pPr>
            <a:r>
              <a:rPr lang="en-US" sz="2000">
                <a:sym typeface="Calibri"/>
              </a:rPr>
              <a:t>Selective thrombophilia testing (FVL only) and start thromboprophylaxis if FVL homozygous</a:t>
            </a:r>
          </a:p>
          <a:p>
            <a:pPr>
              <a:spcAft>
                <a:spcPts val="600"/>
              </a:spcAft>
            </a:pPr>
            <a:endParaRPr lang="en-US" sz="2000">
              <a:sym typeface="Calibri"/>
            </a:endParaRPr>
          </a:p>
        </p:txBody>
      </p:sp>
      <p:sp>
        <p:nvSpPr>
          <p:cNvPr id="6" name="Rectangle 5">
            <a:extLst>
              <a:ext uri="{FF2B5EF4-FFF2-40B4-BE49-F238E27FC236}">
                <a16:creationId xmlns:a16="http://schemas.microsoft.com/office/drawing/2014/main" id="{D75FE967-4BAB-BD3A-986B-6899FFE90E34}"/>
              </a:ext>
            </a:extLst>
          </p:cNvPr>
          <p:cNvSpPr/>
          <p:nvPr/>
        </p:nvSpPr>
        <p:spPr>
          <a:xfrm>
            <a:off x="314659" y="5964900"/>
            <a:ext cx="10276176" cy="4141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9" name="TextBox 8">
            <a:extLst>
              <a:ext uri="{FF2B5EF4-FFF2-40B4-BE49-F238E27FC236}">
                <a16:creationId xmlns:a16="http://schemas.microsoft.com/office/drawing/2014/main" id="{517EF4CD-F499-3F90-A681-CDF6082FAD2B}"/>
              </a:ext>
            </a:extLst>
          </p:cNvPr>
          <p:cNvSpPr txBox="1"/>
          <p:nvPr/>
        </p:nvSpPr>
        <p:spPr>
          <a:xfrm>
            <a:off x="1044819" y="2032236"/>
            <a:ext cx="2459736" cy="3830794"/>
          </a:xfrm>
          <a:prstGeom prst="rect">
            <a:avLst/>
          </a:prstGeom>
          <a:solidFill>
            <a:srgbClr val="BEE0E4"/>
          </a:solidFill>
        </p:spPr>
        <p:txBody>
          <a:bodyPr wrap="square" lIns="91440" tIns="91440" rIns="91440" bIns="91440" rtlCol="0">
            <a:noAutofit/>
          </a:bodyPr>
          <a:lstStyle/>
          <a:p>
            <a:r>
              <a:rPr lang="en-CA" sz="1800" b="1">
                <a:solidFill>
                  <a:srgbClr val="E53E31"/>
                </a:solidFill>
                <a:latin typeface="Calibri" panose="020F0502020204030204" pitchFamily="34" charset="0"/>
                <a:cs typeface="Calibri" panose="020F0502020204030204" pitchFamily="34" charset="0"/>
              </a:rPr>
              <a:t>PANEL FORMATION</a:t>
            </a:r>
          </a:p>
          <a:p>
            <a:r>
              <a:rPr lang="en-CA" sz="1600">
                <a:solidFill>
                  <a:schemeClr val="tx1">
                    <a:lumMod val="50000"/>
                    <a:lumOff val="50000"/>
                  </a:schemeClr>
                </a:solidFill>
                <a:latin typeface="Calibri" panose="020F0502020204030204" pitchFamily="34" charset="0"/>
                <a:cs typeface="Calibri" panose="020F0502020204030204" pitchFamily="34" charset="0"/>
              </a:rPr>
              <a:t>Each guideline panel was formed following these key criteria:</a:t>
            </a:r>
          </a:p>
          <a:p>
            <a:pPr marL="285750" indent="-285750">
              <a:buClr>
                <a:schemeClr val="bg1">
                  <a:lumMod val="50000"/>
                </a:schemeClr>
              </a:buClr>
              <a:buFont typeface="Arial" panose="020B0604020202020204" pitchFamily="34" charset="0"/>
              <a:buChar char="•"/>
            </a:pPr>
            <a:r>
              <a:rPr lang="en-CA" sz="1600">
                <a:solidFill>
                  <a:schemeClr val="tx1">
                    <a:lumMod val="50000"/>
                    <a:lumOff val="50000"/>
                  </a:schemeClr>
                </a:solidFill>
                <a:latin typeface="Calibri" panose="020F0502020204030204" pitchFamily="34" charset="0"/>
                <a:cs typeface="Calibri" panose="020F0502020204030204" pitchFamily="34" charset="0"/>
              </a:rPr>
              <a:t>Balance of expertise (including disciplines beyond hematology, and patients)</a:t>
            </a:r>
          </a:p>
          <a:p>
            <a:pPr marL="285750" indent="-285750">
              <a:buClr>
                <a:schemeClr val="bg1">
                  <a:lumMod val="50000"/>
                </a:schemeClr>
              </a:buClr>
              <a:buFont typeface="Arial" panose="020B0604020202020204" pitchFamily="34" charset="0"/>
              <a:buChar char="•"/>
            </a:pPr>
            <a:r>
              <a:rPr lang="en-CA" sz="1600">
                <a:solidFill>
                  <a:schemeClr val="tx1">
                    <a:lumMod val="50000"/>
                    <a:lumOff val="50000"/>
                  </a:schemeClr>
                </a:solidFill>
                <a:latin typeface="Calibri" panose="020F0502020204030204" pitchFamily="34" charset="0"/>
                <a:cs typeface="Calibri" panose="020F0502020204030204" pitchFamily="34" charset="0"/>
              </a:rPr>
              <a:t>Close attention to minimization and management of COI</a:t>
            </a:r>
          </a:p>
        </p:txBody>
      </p:sp>
      <p:sp>
        <p:nvSpPr>
          <p:cNvPr id="10" name="TextBox 9">
            <a:extLst>
              <a:ext uri="{FF2B5EF4-FFF2-40B4-BE49-F238E27FC236}">
                <a16:creationId xmlns:a16="http://schemas.microsoft.com/office/drawing/2014/main" id="{C8A7D3D8-EA93-314D-159F-C238ACF7F90F}"/>
              </a:ext>
            </a:extLst>
          </p:cNvPr>
          <p:cNvSpPr txBox="1"/>
          <p:nvPr/>
        </p:nvSpPr>
        <p:spPr>
          <a:xfrm>
            <a:off x="3673934" y="2032236"/>
            <a:ext cx="2459736" cy="2210155"/>
          </a:xfrm>
          <a:prstGeom prst="rect">
            <a:avLst/>
          </a:prstGeom>
          <a:solidFill>
            <a:srgbClr val="FED9B0"/>
          </a:solidFill>
        </p:spPr>
        <p:txBody>
          <a:bodyPr wrap="square" lIns="91440" tIns="91440" rIns="91440" bIns="91440" rtlCol="0">
            <a:noAutofit/>
          </a:bodyPr>
          <a:lstStyle/>
          <a:p>
            <a:r>
              <a:rPr lang="en-CA" sz="1800" b="1">
                <a:solidFill>
                  <a:srgbClr val="E53E31"/>
                </a:solidFill>
                <a:latin typeface="Calibri" panose="020F0502020204030204" pitchFamily="34" charset="0"/>
                <a:cs typeface="Calibri" panose="020F0502020204030204" pitchFamily="34" charset="0"/>
              </a:rPr>
              <a:t>CLINICAL QUESTIONS</a:t>
            </a:r>
          </a:p>
          <a:p>
            <a:r>
              <a:rPr lang="en-CA" sz="1600">
                <a:solidFill>
                  <a:schemeClr val="tx1">
                    <a:lumMod val="50000"/>
                    <a:lumOff val="50000"/>
                  </a:schemeClr>
                </a:solidFill>
                <a:latin typeface="Calibri" panose="020F0502020204030204" pitchFamily="34" charset="0"/>
                <a:cs typeface="Calibri" panose="020F0502020204030204" pitchFamily="34" charset="0"/>
              </a:rPr>
              <a:t>20-30 </a:t>
            </a:r>
            <a:r>
              <a:rPr lang="en-CA" sz="1600" b="1">
                <a:solidFill>
                  <a:schemeClr val="tx1">
                    <a:lumMod val="50000"/>
                    <a:lumOff val="50000"/>
                  </a:schemeClr>
                </a:solidFill>
                <a:latin typeface="Calibri" panose="020F0502020204030204" pitchFamily="34" charset="0"/>
                <a:cs typeface="Calibri" panose="020F0502020204030204" pitchFamily="34" charset="0"/>
              </a:rPr>
              <a:t>clinically-relevant questions </a:t>
            </a:r>
            <a:r>
              <a:rPr lang="en-CA" sz="1600">
                <a:solidFill>
                  <a:schemeClr val="tx1">
                    <a:lumMod val="50000"/>
                    <a:lumOff val="50000"/>
                  </a:schemeClr>
                </a:solidFill>
                <a:latin typeface="Calibri" panose="020F0502020204030204" pitchFamily="34" charset="0"/>
                <a:cs typeface="Calibri" panose="020F0502020204030204" pitchFamily="34" charset="0"/>
              </a:rPr>
              <a:t>generated in </a:t>
            </a:r>
            <a:r>
              <a:rPr lang="en-CA" sz="1600" b="1">
                <a:solidFill>
                  <a:schemeClr val="tx1">
                    <a:lumMod val="50000"/>
                    <a:lumOff val="50000"/>
                  </a:schemeClr>
                </a:solidFill>
                <a:latin typeface="Calibri" panose="020F0502020204030204" pitchFamily="34" charset="0"/>
                <a:cs typeface="Calibri" panose="020F0502020204030204" pitchFamily="34" charset="0"/>
              </a:rPr>
              <a:t>PICO format</a:t>
            </a:r>
            <a:r>
              <a:rPr lang="en-CA" sz="1600">
                <a:solidFill>
                  <a:schemeClr val="tx1">
                    <a:lumMod val="50000"/>
                    <a:lumOff val="50000"/>
                  </a:schemeClr>
                </a:solidFill>
                <a:latin typeface="Calibri" panose="020F0502020204030204" pitchFamily="34" charset="0"/>
                <a:cs typeface="Calibri" panose="020F0502020204030204" pitchFamily="34" charset="0"/>
              </a:rPr>
              <a:t> (population, intervention, comparison, outcome)</a:t>
            </a:r>
          </a:p>
        </p:txBody>
      </p:sp>
      <p:sp>
        <p:nvSpPr>
          <p:cNvPr id="11" name="TextBox 10">
            <a:extLst>
              <a:ext uri="{FF2B5EF4-FFF2-40B4-BE49-F238E27FC236}">
                <a16:creationId xmlns:a16="http://schemas.microsoft.com/office/drawing/2014/main" id="{786A5781-BF41-60B7-40C1-D7BD853A2E3C}"/>
              </a:ext>
            </a:extLst>
          </p:cNvPr>
          <p:cNvSpPr txBox="1"/>
          <p:nvPr/>
        </p:nvSpPr>
        <p:spPr>
          <a:xfrm>
            <a:off x="6303049" y="2032235"/>
            <a:ext cx="2459736" cy="3830795"/>
          </a:xfrm>
          <a:prstGeom prst="rect">
            <a:avLst/>
          </a:prstGeom>
          <a:solidFill>
            <a:srgbClr val="C9D7AF"/>
          </a:solidFill>
        </p:spPr>
        <p:txBody>
          <a:bodyPr wrap="square" lIns="91440" tIns="91440" rIns="91440" bIns="91440" rtlCol="0">
            <a:noAutofit/>
          </a:bodyPr>
          <a:lstStyle/>
          <a:p>
            <a:r>
              <a:rPr lang="en-CA" sz="1800" b="1">
                <a:solidFill>
                  <a:srgbClr val="E53E31"/>
                </a:solidFill>
                <a:latin typeface="Calibri" panose="020F0502020204030204" pitchFamily="34" charset="0"/>
                <a:cs typeface="Calibri" panose="020F0502020204030204" pitchFamily="34" charset="0"/>
              </a:rPr>
              <a:t>EVIDENCE SYNTHESIS</a:t>
            </a:r>
          </a:p>
          <a:p>
            <a:r>
              <a:rPr lang="en-CA" sz="1600">
                <a:solidFill>
                  <a:schemeClr val="tx1">
                    <a:lumMod val="50000"/>
                    <a:lumOff val="50000"/>
                  </a:schemeClr>
                </a:solidFill>
                <a:latin typeface="Calibri" panose="020F0502020204030204" pitchFamily="34" charset="0"/>
                <a:cs typeface="Calibri" panose="020F0502020204030204" pitchFamily="34" charset="0"/>
              </a:rPr>
              <a:t>Evidence summary generated for each PICO question via systematic review of health effects plus: </a:t>
            </a:r>
          </a:p>
          <a:p>
            <a:pPr marL="342900" indent="-342900">
              <a:buClr>
                <a:schemeClr val="bg1">
                  <a:lumMod val="50000"/>
                </a:schemeClr>
              </a:buClr>
              <a:buFont typeface="Arial" panose="020B0604020202020204" pitchFamily="34" charset="0"/>
              <a:buChar char="•"/>
            </a:pPr>
            <a:r>
              <a:rPr lang="en-CA" sz="1600">
                <a:solidFill>
                  <a:schemeClr val="tx1">
                    <a:lumMod val="50000"/>
                    <a:lumOff val="50000"/>
                  </a:schemeClr>
                </a:solidFill>
                <a:latin typeface="Calibri" panose="020F0502020204030204" pitchFamily="34" charset="0"/>
                <a:cs typeface="Calibri" panose="020F0502020204030204" pitchFamily="34" charset="0"/>
              </a:rPr>
              <a:t>Resource use</a:t>
            </a:r>
          </a:p>
          <a:p>
            <a:pPr marL="342900" indent="-342900">
              <a:buClr>
                <a:schemeClr val="bg1">
                  <a:lumMod val="50000"/>
                </a:schemeClr>
              </a:buClr>
              <a:buFont typeface="Arial" panose="020B0604020202020204" pitchFamily="34" charset="0"/>
              <a:buChar char="•"/>
            </a:pPr>
            <a:r>
              <a:rPr lang="en-CA" sz="1600">
                <a:solidFill>
                  <a:schemeClr val="tx1">
                    <a:lumMod val="50000"/>
                    <a:lumOff val="50000"/>
                  </a:schemeClr>
                </a:solidFill>
                <a:latin typeface="Calibri" panose="020F0502020204030204" pitchFamily="34" charset="0"/>
                <a:cs typeface="Calibri" panose="020F0502020204030204" pitchFamily="34" charset="0"/>
              </a:rPr>
              <a:t>Feasibility</a:t>
            </a:r>
          </a:p>
          <a:p>
            <a:pPr marL="342900" indent="-342900">
              <a:buClr>
                <a:schemeClr val="bg1">
                  <a:lumMod val="50000"/>
                </a:schemeClr>
              </a:buClr>
              <a:buFont typeface="Arial" panose="020B0604020202020204" pitchFamily="34" charset="0"/>
              <a:buChar char="•"/>
            </a:pPr>
            <a:r>
              <a:rPr lang="en-CA" sz="1600">
                <a:solidFill>
                  <a:schemeClr val="tx1">
                    <a:lumMod val="50000"/>
                    <a:lumOff val="50000"/>
                  </a:schemeClr>
                </a:solidFill>
                <a:latin typeface="Calibri" panose="020F0502020204030204" pitchFamily="34" charset="0"/>
                <a:cs typeface="Calibri" panose="020F0502020204030204" pitchFamily="34" charset="0"/>
              </a:rPr>
              <a:t>Acceptability</a:t>
            </a:r>
          </a:p>
          <a:p>
            <a:pPr marL="342900" indent="-342900">
              <a:buClr>
                <a:schemeClr val="bg1">
                  <a:lumMod val="50000"/>
                </a:schemeClr>
              </a:buClr>
              <a:buFont typeface="Arial" panose="020B0604020202020204" pitchFamily="34" charset="0"/>
              <a:buChar char="•"/>
            </a:pPr>
            <a:r>
              <a:rPr lang="en-CA" sz="1600">
                <a:solidFill>
                  <a:schemeClr val="tx1">
                    <a:lumMod val="50000"/>
                    <a:lumOff val="50000"/>
                  </a:schemeClr>
                </a:solidFill>
                <a:latin typeface="Calibri" panose="020F0502020204030204" pitchFamily="34" charset="0"/>
                <a:cs typeface="Calibri" panose="020F0502020204030204" pitchFamily="34" charset="0"/>
              </a:rPr>
              <a:t>Equity</a:t>
            </a:r>
          </a:p>
          <a:p>
            <a:pPr marL="342900" indent="-342900">
              <a:buClr>
                <a:schemeClr val="bg1">
                  <a:lumMod val="50000"/>
                </a:schemeClr>
              </a:buClr>
              <a:buFont typeface="Arial" panose="020B0604020202020204" pitchFamily="34" charset="0"/>
              <a:buChar char="•"/>
            </a:pPr>
            <a:r>
              <a:rPr lang="en-CA" sz="1600">
                <a:solidFill>
                  <a:schemeClr val="tx1">
                    <a:lumMod val="50000"/>
                    <a:lumOff val="50000"/>
                  </a:schemeClr>
                </a:solidFill>
                <a:latin typeface="Calibri" panose="020F0502020204030204" pitchFamily="34" charset="0"/>
                <a:cs typeface="Calibri" panose="020F0502020204030204" pitchFamily="34" charset="0"/>
              </a:rPr>
              <a:t>Patient values and preferences</a:t>
            </a:r>
          </a:p>
        </p:txBody>
      </p:sp>
      <p:sp>
        <p:nvSpPr>
          <p:cNvPr id="12" name="TextBox 11">
            <a:extLst>
              <a:ext uri="{FF2B5EF4-FFF2-40B4-BE49-F238E27FC236}">
                <a16:creationId xmlns:a16="http://schemas.microsoft.com/office/drawing/2014/main" id="{C95D99CD-C45B-D32C-74FB-E99ADDC79521}"/>
              </a:ext>
            </a:extLst>
          </p:cNvPr>
          <p:cNvSpPr txBox="1"/>
          <p:nvPr/>
        </p:nvSpPr>
        <p:spPr>
          <a:xfrm>
            <a:off x="3673934" y="4412512"/>
            <a:ext cx="2459736" cy="1450518"/>
          </a:xfrm>
          <a:prstGeom prst="rect">
            <a:avLst/>
          </a:prstGeom>
          <a:solidFill>
            <a:srgbClr val="FED9B0"/>
          </a:solidFill>
          <a:ln w="28575">
            <a:noFill/>
          </a:ln>
        </p:spPr>
        <p:txBody>
          <a:bodyPr wrap="square" lIns="91440" tIns="91440" rIns="91440" bIns="91440" rtlCol="0">
            <a:noAutofit/>
          </a:bodyPr>
          <a:lstStyle/>
          <a:p>
            <a:r>
              <a:rPr lang="en-CA" sz="1400" b="1">
                <a:solidFill>
                  <a:schemeClr val="tx1">
                    <a:lumMod val="50000"/>
                    <a:lumOff val="50000"/>
                  </a:schemeClr>
                </a:solidFill>
                <a:latin typeface="Calibri" panose="020F0502020204030204" pitchFamily="34" charset="0"/>
                <a:cs typeface="Calibri" panose="020F0502020204030204" pitchFamily="34" charset="0"/>
              </a:rPr>
              <a:t>Example: PICO question</a:t>
            </a:r>
            <a:endParaRPr lang="en-CA" sz="1400">
              <a:solidFill>
                <a:schemeClr val="tx1">
                  <a:lumMod val="50000"/>
                  <a:lumOff val="50000"/>
                </a:schemeClr>
              </a:solidFill>
              <a:latin typeface="Calibri" panose="020F0502020204030204" pitchFamily="34" charset="0"/>
              <a:cs typeface="Calibri" panose="020F0502020204030204" pitchFamily="34" charset="0"/>
            </a:endParaRPr>
          </a:p>
          <a:p>
            <a:pPr lvl="0">
              <a:defRPr/>
            </a:pPr>
            <a:r>
              <a:rPr lang="en-CA" sz="1200" i="1">
                <a:solidFill>
                  <a:schemeClr val="bg1">
                    <a:lumMod val="50000"/>
                  </a:schemeClr>
                </a:solidFill>
                <a:latin typeface="Calibri" panose="020F0502020204030204" pitchFamily="34" charset="0"/>
                <a:cs typeface="Calibri" panose="020F0502020204030204" pitchFamily="34" charset="0"/>
              </a:rPr>
              <a:t>“Should thrombolytic therapy in addition to anticoagulation vs. anticoagulation alone be used for patients with extensive proximal DVT??”</a:t>
            </a:r>
            <a:endParaRPr lang="en-CA" sz="1200">
              <a:solidFill>
                <a:schemeClr val="bg1">
                  <a:lumMod val="50000"/>
                </a:schemeClr>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A0D6C885-AB83-72DB-25C5-90B024886805}"/>
              </a:ext>
            </a:extLst>
          </p:cNvPr>
          <p:cNvSpPr/>
          <p:nvPr/>
        </p:nvSpPr>
        <p:spPr>
          <a:xfrm>
            <a:off x="8932164" y="2032236"/>
            <a:ext cx="2459736" cy="3830794"/>
          </a:xfrm>
          <a:prstGeom prst="rect">
            <a:avLst/>
          </a:prstGeom>
          <a:solidFill>
            <a:srgbClr val="8B80A3">
              <a:alpha val="47059"/>
            </a:srgbClr>
          </a:solidFill>
        </p:spPr>
        <p:txBody>
          <a:bodyPr wrap="square" lIns="91440" tIns="91440" rIns="91440" bIns="91440">
            <a:noAutofit/>
          </a:bodyPr>
          <a:lstStyle/>
          <a:p>
            <a:r>
              <a:rPr lang="en-CA" sz="1800" b="1">
                <a:solidFill>
                  <a:srgbClr val="E53E31"/>
                </a:solidFill>
                <a:latin typeface="Calibri" panose="020F0502020204030204" pitchFamily="34" charset="0"/>
                <a:cs typeface="Calibri" panose="020F0502020204030204" pitchFamily="34" charset="0"/>
              </a:rPr>
              <a:t>MAKING RECOMMENDATIONS </a:t>
            </a:r>
          </a:p>
          <a:p>
            <a:r>
              <a:rPr lang="en-CA" b="1">
                <a:solidFill>
                  <a:schemeClr val="tx1">
                    <a:lumMod val="50000"/>
                    <a:lumOff val="50000"/>
                  </a:schemeClr>
                </a:solidFill>
                <a:latin typeface="Calibri" panose="020F0502020204030204" pitchFamily="34" charset="0"/>
                <a:cs typeface="Calibri" panose="020F0502020204030204" pitchFamily="34" charset="0"/>
              </a:rPr>
              <a:t>Recommendations made </a:t>
            </a:r>
            <a:r>
              <a:rPr lang="en-CA">
                <a:solidFill>
                  <a:schemeClr val="tx1">
                    <a:lumMod val="50000"/>
                    <a:lumOff val="50000"/>
                  </a:schemeClr>
                </a:solidFill>
                <a:latin typeface="Calibri" panose="020F0502020204030204" pitchFamily="34" charset="0"/>
                <a:cs typeface="Calibri" panose="020F0502020204030204" pitchFamily="34" charset="0"/>
              </a:rPr>
              <a:t>by guideline panel members based on evidence for all factors.</a:t>
            </a:r>
          </a:p>
        </p:txBody>
      </p:sp>
      <p:sp>
        <p:nvSpPr>
          <p:cNvPr id="2" name="TextBox 1">
            <a:extLst>
              <a:ext uri="{FF2B5EF4-FFF2-40B4-BE49-F238E27FC236}">
                <a16:creationId xmlns:a16="http://schemas.microsoft.com/office/drawing/2014/main" id="{1C2A8D73-C775-B0FC-BA58-3A49417D7078}"/>
              </a:ext>
            </a:extLst>
          </p:cNvPr>
          <p:cNvSpPr txBox="1"/>
          <p:nvPr/>
        </p:nvSpPr>
        <p:spPr>
          <a:xfrm>
            <a:off x="967750" y="5942824"/>
            <a:ext cx="10331840" cy="584775"/>
          </a:xfrm>
          <a:prstGeom prst="rect">
            <a:avLst/>
          </a:prstGeom>
          <a:noFill/>
        </p:spPr>
        <p:txBody>
          <a:bodyPr wrap="square" lIns="91440" tIns="45720" rIns="91440" bIns="45720" anchor="t">
            <a:spAutoFit/>
          </a:bodyPr>
          <a:lstStyle/>
          <a:p>
            <a:r>
              <a:rPr lang="en-US" sz="1600" b="1" i="1">
                <a:solidFill>
                  <a:schemeClr val="tx1">
                    <a:lumMod val="50000"/>
                    <a:lumOff val="50000"/>
                  </a:schemeClr>
                </a:solidFill>
                <a:latin typeface="Arial"/>
                <a:cs typeface="Arial"/>
              </a:rPr>
              <a:t>ASH guidelines are reviewed annually by expert work groups convened by ASH. Resources, such as this slide set, derived from guidelines that require updating are removed from the ASH website. </a:t>
            </a:r>
            <a:endParaRPr lang="en-US" sz="1600" b="1" i="1">
              <a:solidFill>
                <a:schemeClr val="tx1">
                  <a:lumMod val="50000"/>
                  <a:lumOff val="50000"/>
                </a:schemeClr>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C4E888A0-C932-51DF-B763-17976B31800F}"/>
              </a:ext>
            </a:extLst>
          </p:cNvPr>
          <p:cNvSpPr>
            <a:spLocks noGrp="1"/>
          </p:cNvSpPr>
          <p:nvPr>
            <p:ph type="title"/>
          </p:nvPr>
        </p:nvSpPr>
        <p:spPr>
          <a:xfrm>
            <a:off x="419100" y="1340569"/>
            <a:ext cx="9722427" cy="713539"/>
          </a:xfrm>
        </p:spPr>
        <p:txBody>
          <a:bodyPr/>
          <a:lstStyle/>
          <a:p>
            <a:r>
              <a:rPr lang="en-US"/>
              <a:t>How were these ASH guidelines developed?</a:t>
            </a:r>
            <a:br>
              <a:rPr lang="en-US"/>
            </a:b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5;p32">
            <a:extLst>
              <a:ext uri="{FF2B5EF4-FFF2-40B4-BE49-F238E27FC236}">
                <a16:creationId xmlns:a16="http://schemas.microsoft.com/office/drawing/2014/main" id="{57508F6C-0025-9447-9729-A0D16FE7903A}"/>
              </a:ext>
            </a:extLst>
          </p:cNvPr>
          <p:cNvSpPr txBox="1">
            <a:spLocks/>
          </p:cNvSpPr>
          <p:nvPr/>
        </p:nvSpPr>
        <p:spPr>
          <a:xfrm>
            <a:off x="343464" y="226239"/>
            <a:ext cx="11360800" cy="763600"/>
          </a:xfrm>
          <a:prstGeom prst="rect">
            <a:avLst/>
          </a:prstGeom>
          <a:noFill/>
          <a:ln>
            <a:noFill/>
          </a:ln>
        </p:spPr>
        <p:txBody>
          <a:bodyPr spcFirstLastPara="1" wrap="square" lIns="121900" tIns="121900" rIns="121900" bIns="121900"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lang="en-CA" sz="3733">
              <a:solidFill>
                <a:srgbClr val="CC0000"/>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1EEC1902-8517-EC44-880C-8B04D9CCC961}"/>
              </a:ext>
            </a:extLst>
          </p:cNvPr>
          <p:cNvSpPr/>
          <p:nvPr/>
        </p:nvSpPr>
        <p:spPr>
          <a:xfrm>
            <a:off x="9297003" y="3100959"/>
            <a:ext cx="2094897" cy="1881232"/>
          </a:xfrm>
          <a:prstGeom prst="rect">
            <a:avLst/>
          </a:prstGeom>
          <a:solidFill>
            <a:srgbClr val="FFD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a:solidFill>
                  <a:schemeClr val="bg1">
                    <a:lumMod val="50000"/>
                  </a:schemeClr>
                </a:solidFill>
                <a:latin typeface="Calibri" panose="020F0502020204030204" pitchFamily="34" charset="0"/>
                <a:cs typeface="Calibri" panose="020F0502020204030204" pitchFamily="34" charset="0"/>
              </a:rPr>
              <a:t>In women with a family history of VTE and known protein C or S deficiency in the family, the panel suggests either testing or not testing to guide antepartum </a:t>
            </a:r>
            <a:r>
              <a:rPr lang="en-CA" sz="1400" err="1">
                <a:solidFill>
                  <a:schemeClr val="bg1">
                    <a:lumMod val="50000"/>
                  </a:schemeClr>
                </a:solidFill>
                <a:latin typeface="Calibri" panose="020F0502020204030204" pitchFamily="34" charset="0"/>
                <a:cs typeface="Calibri" panose="020F0502020204030204" pitchFamily="34" charset="0"/>
              </a:rPr>
              <a:t>prophylaxisO</a:t>
            </a:r>
            <a:endParaRPr lang="en-CA" sz="1200">
              <a:solidFill>
                <a:schemeClr val="bg1">
                  <a:lumMod val="50000"/>
                </a:schemeClr>
              </a:solidFill>
              <a:latin typeface="Calibri" panose="020F0502020204030204" pitchFamily="34" charset="0"/>
              <a:ea typeface="Calibri"/>
              <a:cs typeface="Calibri" panose="020F0502020204030204" pitchFamily="34" charset="0"/>
              <a:sym typeface="Calibri"/>
            </a:endParaRPr>
          </a:p>
        </p:txBody>
      </p:sp>
      <p:graphicFrame>
        <p:nvGraphicFramePr>
          <p:cNvPr id="16" name="Google Shape;110;p22">
            <a:extLst>
              <a:ext uri="{FF2B5EF4-FFF2-40B4-BE49-F238E27FC236}">
                <a16:creationId xmlns:a16="http://schemas.microsoft.com/office/drawing/2014/main" id="{BB17921F-023F-EE49-8E53-A440E7ECDB55}"/>
              </a:ext>
            </a:extLst>
          </p:cNvPr>
          <p:cNvGraphicFramePr/>
          <p:nvPr>
            <p:extLst>
              <p:ext uri="{D42A27DB-BD31-4B8C-83A1-F6EECF244321}">
                <p14:modId xmlns:p14="http://schemas.microsoft.com/office/powerpoint/2010/main" val="4009119152"/>
              </p:ext>
            </p:extLst>
          </p:nvPr>
        </p:nvGraphicFramePr>
        <p:xfrm>
          <a:off x="858423" y="3100959"/>
          <a:ext cx="8198651" cy="2703911"/>
        </p:xfrm>
        <a:graphic>
          <a:graphicData uri="http://schemas.openxmlformats.org/drawingml/2006/table">
            <a:tbl>
              <a:tblPr>
                <a:noFill/>
                <a:tableStyleId>{CDA78BCB-65FA-40E4-831A-3C8719A47980}</a:tableStyleId>
              </a:tblPr>
              <a:tblGrid>
                <a:gridCol w="2718675">
                  <a:extLst>
                    <a:ext uri="{9D8B030D-6E8A-4147-A177-3AD203B41FA5}">
                      <a16:colId xmlns:a16="http://schemas.microsoft.com/office/drawing/2014/main" val="20000"/>
                    </a:ext>
                  </a:extLst>
                </a:gridCol>
                <a:gridCol w="2797638">
                  <a:extLst>
                    <a:ext uri="{9D8B030D-6E8A-4147-A177-3AD203B41FA5}">
                      <a16:colId xmlns:a16="http://schemas.microsoft.com/office/drawing/2014/main" val="887941282"/>
                    </a:ext>
                  </a:extLst>
                </a:gridCol>
                <a:gridCol w="2682338">
                  <a:extLst>
                    <a:ext uri="{9D8B030D-6E8A-4147-A177-3AD203B41FA5}">
                      <a16:colId xmlns:a16="http://schemas.microsoft.com/office/drawing/2014/main" val="980704131"/>
                    </a:ext>
                  </a:extLst>
                </a:gridCol>
              </a:tblGrid>
              <a:tr h="613271">
                <a:tc>
                  <a:txBody>
                    <a:bodyPr/>
                    <a:lstStyle/>
                    <a:p>
                      <a:pPr marL="0" lvl="0" indent="0" algn="l" rtl="0">
                        <a:spcBef>
                          <a:spcPts val="0"/>
                        </a:spcBef>
                        <a:spcAft>
                          <a:spcPts val="0"/>
                        </a:spcAft>
                        <a:buNone/>
                      </a:pPr>
                      <a:r>
                        <a:rPr lang="en-CA" sz="1400" b="0" i="0">
                          <a:solidFill>
                            <a:schemeClr val="lt1"/>
                          </a:solidFill>
                          <a:latin typeface="Calibri" panose="020F0502020204030204" pitchFamily="34" charset="0"/>
                          <a:cs typeface="Calibri" panose="020F0502020204030204" pitchFamily="34" charset="0"/>
                        </a:rPr>
                        <a:t>Family History</a:t>
                      </a:r>
                      <a:endParaRPr sz="1400" b="0" i="0">
                        <a:solidFill>
                          <a:schemeClr val="lt1"/>
                        </a:solidFill>
                        <a:latin typeface="Calibri" panose="020F0502020204030204" pitchFamily="34" charset="0"/>
                        <a:cs typeface="Calibri" panose="020F0502020204030204" pitchFamily="34" charset="0"/>
                      </a:endParaRPr>
                    </a:p>
                  </a:txBody>
                  <a:tcPr anchor="ctr">
                    <a:solidFill>
                      <a:srgbClr val="E53E31"/>
                    </a:solidFill>
                  </a:tcPr>
                </a:tc>
                <a:tc gridSpan="2">
                  <a:txBody>
                    <a:bodyPr/>
                    <a:lstStyle/>
                    <a:p>
                      <a:pPr marL="0" lvl="0" indent="0" algn="l" rtl="0">
                        <a:spcBef>
                          <a:spcPts val="0"/>
                        </a:spcBef>
                        <a:spcAft>
                          <a:spcPts val="0"/>
                        </a:spcAft>
                        <a:buNone/>
                      </a:pPr>
                      <a:r>
                        <a:rPr lang="en-CA" sz="1400" b="0" i="0" u="none">
                          <a:solidFill>
                            <a:schemeClr val="lt1"/>
                          </a:solidFill>
                          <a:latin typeface="Calibri" panose="020F0502020204030204" pitchFamily="34" charset="0"/>
                          <a:cs typeface="Calibri" panose="020F0502020204030204" pitchFamily="34" charset="0"/>
                        </a:rPr>
                        <a:t>Impact of selective thrombophilia testing strategy per 1000 pregnancies </a:t>
                      </a:r>
                    </a:p>
                    <a:p>
                      <a:pPr marL="0" lvl="0" indent="0" algn="l" rtl="0">
                        <a:spcBef>
                          <a:spcPts val="0"/>
                        </a:spcBef>
                        <a:spcAft>
                          <a:spcPts val="0"/>
                        </a:spcAft>
                        <a:buNone/>
                      </a:pPr>
                      <a:r>
                        <a:rPr lang="en-CA" sz="1400" b="0" i="0" u="none">
                          <a:solidFill>
                            <a:schemeClr val="lt1"/>
                          </a:solidFill>
                          <a:latin typeface="Calibri" panose="020F0502020204030204" pitchFamily="34" charset="0"/>
                          <a:cs typeface="Calibri" panose="020F0502020204030204" pitchFamily="34" charset="0"/>
                        </a:rPr>
                        <a:t>(Antepartum thromboprophylaxis used in 250-500* more pregnancies)</a:t>
                      </a:r>
                      <a:endParaRPr sz="1400" b="0" i="0">
                        <a:solidFill>
                          <a:schemeClr val="lt1"/>
                        </a:solidFill>
                        <a:latin typeface="Calibri" panose="020F0502020204030204" pitchFamily="34" charset="0"/>
                        <a:cs typeface="Calibri" panose="020F0502020204030204" pitchFamily="34" charset="0"/>
                      </a:endParaRPr>
                    </a:p>
                  </a:txBody>
                  <a:tcPr anchor="ctr">
                    <a:solidFill>
                      <a:srgbClr val="E53E31"/>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CA" sz="1200" b="0" i="0" u="none">
                        <a:solidFill>
                          <a:schemeClr val="lt1"/>
                        </a:solidFill>
                        <a:latin typeface="Calibri" panose="020F0502020204030204" pitchFamily="34" charset="0"/>
                        <a:cs typeface="Calibri" panose="020F0502020204030204" pitchFamily="34" charset="0"/>
                      </a:endParaRPr>
                    </a:p>
                  </a:txBody>
                  <a:tcPr marL="91425" marR="91425" marT="91425" marB="91425">
                    <a:solidFill>
                      <a:srgbClr val="E06666"/>
                    </a:solidFill>
                  </a:tcPr>
                </a:tc>
                <a:extLst>
                  <a:ext uri="{0D108BD9-81ED-4DB2-BD59-A6C34878D82A}">
                    <a16:rowId xmlns:a16="http://schemas.microsoft.com/office/drawing/2014/main" val="10000"/>
                  </a:ext>
                </a:extLst>
              </a:tr>
              <a:tr h="418128">
                <a:tc>
                  <a:txBody>
                    <a:bodyPr/>
                    <a:lstStyle/>
                    <a:p>
                      <a:r>
                        <a:rPr lang="en-CA" sz="1400" b="1" i="0" u="none" strike="noStrike" cap="none">
                          <a:solidFill>
                            <a:schemeClr val="bg1">
                              <a:lumMod val="50000"/>
                            </a:schemeClr>
                          </a:solidFill>
                          <a:effectLst/>
                          <a:latin typeface="Calibri" panose="020F0502020204030204" pitchFamily="34" charset="0"/>
                          <a:ea typeface="Arial"/>
                          <a:cs typeface="Calibri" panose="020F0502020204030204" pitchFamily="34" charset="0"/>
                          <a:sym typeface="Arial"/>
                        </a:rPr>
                        <a:t>     Homozygous FVL</a:t>
                      </a:r>
                    </a:p>
                  </a:txBody>
                  <a:tcPr anchor="ctr">
                    <a:lnL w="3175" cap="flat" cmpd="sng" algn="ctr">
                      <a:solidFill>
                        <a:schemeClr val="bg1">
                          <a:lumMod val="50000"/>
                        </a:schemeClr>
                      </a:solidFill>
                      <a:prstDash val="solid"/>
                      <a:round/>
                      <a:headEnd type="none" w="med" len="med"/>
                      <a:tailEnd type="none" w="med" len="med"/>
                    </a:lnL>
                    <a:solidFill>
                      <a:schemeClr val="bg1">
                        <a:lumMod val="95000"/>
                      </a:schemeClr>
                    </a:solidFill>
                  </a:tcPr>
                </a:tc>
                <a:tc>
                  <a:txBody>
                    <a:bodyPr/>
                    <a:lstStyle/>
                    <a:p>
                      <a:pPr algn="ctr"/>
                      <a:r>
                        <a:rPr lang="en" sz="1400" b="0" i="0">
                          <a:solidFill>
                            <a:schemeClr val="bg1">
                              <a:lumMod val="50000"/>
                            </a:schemeClr>
                          </a:solidFill>
                          <a:latin typeface="Calibri" panose="020F0502020204030204" pitchFamily="34" charset="0"/>
                          <a:cs typeface="Calibri" panose="020F0502020204030204" pitchFamily="34" charset="0"/>
                        </a:rPr>
                        <a:t>19.35 fewer VTE (12.16 to 24.14)</a:t>
                      </a:r>
                      <a:endParaRPr lang="en-US" sz="1400" b="0">
                        <a:solidFill>
                          <a:schemeClr val="bg1">
                            <a:lumMod val="50000"/>
                          </a:schemeClr>
                        </a:solidFill>
                        <a:latin typeface="Calibri" panose="020F0502020204030204" pitchFamily="34" charset="0"/>
                        <a:cs typeface="Calibri" panose="020F0502020204030204" pitchFamily="34" charset="0"/>
                      </a:endParaRPr>
                    </a:p>
                  </a:txBody>
                  <a:tcPr anchor="ctr">
                    <a:solidFill>
                      <a:schemeClr val="bg1">
                        <a:lumMod val="95000"/>
                      </a:schemeClr>
                    </a:solidFill>
                  </a:tcPr>
                </a:tc>
                <a:tc rowSpan="2">
                  <a:txBody>
                    <a:bodyPr/>
                    <a:lstStyle/>
                    <a:p>
                      <a:pPr marL="0" lvl="0" indent="0" algn="ctr" rtl="0">
                        <a:spcBef>
                          <a:spcPts val="0"/>
                        </a:spcBef>
                        <a:spcAft>
                          <a:spcPts val="0"/>
                        </a:spcAft>
                        <a:buNone/>
                      </a:pPr>
                      <a:r>
                        <a:rPr lang="en-CA" sz="1400" b="0">
                          <a:solidFill>
                            <a:schemeClr val="bg1">
                              <a:lumMod val="50000"/>
                            </a:schemeClr>
                          </a:solidFill>
                          <a:latin typeface="Calibri" panose="020F0502020204030204" pitchFamily="34" charset="0"/>
                          <a:cs typeface="Calibri" panose="020F0502020204030204" pitchFamily="34" charset="0"/>
                        </a:rPr>
                        <a:t>1.05 fewer bleeds </a:t>
                      </a:r>
                      <a:br>
                        <a:rPr lang="en-CA" sz="1400" b="0">
                          <a:solidFill>
                            <a:schemeClr val="bg1">
                              <a:lumMod val="50000"/>
                            </a:schemeClr>
                          </a:solidFill>
                          <a:latin typeface="Calibri" panose="020F0502020204030204" pitchFamily="34" charset="0"/>
                          <a:cs typeface="Calibri" panose="020F0502020204030204" pitchFamily="34" charset="0"/>
                        </a:rPr>
                      </a:br>
                      <a:r>
                        <a:rPr lang="en-CA" sz="1400" b="0">
                          <a:solidFill>
                            <a:schemeClr val="bg1">
                              <a:lumMod val="50000"/>
                            </a:schemeClr>
                          </a:solidFill>
                          <a:latin typeface="Calibri" panose="020F0502020204030204" pitchFamily="34" charset="0"/>
                          <a:cs typeface="Calibri" panose="020F0502020204030204" pitchFamily="34" charset="0"/>
                        </a:rPr>
                        <a:t>(1.52 fewer to 3.50 more)</a:t>
                      </a:r>
                      <a:endParaRPr sz="1400" b="0">
                        <a:solidFill>
                          <a:schemeClr val="bg1">
                            <a:lumMod val="50000"/>
                          </a:schemeClr>
                        </a:solidFill>
                        <a:latin typeface="Calibri" panose="020F0502020204030204" pitchFamily="34" charset="0"/>
                        <a:cs typeface="Calibri" panose="020F0502020204030204" pitchFamily="34" charset="0"/>
                      </a:endParaRPr>
                    </a:p>
                  </a:txBody>
                  <a:tcPr anchor="ctr">
                    <a:lnB w="190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18128">
                <a:tc>
                  <a:txBody>
                    <a:bodyPr/>
                    <a:lstStyle/>
                    <a:p>
                      <a:r>
                        <a:rPr lang="en-CA" sz="1400" b="1" i="0" u="none" strike="noStrike" cap="none">
                          <a:solidFill>
                            <a:schemeClr val="bg1">
                              <a:lumMod val="50000"/>
                            </a:schemeClr>
                          </a:solidFill>
                          <a:effectLst/>
                          <a:latin typeface="Calibri" panose="020F0502020204030204" pitchFamily="34" charset="0"/>
                          <a:ea typeface="Arial"/>
                          <a:cs typeface="Calibri" panose="020F0502020204030204" pitchFamily="34" charset="0"/>
                          <a:sym typeface="Arial"/>
                        </a:rPr>
                        <a:t>     Combination of FVL and PGM</a:t>
                      </a:r>
                    </a:p>
                  </a:txBody>
                  <a:tcPr anchor="ctr">
                    <a:lnL w="3175" cap="flat" cmpd="sng" algn="ctr">
                      <a:solidFill>
                        <a:schemeClr val="bg1">
                          <a:lumMod val="50000"/>
                        </a:schemeClr>
                      </a:solidFill>
                      <a:prstDash val="solid"/>
                      <a:round/>
                      <a:headEnd type="none" w="med" len="med"/>
                      <a:tailEnd type="none" w="med" len="med"/>
                    </a:lnL>
                    <a:lnB w="190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US" sz="1400" b="0">
                          <a:solidFill>
                            <a:schemeClr val="bg1">
                              <a:lumMod val="50000"/>
                            </a:schemeClr>
                          </a:solidFill>
                          <a:latin typeface="Calibri" panose="020F0502020204030204" pitchFamily="34" charset="0"/>
                          <a:cs typeface="Calibri" panose="020F0502020204030204" pitchFamily="34" charset="0"/>
                        </a:rPr>
                        <a:t>9.05 fewer VTE (4.63 to 12.33)</a:t>
                      </a:r>
                    </a:p>
                  </a:txBody>
                  <a:tcPr anchor="ctr">
                    <a:lnB w="190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endParaRPr lang="en-US"/>
                    </a:p>
                  </a:txBody>
                  <a:tcPr marL="91425" marR="91425" marT="91425" marB="91425" anchor="ctr"/>
                </a:tc>
                <a:extLst>
                  <a:ext uri="{0D108BD9-81ED-4DB2-BD59-A6C34878D82A}">
                    <a16:rowId xmlns:a16="http://schemas.microsoft.com/office/drawing/2014/main" val="3063159727"/>
                  </a:ext>
                </a:extLst>
              </a:tr>
              <a:tr h="418128">
                <a:tc>
                  <a:txBody>
                    <a:bodyPr/>
                    <a:lstStyle/>
                    <a:p>
                      <a:r>
                        <a:rPr lang="en-CA" sz="1400" b="1" i="0" u="none" strike="noStrike" cap="none">
                          <a:solidFill>
                            <a:schemeClr val="bg1">
                              <a:lumMod val="50000"/>
                            </a:schemeClr>
                          </a:solidFill>
                          <a:effectLst/>
                          <a:latin typeface="Calibri" panose="020F0502020204030204" pitchFamily="34" charset="0"/>
                          <a:ea typeface="Arial"/>
                          <a:cs typeface="Calibri" panose="020F0502020204030204" pitchFamily="34" charset="0"/>
                          <a:sym typeface="Arial"/>
                        </a:rPr>
                        <a:t>     Antithrombin deficiency</a:t>
                      </a:r>
                    </a:p>
                  </a:txBody>
                  <a:tcPr anchor="ctr">
                    <a:lnT w="19050" cap="flat" cmpd="sng" algn="ctr">
                      <a:solidFill>
                        <a:schemeClr val="bg1">
                          <a:lumMod val="50000"/>
                        </a:schemeClr>
                      </a:solidFill>
                      <a:prstDash val="solid"/>
                      <a:round/>
                      <a:headEnd type="none" w="med" len="med"/>
                      <a:tailEnd type="none" w="med" len="med"/>
                    </a:lnT>
                    <a:solidFill>
                      <a:schemeClr val="bg1">
                        <a:lumMod val="95000"/>
                      </a:schemeClr>
                    </a:solidFill>
                  </a:tcPr>
                </a:tc>
                <a:tc>
                  <a:txBody>
                    <a:bodyPr/>
                    <a:lstStyle/>
                    <a:p>
                      <a:pPr algn="ctr"/>
                      <a:r>
                        <a:rPr lang="en" sz="1400" b="0" i="0">
                          <a:solidFill>
                            <a:schemeClr val="bg1">
                              <a:lumMod val="50000"/>
                            </a:schemeClr>
                          </a:solidFill>
                          <a:latin typeface="Calibri" panose="020F0502020204030204" pitchFamily="34" charset="0"/>
                          <a:cs typeface="Calibri" panose="020F0502020204030204" pitchFamily="34" charset="0"/>
                        </a:rPr>
                        <a:t>9.70 fewer VTE (5.90 to 11.97)</a:t>
                      </a:r>
                      <a:endParaRPr lang="en-US" sz="1400" b="0">
                        <a:solidFill>
                          <a:schemeClr val="bg1">
                            <a:lumMod val="50000"/>
                          </a:schemeClr>
                        </a:solidFill>
                        <a:latin typeface="Calibri" panose="020F0502020204030204" pitchFamily="34" charset="0"/>
                        <a:cs typeface="Calibri" panose="020F0502020204030204" pitchFamily="34" charset="0"/>
                      </a:endParaRPr>
                    </a:p>
                  </a:txBody>
                  <a:tcPr anchor="ctr">
                    <a:lnT w="19050" cap="flat" cmpd="sng" algn="ctr">
                      <a:solidFill>
                        <a:schemeClr val="bg1">
                          <a:lumMod val="50000"/>
                        </a:schemeClr>
                      </a:solidFill>
                      <a:prstDash val="solid"/>
                      <a:round/>
                      <a:headEnd type="none" w="med" len="med"/>
                      <a:tailEnd type="none" w="med" len="med"/>
                    </a:lnT>
                    <a:solidFill>
                      <a:schemeClr val="bg1">
                        <a:lumMod val="95000"/>
                      </a:schemeClr>
                    </a:solidFill>
                  </a:tcPr>
                </a:tc>
                <a:tc rowSpan="3">
                  <a:txBody>
                    <a:bodyPr/>
                    <a:lstStyle/>
                    <a:p>
                      <a:pPr marL="0" lvl="0" indent="0" algn="ctr" rtl="0">
                        <a:spcBef>
                          <a:spcPts val="0"/>
                        </a:spcBef>
                        <a:spcAft>
                          <a:spcPts val="0"/>
                        </a:spcAft>
                        <a:buNone/>
                      </a:pPr>
                      <a:r>
                        <a:rPr lang="en-CA" sz="1400" b="0">
                          <a:solidFill>
                            <a:schemeClr val="bg1">
                              <a:lumMod val="50000"/>
                            </a:schemeClr>
                          </a:solidFill>
                          <a:latin typeface="Calibri" panose="020F0502020204030204" pitchFamily="34" charset="0"/>
                          <a:cs typeface="Calibri" panose="020F0502020204030204" pitchFamily="34" charset="0"/>
                        </a:rPr>
                        <a:t>2.09 fewer bleeds </a:t>
                      </a:r>
                      <a:br>
                        <a:rPr lang="en-CA" sz="1400" b="0">
                          <a:solidFill>
                            <a:schemeClr val="bg1">
                              <a:lumMod val="50000"/>
                            </a:schemeClr>
                          </a:solidFill>
                          <a:latin typeface="Calibri" panose="020F0502020204030204" pitchFamily="34" charset="0"/>
                          <a:cs typeface="Calibri" panose="020F0502020204030204" pitchFamily="34" charset="0"/>
                        </a:rPr>
                      </a:br>
                      <a:r>
                        <a:rPr lang="en-CA" sz="1400" b="0">
                          <a:solidFill>
                            <a:schemeClr val="bg1">
                              <a:lumMod val="50000"/>
                            </a:schemeClr>
                          </a:solidFill>
                          <a:latin typeface="Calibri" panose="020F0502020204030204" pitchFamily="34" charset="0"/>
                          <a:cs typeface="Calibri" panose="020F0502020204030204" pitchFamily="34" charset="0"/>
                        </a:rPr>
                        <a:t>(3.04 fewer to 7.01 more) </a:t>
                      </a:r>
                      <a:endParaRPr sz="1400" b="0">
                        <a:solidFill>
                          <a:schemeClr val="bg1">
                            <a:lumMod val="50000"/>
                          </a:schemeClr>
                        </a:solidFill>
                        <a:latin typeface="Calibri" panose="020F0502020204030204" pitchFamily="34" charset="0"/>
                        <a:cs typeface="Calibri" panose="020F0502020204030204" pitchFamily="34" charset="0"/>
                      </a:endParaRPr>
                    </a:p>
                  </a:txBody>
                  <a:tcPr anchor="ctr">
                    <a:lnT w="19050" cap="flat" cmpd="sng" algn="ctr">
                      <a:solidFill>
                        <a:schemeClr val="bg1">
                          <a:lumMod val="5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3"/>
                  </a:ext>
                </a:extLst>
              </a:tr>
              <a:tr h="418128">
                <a:tc>
                  <a:txBody>
                    <a:bodyPr/>
                    <a:lstStyle/>
                    <a:p>
                      <a:r>
                        <a:rPr lang="en-CA" sz="1400" b="0" i="0" u="none" strike="noStrike" cap="none">
                          <a:solidFill>
                            <a:schemeClr val="bg1">
                              <a:lumMod val="50000"/>
                            </a:schemeClr>
                          </a:solidFill>
                          <a:effectLst/>
                          <a:latin typeface="Calibri" panose="020F0502020204030204" pitchFamily="34" charset="0"/>
                          <a:ea typeface="Arial"/>
                          <a:cs typeface="Calibri" panose="020F0502020204030204" pitchFamily="34" charset="0"/>
                          <a:sym typeface="Arial"/>
                        </a:rPr>
                        <a:t>     Protein C deficiency</a:t>
                      </a:r>
                    </a:p>
                  </a:txBody>
                  <a:tcPr anchor="ctr">
                    <a:solidFill>
                      <a:schemeClr val="bg1">
                        <a:lumMod val="95000"/>
                      </a:schemeClr>
                    </a:solidFill>
                  </a:tcPr>
                </a:tc>
                <a:tc>
                  <a:txBody>
                    <a:bodyPr/>
                    <a:lstStyle/>
                    <a:p>
                      <a:pPr algn="ctr"/>
                      <a:r>
                        <a:rPr lang="en-US" sz="1400" b="0">
                          <a:solidFill>
                            <a:schemeClr val="bg1">
                              <a:lumMod val="50000"/>
                            </a:schemeClr>
                          </a:solidFill>
                          <a:latin typeface="Calibri" panose="020F0502020204030204" pitchFamily="34" charset="0"/>
                          <a:cs typeface="Calibri" panose="020F0502020204030204" pitchFamily="34" charset="0"/>
                        </a:rPr>
                        <a:t>2.02 fewer VTE (0.82 to 2.66)</a:t>
                      </a:r>
                    </a:p>
                  </a:txBody>
                  <a:tcPr anchor="ctr">
                    <a:solidFill>
                      <a:schemeClr val="bg1">
                        <a:lumMod val="95000"/>
                      </a:schemeClr>
                    </a:solidFill>
                  </a:tcPr>
                </a:tc>
                <a:tc vMerge="1">
                  <a:txBody>
                    <a:bodyPr/>
                    <a:lstStyle/>
                    <a:p>
                      <a:pPr marL="0" lvl="0" indent="0" algn="l" rtl="0">
                        <a:spcBef>
                          <a:spcPts val="0"/>
                        </a:spcBef>
                        <a:spcAft>
                          <a:spcPts val="0"/>
                        </a:spcAft>
                        <a:buNone/>
                      </a:pPr>
                      <a:endParaRPr sz="1200" b="0">
                        <a:latin typeface="Calibri" panose="020F0502020204030204" pitchFamily="34" charset="0"/>
                        <a:cs typeface="Calibri" panose="020F0502020204030204" pitchFamily="34" charset="0"/>
                      </a:endParaRPr>
                    </a:p>
                  </a:txBody>
                  <a:tcPr marL="91425" marR="91425" marT="91425" marB="91425" anchor="ctr"/>
                </a:tc>
                <a:extLst>
                  <a:ext uri="{0D108BD9-81ED-4DB2-BD59-A6C34878D82A}">
                    <a16:rowId xmlns:a16="http://schemas.microsoft.com/office/drawing/2014/main" val="516353454"/>
                  </a:ext>
                </a:extLst>
              </a:tr>
              <a:tr h="418128">
                <a:tc>
                  <a:txBody>
                    <a:bodyPr/>
                    <a:lstStyle/>
                    <a:p>
                      <a:r>
                        <a:rPr lang="en-CA" sz="1400" b="0" i="0" u="none" strike="noStrike" cap="none">
                          <a:solidFill>
                            <a:schemeClr val="bg1">
                              <a:lumMod val="50000"/>
                            </a:schemeClr>
                          </a:solidFill>
                          <a:effectLst/>
                          <a:latin typeface="Calibri" panose="020F0502020204030204" pitchFamily="34" charset="0"/>
                          <a:ea typeface="Arial"/>
                          <a:cs typeface="Calibri" panose="020F0502020204030204" pitchFamily="34" charset="0"/>
                          <a:sym typeface="Arial"/>
                        </a:rPr>
                        <a:t>     Protein S deficiency</a:t>
                      </a:r>
                    </a:p>
                  </a:txBody>
                  <a:tcPr anchor="ctr">
                    <a:solidFill>
                      <a:schemeClr val="bg1">
                        <a:lumMod val="95000"/>
                      </a:schemeClr>
                    </a:solidFill>
                  </a:tcPr>
                </a:tc>
                <a:tc>
                  <a:txBody>
                    <a:bodyPr/>
                    <a:lstStyle/>
                    <a:p>
                      <a:pPr algn="ctr"/>
                      <a:r>
                        <a:rPr lang="en-US" sz="1400" b="0">
                          <a:solidFill>
                            <a:schemeClr val="bg1">
                              <a:lumMod val="50000"/>
                            </a:schemeClr>
                          </a:solidFill>
                          <a:latin typeface="Calibri" panose="020F0502020204030204" pitchFamily="34" charset="0"/>
                          <a:cs typeface="Calibri" panose="020F0502020204030204" pitchFamily="34" charset="0"/>
                        </a:rPr>
                        <a:t>3.94 fewer VTE (1.34 to 5.32)</a:t>
                      </a:r>
                    </a:p>
                  </a:txBody>
                  <a:tcPr anchor="ctr">
                    <a:solidFill>
                      <a:schemeClr val="bg1">
                        <a:lumMod val="95000"/>
                      </a:schemeClr>
                    </a:solidFill>
                  </a:tcPr>
                </a:tc>
                <a:tc vMerge="1">
                  <a:txBody>
                    <a:bodyPr/>
                    <a:lstStyle/>
                    <a:p>
                      <a:pPr marL="0" lvl="0" indent="0" algn="l" rtl="0">
                        <a:spcBef>
                          <a:spcPts val="0"/>
                        </a:spcBef>
                        <a:spcAft>
                          <a:spcPts val="0"/>
                        </a:spcAft>
                        <a:buNone/>
                      </a:pPr>
                      <a:endParaRPr sz="1200" b="0">
                        <a:latin typeface="Calibri" panose="020F0502020204030204" pitchFamily="34" charset="0"/>
                        <a:cs typeface="Calibri" panose="020F0502020204030204" pitchFamily="34" charset="0"/>
                      </a:endParaRPr>
                    </a:p>
                  </a:txBody>
                  <a:tcPr marL="91425" marR="91425" marT="91425" marB="91425" anchor="ctr"/>
                </a:tc>
                <a:extLst>
                  <a:ext uri="{0D108BD9-81ED-4DB2-BD59-A6C34878D82A}">
                    <a16:rowId xmlns:a16="http://schemas.microsoft.com/office/drawing/2014/main" val="3343565423"/>
                  </a:ext>
                </a:extLst>
              </a:tr>
            </a:tbl>
          </a:graphicData>
        </a:graphic>
      </p:graphicFrame>
      <p:pic>
        <p:nvPicPr>
          <p:cNvPr id="20" name="Google Shape;140;p26">
            <a:extLst>
              <a:ext uri="{FF2B5EF4-FFF2-40B4-BE49-F238E27FC236}">
                <a16:creationId xmlns:a16="http://schemas.microsoft.com/office/drawing/2014/main" id="{369241BB-92C2-EB45-92FF-ECF2C66FAFD9}"/>
              </a:ext>
            </a:extLst>
          </p:cNvPr>
          <p:cNvPicPr preferRelativeResize="0"/>
          <p:nvPr/>
        </p:nvPicPr>
        <p:blipFill>
          <a:blip r:embed="rId3">
            <a:alphaModFix/>
          </a:blip>
          <a:stretch>
            <a:fillRect/>
          </a:stretch>
        </p:blipFill>
        <p:spPr>
          <a:xfrm>
            <a:off x="909225" y="4270400"/>
            <a:ext cx="186967" cy="186967"/>
          </a:xfrm>
          <a:prstGeom prst="rect">
            <a:avLst/>
          </a:prstGeom>
          <a:noFill/>
          <a:ln>
            <a:noFill/>
          </a:ln>
        </p:spPr>
      </p:pic>
      <p:pic>
        <p:nvPicPr>
          <p:cNvPr id="21" name="Google Shape;140;p26">
            <a:extLst>
              <a:ext uri="{FF2B5EF4-FFF2-40B4-BE49-F238E27FC236}">
                <a16:creationId xmlns:a16="http://schemas.microsoft.com/office/drawing/2014/main" id="{4A03C007-7A99-3742-9342-D79F09D42FA8}"/>
              </a:ext>
            </a:extLst>
          </p:cNvPr>
          <p:cNvPicPr preferRelativeResize="0"/>
          <p:nvPr/>
        </p:nvPicPr>
        <p:blipFill>
          <a:blip r:embed="rId3">
            <a:alphaModFix/>
          </a:blip>
          <a:stretch>
            <a:fillRect/>
          </a:stretch>
        </p:blipFill>
        <p:spPr>
          <a:xfrm>
            <a:off x="909226" y="3847215"/>
            <a:ext cx="186967" cy="186967"/>
          </a:xfrm>
          <a:prstGeom prst="rect">
            <a:avLst/>
          </a:prstGeom>
          <a:noFill/>
          <a:ln>
            <a:noFill/>
          </a:ln>
        </p:spPr>
      </p:pic>
      <p:pic>
        <p:nvPicPr>
          <p:cNvPr id="22" name="Google Shape;140;p26">
            <a:extLst>
              <a:ext uri="{FF2B5EF4-FFF2-40B4-BE49-F238E27FC236}">
                <a16:creationId xmlns:a16="http://schemas.microsoft.com/office/drawing/2014/main" id="{4F691A2E-8DF5-014B-B28B-93A5F66B40E3}"/>
              </a:ext>
            </a:extLst>
          </p:cNvPr>
          <p:cNvPicPr preferRelativeResize="0"/>
          <p:nvPr/>
        </p:nvPicPr>
        <p:blipFill>
          <a:blip r:embed="rId3">
            <a:alphaModFix/>
          </a:blip>
          <a:stretch>
            <a:fillRect/>
          </a:stretch>
        </p:blipFill>
        <p:spPr>
          <a:xfrm>
            <a:off x="911437" y="4676817"/>
            <a:ext cx="186967" cy="186967"/>
          </a:xfrm>
          <a:prstGeom prst="rect">
            <a:avLst/>
          </a:prstGeom>
          <a:noFill/>
          <a:ln>
            <a:noFill/>
          </a:ln>
        </p:spPr>
      </p:pic>
      <p:pic>
        <p:nvPicPr>
          <p:cNvPr id="23" name="Google Shape;140;p26">
            <a:extLst>
              <a:ext uri="{FF2B5EF4-FFF2-40B4-BE49-F238E27FC236}">
                <a16:creationId xmlns:a16="http://schemas.microsoft.com/office/drawing/2014/main" id="{FE2792F4-6B38-614A-BD74-B855670E0A97}"/>
              </a:ext>
            </a:extLst>
          </p:cNvPr>
          <p:cNvPicPr preferRelativeResize="0"/>
          <p:nvPr/>
        </p:nvPicPr>
        <p:blipFill>
          <a:blip r:embed="rId3">
            <a:alphaModFix/>
          </a:blip>
          <a:stretch>
            <a:fillRect/>
          </a:stretch>
        </p:blipFill>
        <p:spPr>
          <a:xfrm>
            <a:off x="911437" y="5102237"/>
            <a:ext cx="186967" cy="186967"/>
          </a:xfrm>
          <a:prstGeom prst="rect">
            <a:avLst/>
          </a:prstGeom>
          <a:noFill/>
          <a:ln>
            <a:noFill/>
          </a:ln>
        </p:spPr>
      </p:pic>
      <p:pic>
        <p:nvPicPr>
          <p:cNvPr id="24" name="Google Shape;140;p26">
            <a:extLst>
              <a:ext uri="{FF2B5EF4-FFF2-40B4-BE49-F238E27FC236}">
                <a16:creationId xmlns:a16="http://schemas.microsoft.com/office/drawing/2014/main" id="{786CD355-654F-6B47-B452-6662192F8BBF}"/>
              </a:ext>
            </a:extLst>
          </p:cNvPr>
          <p:cNvPicPr preferRelativeResize="0"/>
          <p:nvPr/>
        </p:nvPicPr>
        <p:blipFill>
          <a:blip r:embed="rId3">
            <a:alphaModFix/>
          </a:blip>
          <a:stretch>
            <a:fillRect/>
          </a:stretch>
        </p:blipFill>
        <p:spPr>
          <a:xfrm>
            <a:off x="909225" y="5527657"/>
            <a:ext cx="186967" cy="186967"/>
          </a:xfrm>
          <a:prstGeom prst="rect">
            <a:avLst/>
          </a:prstGeom>
          <a:noFill/>
          <a:ln>
            <a:noFill/>
          </a:ln>
        </p:spPr>
      </p:pic>
      <p:sp>
        <p:nvSpPr>
          <p:cNvPr id="3" name="TextBox 2">
            <a:extLst>
              <a:ext uri="{FF2B5EF4-FFF2-40B4-BE49-F238E27FC236}">
                <a16:creationId xmlns:a16="http://schemas.microsoft.com/office/drawing/2014/main" id="{1772F43C-CD76-4246-A0A1-2E192B5E946C}"/>
              </a:ext>
            </a:extLst>
          </p:cNvPr>
          <p:cNvSpPr txBox="1"/>
          <p:nvPr/>
        </p:nvSpPr>
        <p:spPr>
          <a:xfrm>
            <a:off x="192025" y="6029042"/>
            <a:ext cx="9220310" cy="461665"/>
          </a:xfrm>
          <a:prstGeom prst="rect">
            <a:avLst/>
          </a:prstGeom>
          <a:noFill/>
        </p:spPr>
        <p:txBody>
          <a:bodyPr wrap="square" rtlCol="0">
            <a:spAutoFit/>
          </a:bodyPr>
          <a:lstStyle/>
          <a:p>
            <a:r>
              <a:rPr lang="en-US" sz="1200">
                <a:solidFill>
                  <a:schemeClr val="bg2">
                    <a:lumMod val="60000"/>
                    <a:lumOff val="40000"/>
                  </a:schemeClr>
                </a:solidFill>
              </a:rPr>
              <a:t>*250 more pregnancies for family history of homozygous FVL or combination of FVL and PGM; 500 more pregnancies for family history of antithrombin deficiency, protein C deficiency or protein S deficiency</a:t>
            </a:r>
          </a:p>
        </p:txBody>
      </p:sp>
      <p:sp>
        <p:nvSpPr>
          <p:cNvPr id="5" name="Title 4">
            <a:extLst>
              <a:ext uri="{FF2B5EF4-FFF2-40B4-BE49-F238E27FC236}">
                <a16:creationId xmlns:a16="http://schemas.microsoft.com/office/drawing/2014/main" id="{71658392-693C-36DA-0223-805E052A9007}"/>
              </a:ext>
            </a:extLst>
          </p:cNvPr>
          <p:cNvSpPr>
            <a:spLocks noGrp="1"/>
          </p:cNvSpPr>
          <p:nvPr>
            <p:ph type="title"/>
          </p:nvPr>
        </p:nvSpPr>
        <p:spPr/>
        <p:txBody>
          <a:bodyPr lIns="0" tIns="0" rIns="0" bIns="0"/>
          <a:lstStyle/>
          <a:p>
            <a:r>
              <a:rPr lang="en-US"/>
              <a:t>Recommendation 21</a:t>
            </a:r>
          </a:p>
        </p:txBody>
      </p:sp>
      <p:sp>
        <p:nvSpPr>
          <p:cNvPr id="6" name="Content Placeholder 5">
            <a:extLst>
              <a:ext uri="{FF2B5EF4-FFF2-40B4-BE49-F238E27FC236}">
                <a16:creationId xmlns:a16="http://schemas.microsoft.com/office/drawing/2014/main" id="{CA75779B-00B4-5AC2-618B-682480035FB5}"/>
              </a:ext>
            </a:extLst>
          </p:cNvPr>
          <p:cNvSpPr>
            <a:spLocks noGrp="1"/>
          </p:cNvSpPr>
          <p:nvPr>
            <p:ph idx="1"/>
          </p:nvPr>
        </p:nvSpPr>
        <p:spPr>
          <a:xfrm>
            <a:off x="419100" y="2033093"/>
            <a:ext cx="10972800" cy="1067866"/>
          </a:xfrm>
        </p:spPr>
        <p:txBody>
          <a:bodyPr/>
          <a:lstStyle/>
          <a:p>
            <a:r>
              <a:rPr lang="en-CA" sz="1800">
                <a:latin typeface="Calibri" panose="020F0502020204030204" pitchFamily="34" charset="0"/>
                <a:cs typeface="Calibri" panose="020F0502020204030204" pitchFamily="34" charset="0"/>
              </a:rPr>
              <a:t>In women with a</a:t>
            </a:r>
            <a:r>
              <a:rPr lang="en-CA" sz="1800" b="1">
                <a:latin typeface="Calibri" panose="020F0502020204030204" pitchFamily="34" charset="0"/>
                <a:cs typeface="Calibri" panose="020F0502020204030204" pitchFamily="34" charset="0"/>
              </a:rPr>
              <a:t> family history of VTE and homozygous FVL, combination of FVL and PGM, or antithrombin deficiency in the family</a:t>
            </a:r>
            <a:r>
              <a:rPr lang="en-CA" sz="1800">
                <a:latin typeface="Calibri" panose="020F0502020204030204" pitchFamily="34" charset="0"/>
                <a:cs typeface="Calibri" panose="020F0502020204030204" pitchFamily="34" charset="0"/>
              </a:rPr>
              <a:t>, suggest </a:t>
            </a:r>
            <a:r>
              <a:rPr lang="en-CA" sz="1800" b="1">
                <a:latin typeface="Calibri" panose="020F0502020204030204" pitchFamily="34" charset="0"/>
                <a:cs typeface="Calibri" panose="020F0502020204030204" pitchFamily="34" charset="0"/>
              </a:rPr>
              <a:t>testing for the known familial thrombophilia </a:t>
            </a:r>
            <a:r>
              <a:rPr lang="en-CA" sz="1800">
                <a:latin typeface="Calibri" panose="020F0502020204030204" pitchFamily="34" charset="0"/>
                <a:cs typeface="Calibri" panose="020F0502020204030204" pitchFamily="34" charset="0"/>
              </a:rPr>
              <a:t>and </a:t>
            </a:r>
            <a:r>
              <a:rPr lang="en-CA" sz="1800" b="1">
                <a:latin typeface="Calibri" panose="020F0502020204030204" pitchFamily="34" charset="0"/>
                <a:cs typeface="Calibri" panose="020F0502020204030204" pitchFamily="34" charset="0"/>
              </a:rPr>
              <a:t>antepartum thromboprophylaxis  in women with the same familial thrombophilia</a:t>
            </a:r>
            <a:r>
              <a:rPr lang="en-CA" sz="1800">
                <a:latin typeface="Calibri" panose="020F0502020204030204" pitchFamily="34" charset="0"/>
                <a:cs typeface="Calibri" panose="020F0502020204030204" pitchFamily="34" charset="0"/>
              </a:rPr>
              <a:t> (conditional recommendation, very low certainty)</a:t>
            </a:r>
          </a:p>
          <a:p>
            <a:endParaRPr lang="en-US" sz="1800"/>
          </a:p>
        </p:txBody>
      </p:sp>
      <p:grpSp>
        <p:nvGrpSpPr>
          <p:cNvPr id="2" name="Group 1">
            <a:extLst>
              <a:ext uri="{FF2B5EF4-FFF2-40B4-BE49-F238E27FC236}">
                <a16:creationId xmlns:a16="http://schemas.microsoft.com/office/drawing/2014/main" id="{C07C0F6F-93EA-9647-6354-90728C0B9ACB}"/>
              </a:ext>
            </a:extLst>
          </p:cNvPr>
          <p:cNvGrpSpPr/>
          <p:nvPr/>
        </p:nvGrpSpPr>
        <p:grpSpPr>
          <a:xfrm>
            <a:off x="6610675" y="6345076"/>
            <a:ext cx="5423065" cy="276999"/>
            <a:chOff x="5793296" y="6483927"/>
            <a:chExt cx="4859620" cy="276999"/>
          </a:xfrm>
        </p:grpSpPr>
        <p:sp>
          <p:nvSpPr>
            <p:cNvPr id="4" name="TextBox 3">
              <a:extLst>
                <a:ext uri="{FF2B5EF4-FFF2-40B4-BE49-F238E27FC236}">
                  <a16:creationId xmlns:a16="http://schemas.microsoft.com/office/drawing/2014/main" id="{7D46357A-5161-718F-FBFC-9D5461FA3636}"/>
                </a:ext>
              </a:extLst>
            </p:cNvPr>
            <p:cNvSpPr txBox="1"/>
            <p:nvPr/>
          </p:nvSpPr>
          <p:spPr>
            <a:xfrm>
              <a:off x="5793296" y="6483927"/>
              <a:ext cx="4859620" cy="276999"/>
            </a:xfrm>
            <a:prstGeom prst="rect">
              <a:avLst/>
            </a:prstGeom>
            <a:noFill/>
          </p:spPr>
          <p:txBody>
            <a:bodyPr wrap="square" rtlCol="0">
              <a:spAutoFit/>
            </a:bodyPr>
            <a:lstStyle/>
            <a:p>
              <a:r>
                <a:rPr lang="en-CA" sz="1200">
                  <a:solidFill>
                    <a:schemeClr val="tx1">
                      <a:lumMod val="50000"/>
                      <a:lumOff val="50000"/>
                    </a:schemeClr>
                  </a:solidFill>
                </a:rPr>
                <a:t>Quality of Evidence (GRADE): Low or Very Low        Moderate        High</a:t>
              </a:r>
            </a:p>
          </p:txBody>
        </p:sp>
        <p:sp>
          <p:nvSpPr>
            <p:cNvPr id="8" name="Oval 7">
              <a:extLst>
                <a:ext uri="{FF2B5EF4-FFF2-40B4-BE49-F238E27FC236}">
                  <a16:creationId xmlns:a16="http://schemas.microsoft.com/office/drawing/2014/main" id="{7139BBD4-BC61-9E36-DF12-1890F936C3A1}"/>
                </a:ext>
              </a:extLst>
            </p:cNvPr>
            <p:cNvSpPr/>
            <p:nvPr/>
          </p:nvSpPr>
          <p:spPr>
            <a:xfrm>
              <a:off x="8792564" y="6543279"/>
              <a:ext cx="158294" cy="173736"/>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564B841-7113-0379-7C37-C39B4C998C4C}"/>
                </a:ext>
              </a:extLst>
            </p:cNvPr>
            <p:cNvSpPr/>
            <p:nvPr/>
          </p:nvSpPr>
          <p:spPr>
            <a:xfrm>
              <a:off x="9671148" y="6543279"/>
              <a:ext cx="158294" cy="173736"/>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4BE4513-4C81-308C-7899-CE980E20C1E0}"/>
                </a:ext>
              </a:extLst>
            </p:cNvPr>
            <p:cNvSpPr/>
            <p:nvPr/>
          </p:nvSpPr>
          <p:spPr>
            <a:xfrm>
              <a:off x="10267355" y="6543279"/>
              <a:ext cx="158294" cy="173736"/>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2176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5;p32">
            <a:extLst>
              <a:ext uri="{FF2B5EF4-FFF2-40B4-BE49-F238E27FC236}">
                <a16:creationId xmlns:a16="http://schemas.microsoft.com/office/drawing/2014/main" id="{57508F6C-0025-9447-9729-A0D16FE7903A}"/>
              </a:ext>
            </a:extLst>
          </p:cNvPr>
          <p:cNvSpPr txBox="1">
            <a:spLocks/>
          </p:cNvSpPr>
          <p:nvPr/>
        </p:nvSpPr>
        <p:spPr>
          <a:xfrm>
            <a:off x="343464" y="226239"/>
            <a:ext cx="11360800" cy="763600"/>
          </a:xfrm>
          <a:prstGeom prst="rect">
            <a:avLst/>
          </a:prstGeom>
          <a:noFill/>
          <a:ln>
            <a:noFill/>
          </a:ln>
        </p:spPr>
        <p:txBody>
          <a:bodyPr spcFirstLastPara="1" wrap="square" lIns="121900" tIns="121900" rIns="121900" bIns="121900"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lang="en-CA" sz="3733">
              <a:solidFill>
                <a:srgbClr val="CC0000"/>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1EEC1902-8517-EC44-880C-8B04D9CCC961}"/>
              </a:ext>
            </a:extLst>
          </p:cNvPr>
          <p:cNvSpPr/>
          <p:nvPr/>
        </p:nvSpPr>
        <p:spPr>
          <a:xfrm>
            <a:off x="9297003" y="3088659"/>
            <a:ext cx="2094897" cy="2071737"/>
          </a:xfrm>
          <a:prstGeom prst="rect">
            <a:avLst/>
          </a:prstGeom>
          <a:solidFill>
            <a:srgbClr val="FFD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a:solidFill>
                  <a:schemeClr val="bg1">
                    <a:lumMod val="50000"/>
                  </a:schemeClr>
                </a:solidFill>
                <a:latin typeface="Calibri" panose="020F0502020204030204" pitchFamily="34" charset="0"/>
                <a:cs typeface="Calibri" panose="020F0502020204030204" pitchFamily="34" charset="0"/>
              </a:rPr>
              <a:t>ASH guidelines on the management of VTE in pregnancy suggest against postpartum thromboprophylaxis to prevent a first VTE in individuals with FVL heterozygosity or PGM</a:t>
            </a:r>
          </a:p>
        </p:txBody>
      </p:sp>
      <p:graphicFrame>
        <p:nvGraphicFramePr>
          <p:cNvPr id="21" name="Google Shape;110;p22">
            <a:extLst>
              <a:ext uri="{FF2B5EF4-FFF2-40B4-BE49-F238E27FC236}">
                <a16:creationId xmlns:a16="http://schemas.microsoft.com/office/drawing/2014/main" id="{C4A033FA-36C3-0449-BD9C-A3A0E625BBB2}"/>
              </a:ext>
            </a:extLst>
          </p:cNvPr>
          <p:cNvGraphicFramePr/>
          <p:nvPr>
            <p:extLst>
              <p:ext uri="{D42A27DB-BD31-4B8C-83A1-F6EECF244321}">
                <p14:modId xmlns:p14="http://schemas.microsoft.com/office/powerpoint/2010/main" val="298543457"/>
              </p:ext>
            </p:extLst>
          </p:nvPr>
        </p:nvGraphicFramePr>
        <p:xfrm>
          <a:off x="856211" y="3095247"/>
          <a:ext cx="8198650" cy="2703911"/>
        </p:xfrm>
        <a:graphic>
          <a:graphicData uri="http://schemas.openxmlformats.org/drawingml/2006/table">
            <a:tbl>
              <a:tblPr>
                <a:noFill/>
                <a:tableStyleId>{CDA78BCB-65FA-40E4-831A-3C8719A47980}</a:tableStyleId>
              </a:tblPr>
              <a:tblGrid>
                <a:gridCol w="2764064">
                  <a:extLst>
                    <a:ext uri="{9D8B030D-6E8A-4147-A177-3AD203B41FA5}">
                      <a16:colId xmlns:a16="http://schemas.microsoft.com/office/drawing/2014/main" val="20000"/>
                    </a:ext>
                  </a:extLst>
                </a:gridCol>
                <a:gridCol w="2752250">
                  <a:extLst>
                    <a:ext uri="{9D8B030D-6E8A-4147-A177-3AD203B41FA5}">
                      <a16:colId xmlns:a16="http://schemas.microsoft.com/office/drawing/2014/main" val="887941282"/>
                    </a:ext>
                  </a:extLst>
                </a:gridCol>
                <a:gridCol w="2682336">
                  <a:extLst>
                    <a:ext uri="{9D8B030D-6E8A-4147-A177-3AD203B41FA5}">
                      <a16:colId xmlns:a16="http://schemas.microsoft.com/office/drawing/2014/main" val="980704131"/>
                    </a:ext>
                  </a:extLst>
                </a:gridCol>
              </a:tblGrid>
              <a:tr h="613271">
                <a:tc>
                  <a:txBody>
                    <a:bodyPr/>
                    <a:lstStyle/>
                    <a:p>
                      <a:pPr marL="0" lvl="0" indent="0" algn="l" rtl="0">
                        <a:spcBef>
                          <a:spcPts val="0"/>
                        </a:spcBef>
                        <a:spcAft>
                          <a:spcPts val="0"/>
                        </a:spcAft>
                        <a:buNone/>
                      </a:pPr>
                      <a:r>
                        <a:rPr lang="en-CA" sz="1400" b="0" i="0">
                          <a:solidFill>
                            <a:schemeClr val="lt1"/>
                          </a:solidFill>
                          <a:latin typeface="Calibri" panose="020F0502020204030204" pitchFamily="34" charset="0"/>
                          <a:cs typeface="Calibri" panose="020F0502020204030204" pitchFamily="34" charset="0"/>
                        </a:rPr>
                        <a:t>Family History</a:t>
                      </a:r>
                      <a:endParaRPr sz="1400" b="0" i="0">
                        <a:solidFill>
                          <a:schemeClr val="lt1"/>
                        </a:solidFill>
                        <a:latin typeface="Calibri" panose="020F0502020204030204" pitchFamily="34" charset="0"/>
                        <a:cs typeface="Calibri" panose="020F0502020204030204" pitchFamily="34" charset="0"/>
                      </a:endParaRPr>
                    </a:p>
                  </a:txBody>
                  <a:tcPr anchor="ctr">
                    <a:solidFill>
                      <a:srgbClr val="E53E31"/>
                    </a:solidFill>
                  </a:tcPr>
                </a:tc>
                <a:tc gridSpan="2">
                  <a:txBody>
                    <a:bodyPr/>
                    <a:lstStyle/>
                    <a:p>
                      <a:pPr marL="0" lvl="0" indent="0" algn="ctr" rtl="0">
                        <a:spcBef>
                          <a:spcPts val="0"/>
                        </a:spcBef>
                        <a:spcAft>
                          <a:spcPts val="0"/>
                        </a:spcAft>
                        <a:buNone/>
                      </a:pPr>
                      <a:r>
                        <a:rPr lang="en-CA" sz="1400" b="0" i="0" u="none">
                          <a:solidFill>
                            <a:schemeClr val="lt1"/>
                          </a:solidFill>
                          <a:latin typeface="Calibri" panose="020F0502020204030204" pitchFamily="34" charset="0"/>
                          <a:cs typeface="Calibri" panose="020F0502020204030204" pitchFamily="34" charset="0"/>
                        </a:rPr>
                        <a:t>Impact of thrombophilia strategy per 1000 pregnancies (Postpartum thromboprophylaxis used in 250-500* more pregnancies)</a:t>
                      </a:r>
                      <a:endParaRPr sz="1400" b="0" i="0">
                        <a:solidFill>
                          <a:schemeClr val="lt1"/>
                        </a:solidFill>
                        <a:latin typeface="Calibri" panose="020F0502020204030204" pitchFamily="34" charset="0"/>
                        <a:cs typeface="Calibri" panose="020F0502020204030204" pitchFamily="34" charset="0"/>
                      </a:endParaRPr>
                    </a:p>
                  </a:txBody>
                  <a:tcPr anchor="ctr">
                    <a:solidFill>
                      <a:srgbClr val="E53E31"/>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CA" sz="1200" b="0" i="0" u="none">
                        <a:solidFill>
                          <a:schemeClr val="lt1"/>
                        </a:solidFill>
                        <a:latin typeface="Calibri" panose="020F0502020204030204" pitchFamily="34" charset="0"/>
                        <a:cs typeface="Calibri" panose="020F0502020204030204" pitchFamily="34" charset="0"/>
                      </a:endParaRPr>
                    </a:p>
                  </a:txBody>
                  <a:tcPr marL="91425" marR="91425" marT="91425" marB="91425">
                    <a:solidFill>
                      <a:srgbClr val="E06666"/>
                    </a:solidFill>
                  </a:tcPr>
                </a:tc>
                <a:extLst>
                  <a:ext uri="{0D108BD9-81ED-4DB2-BD59-A6C34878D82A}">
                    <a16:rowId xmlns:a16="http://schemas.microsoft.com/office/drawing/2014/main" val="10000"/>
                  </a:ext>
                </a:extLst>
              </a:tr>
              <a:tr h="418128">
                <a:tc>
                  <a:txBody>
                    <a:bodyPr/>
                    <a:lstStyle/>
                    <a:p>
                      <a:r>
                        <a:rPr lang="en-CA" sz="1400" b="0" i="0" u="none" strike="noStrike" cap="none">
                          <a:solidFill>
                            <a:schemeClr val="bg1">
                              <a:lumMod val="50000"/>
                            </a:schemeClr>
                          </a:solidFill>
                          <a:effectLst/>
                          <a:latin typeface="Calibri" panose="020F0502020204030204" pitchFamily="34" charset="0"/>
                          <a:ea typeface="Arial"/>
                          <a:cs typeface="Calibri" panose="020F0502020204030204" pitchFamily="34" charset="0"/>
                          <a:sym typeface="Arial"/>
                        </a:rPr>
                        <a:t>     Homozygous FVL</a:t>
                      </a:r>
                    </a:p>
                  </a:txBody>
                  <a:tcPr anchor="ctr">
                    <a:solidFill>
                      <a:schemeClr val="bg1">
                        <a:lumMod val="95000"/>
                      </a:schemeClr>
                    </a:solidFill>
                  </a:tcPr>
                </a:tc>
                <a:tc>
                  <a:txBody>
                    <a:bodyPr/>
                    <a:lstStyle/>
                    <a:p>
                      <a:pPr algn="ctr"/>
                      <a:r>
                        <a:rPr lang="en" sz="1400" b="0" i="0">
                          <a:solidFill>
                            <a:schemeClr val="bg1">
                              <a:lumMod val="50000"/>
                            </a:schemeClr>
                          </a:solidFill>
                          <a:latin typeface="Calibri" panose="020F0502020204030204" pitchFamily="34" charset="0"/>
                          <a:cs typeface="Calibri" panose="020F0502020204030204" pitchFamily="34" charset="0"/>
                        </a:rPr>
                        <a:t>19.35 fewer VTE (12.16 to 24.14)</a:t>
                      </a:r>
                      <a:endParaRPr lang="en-US" sz="1400" b="0">
                        <a:solidFill>
                          <a:schemeClr val="bg1">
                            <a:lumMod val="50000"/>
                          </a:schemeClr>
                        </a:solidFill>
                        <a:latin typeface="Calibri" panose="020F0502020204030204" pitchFamily="34" charset="0"/>
                        <a:cs typeface="Calibri" panose="020F0502020204030204" pitchFamily="34" charset="0"/>
                      </a:endParaRPr>
                    </a:p>
                  </a:txBody>
                  <a:tcPr anchor="ctr">
                    <a:solidFill>
                      <a:schemeClr val="bg1">
                        <a:lumMod val="95000"/>
                      </a:schemeClr>
                    </a:solidFill>
                  </a:tcPr>
                </a:tc>
                <a:tc rowSpan="2">
                  <a:txBody>
                    <a:bodyPr/>
                    <a:lstStyle/>
                    <a:p>
                      <a:pPr marL="0" lvl="0" indent="0" algn="ctr" rtl="0">
                        <a:spcBef>
                          <a:spcPts val="0"/>
                        </a:spcBef>
                        <a:spcAft>
                          <a:spcPts val="0"/>
                        </a:spcAft>
                        <a:buNone/>
                      </a:pPr>
                      <a:r>
                        <a:rPr lang="en-CA" sz="1400" b="0">
                          <a:solidFill>
                            <a:schemeClr val="bg1">
                              <a:lumMod val="50000"/>
                            </a:schemeClr>
                          </a:solidFill>
                          <a:latin typeface="Calibri" panose="020F0502020204030204" pitchFamily="34" charset="0"/>
                          <a:cs typeface="Calibri" panose="020F0502020204030204" pitchFamily="34" charset="0"/>
                        </a:rPr>
                        <a:t>1.06 fewer bleeds </a:t>
                      </a:r>
                      <a:br>
                        <a:rPr lang="en-CA" sz="1400" b="0">
                          <a:solidFill>
                            <a:schemeClr val="bg1">
                              <a:lumMod val="50000"/>
                            </a:schemeClr>
                          </a:solidFill>
                          <a:latin typeface="Calibri" panose="020F0502020204030204" pitchFamily="34" charset="0"/>
                          <a:cs typeface="Calibri" panose="020F0502020204030204" pitchFamily="34" charset="0"/>
                        </a:rPr>
                      </a:br>
                      <a:r>
                        <a:rPr lang="en-CA" sz="1400" b="0">
                          <a:solidFill>
                            <a:schemeClr val="bg1">
                              <a:lumMod val="50000"/>
                            </a:schemeClr>
                          </a:solidFill>
                          <a:latin typeface="Calibri" panose="020F0502020204030204" pitchFamily="34" charset="0"/>
                          <a:cs typeface="Calibri" panose="020F0502020204030204" pitchFamily="34" charset="0"/>
                        </a:rPr>
                        <a:t>(3.51 fewer to 10.07 more)</a:t>
                      </a:r>
                      <a:endParaRPr sz="1400" b="0">
                        <a:solidFill>
                          <a:schemeClr val="bg1">
                            <a:lumMod val="50000"/>
                          </a:schemeClr>
                        </a:solidFill>
                        <a:latin typeface="Calibri" panose="020F0502020204030204" pitchFamily="34" charset="0"/>
                        <a:cs typeface="Calibri" panose="020F0502020204030204" pitchFamily="34" charset="0"/>
                      </a:endParaRPr>
                    </a:p>
                  </a:txBody>
                  <a:tcPr anchor="ctr">
                    <a:lnB w="190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18128">
                <a:tc>
                  <a:txBody>
                    <a:bodyPr/>
                    <a:lstStyle/>
                    <a:p>
                      <a:r>
                        <a:rPr lang="en-CA" sz="1400" b="0" i="0" u="none" strike="noStrike" cap="none">
                          <a:solidFill>
                            <a:schemeClr val="bg1">
                              <a:lumMod val="50000"/>
                            </a:schemeClr>
                          </a:solidFill>
                          <a:effectLst/>
                          <a:latin typeface="Calibri" panose="020F0502020204030204" pitchFamily="34" charset="0"/>
                          <a:ea typeface="Arial"/>
                          <a:cs typeface="Calibri" panose="020F0502020204030204" pitchFamily="34" charset="0"/>
                          <a:sym typeface="Arial"/>
                        </a:rPr>
                        <a:t>     Combination of FVL and PGM</a:t>
                      </a:r>
                    </a:p>
                  </a:txBody>
                  <a:tcPr anchor="ctr">
                    <a:lnB w="190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US" sz="1400" b="0">
                          <a:solidFill>
                            <a:schemeClr val="bg1">
                              <a:lumMod val="50000"/>
                            </a:schemeClr>
                          </a:solidFill>
                          <a:latin typeface="Calibri" panose="020F0502020204030204" pitchFamily="34" charset="0"/>
                          <a:cs typeface="Calibri" panose="020F0502020204030204" pitchFamily="34" charset="0"/>
                        </a:rPr>
                        <a:t>9.05 fewer VTE (4.63 to 12.33)</a:t>
                      </a:r>
                    </a:p>
                  </a:txBody>
                  <a:tcPr anchor="ctr">
                    <a:lnB w="19050" cap="flat" cmpd="sng" algn="ctr">
                      <a:solidFill>
                        <a:schemeClr val="bg1">
                          <a:lumMod val="50000"/>
                        </a:schemeClr>
                      </a:solidFill>
                      <a:prstDash val="solid"/>
                      <a:round/>
                      <a:headEnd type="none" w="med" len="med"/>
                      <a:tailEnd type="none" w="med" len="med"/>
                    </a:lnB>
                    <a:solidFill>
                      <a:schemeClr val="bg1">
                        <a:lumMod val="95000"/>
                      </a:schemeClr>
                    </a:solidFill>
                  </a:tcPr>
                </a:tc>
                <a:tc vMerge="1">
                  <a:txBody>
                    <a:bodyPr/>
                    <a:lstStyle/>
                    <a:p>
                      <a:endParaRPr lang="en-US"/>
                    </a:p>
                  </a:txBody>
                  <a:tcPr marL="91425" marR="91425" marT="91425" marB="91425" anchor="ctr"/>
                </a:tc>
                <a:extLst>
                  <a:ext uri="{0D108BD9-81ED-4DB2-BD59-A6C34878D82A}">
                    <a16:rowId xmlns:a16="http://schemas.microsoft.com/office/drawing/2014/main" val="3063159727"/>
                  </a:ext>
                </a:extLst>
              </a:tr>
              <a:tr h="418128">
                <a:tc>
                  <a:txBody>
                    <a:bodyPr/>
                    <a:lstStyle/>
                    <a:p>
                      <a:r>
                        <a:rPr lang="en-CA" sz="1400" b="0" i="0" u="none" strike="noStrike" cap="none">
                          <a:solidFill>
                            <a:schemeClr val="bg1">
                              <a:lumMod val="50000"/>
                            </a:schemeClr>
                          </a:solidFill>
                          <a:effectLst/>
                          <a:latin typeface="Calibri" panose="020F0502020204030204" pitchFamily="34" charset="0"/>
                          <a:ea typeface="Arial"/>
                          <a:cs typeface="Calibri" panose="020F0502020204030204" pitchFamily="34" charset="0"/>
                          <a:sym typeface="Arial"/>
                        </a:rPr>
                        <a:t>     Antithrombin deficiency</a:t>
                      </a:r>
                    </a:p>
                  </a:txBody>
                  <a:tcPr anchor="ctr">
                    <a:lnT w="19050" cap="flat" cmpd="sng" algn="ctr">
                      <a:solidFill>
                        <a:schemeClr val="bg1">
                          <a:lumMod val="50000"/>
                        </a:schemeClr>
                      </a:solidFill>
                      <a:prstDash val="solid"/>
                      <a:round/>
                      <a:headEnd type="none" w="med" len="med"/>
                      <a:tailEnd type="none" w="med" len="med"/>
                    </a:lnT>
                    <a:solidFill>
                      <a:schemeClr val="bg1">
                        <a:lumMod val="95000"/>
                      </a:schemeClr>
                    </a:solidFill>
                  </a:tcPr>
                </a:tc>
                <a:tc>
                  <a:txBody>
                    <a:bodyPr/>
                    <a:lstStyle/>
                    <a:p>
                      <a:pPr algn="ctr"/>
                      <a:r>
                        <a:rPr lang="en" sz="1400" b="0" i="0">
                          <a:solidFill>
                            <a:schemeClr val="bg1">
                              <a:lumMod val="50000"/>
                            </a:schemeClr>
                          </a:solidFill>
                          <a:latin typeface="Calibri" panose="020F0502020204030204" pitchFamily="34" charset="0"/>
                          <a:cs typeface="Calibri" panose="020F0502020204030204" pitchFamily="34" charset="0"/>
                        </a:rPr>
                        <a:t>9.70 fewer VTE (5.90 to 11.97)</a:t>
                      </a:r>
                      <a:endParaRPr lang="en-US" sz="1400" b="0">
                        <a:solidFill>
                          <a:schemeClr val="bg1">
                            <a:lumMod val="50000"/>
                          </a:schemeClr>
                        </a:solidFill>
                        <a:latin typeface="Calibri" panose="020F0502020204030204" pitchFamily="34" charset="0"/>
                        <a:cs typeface="Calibri" panose="020F0502020204030204" pitchFamily="34" charset="0"/>
                      </a:endParaRPr>
                    </a:p>
                  </a:txBody>
                  <a:tcPr anchor="ctr">
                    <a:lnT w="19050" cap="flat" cmpd="sng" algn="ctr">
                      <a:solidFill>
                        <a:schemeClr val="bg1">
                          <a:lumMod val="50000"/>
                        </a:schemeClr>
                      </a:solidFill>
                      <a:prstDash val="solid"/>
                      <a:round/>
                      <a:headEnd type="none" w="med" len="med"/>
                      <a:tailEnd type="none" w="med" len="med"/>
                    </a:lnT>
                    <a:solidFill>
                      <a:schemeClr val="bg1">
                        <a:lumMod val="95000"/>
                      </a:schemeClr>
                    </a:solidFill>
                  </a:tcPr>
                </a:tc>
                <a:tc rowSpan="3">
                  <a:txBody>
                    <a:bodyPr/>
                    <a:lstStyle/>
                    <a:p>
                      <a:pPr marL="0" lvl="0" indent="0" algn="ctr" rtl="0">
                        <a:spcBef>
                          <a:spcPts val="0"/>
                        </a:spcBef>
                        <a:spcAft>
                          <a:spcPts val="0"/>
                        </a:spcAft>
                        <a:buNone/>
                      </a:pPr>
                      <a:r>
                        <a:rPr lang="en-CA" sz="1400" b="0">
                          <a:solidFill>
                            <a:schemeClr val="bg1">
                              <a:lumMod val="50000"/>
                            </a:schemeClr>
                          </a:solidFill>
                          <a:latin typeface="Calibri" panose="020F0502020204030204" pitchFamily="34" charset="0"/>
                          <a:cs typeface="Calibri" panose="020F0502020204030204" pitchFamily="34" charset="0"/>
                        </a:rPr>
                        <a:t>0.53 fewer bleeds </a:t>
                      </a:r>
                      <a:br>
                        <a:rPr lang="en-CA" sz="1400" b="0">
                          <a:solidFill>
                            <a:schemeClr val="bg1">
                              <a:lumMod val="50000"/>
                            </a:schemeClr>
                          </a:solidFill>
                          <a:latin typeface="Calibri" panose="020F0502020204030204" pitchFamily="34" charset="0"/>
                          <a:cs typeface="Calibri" panose="020F0502020204030204" pitchFamily="34" charset="0"/>
                        </a:rPr>
                      </a:br>
                      <a:r>
                        <a:rPr lang="en-CA" sz="1400" b="0">
                          <a:solidFill>
                            <a:schemeClr val="bg1">
                              <a:lumMod val="50000"/>
                            </a:schemeClr>
                          </a:solidFill>
                          <a:latin typeface="Calibri" panose="020F0502020204030204" pitchFamily="34" charset="0"/>
                          <a:cs typeface="Calibri" panose="020F0502020204030204" pitchFamily="34" charset="0"/>
                        </a:rPr>
                        <a:t>(1.76 fewer to 5.03 more) </a:t>
                      </a:r>
                      <a:endParaRPr sz="1400" b="0">
                        <a:solidFill>
                          <a:schemeClr val="bg1">
                            <a:lumMod val="50000"/>
                          </a:schemeClr>
                        </a:solidFill>
                        <a:latin typeface="Calibri" panose="020F0502020204030204" pitchFamily="34" charset="0"/>
                        <a:cs typeface="Calibri" panose="020F0502020204030204" pitchFamily="34" charset="0"/>
                      </a:endParaRPr>
                    </a:p>
                  </a:txBody>
                  <a:tcPr anchor="ctr">
                    <a:lnT w="19050" cap="flat" cmpd="sng" algn="ctr">
                      <a:solidFill>
                        <a:schemeClr val="bg1">
                          <a:lumMod val="5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3"/>
                  </a:ext>
                </a:extLst>
              </a:tr>
              <a:tr h="418128">
                <a:tc>
                  <a:txBody>
                    <a:bodyPr/>
                    <a:lstStyle/>
                    <a:p>
                      <a:r>
                        <a:rPr lang="en-CA" sz="1400" b="0" i="0" u="none" strike="noStrike" cap="none">
                          <a:solidFill>
                            <a:schemeClr val="bg1">
                              <a:lumMod val="50000"/>
                            </a:schemeClr>
                          </a:solidFill>
                          <a:effectLst/>
                          <a:latin typeface="Calibri" panose="020F0502020204030204" pitchFamily="34" charset="0"/>
                          <a:ea typeface="Arial"/>
                          <a:cs typeface="Calibri" panose="020F0502020204030204" pitchFamily="34" charset="0"/>
                          <a:sym typeface="Arial"/>
                        </a:rPr>
                        <a:t>     Protein C deficiency</a:t>
                      </a:r>
                    </a:p>
                  </a:txBody>
                  <a:tcPr anchor="ctr">
                    <a:solidFill>
                      <a:schemeClr val="bg1">
                        <a:lumMod val="95000"/>
                      </a:schemeClr>
                    </a:solidFill>
                  </a:tcPr>
                </a:tc>
                <a:tc>
                  <a:txBody>
                    <a:bodyPr/>
                    <a:lstStyle/>
                    <a:p>
                      <a:pPr algn="ctr"/>
                      <a:r>
                        <a:rPr lang="en-US" sz="1400" b="0">
                          <a:solidFill>
                            <a:schemeClr val="bg1">
                              <a:lumMod val="50000"/>
                            </a:schemeClr>
                          </a:solidFill>
                          <a:latin typeface="Calibri" panose="020F0502020204030204" pitchFamily="34" charset="0"/>
                          <a:cs typeface="Calibri" panose="020F0502020204030204" pitchFamily="34" charset="0"/>
                        </a:rPr>
                        <a:t>2.02 fewer VTE (0.82 to 2.66)</a:t>
                      </a:r>
                    </a:p>
                  </a:txBody>
                  <a:tcPr anchor="ctr">
                    <a:solidFill>
                      <a:schemeClr val="bg1">
                        <a:lumMod val="95000"/>
                      </a:schemeClr>
                    </a:solidFill>
                  </a:tcPr>
                </a:tc>
                <a:tc vMerge="1">
                  <a:txBody>
                    <a:bodyPr/>
                    <a:lstStyle/>
                    <a:p>
                      <a:pPr marL="0" lvl="0" indent="0" algn="l" rtl="0">
                        <a:spcBef>
                          <a:spcPts val="0"/>
                        </a:spcBef>
                        <a:spcAft>
                          <a:spcPts val="0"/>
                        </a:spcAft>
                        <a:buNone/>
                      </a:pPr>
                      <a:endParaRPr sz="1200" b="0">
                        <a:latin typeface="Calibri" panose="020F0502020204030204" pitchFamily="34" charset="0"/>
                        <a:cs typeface="Calibri" panose="020F0502020204030204" pitchFamily="34" charset="0"/>
                      </a:endParaRPr>
                    </a:p>
                  </a:txBody>
                  <a:tcPr marL="91425" marR="91425" marT="91425" marB="91425" anchor="ctr"/>
                </a:tc>
                <a:extLst>
                  <a:ext uri="{0D108BD9-81ED-4DB2-BD59-A6C34878D82A}">
                    <a16:rowId xmlns:a16="http://schemas.microsoft.com/office/drawing/2014/main" val="516353454"/>
                  </a:ext>
                </a:extLst>
              </a:tr>
              <a:tr h="418128">
                <a:tc>
                  <a:txBody>
                    <a:bodyPr/>
                    <a:lstStyle/>
                    <a:p>
                      <a:r>
                        <a:rPr lang="en-CA" sz="1400" b="0" i="0" u="none" strike="noStrike" cap="none">
                          <a:solidFill>
                            <a:schemeClr val="bg1">
                              <a:lumMod val="50000"/>
                            </a:schemeClr>
                          </a:solidFill>
                          <a:effectLst/>
                          <a:latin typeface="Calibri" panose="020F0502020204030204" pitchFamily="34" charset="0"/>
                          <a:ea typeface="Arial"/>
                          <a:cs typeface="Calibri" panose="020F0502020204030204" pitchFamily="34" charset="0"/>
                          <a:sym typeface="Arial"/>
                        </a:rPr>
                        <a:t>     Protein S deficiency</a:t>
                      </a:r>
                    </a:p>
                  </a:txBody>
                  <a:tcPr anchor="ctr">
                    <a:solidFill>
                      <a:schemeClr val="bg1">
                        <a:lumMod val="95000"/>
                      </a:schemeClr>
                    </a:solidFill>
                  </a:tcPr>
                </a:tc>
                <a:tc>
                  <a:txBody>
                    <a:bodyPr/>
                    <a:lstStyle/>
                    <a:p>
                      <a:pPr algn="ctr"/>
                      <a:r>
                        <a:rPr lang="en-US" sz="1400" b="0">
                          <a:solidFill>
                            <a:schemeClr val="bg1">
                              <a:lumMod val="50000"/>
                            </a:schemeClr>
                          </a:solidFill>
                          <a:latin typeface="Calibri" panose="020F0502020204030204" pitchFamily="34" charset="0"/>
                          <a:cs typeface="Calibri" panose="020F0502020204030204" pitchFamily="34" charset="0"/>
                        </a:rPr>
                        <a:t>3.94 fewer VTE (1.34 to 5.32)</a:t>
                      </a:r>
                    </a:p>
                  </a:txBody>
                  <a:tcPr anchor="ctr">
                    <a:solidFill>
                      <a:schemeClr val="bg1">
                        <a:lumMod val="95000"/>
                      </a:schemeClr>
                    </a:solidFill>
                  </a:tcPr>
                </a:tc>
                <a:tc vMerge="1">
                  <a:txBody>
                    <a:bodyPr/>
                    <a:lstStyle/>
                    <a:p>
                      <a:pPr marL="0" lvl="0" indent="0" algn="l" rtl="0">
                        <a:spcBef>
                          <a:spcPts val="0"/>
                        </a:spcBef>
                        <a:spcAft>
                          <a:spcPts val="0"/>
                        </a:spcAft>
                        <a:buNone/>
                      </a:pPr>
                      <a:endParaRPr sz="1200" b="0">
                        <a:latin typeface="Calibri" panose="020F0502020204030204" pitchFamily="34" charset="0"/>
                        <a:cs typeface="Calibri" panose="020F0502020204030204" pitchFamily="34" charset="0"/>
                      </a:endParaRPr>
                    </a:p>
                  </a:txBody>
                  <a:tcPr marL="91425" marR="91425" marT="91425" marB="91425" anchor="ctr"/>
                </a:tc>
                <a:extLst>
                  <a:ext uri="{0D108BD9-81ED-4DB2-BD59-A6C34878D82A}">
                    <a16:rowId xmlns:a16="http://schemas.microsoft.com/office/drawing/2014/main" val="3343565423"/>
                  </a:ext>
                </a:extLst>
              </a:tr>
            </a:tbl>
          </a:graphicData>
        </a:graphic>
      </p:graphicFrame>
      <p:pic>
        <p:nvPicPr>
          <p:cNvPr id="22" name="Google Shape;140;p26">
            <a:extLst>
              <a:ext uri="{FF2B5EF4-FFF2-40B4-BE49-F238E27FC236}">
                <a16:creationId xmlns:a16="http://schemas.microsoft.com/office/drawing/2014/main" id="{6B4B73CA-5A7D-1F40-AA57-56A84D6445E7}"/>
              </a:ext>
            </a:extLst>
          </p:cNvPr>
          <p:cNvPicPr preferRelativeResize="0"/>
          <p:nvPr/>
        </p:nvPicPr>
        <p:blipFill>
          <a:blip r:embed="rId3">
            <a:alphaModFix/>
          </a:blip>
          <a:stretch>
            <a:fillRect/>
          </a:stretch>
        </p:blipFill>
        <p:spPr>
          <a:xfrm>
            <a:off x="899609" y="4240890"/>
            <a:ext cx="186967" cy="186967"/>
          </a:xfrm>
          <a:prstGeom prst="rect">
            <a:avLst/>
          </a:prstGeom>
          <a:noFill/>
          <a:ln>
            <a:noFill/>
          </a:ln>
        </p:spPr>
      </p:pic>
      <p:pic>
        <p:nvPicPr>
          <p:cNvPr id="23" name="Google Shape;140;p26">
            <a:extLst>
              <a:ext uri="{FF2B5EF4-FFF2-40B4-BE49-F238E27FC236}">
                <a16:creationId xmlns:a16="http://schemas.microsoft.com/office/drawing/2014/main" id="{0CAB52B9-43FF-8F45-A0FA-06B550559E54}"/>
              </a:ext>
            </a:extLst>
          </p:cNvPr>
          <p:cNvPicPr preferRelativeResize="0"/>
          <p:nvPr/>
        </p:nvPicPr>
        <p:blipFill>
          <a:blip r:embed="rId3">
            <a:alphaModFix/>
          </a:blip>
          <a:stretch>
            <a:fillRect/>
          </a:stretch>
        </p:blipFill>
        <p:spPr>
          <a:xfrm>
            <a:off x="899610" y="3823798"/>
            <a:ext cx="186967" cy="186967"/>
          </a:xfrm>
          <a:prstGeom prst="rect">
            <a:avLst/>
          </a:prstGeom>
          <a:noFill/>
          <a:ln>
            <a:noFill/>
          </a:ln>
        </p:spPr>
      </p:pic>
      <p:pic>
        <p:nvPicPr>
          <p:cNvPr id="24" name="Google Shape;140;p26">
            <a:extLst>
              <a:ext uri="{FF2B5EF4-FFF2-40B4-BE49-F238E27FC236}">
                <a16:creationId xmlns:a16="http://schemas.microsoft.com/office/drawing/2014/main" id="{A53A3689-5140-2A4A-B7E7-A5F6D845743C}"/>
              </a:ext>
            </a:extLst>
          </p:cNvPr>
          <p:cNvPicPr preferRelativeResize="0"/>
          <p:nvPr/>
        </p:nvPicPr>
        <p:blipFill>
          <a:blip r:embed="rId3">
            <a:alphaModFix/>
          </a:blip>
          <a:stretch>
            <a:fillRect/>
          </a:stretch>
        </p:blipFill>
        <p:spPr>
          <a:xfrm>
            <a:off x="901821" y="4670000"/>
            <a:ext cx="186967" cy="186967"/>
          </a:xfrm>
          <a:prstGeom prst="rect">
            <a:avLst/>
          </a:prstGeom>
          <a:noFill/>
          <a:ln>
            <a:noFill/>
          </a:ln>
        </p:spPr>
      </p:pic>
      <p:pic>
        <p:nvPicPr>
          <p:cNvPr id="25" name="Google Shape;140;p26">
            <a:extLst>
              <a:ext uri="{FF2B5EF4-FFF2-40B4-BE49-F238E27FC236}">
                <a16:creationId xmlns:a16="http://schemas.microsoft.com/office/drawing/2014/main" id="{6C4B67FF-A861-CE44-A45E-7F47D91E595F}"/>
              </a:ext>
            </a:extLst>
          </p:cNvPr>
          <p:cNvPicPr preferRelativeResize="0"/>
          <p:nvPr/>
        </p:nvPicPr>
        <p:blipFill>
          <a:blip r:embed="rId3">
            <a:alphaModFix/>
          </a:blip>
          <a:stretch>
            <a:fillRect/>
          </a:stretch>
        </p:blipFill>
        <p:spPr>
          <a:xfrm>
            <a:off x="901821" y="5089064"/>
            <a:ext cx="186967" cy="186967"/>
          </a:xfrm>
          <a:prstGeom prst="rect">
            <a:avLst/>
          </a:prstGeom>
          <a:noFill/>
          <a:ln>
            <a:noFill/>
          </a:ln>
        </p:spPr>
      </p:pic>
      <p:pic>
        <p:nvPicPr>
          <p:cNvPr id="26" name="Google Shape;140;p26">
            <a:extLst>
              <a:ext uri="{FF2B5EF4-FFF2-40B4-BE49-F238E27FC236}">
                <a16:creationId xmlns:a16="http://schemas.microsoft.com/office/drawing/2014/main" id="{908A769E-B46A-5345-88B7-943C9C566EA0}"/>
              </a:ext>
            </a:extLst>
          </p:cNvPr>
          <p:cNvPicPr preferRelativeResize="0"/>
          <p:nvPr/>
        </p:nvPicPr>
        <p:blipFill>
          <a:blip r:embed="rId3">
            <a:alphaModFix/>
          </a:blip>
          <a:stretch>
            <a:fillRect/>
          </a:stretch>
        </p:blipFill>
        <p:spPr>
          <a:xfrm>
            <a:off x="899609" y="5514123"/>
            <a:ext cx="186967" cy="186967"/>
          </a:xfrm>
          <a:prstGeom prst="rect">
            <a:avLst/>
          </a:prstGeom>
          <a:noFill/>
          <a:ln>
            <a:noFill/>
          </a:ln>
        </p:spPr>
      </p:pic>
      <p:sp>
        <p:nvSpPr>
          <p:cNvPr id="27" name="TextBox 26">
            <a:extLst>
              <a:ext uri="{FF2B5EF4-FFF2-40B4-BE49-F238E27FC236}">
                <a16:creationId xmlns:a16="http://schemas.microsoft.com/office/drawing/2014/main" id="{E1A174CC-5CE6-D24C-A4CE-610A899674A0}"/>
              </a:ext>
            </a:extLst>
          </p:cNvPr>
          <p:cNvSpPr txBox="1"/>
          <p:nvPr/>
        </p:nvSpPr>
        <p:spPr>
          <a:xfrm>
            <a:off x="221814" y="6002610"/>
            <a:ext cx="9075189" cy="461665"/>
          </a:xfrm>
          <a:prstGeom prst="rect">
            <a:avLst/>
          </a:prstGeom>
          <a:noFill/>
        </p:spPr>
        <p:txBody>
          <a:bodyPr wrap="square" rtlCol="0">
            <a:spAutoFit/>
          </a:bodyPr>
          <a:lstStyle/>
          <a:p>
            <a:r>
              <a:rPr lang="en-US" sz="1200">
                <a:solidFill>
                  <a:schemeClr val="bg2">
                    <a:lumMod val="60000"/>
                    <a:lumOff val="40000"/>
                  </a:schemeClr>
                </a:solidFill>
              </a:rPr>
              <a:t>*250 more pregnancies for family history of homozygous FVL or combination of FVL and PGM; 500 more pregnancies for family history of antithrombin deficiency, protein C deficiency or protein S deficiency</a:t>
            </a:r>
          </a:p>
        </p:txBody>
      </p:sp>
      <p:sp>
        <p:nvSpPr>
          <p:cNvPr id="4" name="Title 3">
            <a:extLst>
              <a:ext uri="{FF2B5EF4-FFF2-40B4-BE49-F238E27FC236}">
                <a16:creationId xmlns:a16="http://schemas.microsoft.com/office/drawing/2014/main" id="{B47CC62E-3AD1-80D8-AEAC-E3F923D2C548}"/>
              </a:ext>
            </a:extLst>
          </p:cNvPr>
          <p:cNvSpPr>
            <a:spLocks noGrp="1"/>
          </p:cNvSpPr>
          <p:nvPr>
            <p:ph type="title"/>
          </p:nvPr>
        </p:nvSpPr>
        <p:spPr/>
        <p:txBody>
          <a:bodyPr lIns="0" tIns="0" rIns="0" bIns="0"/>
          <a:lstStyle/>
          <a:p>
            <a:r>
              <a:rPr lang="en-US"/>
              <a:t>Recommendation 22</a:t>
            </a:r>
          </a:p>
        </p:txBody>
      </p:sp>
      <p:sp>
        <p:nvSpPr>
          <p:cNvPr id="5" name="Content Placeholder 4">
            <a:extLst>
              <a:ext uri="{FF2B5EF4-FFF2-40B4-BE49-F238E27FC236}">
                <a16:creationId xmlns:a16="http://schemas.microsoft.com/office/drawing/2014/main" id="{9A6B737D-7731-AFA3-7656-132CE942BBEA}"/>
              </a:ext>
            </a:extLst>
          </p:cNvPr>
          <p:cNvSpPr>
            <a:spLocks noGrp="1"/>
          </p:cNvSpPr>
          <p:nvPr>
            <p:ph idx="1"/>
          </p:nvPr>
        </p:nvSpPr>
        <p:spPr>
          <a:xfrm>
            <a:off x="419100" y="2033093"/>
            <a:ext cx="10972800" cy="1027875"/>
          </a:xfrm>
        </p:spPr>
        <p:txBody>
          <a:bodyPr/>
          <a:lstStyle/>
          <a:p>
            <a:r>
              <a:rPr lang="en-CA" sz="1800">
                <a:latin typeface="Calibri" panose="020F0502020204030204" pitchFamily="34" charset="0"/>
                <a:cs typeface="Calibri" panose="020F0502020204030204" pitchFamily="34" charset="0"/>
              </a:rPr>
              <a:t>In women with a</a:t>
            </a:r>
            <a:r>
              <a:rPr lang="en-CA" sz="1800" b="1">
                <a:latin typeface="Calibri" panose="020F0502020204030204" pitchFamily="34" charset="0"/>
                <a:cs typeface="Calibri" panose="020F0502020204030204" pitchFamily="34" charset="0"/>
              </a:rPr>
              <a:t> family history of VTE and a high risk thrombophilia (including combination of FVL and PGM)</a:t>
            </a:r>
            <a:r>
              <a:rPr lang="en-CA" sz="1800">
                <a:latin typeface="Calibri" panose="020F0502020204030204" pitchFamily="34" charset="0"/>
                <a:cs typeface="Calibri" panose="020F0502020204030204" pitchFamily="34" charset="0"/>
              </a:rPr>
              <a:t>, suggest </a:t>
            </a:r>
            <a:r>
              <a:rPr lang="en-CA" sz="1800" b="1">
                <a:latin typeface="Calibri" panose="020F0502020204030204" pitchFamily="34" charset="0"/>
                <a:cs typeface="Calibri" panose="020F0502020204030204" pitchFamily="34" charset="0"/>
              </a:rPr>
              <a:t>testing for the known familial thrombophilia </a:t>
            </a:r>
            <a:r>
              <a:rPr lang="en-CA" sz="1800">
                <a:latin typeface="Calibri" panose="020F0502020204030204" pitchFamily="34" charset="0"/>
                <a:cs typeface="Calibri" panose="020F0502020204030204" pitchFamily="34" charset="0"/>
              </a:rPr>
              <a:t>and </a:t>
            </a:r>
            <a:r>
              <a:rPr lang="en-CA" sz="1800" b="1">
                <a:latin typeface="Calibri" panose="020F0502020204030204" pitchFamily="34" charset="0"/>
                <a:cs typeface="Calibri" panose="020F0502020204030204" pitchFamily="34" charset="0"/>
              </a:rPr>
              <a:t>postpartum thromboprophylaxis in women with the same familial thrombophilia</a:t>
            </a:r>
            <a:r>
              <a:rPr lang="en-CA" sz="1800">
                <a:latin typeface="Calibri" panose="020F0502020204030204" pitchFamily="34" charset="0"/>
                <a:cs typeface="Calibri" panose="020F0502020204030204" pitchFamily="34" charset="0"/>
              </a:rPr>
              <a:t> (conditional recommendation, very low certainty)</a:t>
            </a:r>
          </a:p>
          <a:p>
            <a:endParaRPr lang="en-US" sz="1800"/>
          </a:p>
        </p:txBody>
      </p:sp>
      <p:grpSp>
        <p:nvGrpSpPr>
          <p:cNvPr id="2" name="Group 1">
            <a:extLst>
              <a:ext uri="{FF2B5EF4-FFF2-40B4-BE49-F238E27FC236}">
                <a16:creationId xmlns:a16="http://schemas.microsoft.com/office/drawing/2014/main" id="{4BBF5F8E-5EF6-ABFC-36FD-6D04AFC1BA13}"/>
              </a:ext>
            </a:extLst>
          </p:cNvPr>
          <p:cNvGrpSpPr/>
          <p:nvPr/>
        </p:nvGrpSpPr>
        <p:grpSpPr>
          <a:xfrm>
            <a:off x="6610675" y="6345076"/>
            <a:ext cx="5423065" cy="276999"/>
            <a:chOff x="5793296" y="6483927"/>
            <a:chExt cx="4859620" cy="276999"/>
          </a:xfrm>
        </p:grpSpPr>
        <p:sp>
          <p:nvSpPr>
            <p:cNvPr id="3" name="TextBox 2">
              <a:extLst>
                <a:ext uri="{FF2B5EF4-FFF2-40B4-BE49-F238E27FC236}">
                  <a16:creationId xmlns:a16="http://schemas.microsoft.com/office/drawing/2014/main" id="{DD3D5C32-78F0-DAE1-6A9C-F6A63ADD08ED}"/>
                </a:ext>
              </a:extLst>
            </p:cNvPr>
            <p:cNvSpPr txBox="1"/>
            <p:nvPr/>
          </p:nvSpPr>
          <p:spPr>
            <a:xfrm>
              <a:off x="5793296" y="6483927"/>
              <a:ext cx="4859620" cy="276999"/>
            </a:xfrm>
            <a:prstGeom prst="rect">
              <a:avLst/>
            </a:prstGeom>
            <a:noFill/>
          </p:spPr>
          <p:txBody>
            <a:bodyPr wrap="square" rtlCol="0">
              <a:spAutoFit/>
            </a:bodyPr>
            <a:lstStyle/>
            <a:p>
              <a:r>
                <a:rPr lang="en-CA" sz="1200">
                  <a:solidFill>
                    <a:schemeClr val="tx1">
                      <a:lumMod val="50000"/>
                      <a:lumOff val="50000"/>
                    </a:schemeClr>
                  </a:solidFill>
                </a:rPr>
                <a:t>Quality of Evidence (GRADE): Low or Very Low        Moderate        High</a:t>
              </a:r>
            </a:p>
          </p:txBody>
        </p:sp>
        <p:sp>
          <p:nvSpPr>
            <p:cNvPr id="6" name="Oval 5">
              <a:extLst>
                <a:ext uri="{FF2B5EF4-FFF2-40B4-BE49-F238E27FC236}">
                  <a16:creationId xmlns:a16="http://schemas.microsoft.com/office/drawing/2014/main" id="{CDCD38EB-C4C3-3F33-B4F6-6BC582701D3E}"/>
                </a:ext>
              </a:extLst>
            </p:cNvPr>
            <p:cNvSpPr/>
            <p:nvPr/>
          </p:nvSpPr>
          <p:spPr>
            <a:xfrm>
              <a:off x="8792564" y="6543279"/>
              <a:ext cx="158294" cy="173736"/>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CEAB3EE-B54A-65CD-AE7B-AFF79AF3161F}"/>
                </a:ext>
              </a:extLst>
            </p:cNvPr>
            <p:cNvSpPr/>
            <p:nvPr/>
          </p:nvSpPr>
          <p:spPr>
            <a:xfrm>
              <a:off x="9671148" y="6543279"/>
              <a:ext cx="158294" cy="173736"/>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C50B56B-F51B-A95D-7492-BC007107BFBF}"/>
                </a:ext>
              </a:extLst>
            </p:cNvPr>
            <p:cNvSpPr/>
            <p:nvPr/>
          </p:nvSpPr>
          <p:spPr>
            <a:xfrm>
              <a:off x="10267355" y="6543279"/>
              <a:ext cx="158294" cy="173736"/>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9840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6"/>
          <p:cNvSpPr txBox="1">
            <a:spLocks noGrp="1"/>
          </p:cNvSpPr>
          <p:nvPr>
            <p:ph type="title"/>
          </p:nvPr>
        </p:nvSpPr>
        <p:spPr>
          <a:xfrm>
            <a:off x="419100" y="1340569"/>
            <a:ext cx="10972800" cy="713539"/>
          </a:xfrm>
        </p:spPr>
        <p:txBody>
          <a:bodyPr spcFirstLastPara="1" wrap="square" lIns="0" tIns="0" rIns="0" bIns="0" anchor="t" anchorCtr="0">
            <a:noAutofit/>
          </a:bodyPr>
          <a:lstStyle/>
          <a:p>
            <a:r>
              <a:rPr lang="en-US">
                <a:sym typeface="Calibri"/>
              </a:rPr>
              <a:t>Case 9: Patients with cancer and family history VTE </a:t>
            </a:r>
          </a:p>
        </p:txBody>
      </p:sp>
      <p:sp>
        <p:nvSpPr>
          <p:cNvPr id="303" name="Google Shape;303;p46"/>
          <p:cNvSpPr txBox="1">
            <a:spLocks noGrp="1"/>
          </p:cNvSpPr>
          <p:nvPr>
            <p:ph idx="1"/>
          </p:nvPr>
        </p:nvSpPr>
        <p:spPr>
          <a:xfrm>
            <a:off x="419100" y="2033093"/>
            <a:ext cx="10972800" cy="3954624"/>
          </a:xfrm>
        </p:spPr>
        <p:txBody>
          <a:bodyPr spcFirstLastPara="1" wrap="square" lIns="121900" tIns="121900" rIns="121900" bIns="121900" anchor="t" anchorCtr="0">
            <a:normAutofit/>
          </a:bodyPr>
          <a:lstStyle/>
          <a:p>
            <a:r>
              <a:rPr lang="en-US"/>
              <a:t>65 year old man from home with stage II head and neck cancer is seen in clinic before starting systemic chemotherapy </a:t>
            </a:r>
          </a:p>
          <a:p>
            <a:endParaRPr lang="en-US"/>
          </a:p>
          <a:p>
            <a:r>
              <a:rPr lang="en-US" b="1">
                <a:solidFill>
                  <a:srgbClr val="E53E31"/>
                </a:solidFill>
              </a:rPr>
              <a:t>Past Medical History: </a:t>
            </a:r>
            <a:r>
              <a:rPr lang="en-US"/>
              <a:t>Hypertension</a:t>
            </a:r>
          </a:p>
          <a:p>
            <a:endParaRPr lang="en-US" b="1">
              <a:solidFill>
                <a:srgbClr val="E53E31"/>
              </a:solidFill>
            </a:endParaRPr>
          </a:p>
          <a:p>
            <a:r>
              <a:rPr lang="en-US" b="1">
                <a:solidFill>
                  <a:srgbClr val="E53E31"/>
                </a:solidFill>
              </a:rPr>
              <a:t>Medications: </a:t>
            </a:r>
            <a:r>
              <a:rPr lang="en-US"/>
              <a:t>Ramipril</a:t>
            </a:r>
          </a:p>
          <a:p>
            <a:endParaRPr lang="en-US"/>
          </a:p>
          <a:p>
            <a:r>
              <a:rPr lang="en-US" b="1">
                <a:solidFill>
                  <a:srgbClr val="E53E31"/>
                </a:solidFill>
              </a:rPr>
              <a:t>Family History: </a:t>
            </a:r>
            <a:r>
              <a:rPr lang="en-US"/>
              <a:t>Brother has a history of pulmonary embolism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4" name="Title 3">
            <a:extLst>
              <a:ext uri="{FF2B5EF4-FFF2-40B4-BE49-F238E27FC236}">
                <a16:creationId xmlns:a16="http://schemas.microsoft.com/office/drawing/2014/main" id="{45214E2B-6C38-9B8A-637D-B002CDCE8694}"/>
              </a:ext>
            </a:extLst>
          </p:cNvPr>
          <p:cNvSpPr>
            <a:spLocks noGrp="1"/>
          </p:cNvSpPr>
          <p:nvPr>
            <p:ph type="title"/>
          </p:nvPr>
        </p:nvSpPr>
        <p:spPr/>
        <p:txBody>
          <a:bodyPr lIns="0" tIns="0" rIns="0" bIns="0"/>
          <a:lstStyle/>
          <a:p>
            <a:r>
              <a:rPr lang="en-US"/>
              <a:t>Usual Care</a:t>
            </a:r>
          </a:p>
        </p:txBody>
      </p:sp>
      <p:sp>
        <p:nvSpPr>
          <p:cNvPr id="308" name="Google Shape;308;p47"/>
          <p:cNvSpPr txBox="1">
            <a:spLocks noGrp="1"/>
          </p:cNvSpPr>
          <p:nvPr>
            <p:ph idx="1"/>
          </p:nvPr>
        </p:nvSpPr>
        <p:spPr>
          <a:xfrm>
            <a:off x="419100" y="2033093"/>
            <a:ext cx="10972800" cy="3954624"/>
          </a:xfrm>
        </p:spPr>
        <p:txBody>
          <a:bodyPr spcFirstLastPara="1" wrap="square" lIns="0" tIns="0" rIns="0" bIns="0" anchor="t" anchorCtr="0">
            <a:noAutofit/>
          </a:bodyPr>
          <a:lstStyle/>
          <a:p>
            <a:r>
              <a:rPr lang="en-US" sz="2000"/>
              <a:t>No thromboprophylaxis for ambulatory cancer patients receiving systemic therapy at low to intermediate risk of thrombosis (Prevention and Treatment in Patients with Cancer ASH Guideline)</a:t>
            </a:r>
          </a:p>
          <a:p>
            <a:endParaRPr lang="en-US" sz="2000"/>
          </a:p>
          <a:p>
            <a:r>
              <a:rPr lang="en-US" sz="2000"/>
              <a:t>Thrombophilia testing strategy would mean that patients with thrombophilia would receive thromboprophylaxis (potential for less thrombosis and more bleeding)</a:t>
            </a:r>
          </a:p>
          <a:p>
            <a:endParaRPr lang="en-US" sz="2000"/>
          </a:p>
          <a:p>
            <a:endParaRPr lang="en-US" sz="2000"/>
          </a:p>
          <a:p>
            <a:r>
              <a:rPr lang="en-US" sz="2000" b="1"/>
              <a:t>What management plan do you recommend before starting systemic chemotherapy?</a:t>
            </a:r>
          </a:p>
          <a:p>
            <a:endParaRPr lang="en-US" sz="2000"/>
          </a:p>
          <a:p>
            <a:pPr marL="457200" indent="-457200">
              <a:spcAft>
                <a:spcPts val="600"/>
              </a:spcAft>
              <a:buClr>
                <a:schemeClr val="bg1">
                  <a:lumMod val="50000"/>
                </a:schemeClr>
              </a:buClr>
              <a:buFont typeface="+mj-lt"/>
              <a:buAutoNum type="alphaLcPeriod"/>
            </a:pPr>
            <a:r>
              <a:rPr lang="en-US" sz="2000"/>
              <a:t>No thrombophilia testing and do not start thromboprophylaxis</a:t>
            </a:r>
          </a:p>
          <a:p>
            <a:pPr marL="457200" indent="-457200">
              <a:spcAft>
                <a:spcPts val="600"/>
              </a:spcAft>
              <a:buClr>
                <a:schemeClr val="bg1">
                  <a:lumMod val="50000"/>
                </a:schemeClr>
              </a:buClr>
              <a:buFont typeface="+mj-lt"/>
              <a:buAutoNum type="alphaLcPeriod"/>
            </a:pPr>
            <a:r>
              <a:rPr lang="en-US" sz="2000"/>
              <a:t>Testing for hereditary thrombophilia and thromboprophylaxis if positive </a:t>
            </a:r>
          </a:p>
          <a:p>
            <a:endParaRPr lang="en-US" sz="2000"/>
          </a:p>
        </p:txBody>
      </p:sp>
      <p:sp>
        <p:nvSpPr>
          <p:cNvPr id="6" name="Rectangle 5">
            <a:extLst>
              <a:ext uri="{FF2B5EF4-FFF2-40B4-BE49-F238E27FC236}">
                <a16:creationId xmlns:a16="http://schemas.microsoft.com/office/drawing/2014/main" id="{2012AD26-FA45-4440-6CEF-4B9D9889F900}"/>
              </a:ext>
            </a:extLst>
          </p:cNvPr>
          <p:cNvSpPr/>
          <p:nvPr/>
        </p:nvSpPr>
        <p:spPr>
          <a:xfrm>
            <a:off x="314659" y="5132796"/>
            <a:ext cx="8317277" cy="4141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aphicFrame>
        <p:nvGraphicFramePr>
          <p:cNvPr id="8" name="Google Shape;110;p22">
            <a:extLst>
              <a:ext uri="{FF2B5EF4-FFF2-40B4-BE49-F238E27FC236}">
                <a16:creationId xmlns:a16="http://schemas.microsoft.com/office/drawing/2014/main" id="{21B8BF81-AACC-6041-A5D4-2BC7316E13F3}"/>
              </a:ext>
            </a:extLst>
          </p:cNvPr>
          <p:cNvGraphicFramePr/>
          <p:nvPr>
            <p:extLst>
              <p:ext uri="{D42A27DB-BD31-4B8C-83A1-F6EECF244321}">
                <p14:modId xmlns:p14="http://schemas.microsoft.com/office/powerpoint/2010/main" val="603187087"/>
              </p:ext>
            </p:extLst>
          </p:nvPr>
        </p:nvGraphicFramePr>
        <p:xfrm>
          <a:off x="1146208" y="3433952"/>
          <a:ext cx="7304273" cy="2682080"/>
        </p:xfrm>
        <a:graphic>
          <a:graphicData uri="http://schemas.openxmlformats.org/drawingml/2006/table">
            <a:tbl>
              <a:tblPr>
                <a:noFill/>
                <a:tableStyleId>{CDA78BCB-65FA-40E4-831A-3C8719A47980}</a:tableStyleId>
              </a:tblPr>
              <a:tblGrid>
                <a:gridCol w="2407722">
                  <a:extLst>
                    <a:ext uri="{9D8B030D-6E8A-4147-A177-3AD203B41FA5}">
                      <a16:colId xmlns:a16="http://schemas.microsoft.com/office/drawing/2014/main" val="20000"/>
                    </a:ext>
                  </a:extLst>
                </a:gridCol>
                <a:gridCol w="2294752">
                  <a:extLst>
                    <a:ext uri="{9D8B030D-6E8A-4147-A177-3AD203B41FA5}">
                      <a16:colId xmlns:a16="http://schemas.microsoft.com/office/drawing/2014/main" val="3700779064"/>
                    </a:ext>
                  </a:extLst>
                </a:gridCol>
                <a:gridCol w="2601799">
                  <a:extLst>
                    <a:ext uri="{9D8B030D-6E8A-4147-A177-3AD203B41FA5}">
                      <a16:colId xmlns:a16="http://schemas.microsoft.com/office/drawing/2014/main" val="3147418822"/>
                    </a:ext>
                  </a:extLst>
                </a:gridCol>
              </a:tblGrid>
              <a:tr h="817185">
                <a:tc rowSpan="2">
                  <a:txBody>
                    <a:bodyPr/>
                    <a:lstStyle/>
                    <a:p>
                      <a:pPr marL="0" lvl="0" indent="0" algn="l" rtl="0">
                        <a:spcBef>
                          <a:spcPts val="0"/>
                        </a:spcBef>
                        <a:spcAft>
                          <a:spcPts val="0"/>
                        </a:spcAft>
                        <a:buNone/>
                      </a:pPr>
                      <a:endParaRPr sz="1400" b="0" i="0">
                        <a:solidFill>
                          <a:schemeClr val="lt1"/>
                        </a:solidFill>
                        <a:latin typeface="Calibri" panose="020F0502020204030204" pitchFamily="34" charset="0"/>
                        <a:cs typeface="Calibri" panose="020F0502020204030204" pitchFamily="34" charset="0"/>
                      </a:endParaRPr>
                    </a:p>
                  </a:txBody>
                  <a:tcPr marL="121900" marR="121900" marT="121900" marB="121900" anchor="ctr">
                    <a:lnL w="9525" cap="flat" cmpd="sng">
                      <a:noFill/>
                      <a:prstDash val="solid"/>
                      <a:round/>
                      <a:headEnd type="none" w="sm" len="sm"/>
                      <a:tailEnd type="none" w="sm" len="sm"/>
                    </a:lnL>
                    <a:lnT w="9525" cap="flat" cmpd="sng">
                      <a:noFill/>
                      <a:prstDash val="solid"/>
                      <a:round/>
                      <a:headEnd type="none" w="sm" len="sm"/>
                      <a:tailEnd type="none" w="sm" len="sm"/>
                    </a:lnT>
                    <a:noFill/>
                  </a:tcPr>
                </a:tc>
                <a:tc gridSpan="2">
                  <a:txBody>
                    <a:bodyPr/>
                    <a:lstStyle/>
                    <a:p>
                      <a:pPr marL="0" lvl="0" indent="0" algn="ctr" rtl="0">
                        <a:spcBef>
                          <a:spcPts val="0"/>
                        </a:spcBef>
                        <a:spcAft>
                          <a:spcPts val="0"/>
                        </a:spcAft>
                        <a:buNone/>
                      </a:pPr>
                      <a:r>
                        <a:rPr lang="en-CA" sz="1400" b="0" i="0">
                          <a:solidFill>
                            <a:schemeClr val="lt1"/>
                          </a:solidFill>
                          <a:latin typeface="Calibri" panose="020F0502020204030204" pitchFamily="34" charset="0"/>
                          <a:cs typeface="Calibri" panose="020F0502020204030204" pitchFamily="34" charset="0"/>
                        </a:rPr>
                        <a:t>Impact of thrombophilia testing strategy per 1000 patients </a:t>
                      </a:r>
                      <a:br>
                        <a:rPr lang="en-CA" sz="1400" b="0" i="0">
                          <a:solidFill>
                            <a:schemeClr val="lt1"/>
                          </a:solidFill>
                          <a:latin typeface="Calibri" panose="020F0502020204030204" pitchFamily="34" charset="0"/>
                          <a:cs typeface="Calibri" panose="020F0502020204030204" pitchFamily="34" charset="0"/>
                        </a:rPr>
                      </a:br>
                      <a:r>
                        <a:rPr lang="en-CA" sz="1400" b="0" i="0">
                          <a:solidFill>
                            <a:schemeClr val="lt1"/>
                          </a:solidFill>
                          <a:latin typeface="Calibri" panose="020F0502020204030204" pitchFamily="34" charset="0"/>
                          <a:cs typeface="Calibri" panose="020F0502020204030204" pitchFamily="34" charset="0"/>
                        </a:rPr>
                        <a:t>who are first degree relatives of patients with VTE/ 6 months (142 more patients receive thromboprophylaxis)</a:t>
                      </a:r>
                      <a:endParaRPr sz="1400" b="0" i="0">
                        <a:solidFill>
                          <a:schemeClr val="lt1"/>
                        </a:solidFill>
                        <a:latin typeface="Calibri" panose="020F0502020204030204" pitchFamily="34" charset="0"/>
                        <a:cs typeface="Calibri" panose="020F0502020204030204" pitchFamily="34" charset="0"/>
                      </a:endParaRPr>
                    </a:p>
                  </a:txBody>
                  <a:tcPr marL="121900" marR="121900" marT="121900" marB="121900" anchor="ctr">
                    <a:solidFill>
                      <a:srgbClr val="E53E31"/>
                    </a:solidFill>
                  </a:tcPr>
                </a:tc>
                <a:tc hMerge="1">
                  <a:txBody>
                    <a:bodyPr/>
                    <a:lstStyle/>
                    <a:p>
                      <a:pPr marL="0" lvl="0" indent="0" algn="l" rtl="0">
                        <a:spcBef>
                          <a:spcPts val="0"/>
                        </a:spcBef>
                        <a:spcAft>
                          <a:spcPts val="0"/>
                        </a:spcAft>
                        <a:buNone/>
                      </a:pPr>
                      <a:endParaRPr sz="1400" b="0" i="0">
                        <a:solidFill>
                          <a:schemeClr val="lt1"/>
                        </a:solidFill>
                        <a:latin typeface="Calibri" panose="020F0502020204030204" pitchFamily="34" charset="0"/>
                        <a:cs typeface="Calibri" panose="020F0502020204030204" pitchFamily="34" charset="0"/>
                      </a:endParaRPr>
                    </a:p>
                  </a:txBody>
                  <a:tcPr marL="91425" marR="91425" marT="91425" marB="91425">
                    <a:solidFill>
                      <a:srgbClr val="E06666"/>
                    </a:solidFill>
                  </a:tcPr>
                </a:tc>
                <a:extLst>
                  <a:ext uri="{0D108BD9-81ED-4DB2-BD59-A6C34878D82A}">
                    <a16:rowId xmlns:a16="http://schemas.microsoft.com/office/drawing/2014/main" val="10000"/>
                  </a:ext>
                </a:extLst>
              </a:tr>
              <a:tr h="422664">
                <a:tc vMerge="1">
                  <a:txBody>
                    <a:bodyPr/>
                    <a:lstStyle/>
                    <a:p>
                      <a:endParaRPr lang="en-US"/>
                    </a:p>
                  </a:txBody>
                  <a:tcPr/>
                </a:tc>
                <a:tc>
                  <a:txBody>
                    <a:bodyPr/>
                    <a:lstStyle/>
                    <a:p>
                      <a:pPr algn="ctr"/>
                      <a:r>
                        <a:rPr lang="en-CA" sz="1400" b="1" i="0">
                          <a:solidFill>
                            <a:schemeClr val="bg1">
                              <a:lumMod val="50000"/>
                            </a:schemeClr>
                          </a:solidFill>
                          <a:latin typeface="Calibri" panose="020F0502020204030204" pitchFamily="34" charset="0"/>
                          <a:cs typeface="Calibri" panose="020F0502020204030204" pitchFamily="34" charset="0"/>
                        </a:rPr>
                        <a:t>VTE</a:t>
                      </a:r>
                      <a:endParaRPr lang="en-US" sz="1400" b="1">
                        <a:solidFill>
                          <a:schemeClr val="bg1">
                            <a:lumMod val="50000"/>
                          </a:schemeClr>
                        </a:solidFill>
                      </a:endParaRPr>
                    </a:p>
                  </a:txBody>
                  <a:tcPr marL="121900" marR="121900" marT="121900" marB="121900" anchor="ctr">
                    <a:solidFill>
                      <a:schemeClr val="bg1">
                        <a:lumMod val="95000"/>
                      </a:schemeClr>
                    </a:solidFill>
                  </a:tcPr>
                </a:tc>
                <a:tc>
                  <a:txBody>
                    <a:bodyPr/>
                    <a:lstStyle/>
                    <a:p>
                      <a:pPr marL="0" lvl="0" indent="0" algn="ctr" rtl="0">
                        <a:spcBef>
                          <a:spcPts val="0"/>
                        </a:spcBef>
                        <a:spcAft>
                          <a:spcPts val="0"/>
                        </a:spcAft>
                        <a:buNone/>
                      </a:pPr>
                      <a:r>
                        <a:rPr lang="en-CA" sz="1400" b="1" i="0">
                          <a:solidFill>
                            <a:schemeClr val="bg1">
                              <a:lumMod val="50000"/>
                            </a:schemeClr>
                          </a:solidFill>
                          <a:latin typeface="Calibri" panose="020F0502020204030204" pitchFamily="34" charset="0"/>
                          <a:cs typeface="Calibri" panose="020F0502020204030204" pitchFamily="34" charset="0"/>
                        </a:rPr>
                        <a:t>Major Bleeding</a:t>
                      </a:r>
                      <a:endParaRPr sz="1400" b="1" i="0">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solidFill>
                      <a:schemeClr val="bg1">
                        <a:lumMod val="95000"/>
                      </a:schemeClr>
                    </a:solidFill>
                  </a:tcPr>
                </a:tc>
                <a:extLst>
                  <a:ext uri="{0D108BD9-81ED-4DB2-BD59-A6C34878D82A}">
                    <a16:rowId xmlns:a16="http://schemas.microsoft.com/office/drawing/2014/main" val="2171976238"/>
                  </a:ext>
                </a:extLst>
              </a:tr>
              <a:tr h="619925">
                <a:tc>
                  <a:txBody>
                    <a:bodyPr/>
                    <a:lstStyle/>
                    <a:p>
                      <a:pPr marL="0" lvl="0" indent="0" algn="l" rtl="0">
                        <a:spcBef>
                          <a:spcPts val="0"/>
                        </a:spcBef>
                        <a:spcAft>
                          <a:spcPts val="0"/>
                        </a:spcAft>
                        <a:buNone/>
                      </a:pPr>
                      <a:r>
                        <a:rPr lang="en" sz="1400" b="0" i="0">
                          <a:solidFill>
                            <a:schemeClr val="bg1">
                              <a:lumMod val="50000"/>
                            </a:schemeClr>
                          </a:solidFill>
                          <a:latin typeface="Calibri" panose="020F0502020204030204" pitchFamily="34" charset="0"/>
                          <a:cs typeface="Calibri" panose="020F0502020204030204" pitchFamily="34" charset="0"/>
                        </a:rPr>
                        <a:t>     Low Risk for VTE</a:t>
                      </a:r>
                      <a:endParaRPr sz="1400" b="1">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solidFill>
                      <a:schemeClr val="bg1">
                        <a:lumMod val="95000"/>
                      </a:schemeClr>
                    </a:solidFill>
                  </a:tcPr>
                </a:tc>
                <a:tc>
                  <a:txBody>
                    <a:bodyPr/>
                    <a:lstStyle/>
                    <a:p>
                      <a:pPr marL="0" lvl="0" indent="0" algn="ctr" rtl="0">
                        <a:spcBef>
                          <a:spcPts val="0"/>
                        </a:spcBef>
                        <a:spcAft>
                          <a:spcPts val="0"/>
                        </a:spcAft>
                        <a:buNone/>
                      </a:pPr>
                      <a:r>
                        <a:rPr lang="en" sz="1400" b="0" i="0">
                          <a:solidFill>
                            <a:schemeClr val="bg1">
                              <a:lumMod val="50000"/>
                            </a:schemeClr>
                          </a:solidFill>
                          <a:latin typeface="Calibri" panose="020F0502020204030204" pitchFamily="34" charset="0"/>
                          <a:cs typeface="Calibri" panose="020F0502020204030204" pitchFamily="34" charset="0"/>
                        </a:rPr>
                        <a:t>6.85 fewer VTE </a:t>
                      </a:r>
                    </a:p>
                    <a:p>
                      <a:pPr marL="0" lvl="0" indent="0" algn="ctr" rtl="0">
                        <a:spcBef>
                          <a:spcPts val="0"/>
                        </a:spcBef>
                        <a:spcAft>
                          <a:spcPts val="0"/>
                        </a:spcAft>
                        <a:buNone/>
                      </a:pPr>
                      <a:r>
                        <a:rPr lang="en" sz="1400" b="0" i="0">
                          <a:solidFill>
                            <a:schemeClr val="bg1">
                              <a:lumMod val="50000"/>
                            </a:schemeClr>
                          </a:solidFill>
                          <a:latin typeface="Calibri" panose="020F0502020204030204" pitchFamily="34" charset="0"/>
                          <a:cs typeface="Calibri" panose="020F0502020204030204" pitchFamily="34" charset="0"/>
                        </a:rPr>
                        <a:t>(23.37 fewer to 0.16 more)</a:t>
                      </a:r>
                      <a:endParaRPr sz="1400" b="1">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solidFill>
                      <a:schemeClr val="bg1">
                        <a:lumMod val="95000"/>
                      </a:schemeClr>
                    </a:solidFill>
                  </a:tcPr>
                </a:tc>
                <a:tc>
                  <a:txBody>
                    <a:bodyPr/>
                    <a:lstStyle/>
                    <a:p>
                      <a:pPr marL="0" lvl="0" indent="0" algn="ctr" rtl="0">
                        <a:spcBef>
                          <a:spcPts val="0"/>
                        </a:spcBef>
                        <a:spcAft>
                          <a:spcPts val="0"/>
                        </a:spcAft>
                        <a:buNone/>
                      </a:pPr>
                      <a:r>
                        <a:rPr lang="en-CA" sz="1400" b="0">
                          <a:solidFill>
                            <a:schemeClr val="bg1">
                              <a:lumMod val="50000"/>
                            </a:schemeClr>
                          </a:solidFill>
                          <a:latin typeface="Calibri" panose="020F0502020204030204" pitchFamily="34" charset="0"/>
                          <a:cs typeface="Calibri" panose="020F0502020204030204" pitchFamily="34" charset="0"/>
                        </a:rPr>
                        <a:t>0.33 more bleeds </a:t>
                      </a:r>
                    </a:p>
                    <a:p>
                      <a:pPr marL="0" lvl="0" indent="0" algn="ctr" rtl="0">
                        <a:spcBef>
                          <a:spcPts val="0"/>
                        </a:spcBef>
                        <a:spcAft>
                          <a:spcPts val="0"/>
                        </a:spcAft>
                        <a:buNone/>
                      </a:pPr>
                      <a:r>
                        <a:rPr lang="en-CA" sz="1400" b="0">
                          <a:solidFill>
                            <a:schemeClr val="bg1">
                              <a:lumMod val="50000"/>
                            </a:schemeClr>
                          </a:solidFill>
                          <a:latin typeface="Calibri" panose="020F0502020204030204" pitchFamily="34" charset="0"/>
                          <a:cs typeface="Calibri" panose="020F0502020204030204" pitchFamily="34" charset="0"/>
                        </a:rPr>
                        <a:t>(0.10 fewer to 2.02 more)</a:t>
                      </a:r>
                      <a:endParaRPr sz="1400" b="0">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solidFill>
                      <a:schemeClr val="bg1">
                        <a:lumMod val="95000"/>
                      </a:schemeClr>
                    </a:solidFill>
                  </a:tcPr>
                </a:tc>
                <a:extLst>
                  <a:ext uri="{0D108BD9-81ED-4DB2-BD59-A6C34878D82A}">
                    <a16:rowId xmlns:a16="http://schemas.microsoft.com/office/drawing/2014/main" val="10002"/>
                  </a:ext>
                </a:extLst>
              </a:tr>
              <a:tr h="619925">
                <a:tc>
                  <a:txBody>
                    <a:bodyPr/>
                    <a:lstStyle/>
                    <a:p>
                      <a:pPr marL="0" lvl="0" indent="0" algn="l" rtl="0">
                        <a:spcBef>
                          <a:spcPts val="0"/>
                        </a:spcBef>
                        <a:spcAft>
                          <a:spcPts val="0"/>
                        </a:spcAft>
                        <a:buNone/>
                      </a:pPr>
                      <a:r>
                        <a:rPr lang="en" sz="1400" b="0">
                          <a:solidFill>
                            <a:schemeClr val="bg1">
                              <a:lumMod val="50000"/>
                            </a:schemeClr>
                          </a:solidFill>
                          <a:latin typeface="Calibri" panose="020F0502020204030204" pitchFamily="34" charset="0"/>
                          <a:cs typeface="Calibri" panose="020F0502020204030204" pitchFamily="34" charset="0"/>
                        </a:rPr>
                        <a:t>     Intermediate Risk for VTE</a:t>
                      </a:r>
                      <a:endParaRPr sz="1400" b="0">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solidFill>
                      <a:schemeClr val="bg1">
                        <a:lumMod val="95000"/>
                      </a:schemeClr>
                    </a:solidFill>
                  </a:tcPr>
                </a:tc>
                <a:tc>
                  <a:txBody>
                    <a:bodyPr/>
                    <a:lstStyle/>
                    <a:p>
                      <a:pPr marL="0" lvl="0" indent="0" algn="ctr" rtl="0">
                        <a:spcBef>
                          <a:spcPts val="0"/>
                        </a:spcBef>
                        <a:spcAft>
                          <a:spcPts val="0"/>
                        </a:spcAft>
                        <a:buNone/>
                      </a:pPr>
                      <a:r>
                        <a:rPr lang="en" sz="1400" b="0" i="0">
                          <a:solidFill>
                            <a:schemeClr val="bg1">
                              <a:lumMod val="50000"/>
                            </a:schemeClr>
                          </a:solidFill>
                          <a:latin typeface="Calibri" panose="020F0502020204030204" pitchFamily="34" charset="0"/>
                          <a:cs typeface="Calibri" panose="020F0502020204030204" pitchFamily="34" charset="0"/>
                        </a:rPr>
                        <a:t>9.04 fewer VTE </a:t>
                      </a:r>
                    </a:p>
                    <a:p>
                      <a:pPr marL="0" lvl="0" indent="0" algn="ctr" rtl="0">
                        <a:spcBef>
                          <a:spcPts val="0"/>
                        </a:spcBef>
                        <a:spcAft>
                          <a:spcPts val="0"/>
                        </a:spcAft>
                        <a:buNone/>
                      </a:pPr>
                      <a:r>
                        <a:rPr lang="en" sz="1400" b="0" i="0">
                          <a:solidFill>
                            <a:schemeClr val="bg1">
                              <a:lumMod val="50000"/>
                            </a:schemeClr>
                          </a:solidFill>
                          <a:latin typeface="Calibri" panose="020F0502020204030204" pitchFamily="34" charset="0"/>
                          <a:cs typeface="Calibri" panose="020F0502020204030204" pitchFamily="34" charset="0"/>
                        </a:rPr>
                        <a:t>(30.85 fewer to 0.21 more)</a:t>
                      </a:r>
                      <a:endParaRPr sz="1400" b="1">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solidFill>
                      <a:schemeClr val="bg1">
                        <a:lumMod val="95000"/>
                      </a:schemeClr>
                    </a:solidFill>
                  </a:tcPr>
                </a:tc>
                <a:tc>
                  <a:txBody>
                    <a:bodyPr/>
                    <a:lstStyle/>
                    <a:p>
                      <a:pPr marL="0" lvl="0" indent="0" algn="ctr" rtl="0">
                        <a:spcBef>
                          <a:spcPts val="0"/>
                        </a:spcBef>
                        <a:spcAft>
                          <a:spcPts val="0"/>
                        </a:spcAft>
                        <a:buNone/>
                      </a:pPr>
                      <a:r>
                        <a:rPr lang="en-CA" sz="1400" b="0">
                          <a:solidFill>
                            <a:schemeClr val="bg1">
                              <a:lumMod val="50000"/>
                            </a:schemeClr>
                          </a:solidFill>
                          <a:latin typeface="Calibri" panose="020F0502020204030204" pitchFamily="34" charset="0"/>
                          <a:cs typeface="Calibri" panose="020F0502020204030204" pitchFamily="34" charset="0"/>
                        </a:rPr>
                        <a:t>0.74 more bleeds </a:t>
                      </a:r>
                    </a:p>
                    <a:p>
                      <a:pPr marL="0" lvl="0" indent="0" algn="ctr" rtl="0">
                        <a:spcBef>
                          <a:spcPts val="0"/>
                        </a:spcBef>
                        <a:spcAft>
                          <a:spcPts val="0"/>
                        </a:spcAft>
                        <a:buNone/>
                      </a:pPr>
                      <a:r>
                        <a:rPr lang="en-CA" sz="1400" b="0">
                          <a:solidFill>
                            <a:schemeClr val="bg1">
                              <a:lumMod val="50000"/>
                            </a:schemeClr>
                          </a:solidFill>
                          <a:latin typeface="Calibri" panose="020F0502020204030204" pitchFamily="34" charset="0"/>
                          <a:cs typeface="Calibri" panose="020F0502020204030204" pitchFamily="34" charset="0"/>
                        </a:rPr>
                        <a:t>(0.22 fewer to 4.49 more)</a:t>
                      </a:r>
                      <a:endParaRPr sz="1400" b="0">
                        <a:solidFill>
                          <a:schemeClr val="bg1">
                            <a:lumMod val="50000"/>
                          </a:schemeClr>
                        </a:solidFill>
                        <a:latin typeface="Calibri" panose="020F0502020204030204" pitchFamily="34" charset="0"/>
                        <a:cs typeface="Calibri" panose="020F0502020204030204" pitchFamily="34" charset="0"/>
                      </a:endParaRPr>
                    </a:p>
                  </a:txBody>
                  <a:tcPr marL="121900" marR="121900" marT="121900" marB="121900" anchor="c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24" name="Google Shape;185;p32">
            <a:extLst>
              <a:ext uri="{FF2B5EF4-FFF2-40B4-BE49-F238E27FC236}">
                <a16:creationId xmlns:a16="http://schemas.microsoft.com/office/drawing/2014/main" id="{69C5A74C-5854-EE4B-9DB6-C134B1415C92}"/>
              </a:ext>
            </a:extLst>
          </p:cNvPr>
          <p:cNvSpPr txBox="1">
            <a:spLocks noGrp="1"/>
          </p:cNvSpPr>
          <p:nvPr>
            <p:ph type="title"/>
          </p:nvPr>
        </p:nvSpPr>
        <p:spPr>
          <a:xfrm>
            <a:off x="419100" y="1340569"/>
            <a:ext cx="10972800" cy="713539"/>
          </a:xfrm>
        </p:spPr>
        <p:txBody>
          <a:bodyPr spcFirstLastPara="1" wrap="square" lIns="0" tIns="0" rIns="0" bIns="0" anchor="t" anchorCtr="0">
            <a:normAutofit/>
          </a:bodyPr>
          <a:lstStyle/>
          <a:p>
            <a:r>
              <a:rPr lang="en-US">
                <a:sym typeface="Calibri"/>
              </a:rPr>
              <a:t>Recommendation 23</a:t>
            </a:r>
          </a:p>
        </p:txBody>
      </p:sp>
      <p:sp>
        <p:nvSpPr>
          <p:cNvPr id="6" name="Content Placeholder 5">
            <a:extLst>
              <a:ext uri="{FF2B5EF4-FFF2-40B4-BE49-F238E27FC236}">
                <a16:creationId xmlns:a16="http://schemas.microsoft.com/office/drawing/2014/main" id="{7AB7F1F4-7457-BF05-3C53-3986671DD591}"/>
              </a:ext>
            </a:extLst>
          </p:cNvPr>
          <p:cNvSpPr>
            <a:spLocks noGrp="1"/>
          </p:cNvSpPr>
          <p:nvPr>
            <p:ph idx="1"/>
          </p:nvPr>
        </p:nvSpPr>
        <p:spPr>
          <a:xfrm>
            <a:off x="419100" y="2033093"/>
            <a:ext cx="10972800" cy="944023"/>
          </a:xfrm>
        </p:spPr>
        <p:txBody>
          <a:bodyPr/>
          <a:lstStyle/>
          <a:p>
            <a:r>
              <a:rPr lang="en-CA" sz="2000">
                <a:latin typeface="Calibri"/>
                <a:ea typeface="Calibri"/>
                <a:cs typeface="Calibri"/>
                <a:sym typeface="Calibri"/>
              </a:rPr>
              <a:t>In </a:t>
            </a:r>
            <a:r>
              <a:rPr lang="en-CA" sz="2000" b="1">
                <a:latin typeface="Calibri"/>
                <a:ea typeface="Calibri"/>
                <a:cs typeface="Calibri"/>
                <a:sym typeface="Calibri"/>
              </a:rPr>
              <a:t>ambulatory cancer patients</a:t>
            </a:r>
            <a:r>
              <a:rPr lang="en-CA" sz="2000">
                <a:latin typeface="Calibri"/>
                <a:ea typeface="Calibri"/>
                <a:cs typeface="Calibri"/>
                <a:sym typeface="Calibri"/>
              </a:rPr>
              <a:t> receiving systemic therapy who have a </a:t>
            </a:r>
            <a:r>
              <a:rPr lang="en-CA" sz="2000" b="1">
                <a:latin typeface="Calibri"/>
                <a:ea typeface="Calibri"/>
                <a:cs typeface="Calibri"/>
                <a:sym typeface="Calibri"/>
              </a:rPr>
              <a:t>family history of VTE and are at low or intermediate risk for VTE</a:t>
            </a:r>
            <a:r>
              <a:rPr lang="en-CA" sz="2000">
                <a:latin typeface="Calibri"/>
                <a:ea typeface="Calibri"/>
                <a:cs typeface="Calibri"/>
                <a:sym typeface="Calibri"/>
              </a:rPr>
              <a:t>, the panel </a:t>
            </a:r>
            <a:r>
              <a:rPr lang="en-CA" sz="2000" b="1">
                <a:latin typeface="Calibri"/>
                <a:ea typeface="Calibri"/>
                <a:cs typeface="Calibri"/>
                <a:sym typeface="Calibri"/>
              </a:rPr>
              <a:t>suggests testing for hereditary thrombophilia </a:t>
            </a:r>
            <a:r>
              <a:rPr lang="en-CA" sz="2000">
                <a:latin typeface="Calibri"/>
                <a:ea typeface="Calibri"/>
                <a:cs typeface="Calibri"/>
                <a:sym typeface="Calibri"/>
              </a:rPr>
              <a:t>and starting thromboprophylaxis if positive (conditional, very low certainty)</a:t>
            </a:r>
          </a:p>
          <a:p>
            <a:endParaRPr lang="en-US" sz="2000"/>
          </a:p>
        </p:txBody>
      </p:sp>
      <p:sp>
        <p:nvSpPr>
          <p:cNvPr id="21" name="Rectangle 20">
            <a:extLst>
              <a:ext uri="{FF2B5EF4-FFF2-40B4-BE49-F238E27FC236}">
                <a16:creationId xmlns:a16="http://schemas.microsoft.com/office/drawing/2014/main" id="{812730F0-996D-4F45-A234-98FFB3F0FB59}"/>
              </a:ext>
            </a:extLst>
          </p:cNvPr>
          <p:cNvSpPr/>
          <p:nvPr/>
        </p:nvSpPr>
        <p:spPr>
          <a:xfrm>
            <a:off x="8801608" y="3401575"/>
            <a:ext cx="2327037" cy="1886042"/>
          </a:xfrm>
          <a:prstGeom prst="rect">
            <a:avLst/>
          </a:prstGeom>
          <a:solidFill>
            <a:srgbClr val="FFD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329">
              <a:buClr>
                <a:srgbClr val="1A1A1A"/>
              </a:buClr>
              <a:buSzPts val="1600"/>
            </a:pPr>
            <a:endParaRPr lang="en-CA" sz="1400">
              <a:solidFill>
                <a:srgbClr val="59585A"/>
              </a:solidFill>
              <a:latin typeface="Calibri" panose="020F0502020204030204" pitchFamily="34" charset="0"/>
              <a:ea typeface="Calibri"/>
              <a:cs typeface="Calibri" panose="020F0502020204030204" pitchFamily="34" charset="0"/>
              <a:sym typeface="Calibri"/>
            </a:endParaRPr>
          </a:p>
          <a:p>
            <a:r>
              <a:rPr lang="en-CA" sz="1400">
                <a:solidFill>
                  <a:schemeClr val="bg1">
                    <a:lumMod val="50000"/>
                  </a:schemeClr>
                </a:solidFill>
                <a:latin typeface="Calibri" panose="020F0502020204030204" pitchFamily="34" charset="0"/>
                <a:cs typeface="Calibri" panose="020F0502020204030204" pitchFamily="34" charset="0"/>
              </a:rPr>
              <a:t>ASH VTE Cancer guidelines suggest using direct oral anticoagulant</a:t>
            </a:r>
          </a:p>
          <a:p>
            <a:r>
              <a:rPr lang="en-CA" sz="1400">
                <a:solidFill>
                  <a:schemeClr val="bg1">
                    <a:lumMod val="50000"/>
                  </a:schemeClr>
                </a:solidFill>
                <a:latin typeface="Calibri" panose="020F0502020204030204" pitchFamily="34" charset="0"/>
                <a:cs typeface="Calibri" panose="020F0502020204030204" pitchFamily="34" charset="0"/>
              </a:rPr>
              <a:t>(DOAC) prophylaxis in all ambulatory cancer patients receiving systemic therapy with high VTE risk</a:t>
            </a:r>
          </a:p>
          <a:p>
            <a:pPr marL="169329">
              <a:buClr>
                <a:srgbClr val="1A1A1A"/>
              </a:buClr>
              <a:buSzPts val="1600"/>
            </a:pPr>
            <a:endParaRPr lang="en-CA" sz="1400">
              <a:solidFill>
                <a:srgbClr val="7F7F7F"/>
              </a:solidFill>
              <a:latin typeface="Calibri" panose="020F0502020204030204" pitchFamily="34" charset="0"/>
              <a:ea typeface="Calibri"/>
              <a:cs typeface="Calibri" panose="020F0502020204030204" pitchFamily="34" charset="0"/>
              <a:sym typeface="Calibri"/>
            </a:endParaRPr>
          </a:p>
        </p:txBody>
      </p:sp>
      <p:pic>
        <p:nvPicPr>
          <p:cNvPr id="22" name="Google Shape;140;p26">
            <a:extLst>
              <a:ext uri="{FF2B5EF4-FFF2-40B4-BE49-F238E27FC236}">
                <a16:creationId xmlns:a16="http://schemas.microsoft.com/office/drawing/2014/main" id="{69EF7CA4-083B-C54D-A1FD-BA7FB0B40F20}"/>
              </a:ext>
            </a:extLst>
          </p:cNvPr>
          <p:cNvPicPr preferRelativeResize="0"/>
          <p:nvPr/>
        </p:nvPicPr>
        <p:blipFill>
          <a:blip r:embed="rId3">
            <a:alphaModFix/>
          </a:blip>
          <a:stretch>
            <a:fillRect/>
          </a:stretch>
        </p:blipFill>
        <p:spPr>
          <a:xfrm>
            <a:off x="1229786" y="5023051"/>
            <a:ext cx="186967" cy="186967"/>
          </a:xfrm>
          <a:prstGeom prst="rect">
            <a:avLst/>
          </a:prstGeom>
          <a:noFill/>
          <a:ln>
            <a:noFill/>
          </a:ln>
        </p:spPr>
      </p:pic>
      <p:pic>
        <p:nvPicPr>
          <p:cNvPr id="16" name="Google Shape;140;p26">
            <a:extLst>
              <a:ext uri="{FF2B5EF4-FFF2-40B4-BE49-F238E27FC236}">
                <a16:creationId xmlns:a16="http://schemas.microsoft.com/office/drawing/2014/main" id="{642BC354-0073-E442-B184-9A60EF3288F7}"/>
              </a:ext>
            </a:extLst>
          </p:cNvPr>
          <p:cNvPicPr preferRelativeResize="0"/>
          <p:nvPr/>
        </p:nvPicPr>
        <p:blipFill>
          <a:blip r:embed="rId3">
            <a:alphaModFix/>
          </a:blip>
          <a:stretch>
            <a:fillRect/>
          </a:stretch>
        </p:blipFill>
        <p:spPr>
          <a:xfrm>
            <a:off x="1229786" y="5705668"/>
            <a:ext cx="186967" cy="186967"/>
          </a:xfrm>
          <a:prstGeom prst="rect">
            <a:avLst/>
          </a:prstGeom>
          <a:noFill/>
          <a:ln>
            <a:noFill/>
          </a:ln>
        </p:spPr>
      </p:pic>
      <p:grpSp>
        <p:nvGrpSpPr>
          <p:cNvPr id="2" name="Group 1">
            <a:extLst>
              <a:ext uri="{FF2B5EF4-FFF2-40B4-BE49-F238E27FC236}">
                <a16:creationId xmlns:a16="http://schemas.microsoft.com/office/drawing/2014/main" id="{5437D89A-475F-7190-15DB-226A25C6A2FC}"/>
              </a:ext>
            </a:extLst>
          </p:cNvPr>
          <p:cNvGrpSpPr/>
          <p:nvPr/>
        </p:nvGrpSpPr>
        <p:grpSpPr>
          <a:xfrm>
            <a:off x="6610675" y="6345076"/>
            <a:ext cx="5423065" cy="276999"/>
            <a:chOff x="5793296" y="6483927"/>
            <a:chExt cx="4859620" cy="276999"/>
          </a:xfrm>
        </p:grpSpPr>
        <p:sp>
          <p:nvSpPr>
            <p:cNvPr id="3" name="TextBox 2">
              <a:extLst>
                <a:ext uri="{FF2B5EF4-FFF2-40B4-BE49-F238E27FC236}">
                  <a16:creationId xmlns:a16="http://schemas.microsoft.com/office/drawing/2014/main" id="{8EB9B45C-BB1E-BCC5-CA7F-EA20E00701E7}"/>
                </a:ext>
              </a:extLst>
            </p:cNvPr>
            <p:cNvSpPr txBox="1"/>
            <p:nvPr/>
          </p:nvSpPr>
          <p:spPr>
            <a:xfrm>
              <a:off x="5793296" y="6483927"/>
              <a:ext cx="4859620" cy="276999"/>
            </a:xfrm>
            <a:prstGeom prst="rect">
              <a:avLst/>
            </a:prstGeom>
            <a:noFill/>
          </p:spPr>
          <p:txBody>
            <a:bodyPr wrap="square" rtlCol="0">
              <a:spAutoFit/>
            </a:bodyPr>
            <a:lstStyle/>
            <a:p>
              <a:r>
                <a:rPr lang="en-CA" sz="1200">
                  <a:solidFill>
                    <a:schemeClr val="tx1">
                      <a:lumMod val="50000"/>
                      <a:lumOff val="50000"/>
                    </a:schemeClr>
                  </a:solidFill>
                </a:rPr>
                <a:t>Quality of Evidence (GRADE): Low or Very Low        Moderate        High</a:t>
              </a:r>
            </a:p>
          </p:txBody>
        </p:sp>
        <p:sp>
          <p:nvSpPr>
            <p:cNvPr id="4" name="Oval 3">
              <a:extLst>
                <a:ext uri="{FF2B5EF4-FFF2-40B4-BE49-F238E27FC236}">
                  <a16:creationId xmlns:a16="http://schemas.microsoft.com/office/drawing/2014/main" id="{6A34191A-3634-C9D9-1179-593865DDE04E}"/>
                </a:ext>
              </a:extLst>
            </p:cNvPr>
            <p:cNvSpPr/>
            <p:nvPr/>
          </p:nvSpPr>
          <p:spPr>
            <a:xfrm>
              <a:off x="8792564" y="6543279"/>
              <a:ext cx="158294" cy="173736"/>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609F4BE-0814-AFD5-7212-112F6AA7D5E8}"/>
                </a:ext>
              </a:extLst>
            </p:cNvPr>
            <p:cNvSpPr/>
            <p:nvPr/>
          </p:nvSpPr>
          <p:spPr>
            <a:xfrm>
              <a:off x="9671148" y="6543279"/>
              <a:ext cx="158294" cy="173736"/>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4AEBA5A-A028-0788-3529-FD30183CEC46}"/>
                </a:ext>
              </a:extLst>
            </p:cNvPr>
            <p:cNvSpPr/>
            <p:nvPr/>
          </p:nvSpPr>
          <p:spPr>
            <a:xfrm>
              <a:off x="10267355" y="6543279"/>
              <a:ext cx="158294" cy="173736"/>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8202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0AEACE-A8C2-B581-57BC-911E252E064B}"/>
              </a:ext>
            </a:extLst>
          </p:cNvPr>
          <p:cNvSpPr>
            <a:spLocks noGrp="1"/>
          </p:cNvSpPr>
          <p:nvPr>
            <p:ph type="title"/>
          </p:nvPr>
        </p:nvSpPr>
        <p:spPr/>
        <p:txBody>
          <a:bodyPr lIns="0" tIns="0" rIns="0" bIns="0"/>
          <a:lstStyle/>
          <a:p>
            <a:r>
              <a:rPr lang="en-US"/>
              <a:t>Other guideline recommendations that were not directly covered </a:t>
            </a:r>
            <a:br>
              <a:rPr lang="en-US"/>
            </a:br>
            <a:r>
              <a:rPr lang="en-US"/>
              <a:t>in this session</a:t>
            </a:r>
          </a:p>
        </p:txBody>
      </p:sp>
      <p:sp>
        <p:nvSpPr>
          <p:cNvPr id="3" name="Text Placeholder 2">
            <a:extLst>
              <a:ext uri="{FF2B5EF4-FFF2-40B4-BE49-F238E27FC236}">
                <a16:creationId xmlns:a16="http://schemas.microsoft.com/office/drawing/2014/main" id="{B6A9A68F-D438-B94A-8B0C-34E4468A8EAB}"/>
              </a:ext>
            </a:extLst>
          </p:cNvPr>
          <p:cNvSpPr>
            <a:spLocks noGrp="1"/>
          </p:cNvSpPr>
          <p:nvPr>
            <p:ph idx="1"/>
          </p:nvPr>
        </p:nvSpPr>
        <p:spPr>
          <a:xfrm>
            <a:off x="419100" y="2512053"/>
            <a:ext cx="10972800" cy="3954462"/>
          </a:xfrm>
        </p:spPr>
        <p:txBody>
          <a:bodyPr/>
          <a:lstStyle/>
          <a:p>
            <a:r>
              <a:rPr lang="en-US"/>
              <a:t>Thrombophilia testing for:</a:t>
            </a:r>
          </a:p>
          <a:p>
            <a:endParaRPr lang="en-US"/>
          </a:p>
          <a:p>
            <a:pPr marL="342900" indent="-342900">
              <a:spcAft>
                <a:spcPts val="600"/>
              </a:spcAft>
              <a:buClr>
                <a:schemeClr val="bg1">
                  <a:lumMod val="50000"/>
                </a:schemeClr>
              </a:buClr>
              <a:buFont typeface="Arial" panose="020B0604020202020204" pitchFamily="34" charset="0"/>
              <a:buChar char="•"/>
            </a:pPr>
            <a:r>
              <a:rPr lang="en-US"/>
              <a:t>Unspecified VTE (Recommendation 6)</a:t>
            </a:r>
          </a:p>
          <a:p>
            <a:pPr marL="342900" indent="-342900">
              <a:spcAft>
                <a:spcPts val="600"/>
              </a:spcAft>
              <a:buClr>
                <a:schemeClr val="bg1">
                  <a:lumMod val="50000"/>
                </a:schemeClr>
              </a:buClr>
              <a:buFont typeface="Arial" panose="020B0604020202020204" pitchFamily="34" charset="0"/>
              <a:buChar char="•"/>
            </a:pPr>
            <a:r>
              <a:rPr lang="en-US"/>
              <a:t>Splanchnic vein thrombosis (Recommendations 9-10)</a:t>
            </a:r>
          </a:p>
          <a:p>
            <a:pPr marL="342900" indent="-342900">
              <a:spcAft>
                <a:spcPts val="600"/>
              </a:spcAft>
              <a:buClr>
                <a:schemeClr val="bg1">
                  <a:lumMod val="50000"/>
                </a:schemeClr>
              </a:buClr>
              <a:buFont typeface="Arial" panose="020B0604020202020204" pitchFamily="34" charset="0"/>
              <a:buChar char="•"/>
            </a:pPr>
            <a:r>
              <a:rPr lang="en-CA"/>
              <a:t>Family history of thrombophilia but no family history of VTE to prevent VTE associated with minor risk factors (Recommendation 14)</a:t>
            </a:r>
          </a:p>
        </p:txBody>
      </p:sp>
    </p:spTree>
    <p:extLst>
      <p:ext uri="{BB962C8B-B14F-4D97-AF65-F5344CB8AC3E}">
        <p14:creationId xmlns:p14="http://schemas.microsoft.com/office/powerpoint/2010/main" val="3715452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4" name="Title 3">
            <a:extLst>
              <a:ext uri="{FF2B5EF4-FFF2-40B4-BE49-F238E27FC236}">
                <a16:creationId xmlns:a16="http://schemas.microsoft.com/office/drawing/2014/main" id="{7CA78F75-8A6F-46BE-E1A1-D1DCF65AC445}"/>
              </a:ext>
            </a:extLst>
          </p:cNvPr>
          <p:cNvSpPr>
            <a:spLocks noGrp="1"/>
          </p:cNvSpPr>
          <p:nvPr>
            <p:ph type="title"/>
          </p:nvPr>
        </p:nvSpPr>
        <p:spPr/>
        <p:txBody>
          <a:bodyPr lIns="0" tIns="0" rIns="0" bIns="0"/>
          <a:lstStyle/>
          <a:p>
            <a:r>
              <a:rPr lang="en-US"/>
              <a:t>Future Priorities for Research</a:t>
            </a:r>
          </a:p>
        </p:txBody>
      </p:sp>
      <p:sp>
        <p:nvSpPr>
          <p:cNvPr id="339" name="Google Shape;339;p50"/>
          <p:cNvSpPr txBox="1">
            <a:spLocks noGrp="1"/>
          </p:cNvSpPr>
          <p:nvPr>
            <p:ph idx="1"/>
          </p:nvPr>
        </p:nvSpPr>
        <p:spPr>
          <a:xfrm>
            <a:off x="419100" y="2033588"/>
            <a:ext cx="9139570" cy="3954462"/>
          </a:xfrm>
        </p:spPr>
        <p:txBody>
          <a:bodyPr spcFirstLastPara="1" wrap="square" lIns="0" tIns="0" rIns="0" bIns="0" anchor="t" anchorCtr="0">
            <a:normAutofit/>
          </a:bodyPr>
          <a:lstStyle/>
          <a:p>
            <a:pPr marL="342900" indent="-342900">
              <a:spcAft>
                <a:spcPts val="600"/>
              </a:spcAft>
              <a:buClr>
                <a:schemeClr val="bg1">
                  <a:lumMod val="50000"/>
                </a:schemeClr>
              </a:buClr>
              <a:buFont typeface="Arial" panose="020B0604020202020204" pitchFamily="34" charset="0"/>
              <a:buChar char="•"/>
            </a:pPr>
            <a:r>
              <a:rPr lang="en-CA"/>
              <a:t>Risk of recurrent VTE and its association with prognostic variables</a:t>
            </a:r>
          </a:p>
          <a:p>
            <a:pPr marL="342900" indent="-342900">
              <a:spcAft>
                <a:spcPts val="600"/>
              </a:spcAft>
              <a:buClr>
                <a:schemeClr val="bg1">
                  <a:lumMod val="50000"/>
                </a:schemeClr>
              </a:buClr>
              <a:buFont typeface="Arial" panose="020B0604020202020204" pitchFamily="34" charset="0"/>
              <a:buChar char="•"/>
            </a:pPr>
            <a:r>
              <a:rPr lang="en-CA"/>
              <a:t>Optimal duration of anticoagulant therapy after acute cerebral venous thrombosis or acute splanchnic venous thrombosis</a:t>
            </a:r>
          </a:p>
          <a:p>
            <a:pPr marL="342900" indent="-342900">
              <a:spcAft>
                <a:spcPts val="600"/>
              </a:spcAft>
              <a:buClr>
                <a:schemeClr val="bg1">
                  <a:lumMod val="50000"/>
                </a:schemeClr>
              </a:buClr>
              <a:buFont typeface="Arial" panose="020B0604020202020204" pitchFamily="34" charset="0"/>
              <a:buChar char="•"/>
            </a:pPr>
            <a:r>
              <a:rPr lang="en-CA"/>
              <a:t>Large implementation studies comparing the impact (outcomes rates) among management strategies involving thrombophilia testing</a:t>
            </a:r>
          </a:p>
          <a:p>
            <a:pPr marL="342900" indent="-342900">
              <a:spcAft>
                <a:spcPts val="600"/>
              </a:spcAft>
              <a:buClr>
                <a:schemeClr val="bg1">
                  <a:lumMod val="50000"/>
                </a:schemeClr>
              </a:buClr>
              <a:buFont typeface="Arial" panose="020B0604020202020204" pitchFamily="34" charset="0"/>
              <a:buChar char="•"/>
            </a:pPr>
            <a:r>
              <a:rPr lang="en-CA"/>
              <a:t>Online calculator for specific thrombophilia defects incorporating localized prevalence values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1"/>
          <p:cNvSpPr txBox="1">
            <a:spLocks noGrp="1"/>
          </p:cNvSpPr>
          <p:nvPr>
            <p:ph type="title"/>
          </p:nvPr>
        </p:nvSpPr>
        <p:spPr>
          <a:xfrm>
            <a:off x="419100" y="1340569"/>
            <a:ext cx="10972800" cy="713539"/>
          </a:xfrm>
        </p:spPr>
        <p:txBody>
          <a:bodyPr spcFirstLastPara="1" wrap="square" lIns="121900" tIns="121900" rIns="121900" bIns="121900" anchor="t" anchorCtr="0">
            <a:normAutofit/>
          </a:bodyPr>
          <a:lstStyle/>
          <a:p>
            <a:r>
              <a:rPr lang="en-US">
                <a:sym typeface="Calibri"/>
              </a:rPr>
              <a:t>In Summary: Back to Our Objectives</a:t>
            </a:r>
          </a:p>
        </p:txBody>
      </p:sp>
      <p:sp>
        <p:nvSpPr>
          <p:cNvPr id="345" name="Google Shape;345;p51"/>
          <p:cNvSpPr txBox="1">
            <a:spLocks noGrp="1"/>
          </p:cNvSpPr>
          <p:nvPr>
            <p:ph idx="1"/>
          </p:nvPr>
        </p:nvSpPr>
        <p:spPr>
          <a:xfrm>
            <a:off x="419100" y="2033093"/>
            <a:ext cx="10972800" cy="3954624"/>
          </a:xfrm>
        </p:spPr>
        <p:txBody>
          <a:bodyPr spcFirstLastPara="1" wrap="square" lIns="121900" tIns="121900" rIns="121900" bIns="121900" anchor="t" anchorCtr="0">
            <a:normAutofit/>
          </a:bodyPr>
          <a:lstStyle/>
          <a:p>
            <a:pPr marL="457200" indent="-457200">
              <a:spcAft>
                <a:spcPts val="600"/>
              </a:spcAft>
              <a:buClr>
                <a:schemeClr val="bg1">
                  <a:lumMod val="50000"/>
                </a:schemeClr>
              </a:buClr>
              <a:buFont typeface="+mj-lt"/>
              <a:buAutoNum type="arabicPeriod"/>
            </a:pPr>
            <a:r>
              <a:rPr lang="en-US">
                <a:sym typeface="Calibri"/>
              </a:rPr>
              <a:t>Review the prevalence and risks associated with hereditary thrombophilia</a:t>
            </a:r>
          </a:p>
          <a:p>
            <a:pPr marL="457200" indent="-457200">
              <a:spcAft>
                <a:spcPts val="600"/>
              </a:spcAft>
              <a:buClr>
                <a:schemeClr val="bg1">
                  <a:lumMod val="50000"/>
                </a:schemeClr>
              </a:buClr>
              <a:buFont typeface="+mj-lt"/>
              <a:buAutoNum type="arabicPeriod"/>
            </a:pPr>
            <a:r>
              <a:rPr lang="en-US">
                <a:sym typeface="Calibri"/>
              </a:rPr>
              <a:t>Describe when thrombophilia testing may be indicated in patients with symptomatic VTE </a:t>
            </a:r>
          </a:p>
          <a:p>
            <a:pPr marL="457200" indent="-457200">
              <a:spcAft>
                <a:spcPts val="600"/>
              </a:spcAft>
              <a:buClr>
                <a:schemeClr val="bg1">
                  <a:lumMod val="50000"/>
                </a:schemeClr>
              </a:buClr>
              <a:buFont typeface="+mj-lt"/>
              <a:buAutoNum type="arabicPeriod"/>
            </a:pPr>
            <a:r>
              <a:rPr lang="en-US">
                <a:sym typeface="Calibri"/>
              </a:rPr>
              <a:t>Describe recommendations for thrombophilia testing in asymptomatic patients with a family history of VTE/thrombophilia</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prstGeom prst="rect">
            <a:avLst/>
          </a:prstGeom>
        </p:spPr>
        <p:txBody>
          <a:bodyPr spcFirstLastPara="1" wrap="square" lIns="121900" tIns="121900" rIns="121900" bIns="121900" anchor="t" anchorCtr="0">
            <a:noAutofit/>
          </a:bodyPr>
          <a:lstStyle/>
          <a:p>
            <a:r>
              <a:rPr lang="en" sz="3200">
                <a:solidFill>
                  <a:srgbClr val="CC0000"/>
                </a:solidFill>
                <a:latin typeface="Calibri"/>
                <a:ea typeface="Calibri"/>
                <a:cs typeface="Calibri"/>
                <a:sym typeface="Calibri"/>
              </a:rPr>
              <a:t>How patients and clinicians should use these recommendations </a:t>
            </a:r>
            <a:endParaRPr sz="3200">
              <a:solidFill>
                <a:srgbClr val="CC0000"/>
              </a:solidFill>
              <a:latin typeface="Calibri"/>
              <a:ea typeface="Calibri"/>
              <a:cs typeface="Calibri"/>
              <a:sym typeface="Calibri"/>
            </a:endParaRPr>
          </a:p>
        </p:txBody>
      </p:sp>
      <p:graphicFrame>
        <p:nvGraphicFramePr>
          <p:cNvPr id="3" name="Table 2">
            <a:extLst>
              <a:ext uri="{FF2B5EF4-FFF2-40B4-BE49-F238E27FC236}">
                <a16:creationId xmlns:a16="http://schemas.microsoft.com/office/drawing/2014/main" id="{122A736C-F62F-0EF8-19E0-01B800DC4762}"/>
              </a:ext>
            </a:extLst>
          </p:cNvPr>
          <p:cNvGraphicFramePr>
            <a:graphicFrameLocks noGrp="1"/>
          </p:cNvGraphicFramePr>
          <p:nvPr>
            <p:extLst>
              <p:ext uri="{D42A27DB-BD31-4B8C-83A1-F6EECF244321}">
                <p14:modId xmlns:p14="http://schemas.microsoft.com/office/powerpoint/2010/main" val="3048437678"/>
              </p:ext>
            </p:extLst>
          </p:nvPr>
        </p:nvGraphicFramePr>
        <p:xfrm>
          <a:off x="1518684" y="2595830"/>
          <a:ext cx="9124508" cy="3103566"/>
        </p:xfrm>
        <a:graphic>
          <a:graphicData uri="http://schemas.openxmlformats.org/drawingml/2006/table">
            <a:tbl>
              <a:tblPr firstRow="1" bandRow="1">
                <a:tableStyleId>{5940675A-B579-460E-94D1-54222C63F5DA}</a:tableStyleId>
              </a:tblPr>
              <a:tblGrid>
                <a:gridCol w="1496008">
                  <a:extLst>
                    <a:ext uri="{9D8B030D-6E8A-4147-A177-3AD203B41FA5}">
                      <a16:colId xmlns:a16="http://schemas.microsoft.com/office/drawing/2014/main" val="49921947"/>
                    </a:ext>
                  </a:extLst>
                </a:gridCol>
                <a:gridCol w="3522765">
                  <a:extLst>
                    <a:ext uri="{9D8B030D-6E8A-4147-A177-3AD203B41FA5}">
                      <a16:colId xmlns:a16="http://schemas.microsoft.com/office/drawing/2014/main" val="3542235664"/>
                    </a:ext>
                  </a:extLst>
                </a:gridCol>
                <a:gridCol w="4105735">
                  <a:extLst>
                    <a:ext uri="{9D8B030D-6E8A-4147-A177-3AD203B41FA5}">
                      <a16:colId xmlns:a16="http://schemas.microsoft.com/office/drawing/2014/main" val="3062731847"/>
                    </a:ext>
                  </a:extLst>
                </a:gridCol>
              </a:tblGrid>
              <a:tr h="528715">
                <a:tc>
                  <a:txBody>
                    <a:bodyPr/>
                    <a:lstStyle/>
                    <a:p>
                      <a:endParaRPr lang="en-CA" sz="1800" b="1">
                        <a:solidFill>
                          <a:schemeClr val="tx1">
                            <a:lumMod val="50000"/>
                            <a:lumOff val="50000"/>
                          </a:schemeClr>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800" b="1">
                          <a:solidFill>
                            <a:schemeClr val="bg1"/>
                          </a:solidFill>
                        </a:rPr>
                        <a:t>STRONG Recommendation</a:t>
                      </a:r>
                    </a:p>
                    <a:p>
                      <a:pPr algn="ctr"/>
                      <a:r>
                        <a:rPr lang="en-CA" sz="1800" b="0">
                          <a:solidFill>
                            <a:schemeClr val="bg1"/>
                          </a:solidFill>
                        </a:rPr>
                        <a:t>(“The panel recommends…”)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1800" b="1">
                          <a:solidFill>
                            <a:schemeClr val="bg1"/>
                          </a:solidFill>
                        </a:rPr>
                        <a:t>CONDITIONAL Recommendation</a:t>
                      </a:r>
                    </a:p>
                    <a:p>
                      <a:pPr algn="ctr"/>
                      <a:r>
                        <a:rPr lang="en-CA" sz="1800" b="0">
                          <a:solidFill>
                            <a:schemeClr val="bg1"/>
                          </a:solidFill>
                        </a:rPr>
                        <a:t>(“The panel suggests…”)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335236337"/>
                  </a:ext>
                </a:extLst>
              </a:tr>
              <a:tr h="956546">
                <a:tc>
                  <a:txBody>
                    <a:bodyPr/>
                    <a:lstStyle/>
                    <a:p>
                      <a:r>
                        <a:rPr lang="en-CA" sz="1800" b="1">
                          <a:solidFill>
                            <a:schemeClr val="tx1">
                              <a:lumMod val="50000"/>
                              <a:lumOff val="50000"/>
                            </a:schemeClr>
                          </a:solidFill>
                        </a:rPr>
                        <a:t>For patients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a:solidFill>
                            <a:schemeClr val="tx1">
                              <a:lumMod val="50000"/>
                              <a:lumOff val="50000"/>
                            </a:schemeClr>
                          </a:solidFill>
                        </a:rPr>
                        <a:t>Most individuals would want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a:solidFill>
                            <a:schemeClr val="tx1">
                              <a:lumMod val="50000"/>
                              <a:lumOff val="50000"/>
                            </a:schemeClr>
                          </a:solidFill>
                        </a:rPr>
                        <a:t>A majority would want the intervention, but many would not.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5416709"/>
                  </a:ext>
                </a:extLst>
              </a:tr>
              <a:tr h="1506940">
                <a:tc>
                  <a:txBody>
                    <a:bodyPr/>
                    <a:lstStyle/>
                    <a:p>
                      <a:r>
                        <a:rPr lang="en-CA" sz="1800" b="1">
                          <a:solidFill>
                            <a:schemeClr val="tx1">
                              <a:lumMod val="50000"/>
                              <a:lumOff val="50000"/>
                            </a:schemeClr>
                          </a:solidFill>
                        </a:rPr>
                        <a:t>For clinicians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a:solidFill>
                            <a:schemeClr val="tx1">
                              <a:lumMod val="50000"/>
                              <a:lumOff val="50000"/>
                            </a:schemeClr>
                          </a:solidFill>
                        </a:rPr>
                        <a:t>Most individuals should receive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a:solidFill>
                            <a:schemeClr val="tx1">
                              <a:lumMod val="50000"/>
                              <a:lumOff val="50000"/>
                            </a:schemeClr>
                          </a:solidFill>
                        </a:rPr>
                        <a:t>Different choices will be appropriate for different patients, depending on their values and preferences. Use </a:t>
                      </a:r>
                      <a:r>
                        <a:rPr lang="en-CA" sz="1800" b="1">
                          <a:solidFill>
                            <a:schemeClr val="tx1">
                              <a:lumMod val="50000"/>
                              <a:lumOff val="50000"/>
                            </a:schemeClr>
                          </a:solidFill>
                        </a:rPr>
                        <a:t>shared decision making</a:t>
                      </a:r>
                      <a:r>
                        <a:rPr lang="en-CA" sz="1800" b="0">
                          <a:solidFill>
                            <a:schemeClr val="tx1">
                              <a:lumMod val="50000"/>
                              <a:lumOff val="50000"/>
                            </a:schemeClr>
                          </a:solidFill>
                        </a:rPr>
                        <a:t>.</a:t>
                      </a:r>
                      <a:endParaRPr lang="en-CA" sz="180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82212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419100" y="1340569"/>
            <a:ext cx="10972800" cy="713539"/>
          </a:xfrm>
        </p:spPr>
        <p:txBody>
          <a:bodyPr spcFirstLastPara="1" wrap="square" lIns="121900" tIns="121900" rIns="121900" bIns="121900" anchor="t" anchorCtr="0">
            <a:noAutofit/>
          </a:bodyPr>
          <a:lstStyle/>
          <a:p>
            <a:r>
              <a:rPr lang="en-US">
                <a:sym typeface="Calibri"/>
              </a:rPr>
              <a:t>Grading the quality of evidence</a:t>
            </a:r>
          </a:p>
        </p:txBody>
      </p:sp>
      <p:pic>
        <p:nvPicPr>
          <p:cNvPr id="85" name="Google Shape;85;p18"/>
          <p:cNvPicPr preferRelativeResize="0"/>
          <p:nvPr/>
        </p:nvPicPr>
        <p:blipFill>
          <a:blip r:embed="rId3">
            <a:alphaModFix/>
          </a:blip>
          <a:stretch>
            <a:fillRect/>
          </a:stretch>
        </p:blipFill>
        <p:spPr>
          <a:xfrm>
            <a:off x="3685738" y="2266969"/>
            <a:ext cx="4820523" cy="342059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5" name="Google Shape;90;p19">
            <a:extLst>
              <a:ext uri="{FF2B5EF4-FFF2-40B4-BE49-F238E27FC236}">
                <a16:creationId xmlns:a16="http://schemas.microsoft.com/office/drawing/2014/main" id="{CAFCB755-A8EA-EE42-A983-3A751E256052}"/>
              </a:ext>
            </a:extLst>
          </p:cNvPr>
          <p:cNvSpPr txBox="1">
            <a:spLocks noGrp="1"/>
          </p:cNvSpPr>
          <p:nvPr>
            <p:ph type="title"/>
          </p:nvPr>
        </p:nvSpPr>
        <p:spPr>
          <a:xfrm>
            <a:off x="419100" y="1340569"/>
            <a:ext cx="10972800" cy="713539"/>
          </a:xfrm>
        </p:spPr>
        <p:txBody>
          <a:bodyPr spcFirstLastPara="1" wrap="square" lIns="0" tIns="0" rIns="0" bIns="0" anchor="t" anchorCtr="0">
            <a:noAutofit/>
          </a:bodyPr>
          <a:lstStyle/>
          <a:p>
            <a:r>
              <a:rPr lang="en-CA">
                <a:sym typeface="Calibri"/>
              </a:rPr>
              <a:t>Introduction</a:t>
            </a:r>
            <a:br>
              <a:rPr lang="en-CA">
                <a:sym typeface="Calibri"/>
              </a:rPr>
            </a:br>
            <a:endParaRPr lang="en-CA">
              <a:sym typeface="Calibri"/>
            </a:endParaRPr>
          </a:p>
          <a:p>
            <a:endParaRPr lang="en-CA">
              <a:sym typeface="Calibri"/>
            </a:endParaRPr>
          </a:p>
        </p:txBody>
      </p:sp>
      <p:sp>
        <p:nvSpPr>
          <p:cNvPr id="104" name="Google Shape;104;p21"/>
          <p:cNvSpPr txBox="1">
            <a:spLocks noGrp="1"/>
          </p:cNvSpPr>
          <p:nvPr>
            <p:ph idx="1"/>
          </p:nvPr>
        </p:nvSpPr>
        <p:spPr>
          <a:xfrm>
            <a:off x="419100" y="2033093"/>
            <a:ext cx="10972800" cy="3954624"/>
          </a:xfrm>
        </p:spPr>
        <p:txBody>
          <a:bodyPr spcFirstLastPara="1" wrap="square" lIns="0" tIns="0" rIns="0" bIns="0" anchor="t" anchorCtr="0">
            <a:noAutofit/>
          </a:bodyPr>
          <a:lstStyle/>
          <a:p>
            <a:r>
              <a:rPr lang="en-CA"/>
              <a:t>Thrombophilia: acquired or hereditary conditions with higher-than-normal risk of VTE</a:t>
            </a:r>
          </a:p>
          <a:p>
            <a:r>
              <a:rPr lang="en-CA"/>
              <a:t>Thrombophilia testing has several potential advantages and disadvantages:</a:t>
            </a:r>
          </a:p>
        </p:txBody>
      </p:sp>
      <p:graphicFrame>
        <p:nvGraphicFramePr>
          <p:cNvPr id="2" name="Table 1">
            <a:extLst>
              <a:ext uri="{FF2B5EF4-FFF2-40B4-BE49-F238E27FC236}">
                <a16:creationId xmlns:a16="http://schemas.microsoft.com/office/drawing/2014/main" id="{230BEAB4-83F7-4148-81EA-78EE821592D3}"/>
              </a:ext>
            </a:extLst>
          </p:cNvPr>
          <p:cNvGraphicFramePr>
            <a:graphicFrameLocks noGrp="1"/>
          </p:cNvGraphicFramePr>
          <p:nvPr>
            <p:extLst>
              <p:ext uri="{D42A27DB-BD31-4B8C-83A1-F6EECF244321}">
                <p14:modId xmlns:p14="http://schemas.microsoft.com/office/powerpoint/2010/main" val="1829898462"/>
              </p:ext>
            </p:extLst>
          </p:nvPr>
        </p:nvGraphicFramePr>
        <p:xfrm>
          <a:off x="1882225" y="3023195"/>
          <a:ext cx="7791712" cy="2297045"/>
        </p:xfrm>
        <a:graphic>
          <a:graphicData uri="http://schemas.openxmlformats.org/drawingml/2006/table">
            <a:tbl>
              <a:tblPr firstRow="1" bandRow="1">
                <a:tableStyleId>{CDA78BCB-65FA-40E4-831A-3C8719A47980}</a:tableStyleId>
              </a:tblPr>
              <a:tblGrid>
                <a:gridCol w="3895856">
                  <a:extLst>
                    <a:ext uri="{9D8B030D-6E8A-4147-A177-3AD203B41FA5}">
                      <a16:colId xmlns:a16="http://schemas.microsoft.com/office/drawing/2014/main" val="2269345319"/>
                    </a:ext>
                  </a:extLst>
                </a:gridCol>
                <a:gridCol w="3895856">
                  <a:extLst>
                    <a:ext uri="{9D8B030D-6E8A-4147-A177-3AD203B41FA5}">
                      <a16:colId xmlns:a16="http://schemas.microsoft.com/office/drawing/2014/main" val="1700072114"/>
                    </a:ext>
                  </a:extLst>
                </a:gridCol>
              </a:tblGrid>
              <a:tr h="368582">
                <a:tc>
                  <a:txBody>
                    <a:bodyPr/>
                    <a:lstStyle/>
                    <a:p>
                      <a:r>
                        <a:rPr lang="en-US" sz="1800" b="1" i="0">
                          <a:solidFill>
                            <a:schemeClr val="bg1"/>
                          </a:solidFill>
                          <a:latin typeface="+mj-lt"/>
                          <a:cs typeface="Calibri" panose="020F0502020204030204" pitchFamily="34" charset="0"/>
                        </a:rPr>
                        <a:t>Advantages</a:t>
                      </a:r>
                    </a:p>
                  </a:txBody>
                  <a:tcPr marL="121920" marR="121920" marT="60960" marB="60960">
                    <a:solidFill>
                      <a:srgbClr val="E53E31"/>
                    </a:solidFill>
                  </a:tcPr>
                </a:tc>
                <a:tc>
                  <a:txBody>
                    <a:bodyPr/>
                    <a:lstStyle/>
                    <a:p>
                      <a:r>
                        <a:rPr lang="en-US" sz="1800" b="1" i="0">
                          <a:solidFill>
                            <a:schemeClr val="bg1"/>
                          </a:solidFill>
                          <a:latin typeface="+mj-lt"/>
                          <a:cs typeface="Calibri" panose="020F0502020204030204" pitchFamily="34" charset="0"/>
                        </a:rPr>
                        <a:t>Disadvantages</a:t>
                      </a:r>
                    </a:p>
                  </a:txBody>
                  <a:tcPr marL="121920" marR="121920" marT="60960" marB="60960">
                    <a:solidFill>
                      <a:srgbClr val="E53E31"/>
                    </a:solidFill>
                  </a:tcPr>
                </a:tc>
                <a:extLst>
                  <a:ext uri="{0D108BD9-81ED-4DB2-BD59-A6C34878D82A}">
                    <a16:rowId xmlns:a16="http://schemas.microsoft.com/office/drawing/2014/main" val="2794124422"/>
                  </a:ext>
                </a:extLst>
              </a:tr>
              <a:tr h="87892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800">
                          <a:solidFill>
                            <a:schemeClr val="bg1">
                              <a:lumMod val="50000"/>
                            </a:schemeClr>
                          </a:solidFill>
                          <a:latin typeface="+mj-lt"/>
                          <a:ea typeface="Calibri"/>
                          <a:cs typeface="Calibri"/>
                          <a:sym typeface="Calibri"/>
                        </a:rPr>
                        <a:t>Improved risk stratification </a:t>
                      </a:r>
                      <a:br>
                        <a:rPr lang="en-CA" sz="1800">
                          <a:solidFill>
                            <a:schemeClr val="bg1">
                              <a:lumMod val="50000"/>
                            </a:schemeClr>
                          </a:solidFill>
                          <a:latin typeface="+mj-lt"/>
                          <a:ea typeface="Calibri"/>
                          <a:cs typeface="Calibri"/>
                          <a:sym typeface="Calibri"/>
                        </a:rPr>
                      </a:br>
                      <a:r>
                        <a:rPr lang="en-CA" sz="1800">
                          <a:solidFill>
                            <a:schemeClr val="bg1">
                              <a:lumMod val="50000"/>
                            </a:schemeClr>
                          </a:solidFill>
                          <a:latin typeface="+mj-lt"/>
                          <a:ea typeface="Calibri"/>
                          <a:cs typeface="Calibri"/>
                          <a:sym typeface="Calibri"/>
                        </a:rPr>
                        <a:t>of VTE</a:t>
                      </a:r>
                    </a:p>
                  </a:txBody>
                  <a:tcPr marL="121920" marR="121920" marT="60960" marB="60960">
                    <a:lnR w="12700" cap="flat" cmpd="sng" algn="ctr">
                      <a:noFill/>
                      <a:prstDash val="solid"/>
                      <a:round/>
                      <a:headEnd type="none" w="med" len="med"/>
                      <a:tailEnd type="none" w="med" len="med"/>
                    </a:lnR>
                    <a:lnTlToBr w="12700" cmpd="sng">
                      <a:noFill/>
                      <a:prstDash val="solid"/>
                    </a:lnTlToBr>
                    <a:solidFill>
                      <a:schemeClr val="bg1">
                        <a:lumMod val="95000"/>
                      </a:schemeClr>
                    </a:solidFill>
                  </a:tcPr>
                </a:tc>
                <a:tc>
                  <a:txBody>
                    <a:bodyPr/>
                    <a:lstStyle/>
                    <a:p>
                      <a:pPr marL="0" indent="0">
                        <a:buFontTx/>
                        <a:buNone/>
                      </a:pPr>
                      <a:r>
                        <a:rPr lang="en-CA" sz="1800">
                          <a:solidFill>
                            <a:schemeClr val="bg1">
                              <a:lumMod val="50000"/>
                            </a:schemeClr>
                          </a:solidFill>
                          <a:latin typeface="+mj-lt"/>
                          <a:ea typeface="Calibri"/>
                          <a:cs typeface="Calibri"/>
                          <a:sym typeface="Calibri"/>
                        </a:rPr>
                        <a:t>Risk of false negatives (missed diagnosis) and false positives (overdiagnosis)</a:t>
                      </a:r>
                    </a:p>
                  </a:txBody>
                  <a:tcPr marL="121920" marR="121920" marT="60960" marB="60960">
                    <a:lnL w="12700" cap="flat" cmpd="sng" algn="ctr">
                      <a:noFill/>
                      <a:prstDash val="solid"/>
                      <a:round/>
                      <a:headEnd type="none" w="med" len="med"/>
                      <a:tailEnd type="none" w="med" len="med"/>
                    </a:lnL>
                    <a:lnTlToBr w="12700" cmpd="sng">
                      <a:noFill/>
                      <a:prstDash val="solid"/>
                    </a:lnTlToBr>
                    <a:solidFill>
                      <a:schemeClr val="bg1">
                        <a:lumMod val="95000"/>
                      </a:schemeClr>
                    </a:solidFill>
                  </a:tcPr>
                </a:tc>
                <a:extLst>
                  <a:ext uri="{0D108BD9-81ED-4DB2-BD59-A6C34878D82A}">
                    <a16:rowId xmlns:a16="http://schemas.microsoft.com/office/drawing/2014/main" val="1747645126"/>
                  </a:ext>
                </a:extLst>
              </a:tr>
              <a:tr h="95592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800" b="0" i="0" u="none" strike="noStrike" cap="none">
                          <a:solidFill>
                            <a:schemeClr val="bg1">
                              <a:lumMod val="50000"/>
                            </a:schemeClr>
                          </a:solidFill>
                          <a:latin typeface="Arial"/>
                          <a:ea typeface="Calibri"/>
                          <a:cs typeface="Calibri"/>
                          <a:sym typeface="Calibri"/>
                        </a:rPr>
                        <a:t>Guides treatment and prevention </a:t>
                      </a:r>
                      <a:br>
                        <a:rPr lang="en-CA" sz="1800" b="0" i="0" u="none" strike="noStrike" cap="none">
                          <a:solidFill>
                            <a:schemeClr val="bg1">
                              <a:lumMod val="50000"/>
                            </a:schemeClr>
                          </a:solidFill>
                          <a:latin typeface="Arial"/>
                          <a:ea typeface="Calibri"/>
                          <a:cs typeface="Calibri"/>
                          <a:sym typeface="Calibri"/>
                        </a:rPr>
                      </a:br>
                      <a:r>
                        <a:rPr lang="en-CA" sz="1800" b="0" i="0" u="none" strike="noStrike" cap="none">
                          <a:solidFill>
                            <a:schemeClr val="bg1">
                              <a:lumMod val="50000"/>
                            </a:schemeClr>
                          </a:solidFill>
                          <a:latin typeface="Arial"/>
                          <a:ea typeface="Calibri"/>
                          <a:cs typeface="Calibri"/>
                          <a:sym typeface="Calibri"/>
                        </a:rPr>
                        <a:t>of VTE </a:t>
                      </a:r>
                    </a:p>
                  </a:txBody>
                  <a:tcPr marL="121920" marR="121920" marT="60960" marB="60960">
                    <a:lnR w="12700" cap="flat" cmpd="sng" algn="ctr">
                      <a:noFill/>
                      <a:prstDash val="solid"/>
                      <a:round/>
                      <a:headEnd type="none" w="med" len="med"/>
                      <a:tailEnd type="none" w="med" len="med"/>
                    </a:lnR>
                    <a:lnTlToBr w="12700" cmpd="sng">
                      <a:noFill/>
                      <a:prstDash val="solid"/>
                    </a:lnTlToBr>
                    <a:solidFill>
                      <a:schemeClr val="bg1">
                        <a:lumMod val="95000"/>
                      </a:schemeClr>
                    </a:solidFill>
                  </a:tcPr>
                </a:tc>
                <a:tc>
                  <a:txBody>
                    <a:bodyPr/>
                    <a:lstStyle/>
                    <a:p>
                      <a:pPr marL="0" indent="0">
                        <a:buFontTx/>
                        <a:buNone/>
                      </a:pPr>
                      <a:r>
                        <a:rPr lang="en-CA" sz="1800" b="0" i="0" u="none" strike="noStrike" cap="none">
                          <a:solidFill>
                            <a:schemeClr val="bg1">
                              <a:lumMod val="50000"/>
                            </a:schemeClr>
                          </a:solidFill>
                          <a:latin typeface="Arial"/>
                          <a:ea typeface="Calibri"/>
                          <a:cs typeface="Calibri"/>
                          <a:sym typeface="Calibri"/>
                        </a:rPr>
                        <a:t>Potential for </a:t>
                      </a:r>
                      <a:r>
                        <a:rPr lang="en-CA" sz="1800" b="0" i="0" u="none" strike="noStrike" cap="none">
                          <a:solidFill>
                            <a:schemeClr val="bg1">
                              <a:lumMod val="50000"/>
                            </a:schemeClr>
                          </a:solidFill>
                          <a:latin typeface="Arial"/>
                          <a:ea typeface="Arial"/>
                          <a:cs typeface="Calibri" panose="020F0502020204030204" pitchFamily="34" charset="0"/>
                          <a:sym typeface="Arial"/>
                        </a:rPr>
                        <a:t>physical, psychological, or financial harm to patients</a:t>
                      </a:r>
                    </a:p>
                  </a:txBody>
                  <a:tcPr marL="121920" marR="121920" marT="60960" marB="60960">
                    <a:lnL w="12700" cap="flat" cmpd="sng" algn="ctr">
                      <a:noFill/>
                      <a:prstDash val="solid"/>
                      <a:round/>
                      <a:headEnd type="none" w="med" len="med"/>
                      <a:tailEnd type="none" w="med" len="med"/>
                    </a:lnL>
                    <a:lnTlToBr w="12700" cmpd="sng">
                      <a:noFill/>
                      <a:prstDash val="solid"/>
                    </a:lnTlToBr>
                    <a:solidFill>
                      <a:schemeClr val="bg1">
                        <a:lumMod val="95000"/>
                      </a:schemeClr>
                    </a:solidFill>
                  </a:tcPr>
                </a:tc>
                <a:extLst>
                  <a:ext uri="{0D108BD9-81ED-4DB2-BD59-A6C34878D82A}">
                    <a16:rowId xmlns:a16="http://schemas.microsoft.com/office/drawing/2014/main" val="1299972869"/>
                  </a:ext>
                </a:extLst>
              </a:tr>
            </a:tbl>
          </a:graphicData>
        </a:graphic>
      </p:graphicFrame>
      <p:sp>
        <p:nvSpPr>
          <p:cNvPr id="6" name="TextBox 5">
            <a:extLst>
              <a:ext uri="{FF2B5EF4-FFF2-40B4-BE49-F238E27FC236}">
                <a16:creationId xmlns:a16="http://schemas.microsoft.com/office/drawing/2014/main" id="{9BBF0E8F-DC23-3B4C-9264-00A802DD1D24}"/>
              </a:ext>
            </a:extLst>
          </p:cNvPr>
          <p:cNvSpPr txBox="1"/>
          <p:nvPr/>
        </p:nvSpPr>
        <p:spPr>
          <a:xfrm>
            <a:off x="519679" y="5622492"/>
            <a:ext cx="11152643" cy="1015663"/>
          </a:xfrm>
          <a:prstGeom prst="rect">
            <a:avLst/>
          </a:prstGeom>
          <a:noFill/>
        </p:spPr>
        <p:txBody>
          <a:bodyPr wrap="square" rtlCol="0">
            <a:spAutoFit/>
          </a:bodyPr>
          <a:lstStyle/>
          <a:p>
            <a:r>
              <a:rPr lang="en-CA" sz="2000">
                <a:solidFill>
                  <a:schemeClr val="bg1">
                    <a:lumMod val="50000"/>
                  </a:schemeClr>
                </a:solidFill>
                <a:latin typeface="Calibri" panose="020F0502020204030204" pitchFamily="34" charset="0"/>
                <a:cs typeface="Calibri" panose="020F0502020204030204" pitchFamily="34" charset="0"/>
              </a:rPr>
              <a:t>Guideline purpose: Provide evidence-based recommendations about whether thrombophilia testing and tailoring management based on results, improves patient-important outcomes.</a:t>
            </a:r>
          </a:p>
          <a:p>
            <a:endParaRPr lang="en-US" sz="2000">
              <a:solidFill>
                <a:schemeClr val="bg1">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19"/>
          <p:cNvSpPr txBox="1">
            <a:spLocks noGrp="1"/>
          </p:cNvSpPr>
          <p:nvPr>
            <p:ph idx="1"/>
          </p:nvPr>
        </p:nvSpPr>
        <p:spPr>
          <a:xfrm>
            <a:off x="419100" y="2826545"/>
            <a:ext cx="9971809" cy="3954462"/>
          </a:xfrm>
        </p:spPr>
        <p:txBody>
          <a:bodyPr spcFirstLastPara="1" wrap="square" lIns="0" tIns="0" rIns="0" bIns="0" anchor="t" anchorCtr="0">
            <a:normAutofit/>
          </a:bodyPr>
          <a:lstStyle/>
          <a:p>
            <a:pPr marL="457200" indent="-457200">
              <a:spcAft>
                <a:spcPts val="600"/>
              </a:spcAft>
              <a:buClr>
                <a:schemeClr val="bg1">
                  <a:lumMod val="50000"/>
                </a:schemeClr>
              </a:buClr>
              <a:buFont typeface="+mj-lt"/>
              <a:buAutoNum type="arabicPeriod"/>
            </a:pPr>
            <a:r>
              <a:rPr lang="en-US" sz="2400">
                <a:sym typeface="Calibri"/>
              </a:rPr>
              <a:t>Review the prevalence and risks associated with hereditary thrombophilia</a:t>
            </a:r>
          </a:p>
          <a:p>
            <a:pPr marL="457200" indent="-457200">
              <a:spcAft>
                <a:spcPts val="600"/>
              </a:spcAft>
              <a:buClr>
                <a:schemeClr val="bg1">
                  <a:lumMod val="50000"/>
                </a:schemeClr>
              </a:buClr>
              <a:buFont typeface="+mj-lt"/>
              <a:buAutoNum type="arabicPeriod"/>
            </a:pPr>
            <a:r>
              <a:rPr lang="en-US" sz="2400">
                <a:sym typeface="Calibri"/>
              </a:rPr>
              <a:t>Describe when thrombophilia testing may be indicated in patients with symptomatic VTE </a:t>
            </a:r>
          </a:p>
          <a:p>
            <a:pPr marL="457200" indent="-457200">
              <a:spcAft>
                <a:spcPts val="600"/>
              </a:spcAft>
              <a:buClr>
                <a:schemeClr val="bg1">
                  <a:lumMod val="50000"/>
                </a:schemeClr>
              </a:buClr>
              <a:buFont typeface="+mj-lt"/>
              <a:buAutoNum type="arabicPeriod"/>
            </a:pPr>
            <a:r>
              <a:rPr lang="en-US" sz="2400">
                <a:sym typeface="Calibri"/>
              </a:rPr>
              <a:t>Describe recommendations for thrombophilia testing in asymptomatic patients with a family history of VTE/thrombophilia</a:t>
            </a:r>
          </a:p>
        </p:txBody>
      </p:sp>
      <p:sp>
        <p:nvSpPr>
          <p:cNvPr id="90" name="Google Shape;90;p19"/>
          <p:cNvSpPr txBox="1">
            <a:spLocks noGrp="1"/>
          </p:cNvSpPr>
          <p:nvPr>
            <p:ph type="title"/>
          </p:nvPr>
        </p:nvSpPr>
        <p:spPr>
          <a:xfrm>
            <a:off x="419100" y="1340569"/>
            <a:ext cx="10972800" cy="713539"/>
          </a:xfrm>
        </p:spPr>
        <p:txBody>
          <a:bodyPr spcFirstLastPara="1" wrap="square" lIns="0" tIns="0" rIns="0" bIns="0" anchor="t" anchorCtr="0">
            <a:noAutofit/>
          </a:bodyPr>
          <a:lstStyle/>
          <a:p>
            <a:r>
              <a:rPr lang="en-US">
                <a:sym typeface="Calibri"/>
              </a:rPr>
              <a:t>Objectives</a:t>
            </a:r>
          </a:p>
          <a:p>
            <a:endParaRPr lang="en-US">
              <a:sym typeface="Calibri"/>
            </a:endParaRPr>
          </a:p>
          <a:p>
            <a:r>
              <a:rPr lang="en-US" sz="2000">
                <a:solidFill>
                  <a:schemeClr val="bg1">
                    <a:lumMod val="50000"/>
                  </a:schemeClr>
                </a:solidFill>
                <a:sym typeface="Calibri"/>
              </a:rPr>
              <a:t>By the end of the session, you should be able to: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prstGeom prst="rect">
            <a:avLst/>
          </a:prstGeom>
        </p:spPr>
        <p:txBody>
          <a:bodyPr spcFirstLastPara="1" wrap="square" lIns="0" tIns="0" rIns="0" bIns="0" anchor="t" anchorCtr="0">
            <a:noAutofit/>
          </a:bodyPr>
          <a:lstStyle/>
          <a:p>
            <a:pPr lvl="0"/>
            <a:r>
              <a:rPr lang="en-CA">
                <a:solidFill>
                  <a:srgbClr val="CF1210"/>
                </a:solidFill>
                <a:latin typeface="Calibri"/>
                <a:ea typeface="Calibri"/>
                <a:cs typeface="Calibri"/>
                <a:sym typeface="Calibri"/>
              </a:rPr>
              <a:t>For each clinical question, the panel compared two scenarios:</a:t>
            </a:r>
          </a:p>
        </p:txBody>
      </p:sp>
      <p:sp>
        <p:nvSpPr>
          <p:cNvPr id="116" name="Google Shape;116;p23"/>
          <p:cNvSpPr txBox="1">
            <a:spLocks noGrp="1"/>
          </p:cNvSpPr>
          <p:nvPr>
            <p:ph idx="1"/>
          </p:nvPr>
        </p:nvSpPr>
        <p:spPr>
          <a:xfrm>
            <a:off x="419100" y="2033093"/>
            <a:ext cx="4087978" cy="3954624"/>
          </a:xfrm>
          <a:prstGeom prst="rect">
            <a:avLst/>
          </a:prstGeom>
        </p:spPr>
        <p:txBody>
          <a:bodyPr spcFirstLastPara="1" wrap="square" lIns="0" tIns="0" rIns="0" bIns="0" anchor="t" anchorCtr="0">
            <a:noAutofit/>
          </a:bodyPr>
          <a:lstStyle/>
          <a:p>
            <a:pPr indent="0">
              <a:spcBef>
                <a:spcPts val="1600"/>
              </a:spcBef>
              <a:spcAft>
                <a:spcPts val="1200"/>
              </a:spcAft>
              <a:buNone/>
            </a:pPr>
            <a:r>
              <a:rPr lang="en" sz="1800" b="1">
                <a:latin typeface="Arial" panose="020B0604020202020204" pitchFamily="34" charset="0"/>
                <a:ea typeface="Calibri"/>
                <a:cs typeface="Arial" panose="020B0604020202020204" pitchFamily="34" charset="0"/>
                <a:sym typeface="Calibri"/>
              </a:rPr>
              <a:t>Thrombophilia Testing </a:t>
            </a:r>
            <a:r>
              <a:rPr lang="en" sz="1800">
                <a:latin typeface="Arial" panose="020B0604020202020204" pitchFamily="34" charset="0"/>
                <a:ea typeface="Calibri"/>
                <a:cs typeface="Arial" panose="020B0604020202020204" pitchFamily="34" charset="0"/>
                <a:sym typeface="Calibri"/>
              </a:rPr>
              <a:t>Intervention in only the individuals found to have the thrombophilia</a:t>
            </a:r>
          </a:p>
          <a:p>
            <a:pPr indent="0">
              <a:spcAft>
                <a:spcPts val="1200"/>
              </a:spcAft>
              <a:buNone/>
            </a:pPr>
            <a:r>
              <a:rPr lang="en" sz="1800" b="1">
                <a:latin typeface="Arial" panose="020B0604020202020204" pitchFamily="34" charset="0"/>
                <a:ea typeface="Calibri"/>
                <a:cs typeface="Arial" panose="020B0604020202020204" pitchFamily="34" charset="0"/>
                <a:sym typeface="Calibri"/>
              </a:rPr>
              <a:t>No thrombophilia Testing </a:t>
            </a:r>
            <a:r>
              <a:rPr lang="en" sz="1800">
                <a:latin typeface="Arial" panose="020B0604020202020204" pitchFamily="34" charset="0"/>
                <a:ea typeface="Calibri"/>
                <a:cs typeface="Arial" panose="020B0604020202020204" pitchFamily="34" charset="0"/>
                <a:sym typeface="Calibri"/>
              </a:rPr>
              <a:t> </a:t>
            </a:r>
            <a:br>
              <a:rPr lang="en" sz="1800">
                <a:latin typeface="Arial" panose="020B0604020202020204" pitchFamily="34" charset="0"/>
                <a:ea typeface="Calibri"/>
                <a:cs typeface="Arial" panose="020B0604020202020204" pitchFamily="34" charset="0"/>
                <a:sym typeface="Calibri"/>
              </a:rPr>
            </a:br>
            <a:r>
              <a:rPr lang="en" sz="1800">
                <a:latin typeface="Arial" panose="020B0604020202020204" pitchFamily="34" charset="0"/>
                <a:ea typeface="Calibri"/>
                <a:cs typeface="Arial" panose="020B0604020202020204" pitchFamily="34" charset="0"/>
                <a:sym typeface="Calibri"/>
              </a:rPr>
              <a:t>Usual care in all individuals</a:t>
            </a:r>
          </a:p>
          <a:p>
            <a:pPr indent="0">
              <a:spcAft>
                <a:spcPts val="1200"/>
              </a:spcAft>
              <a:buNone/>
            </a:pPr>
            <a:endParaRPr lang="en" sz="1800">
              <a:latin typeface="Arial" panose="020B0604020202020204" pitchFamily="34" charset="0"/>
              <a:ea typeface="Calibri"/>
              <a:cs typeface="Arial" panose="020B0604020202020204" pitchFamily="34" charset="0"/>
              <a:sym typeface="Calibri"/>
            </a:endParaRPr>
          </a:p>
          <a:p>
            <a:pPr indent="0">
              <a:spcAft>
                <a:spcPts val="1200"/>
              </a:spcAft>
              <a:buNone/>
            </a:pPr>
            <a:endParaRPr lang="en" sz="1800">
              <a:latin typeface="Arial" panose="020B0604020202020204" pitchFamily="34" charset="0"/>
              <a:ea typeface="Calibri"/>
              <a:cs typeface="Arial" panose="020B0604020202020204" pitchFamily="34" charset="0"/>
              <a:sym typeface="Calibri"/>
            </a:endParaRPr>
          </a:p>
        </p:txBody>
      </p:sp>
      <p:pic>
        <p:nvPicPr>
          <p:cNvPr id="4" name="Picture 3">
            <a:extLst>
              <a:ext uri="{FF2B5EF4-FFF2-40B4-BE49-F238E27FC236}">
                <a16:creationId xmlns:a16="http://schemas.microsoft.com/office/drawing/2014/main" id="{7EAFAACE-3105-B547-B7EA-3582F04E4145}"/>
              </a:ext>
            </a:extLst>
          </p:cNvPr>
          <p:cNvPicPr>
            <a:picLocks noChangeAspect="1"/>
          </p:cNvPicPr>
          <p:nvPr/>
        </p:nvPicPr>
        <p:blipFill>
          <a:blip r:embed="rId3"/>
          <a:stretch>
            <a:fillRect/>
          </a:stretch>
        </p:blipFill>
        <p:spPr>
          <a:xfrm>
            <a:off x="4390656" y="2033093"/>
            <a:ext cx="7801344" cy="4388256"/>
          </a:xfrm>
          <a:prstGeom prst="rect">
            <a:avLst/>
          </a:prstGeom>
        </p:spPr>
      </p:pic>
      <p:sp>
        <p:nvSpPr>
          <p:cNvPr id="7" name="Rectangle 6">
            <a:extLst>
              <a:ext uri="{FF2B5EF4-FFF2-40B4-BE49-F238E27FC236}">
                <a16:creationId xmlns:a16="http://schemas.microsoft.com/office/drawing/2014/main" id="{495964D3-2046-9C45-8AA3-23D3527D6BE0}"/>
              </a:ext>
            </a:extLst>
          </p:cNvPr>
          <p:cNvSpPr/>
          <p:nvPr/>
        </p:nvSpPr>
        <p:spPr>
          <a:xfrm>
            <a:off x="419100" y="4010406"/>
            <a:ext cx="3191681" cy="1507026"/>
          </a:xfrm>
          <a:prstGeom prst="rect">
            <a:avLst/>
          </a:prstGeom>
          <a:solidFill>
            <a:srgbClr val="FFD9B0"/>
          </a:solidFill>
          <a:ln>
            <a:noFill/>
          </a:ln>
        </p:spPr>
        <p:style>
          <a:lnRef idx="2">
            <a:schemeClr val="accent1">
              <a:shade val="50000"/>
            </a:schemeClr>
          </a:lnRef>
          <a:fillRef idx="1">
            <a:schemeClr val="accent1"/>
          </a:fillRef>
          <a:effectRef idx="0">
            <a:schemeClr val="accent1"/>
          </a:effectRef>
          <a:fontRef idx="minor">
            <a:schemeClr val="lt1"/>
          </a:fontRef>
        </p:style>
        <p:txBody>
          <a:bodyPr lIns="120000" tIns="0" rtlCol="0" anchor="ctr"/>
          <a:lstStyle/>
          <a:p>
            <a:r>
              <a:rPr lang="en-US" sz="1400">
                <a:solidFill>
                  <a:schemeClr val="bg1">
                    <a:lumMod val="50000"/>
                  </a:schemeClr>
                </a:solidFill>
                <a:latin typeface="Calibri" panose="020F0502020204030204" pitchFamily="34" charset="0"/>
                <a:cs typeface="Calibri" panose="020F0502020204030204" pitchFamily="34" charset="0"/>
              </a:rPr>
              <a:t>Depending on the specific question, for patients positive for thrombophilia, interventions include:</a:t>
            </a:r>
          </a:p>
          <a:p>
            <a:pPr marL="285750" indent="-285750">
              <a:buClr>
                <a:schemeClr val="bg1">
                  <a:lumMod val="50000"/>
                </a:schemeClr>
              </a:buClr>
              <a:buFont typeface="Arial" panose="020B0604020202020204" pitchFamily="34" charset="0"/>
              <a:buChar char="•"/>
            </a:pPr>
            <a:r>
              <a:rPr lang="en-US" sz="1400">
                <a:solidFill>
                  <a:schemeClr val="bg1">
                    <a:lumMod val="50000"/>
                  </a:schemeClr>
                </a:solidFill>
                <a:latin typeface="Calibri" panose="020F0502020204030204" pitchFamily="34" charset="0"/>
                <a:cs typeface="Calibri" panose="020F0502020204030204" pitchFamily="34" charset="0"/>
              </a:rPr>
              <a:t>Indefinite Anticoagulation </a:t>
            </a:r>
          </a:p>
          <a:p>
            <a:pPr marL="285750" indent="-285750">
              <a:buClr>
                <a:schemeClr val="bg1">
                  <a:lumMod val="50000"/>
                </a:schemeClr>
              </a:buClr>
              <a:buFont typeface="Arial" panose="020B0604020202020204" pitchFamily="34" charset="0"/>
              <a:buChar char="•"/>
            </a:pPr>
            <a:r>
              <a:rPr lang="en-US" sz="1400">
                <a:solidFill>
                  <a:schemeClr val="bg1">
                    <a:lumMod val="50000"/>
                  </a:schemeClr>
                </a:solidFill>
                <a:latin typeface="Calibri" panose="020F0502020204030204" pitchFamily="34" charset="0"/>
                <a:cs typeface="Calibri" panose="020F0502020204030204" pitchFamily="34" charset="0"/>
              </a:rPr>
              <a:t>Thromboprophylaxis </a:t>
            </a:r>
          </a:p>
          <a:p>
            <a:pPr marL="285750" indent="-285750">
              <a:buClr>
                <a:schemeClr val="bg1">
                  <a:lumMod val="50000"/>
                </a:schemeClr>
              </a:buClr>
              <a:buFont typeface="Arial" panose="020B0604020202020204" pitchFamily="34" charset="0"/>
              <a:buChar char="•"/>
            </a:pPr>
            <a:r>
              <a:rPr lang="en-US" sz="1400">
                <a:solidFill>
                  <a:schemeClr val="bg1">
                    <a:lumMod val="50000"/>
                  </a:schemeClr>
                </a:solidFill>
                <a:latin typeface="Calibri" panose="020F0502020204030204" pitchFamily="34" charset="0"/>
                <a:cs typeface="Calibri" panose="020F0502020204030204" pitchFamily="34" charset="0"/>
              </a:rPr>
              <a:t>Avoidance of  Thrombotic Risk Factor</a:t>
            </a:r>
          </a:p>
        </p:txBody>
      </p:sp>
    </p:spTree>
    <p:extLst>
      <p:ext uri="{BB962C8B-B14F-4D97-AF65-F5344CB8AC3E}">
        <p14:creationId xmlns:p14="http://schemas.microsoft.com/office/powerpoint/2010/main" val="112986240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p:properties xmlns:p="http://schemas.microsoft.com/office/2006/metadata/properties" xmlns:xsi="http://www.w3.org/2001/XMLSchema-instance" xmlns:pc="http://schemas.microsoft.com/office/infopath/2007/PartnerControls">
  <documentManagement>
    <TaxCatchAll xmlns="f428f131-8437-48c9-9cdf-8fab9dca4571" xsi:nil="true"/>
    <Topic xmlns="f60e50cf-b4eb-4913-b91b-c5f6cad801d6" xsi:nil="true"/>
    <lcf76f155ced4ddcb4097134ff3c332f xmlns="f60e50cf-b4eb-4913-b91b-c5f6cad801d6">
      <Terms xmlns="http://schemas.microsoft.com/office/infopath/2007/PartnerControls"/>
    </lcf76f155ced4ddcb4097134ff3c332f>
    <Project xmlns="f60e50cf-b4eb-4913-b91b-c5f6cad801d6" xsi:nil="true"/>
    <WebPage xmlns="f60e50cf-b4eb-4913-b91b-c5f6cad801d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20" ma:contentTypeDescription="Create a new document." ma:contentTypeScope="" ma:versionID="e332424acd84ed8e83143a44f5d15824">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84cd71d69daa36ce333d2fbe73193379"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enumeration value="Agenda"/>
        </xsd:restriction>
      </xsd:simpleType>
    </xsd:element>
    <xsd:element name="Topic" ma:index="22" nillable="true" ma:displayName="Topic" ma:format="Dropdown" ma:internalName="Topic">
      <xsd:simpleType>
        <xsd:restriction base="dms:Choice">
          <xsd:enumeration value="SCD"/>
          <xsd:enumeration value="Amyloidosis"/>
          <xsd:enumeration value="VWD"/>
          <xsd:enumeration value="ALL/AYA"/>
          <xsd:enumeration value="Thrombophilia"/>
          <xsd:enumeration value="COVID-19"/>
          <xsd:enumeration value="Choice 7"/>
          <xsd:enumeration value="VTE/LA"/>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9EC00B-BD44-4E6A-858D-357073E51A16}">
  <ds:schemaRefs>
    <ds:schemaRef ds:uri="http://schemas.microsoft.com/office/2006/metadata/customXsn"/>
  </ds:schemaRefs>
</ds:datastoreItem>
</file>

<file path=customXml/itemProps2.xml><?xml version="1.0" encoding="utf-8"?>
<ds:datastoreItem xmlns:ds="http://schemas.openxmlformats.org/officeDocument/2006/customXml" ds:itemID="{39450F1A-3798-45C4-AFB4-3F75465EC9B5}">
  <ds:schemaRefs>
    <ds:schemaRef ds:uri="f428f131-8437-48c9-9cdf-8fab9dca4571"/>
    <ds:schemaRef ds:uri="f60e50cf-b4eb-4913-b91b-c5f6cad801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4D0D964-FF0A-417A-ADC4-34BE7D60DE08}">
  <ds:schemaRefs>
    <ds:schemaRef ds:uri="f428f131-8437-48c9-9cdf-8fab9dca4571"/>
    <ds:schemaRef ds:uri="f60e50cf-b4eb-4913-b91b-c5f6cad801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45F9B6A7-715F-4808-8309-957FB46B6A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47</Slides>
  <Notes>46</Notes>
  <HiddenSlides>0</HiddenSlide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Simple Light</vt:lpstr>
      <vt:lpstr>PowerPoint Presentation</vt:lpstr>
      <vt:lpstr>Clinical Guidelines </vt:lpstr>
      <vt:lpstr>ASH Clinical Practice Guidelines on VTE</vt:lpstr>
      <vt:lpstr>How were these ASH guidelines developed? </vt:lpstr>
      <vt:lpstr>How patients and clinicians should use these recommendations </vt:lpstr>
      <vt:lpstr>Grading the quality of evidence</vt:lpstr>
      <vt:lpstr>Introduction  </vt:lpstr>
      <vt:lpstr>Objectives  By the end of the session, you should be able to:</vt:lpstr>
      <vt:lpstr>For each clinical question, the panel compared two scenarios:</vt:lpstr>
      <vt:lpstr>Treatment (anticoagulation) effect</vt:lpstr>
      <vt:lpstr>Thrombophilia testing in patients with VTE </vt:lpstr>
      <vt:lpstr>Case 1: Unprovoked VTE</vt:lpstr>
      <vt:lpstr>Usual Care</vt:lpstr>
      <vt:lpstr>Recommendation 1 </vt:lpstr>
      <vt:lpstr>Case 2: Provoked VTE </vt:lpstr>
      <vt:lpstr>Usual Care</vt:lpstr>
      <vt:lpstr>Recommendation 2 </vt:lpstr>
      <vt:lpstr>Case 3: Pregnancy</vt:lpstr>
      <vt:lpstr>Usual Care</vt:lpstr>
      <vt:lpstr>Case 4: Non-Surgical Major Transient Risk Factor   </vt:lpstr>
      <vt:lpstr>Usual Care</vt:lpstr>
      <vt:lpstr>Recommendations 3-5 </vt:lpstr>
      <vt:lpstr>American Society of Hematology 2020 Guidelines  (Treatment of VTE) </vt:lpstr>
      <vt:lpstr>Case 5: Unusual site thrombosis   </vt:lpstr>
      <vt:lpstr>PowerPoint Presentation</vt:lpstr>
      <vt:lpstr>Recommendations 7-8 </vt:lpstr>
      <vt:lpstr>Summary of Thrombophilia Testing Strategy for Patients with VTE </vt:lpstr>
      <vt:lpstr>Introduction to thrombophilia testing in individuals with a family history of VTE and/or thrombophilia    </vt:lpstr>
      <vt:lpstr>Thrombophilia testing in individuals with family history of VTE </vt:lpstr>
      <vt:lpstr>Case 6: Family history of VTE and minor provoking risk factor</vt:lpstr>
      <vt:lpstr>Usual Care</vt:lpstr>
      <vt:lpstr>Recommendation 13</vt:lpstr>
      <vt:lpstr>Recommendations 11-12</vt:lpstr>
      <vt:lpstr>Case 7: Combined Oral Contraceptive (COC) pill or Hormone Replacement  Therapy (HRT) use </vt:lpstr>
      <vt:lpstr>PowerPoint Presentation</vt:lpstr>
      <vt:lpstr>Recommendations 19-20</vt:lpstr>
      <vt:lpstr>Recommendations 15-18</vt:lpstr>
      <vt:lpstr>Case 8: Women who are planning pregnancy </vt:lpstr>
      <vt:lpstr>Usual Care</vt:lpstr>
      <vt:lpstr>Recommendation 21</vt:lpstr>
      <vt:lpstr>Recommendation 22</vt:lpstr>
      <vt:lpstr>Case 9: Patients with cancer and family history VTE </vt:lpstr>
      <vt:lpstr>Usual Care</vt:lpstr>
      <vt:lpstr>Recommendation 23</vt:lpstr>
      <vt:lpstr>Other guideline recommendations that were not directly covered  in this session</vt:lpstr>
      <vt:lpstr>Future Priorities for Research</vt:lpstr>
      <vt:lpstr>In Summary: Back to Our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of Venous Thromboembolism: Thrombophilia Testing</dc:title>
  <cp:revision>2</cp:revision>
  <dcterms:modified xsi:type="dcterms:W3CDTF">2023-12-13T18:43:11Z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0x0101002065FF72BD9880498F842E047A956618</vt:lpwstr>
  </property>
  <property fmtid="{D5CDD505-2E9C-101B-9397-08002B2CF9AE}" pid="3" name="MediaServiceImageTags">
    <vt:lpwstr/>
  </property>
</Properties>
</file>