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BD_68B8BD22.xml" ContentType="application/vnd.ms-powerpoint.comments+xml"/>
  <Override PartName="/ppt/notesSlides/notesSlide41.xml" ContentType="application/vnd.openxmlformats-officedocument.presentationml.notesSlide+xml"/>
  <Override PartName="/ppt/comments/modernComment_1C5_EAC24843.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60"/>
  </p:notesMasterIdLst>
  <p:sldIdLst>
    <p:sldId id="257" r:id="rId6"/>
    <p:sldId id="296" r:id="rId7"/>
    <p:sldId id="297" r:id="rId8"/>
    <p:sldId id="350" r:id="rId9"/>
    <p:sldId id="259" r:id="rId10"/>
    <p:sldId id="260" r:id="rId11"/>
    <p:sldId id="261" r:id="rId12"/>
    <p:sldId id="455" r:id="rId13"/>
    <p:sldId id="434" r:id="rId14"/>
    <p:sldId id="263" r:id="rId15"/>
    <p:sldId id="428" r:id="rId16"/>
    <p:sldId id="353" r:id="rId17"/>
    <p:sldId id="354" r:id="rId18"/>
    <p:sldId id="454" r:id="rId19"/>
    <p:sldId id="388" r:id="rId20"/>
    <p:sldId id="430" r:id="rId21"/>
    <p:sldId id="356" r:id="rId22"/>
    <p:sldId id="355" r:id="rId23"/>
    <p:sldId id="390" r:id="rId24"/>
    <p:sldId id="461" r:id="rId25"/>
    <p:sldId id="393" r:id="rId26"/>
    <p:sldId id="435" r:id="rId27"/>
    <p:sldId id="392" r:id="rId28"/>
    <p:sldId id="436" r:id="rId29"/>
    <p:sldId id="396" r:id="rId30"/>
    <p:sldId id="400" r:id="rId31"/>
    <p:sldId id="403" r:id="rId32"/>
    <p:sldId id="431" r:id="rId33"/>
    <p:sldId id="420" r:id="rId34"/>
    <p:sldId id="425" r:id="rId35"/>
    <p:sldId id="419" r:id="rId36"/>
    <p:sldId id="432" r:id="rId37"/>
    <p:sldId id="410" r:id="rId38"/>
    <p:sldId id="437" r:id="rId39"/>
    <p:sldId id="438" r:id="rId40"/>
    <p:sldId id="439" r:id="rId41"/>
    <p:sldId id="440" r:id="rId42"/>
    <p:sldId id="441" r:id="rId43"/>
    <p:sldId id="442" r:id="rId44"/>
    <p:sldId id="443" r:id="rId45"/>
    <p:sldId id="444" r:id="rId46"/>
    <p:sldId id="445" r:id="rId47"/>
    <p:sldId id="453" r:id="rId48"/>
    <p:sldId id="447" r:id="rId49"/>
    <p:sldId id="448" r:id="rId50"/>
    <p:sldId id="394" r:id="rId51"/>
    <p:sldId id="449" r:id="rId52"/>
    <p:sldId id="450" r:id="rId53"/>
    <p:sldId id="456" r:id="rId54"/>
    <p:sldId id="457" r:id="rId55"/>
    <p:sldId id="458" r:id="rId56"/>
    <p:sldId id="462" r:id="rId57"/>
    <p:sldId id="310" r:id="rId58"/>
    <p:sldId id="29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A0823-4BD1-7D02-6501-63F074FBBDFB}" name="Nicole Elena Kucine" initials="NEK" userId="S::nik9015@med.cornell.edu::d8bcc144-1e4e-49d4-8e3e-52d022e9e57d" providerId="AD"/>
  <p188:author id="{2DD14537-2B9B-C0E4-AF87-C406AC498639}" name="Meghin Brooks" initials="MB" userId="S::mbrooks@hq.hematology.org::574d0f88-8da7-4c03-8969-c87c61c83944" providerId="AD"/>
  <p188:author id="{F3E5AA40-862E-000C-19E4-9D478B91BE77}" name="Sophie Jones" initials="SJ" userId="S::sophie.jones@unimelb.edu.au::5d800531-27d2-4ca6-98c0-3019de27b98b" providerId="AD"/>
  <p188:author id="{97E7CB4E-9182-B63A-FB3A-DF874739D6BF}" name="Raulji, Chittalsinh" initials="CR" userId="S::chittalsinh.raulji@unmc.edu::a28fc343-2dc7-44a8-8b35-1e12e8b67d3b" providerId="AD"/>
  <p188:author id="{6646FE5D-EB91-EDC5-BBD3-C3F720258624}" name="Kumar, Riten" initials="KR" userId="S::riten.kumar_childrens.harvard.edu#ext#@ashdc.onmicrosoft.com::171c0469-95e0-495c-9d61-2919df28b3c5" providerId="AD"/>
  <p188:author id="{608C8D60-6E65-DBDC-4EED-89EE79D3BDBC}" name="Marisol Betensky" initials="MB" userId="S::mbetens1@jh.edu::76ff8e5c-a320-4601-b439-9654334c9b38" providerId="AD"/>
  <p188:author id="{2BC8E0A3-4360-82FA-C2C8-BFDFBD52B11F}" name="Guest User" initials="GU" userId="S::urn:spo:anon#25063a538bba941f9d71a21ad53cb9c62e3ad4a1b6d2f8167c1f8c4966b2a20a::" providerId="AD"/>
  <p188:author id="{77CA45B0-2BBF-2967-BF4A-A028D36A034C}" name="Bhat, Rukhmi" initials="RB" userId="S::RBhat@luriechildrens.org::2a042931-cf7c-4316-866a-819b640ec849" providerId="AD"/>
  <p188:author id="{FEB709FF-62E0-6489-3A67-0D05DA6CCC73}" name="Sarah Paliani" initials="SP" userId="S::spaliani@hq.hematology.org::a5b1fdcc-e7bb-40e6-ad11-c70cf6bc87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38"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E30"/>
    <a:srgbClr val="8D9292"/>
    <a:srgbClr val="FEC27B"/>
    <a:srgbClr val="949494"/>
    <a:srgbClr val="BEBEBE"/>
    <a:srgbClr val="D4D4D4"/>
    <a:srgbClr val="E6E6E6"/>
    <a:srgbClr val="715073"/>
    <a:srgbClr val="F2F2F2"/>
    <a:srgbClr val="BF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8"/>
    <p:restoredTop sz="94404" autoAdjust="0"/>
  </p:normalViewPr>
  <p:slideViewPr>
    <p:cSldViewPr snapToGrid="0">
      <p:cViewPr varScale="1">
        <p:scale>
          <a:sx n="111" d="100"/>
          <a:sy n="111" d="100"/>
        </p:scale>
        <p:origin x="450" y="108"/>
      </p:cViewPr>
      <p:guideLst>
        <p:guide orient="horz" pos="2184"/>
        <p:guide pos="3840"/>
      </p:guideLst>
    </p:cSldViewPr>
  </p:slideViewPr>
  <p:notesTextViewPr>
    <p:cViewPr>
      <p:scale>
        <a:sx n="1" d="1"/>
        <a:sy n="1" d="1"/>
      </p:scale>
      <p:origin x="0" y="0"/>
    </p:cViewPr>
  </p:notesTextViewPr>
  <p:sorterViewPr>
    <p:cViewPr>
      <p:scale>
        <a:sx n="100" d="100"/>
        <a:sy n="100" d="100"/>
      </p:scale>
      <p:origin x="0" y="-157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modernComment_1BD_68B8BD22.xml><?xml version="1.0" encoding="utf-8"?>
<p188:cmLst xmlns:a="http://schemas.openxmlformats.org/drawingml/2006/main" xmlns:r="http://schemas.openxmlformats.org/officeDocument/2006/relationships" xmlns:p188="http://schemas.microsoft.com/office/powerpoint/2018/8/main">
  <p188:cm id="{96A2070A-2DC3-46A6-A9E1-9DA75AF604FA}" authorId="{77CA45B0-2BBF-2967-BF4A-A028D36A034C}" status="resolved" created="2025-09-08T16:30:44.652" complete="100000">
    <ac:deMkLst xmlns:ac="http://schemas.microsoft.com/office/drawing/2013/main/command">
      <pc:docMk xmlns:pc="http://schemas.microsoft.com/office/powerpoint/2013/main/command"/>
      <pc:sldMk xmlns:pc="http://schemas.microsoft.com/office/powerpoint/2013/main/command" cId="1756937506" sldId="445"/>
      <ac:spMk id="3" creationId="{75566048-4FF3-A222-EC0F-1E96B98FE613}"/>
    </ac:deMkLst>
    <p188:txBody>
      <a:bodyPr/>
      <a:lstStyle/>
      <a:p>
        <a:r>
          <a:rPr lang="en-US"/>
          <a:t>Same suggestion here about specifying titre and/or number of APLA positive.</a:t>
        </a:r>
      </a:p>
    </p188:txBody>
  </p188:cm>
</p188:cmLst>
</file>

<file path=ppt/comments/modernComment_1C5_EAC24843.xml><?xml version="1.0" encoding="utf-8"?>
<p188:cmLst xmlns:a="http://schemas.openxmlformats.org/drawingml/2006/main" xmlns:r="http://schemas.openxmlformats.org/officeDocument/2006/relationships" xmlns:p188="http://schemas.microsoft.com/office/powerpoint/2018/8/main">
  <p188:cm id="{90CB7560-C22A-40ED-B8C3-BCCBD8A1E110}" authorId="{2DD14537-2B9B-C0E4-AF87-C406AC498639}" status="resolved" created="2025-09-02T20:51:46.765" complete="100000">
    <ac:txMkLst xmlns:ac="http://schemas.microsoft.com/office/drawing/2013/main/command">
      <pc:docMk xmlns:pc="http://schemas.microsoft.com/office/powerpoint/2013/main/command"/>
      <pc:sldMk xmlns:pc="http://schemas.microsoft.com/office/powerpoint/2013/main/command" cId="3727186601" sldId="446"/>
      <ac:spMk id="3" creationId="{F195826D-9B46-DF12-C63F-BBC9B92DEAD5}"/>
      <ac:txMk cp="311">
        <ac:context len="432" hash="3357410043"/>
      </ac:txMk>
    </ac:txMkLst>
    <p188:pos x="3727598" y="2954079"/>
    <p188:txBody>
      <a:bodyPr/>
      <a:lstStyle/>
      <a:p>
        <a:r>
          <a:rPr lang="en-US"/>
          <a:t>Long-term ac for secondary?</a:t>
        </a:r>
      </a:p>
    </p188:txBody>
  </p188:cm>
  <p188:cm id="{2E8286B4-0A45-4A50-BCA8-1543041A97CB}" authorId="{608C8D60-6E65-DBDC-4EED-89EE79D3BDBC}" status="resolved" created="2025-09-26T16:29:36.739" complete="100000">
    <ac:txMkLst xmlns:ac="http://schemas.microsoft.com/office/drawing/2013/main/command">
      <pc:docMk xmlns:pc="http://schemas.microsoft.com/office/powerpoint/2013/main/command"/>
      <pc:sldMk xmlns:pc="http://schemas.microsoft.com/office/powerpoint/2013/main/command" cId="3938601027" sldId="453"/>
      <ac:spMk id="3" creationId="{F195826D-9B46-DF12-C63F-BBC9B92DEAD5}"/>
      <ac:txMk cp="469" len="17">
        <ac:context len="487" hash="2292031803"/>
      </ac:txMk>
    </ac:txMkLst>
    <p188:pos x="2649220" y="3825240"/>
    <p188:txBody>
      <a:bodyPr/>
      <a:lstStyle/>
      <a:p>
        <a:r>
          <a:rPr lang="en-US"/>
          <a:t>Since we excluded ASA from the lit review, should we change this option to something else?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2026-04-07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6205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3BCD-8991-DC64-7860-53CE2A3BE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7A6E9-9C5C-4E6D-4C6A-D334BE0579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3150B-BFAE-656D-3FD0-21BB5E57D2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2E6A4B-CCC4-E8DC-3000-0B4A1CEDCBE9}"/>
              </a:ext>
            </a:extLst>
          </p:cNvPr>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27171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u="sng"/>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322268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97823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40CF-61CD-9AA0-295E-F04D3DAB2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E3A41-1914-27D3-63F1-AF023AB93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A6705-D870-9DEA-ADC8-CD3A1AB46EEB}"/>
              </a:ext>
            </a:extLst>
          </p:cNvPr>
          <p:cNvSpPr>
            <a:spLocks noGrp="1"/>
          </p:cNvSpPr>
          <p:nvPr>
            <p:ph type="body" idx="1"/>
          </p:nvPr>
        </p:nvSpPr>
        <p:spPr/>
        <p:txBody>
          <a:bodyPr/>
          <a:lstStyle/>
          <a:p>
            <a:endParaRPr lang="en-CA" sz="1200" u="sng"/>
          </a:p>
        </p:txBody>
      </p:sp>
      <p:sp>
        <p:nvSpPr>
          <p:cNvPr id="4" name="Slide Number Placeholder 3">
            <a:extLst>
              <a:ext uri="{FF2B5EF4-FFF2-40B4-BE49-F238E27FC236}">
                <a16:creationId xmlns:a16="http://schemas.microsoft.com/office/drawing/2014/main" id="{6658195C-1F94-35A1-87EB-32BAFF0919CB}"/>
              </a:ext>
            </a:extLst>
          </p:cNvPr>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5266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270511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D345-FB3B-6F08-13F9-65977C7CD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ACB93-93B8-9B32-9593-08A2BDCE7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21A56-8247-32DF-5664-989B46ADADB3}"/>
              </a:ext>
            </a:extLst>
          </p:cNvPr>
          <p:cNvSpPr>
            <a:spLocks noGrp="1"/>
          </p:cNvSpPr>
          <p:nvPr>
            <p:ph type="body" idx="1"/>
          </p:nvPr>
        </p:nvSpPr>
        <p:spPr/>
        <p:txBody>
          <a:bodyPr/>
          <a:lstStyle/>
          <a:p>
            <a:endParaRPr lang="en-CA" u="sng"/>
          </a:p>
        </p:txBody>
      </p:sp>
      <p:sp>
        <p:nvSpPr>
          <p:cNvPr id="4" name="Slide Number Placeholder 3">
            <a:extLst>
              <a:ext uri="{FF2B5EF4-FFF2-40B4-BE49-F238E27FC236}">
                <a16:creationId xmlns:a16="http://schemas.microsoft.com/office/drawing/2014/main" id="{AA332EE5-FB95-DF6C-00A2-C37A7CAE51C4}"/>
              </a:ext>
            </a:extLst>
          </p:cNvPr>
          <p:cNvSpPr>
            <a:spLocks noGrp="1"/>
          </p:cNvSpPr>
          <p:nvPr>
            <p:ph type="sldNum" sz="quarter" idx="10"/>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368204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225530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192532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20288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A4496-D508-5E3D-AD73-72AD1978A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6F3AA-B66D-16D7-91FC-B0EC8AAF2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D571A-B48E-94E1-E1F5-F5D6AEC1C0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EE7651-757E-EC59-F21D-5C9DF23961EC}"/>
              </a:ext>
            </a:extLst>
          </p:cNvPr>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294067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346998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51667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53407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B028-C634-DA06-892C-70D082C49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6BE79-4A2F-0759-D66B-87DCB8514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82BFF-D1B6-5BA3-171E-9FA72F6324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D8D269-232C-CEBE-167D-B8351B79054B}"/>
              </a:ext>
            </a:extLst>
          </p:cNvPr>
          <p:cNvSpPr>
            <a:spLocks noGrp="1"/>
          </p:cNvSpPr>
          <p:nvPr>
            <p:ph type="sldNum" sz="quarter" idx="10"/>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200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u="sng"/>
          </a:p>
        </p:txBody>
      </p:sp>
      <p:sp>
        <p:nvSpPr>
          <p:cNvPr id="4" name="Slide Number Placeholder 3"/>
          <p:cNvSpPr>
            <a:spLocks noGrp="1"/>
          </p:cNvSpPr>
          <p:nvPr>
            <p:ph type="sldNum" sz="quarter" idx="10"/>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70094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43737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156481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8434-422A-3F98-39A1-D22388393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578D8-6292-5FA8-1DC9-DDFB99907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1DD9-D2A0-AAB6-7790-872B936B3C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BDFA7F-0B49-F119-CDA1-1A1FAD73FF2F}"/>
              </a:ext>
            </a:extLst>
          </p:cNvPr>
          <p:cNvSpPr>
            <a:spLocks noGrp="1"/>
          </p:cNvSpPr>
          <p:nvPr>
            <p:ph type="sldNum" sz="quarter" idx="10"/>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406593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111194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2965762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396151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34767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16EEF-55FA-DFF6-D8D1-BF05F2BF6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D6B11-CDB1-1C71-E9CA-FA9C07B74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CD258-6813-6BC5-66BC-AE6FD02D82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878682-0371-F766-ED7D-7A43C9C9BDDF}"/>
              </a:ext>
            </a:extLst>
          </p:cNvPr>
          <p:cNvSpPr>
            <a:spLocks noGrp="1"/>
          </p:cNvSpPr>
          <p:nvPr>
            <p:ph type="sldNum" sz="quarter" idx="5"/>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420998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4284812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Recommendation 7: In pediatric patients with antiphospholipid antibody syndrome, the ASH ISTH Guideline Panel suggests using secondary anticoagulant prophylaxis rather than no secondary anticoagulant prophylaxis (conditional recommendation based on low certainty in the evidence about effects ⨁⨁◯◯). </a:t>
            </a:r>
          </a:p>
          <a:p>
            <a:r>
              <a:rPr lang="en-US" sz="1200" kern="1200" dirty="0">
                <a:solidFill>
                  <a:schemeClr val="tx1"/>
                </a:solidFill>
                <a:effectLst/>
                <a:latin typeface="+mn-lt"/>
                <a:ea typeface="+mn-ea"/>
                <a:cs typeface="+mn-cs"/>
              </a:rPr>
              <a:t>Recommendation 8: In pediatric patients with persistently positive antiphospholipid2 day history of hematuria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326062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0C79D-2227-61EC-696C-5384C33D6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F5F6-6950-0846-51D4-942CFF34A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CE5FA-62D5-9F78-4B99-59A95805F002}"/>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8A9043C-4318-AE31-17E8-28E35693CCE7}"/>
              </a:ext>
            </a:extLst>
          </p:cNvPr>
          <p:cNvSpPr>
            <a:spLocks noGrp="1"/>
          </p:cNvSpPr>
          <p:nvPr>
            <p:ph type="sldNum" sz="quarter" idx="5"/>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838460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BA9CD-00AB-7CA6-3187-8EC8FF262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5163D-21BD-94DC-207A-FF8F70BE9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38CAC-3A6E-0324-FE0D-C6DDFD5B49B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Recommendation 7: In pediatric patients with antiphospholipid antibody syndrome, the ASH ISTH Guideline Panel suggests using secondary anticoagulant prophylaxis rather than no secondary anticoagulant prophylaxis (conditional recommendation based on low certainty in the evidence about effects ⨁⨁◯◯). </a:t>
            </a:r>
          </a:p>
          <a:p>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US" dirty="0"/>
          </a:p>
        </p:txBody>
      </p:sp>
      <p:sp>
        <p:nvSpPr>
          <p:cNvPr id="4" name="Slide Number Placeholder 3">
            <a:extLst>
              <a:ext uri="{FF2B5EF4-FFF2-40B4-BE49-F238E27FC236}">
                <a16:creationId xmlns:a16="http://schemas.microsoft.com/office/drawing/2014/main" id="{6C9BC273-0C9B-5A21-A470-9ABA8606DE16}"/>
              </a:ext>
            </a:extLst>
          </p:cNvPr>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916927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CA" sz="2600" dirty="0">
                <a:solidFill>
                  <a:schemeClr val="tx1">
                    <a:lumMod val="50000"/>
                    <a:lumOff val="50000"/>
                  </a:schemeClr>
                </a:solidFill>
              </a:rPr>
              <a:t>adult open-label RCT comparing low-dose aspirin to low-dose aspirin plus low-intensity warfarin in adult patients with positive APLA </a:t>
            </a:r>
          </a:p>
          <a:p>
            <a:pPr marL="800100" lvl="1" indent="-342900">
              <a:buFont typeface="Arial" panose="020B0604020202020204" pitchFamily="34" charset="0"/>
              <a:buChar char="•"/>
            </a:pPr>
            <a:r>
              <a:rPr lang="en-CA" sz="2600" dirty="0">
                <a:solidFill>
                  <a:schemeClr val="tx1">
                    <a:lumMod val="50000"/>
                    <a:lumOff val="50000"/>
                  </a:schemeClr>
                </a:solidFill>
              </a:rPr>
              <a:t>no difference in VTE incidence </a:t>
            </a:r>
          </a:p>
          <a:p>
            <a:pPr marL="800100" lvl="1" indent="-342900">
              <a:buFont typeface="Arial" panose="020B0604020202020204" pitchFamily="34" charset="0"/>
              <a:buChar char="•"/>
            </a:pPr>
            <a:r>
              <a:rPr lang="en-CA" sz="2600" dirty="0">
                <a:solidFill>
                  <a:schemeClr val="tx1">
                    <a:lumMod val="50000"/>
                    <a:lumOff val="50000"/>
                  </a:schemeClr>
                </a:solidFill>
              </a:rPr>
              <a:t>higher rate of bleeding events in patients receiving anticoagulation prophylaxis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CA" u="sng" dirty="0"/>
          </a:p>
          <a:p>
            <a:pPr lvl="0"/>
            <a:r>
              <a:rPr lang="en-CA" sz="1200" kern="1200" dirty="0">
                <a:solidFill>
                  <a:schemeClr val="tx1"/>
                </a:solidFill>
                <a:effectLst/>
                <a:latin typeface="+mn-lt"/>
                <a:ea typeface="+mn-ea"/>
                <a:cs typeface="+mn-cs"/>
              </a:rPr>
              <a:t>An a-priori decision was made to exclude pediatric patients receiving antiplatelet therapy, and therefore the panel cannot comment on risk/benefit of using antiplatelet agents in this cohort. </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panel acknowledges that evolving definitions of antiphospholipid syndrome may influence clinical decision making and emphasizes that individual patient characteristics—such as the presence of an underlying autoimmune disorder, double or triple antibody positivity, the strength of antibody titers, and microvascular manifestations should be considered when evaluating the need for primary anticoagulant prophylaxis.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Through a systematic review, no studies were identified that specifically addressed the question of anticoagulant prophylaxis versus no anticoagulant prophylaxis in pediatric patients with persistently positive antiphospholipid antibodies and no history of thromboembolism. Evidence from a single open-label RCT comparing low-dose aspirin to low-dose aspirin plus low-intensity warfarin in adult patients with positive antiphospholipid antibodies (PMID: 24097288) was considered. While this trial reported no differences in the incidence of VTE between the groups, it found a higher rate of bleeding events in patients receiving anticoagulation prophylaxis. However, this study did not include the pediatric population in question. To address this gap, the panel adopted an expert evidence approach, systematically gathering clinical experience through a survey distributed to panel members. The survey included targeted questions to estimate the number of patients managed by each expert and the rates of thrombosis and bleeding in these patients. Sixteen responses were received, providing data on 88 pediatric patients. Among these, five out of 88 (6%) received primary anticoagulant prophylaxis for persistently positive antiphospholipid antibodies without thrombosis, while 83 out of 88 (94%) did not. The survey did not include questions regarding the use of short-term prophylaxis at times of increased VTE risk (i.e., hospitalization). The panel acknowledged that, while this approach offered valuable insights in the absence of published studies, it was inherently limited by potential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expert survey evaluated the use of primary anticoagulant prophylaxis vs. no anticoagulant prophylaxis in pediatric patients with persistently positive antiphospholipid antibodies and no history of thrombosis. Based on panel member responses, symptomatic VTE events were reported in one out of five (20%) patients in the anticoagulant prophylaxis group and in 2 out of 83 (2%) in the no-anticoagulant prophylaxis group. The certainty of the estimated effects is very low owing to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According to panel member responses to the expert survey, no major bleeding events were reported in either group: zero out of 5 patients in the anticoagulant prophylaxis group and 0 out of 83 patients in the no-anticoagulant group. CRNM bleeding occurred in 1 out of 5 patients (20%) in the anticoagulant prophylaxis group, compared to 0 out of 83 patients in the no-anticoagulant group. </a:t>
            </a:r>
            <a:r>
              <a:rPr lang="en-US" sz="1200" kern="1200" dirty="0">
                <a:solidFill>
                  <a:schemeClr val="tx1"/>
                </a:solidFill>
                <a:effectLst/>
                <a:latin typeface="+mn-lt"/>
                <a:ea typeface="+mn-ea"/>
                <a:cs typeface="+mn-cs"/>
              </a:rPr>
              <a:t>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acknowledged that there was probably no important uncertainty or variability in the acceptability of anticoagulant prophylaxis for pediatric patients with persistently positive antiphospholipid antibodies. This was primarily because anticoagulation options for patients with antiphospholipid antibodies are often limited to LMWH or VKAs, which have high burdens of use and may be unacceptable to patients.  However, the panel also noted that the acceptability could vary depending on factors such as the duration of anticoagulation, the perceived risk of thrombosis, or whether the concern was arterial vs venous thrombosis.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a:r>
          </a:p>
          <a:p>
            <a:endParaRPr lang="en-CA" sz="1200" u="sng" kern="1200" dirty="0">
              <a:solidFill>
                <a:schemeClr val="tx1"/>
              </a:solidFill>
              <a:effectLst/>
              <a:latin typeface="+mn-lt"/>
              <a:ea typeface="+mn-ea"/>
              <a:cs typeface="+mn-cs"/>
            </a:endParaRPr>
          </a:p>
          <a:p>
            <a:endParaRPr lang="en-CA" sz="120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Brandão LR, Tartakovsky I, </a:t>
            </a:r>
            <a:r>
              <a:rPr lang="en-US" sz="1200" b="0" i="0" kern="1200" dirty="0" err="1">
                <a:solidFill>
                  <a:schemeClr val="tx1"/>
                </a:solidFill>
                <a:effectLst/>
                <a:latin typeface="+mn-lt"/>
                <a:ea typeface="+mn-ea"/>
                <a:cs typeface="+mn-cs"/>
              </a:rPr>
              <a:t>Albisetti</a:t>
            </a:r>
            <a:r>
              <a:rPr lang="en-US" sz="1200" b="0" i="0" kern="1200" dirty="0">
                <a:solidFill>
                  <a:schemeClr val="tx1"/>
                </a:solidFill>
                <a:effectLst/>
                <a:latin typeface="+mn-lt"/>
                <a:ea typeface="+mn-ea"/>
                <a:cs typeface="+mn-cs"/>
              </a:rPr>
              <a:t> M, Halton J, Bomgaars L, Chalmers E, Luciani M, Saracco P, Felgenhauer J, </a:t>
            </a:r>
            <a:r>
              <a:rPr lang="en-US" sz="1200" b="0" i="0" kern="1200" dirty="0" err="1">
                <a:solidFill>
                  <a:schemeClr val="tx1"/>
                </a:solidFill>
                <a:effectLst/>
                <a:latin typeface="+mn-lt"/>
                <a:ea typeface="+mn-ea"/>
                <a:cs typeface="+mn-cs"/>
              </a:rPr>
              <a:t>Lvova</a:t>
            </a:r>
            <a:r>
              <a:rPr lang="en-US" sz="1200" b="0" i="0" kern="1200" dirty="0">
                <a:solidFill>
                  <a:schemeClr val="tx1"/>
                </a:solidFill>
                <a:effectLst/>
                <a:latin typeface="+mn-lt"/>
                <a:ea typeface="+mn-ea"/>
                <a:cs typeface="+mn-cs"/>
              </a:rPr>
              <a:t> O, </a:t>
            </a:r>
            <a:r>
              <a:rPr lang="en-US" sz="1200" b="0" i="0" kern="1200" dirty="0" err="1">
                <a:solidFill>
                  <a:schemeClr val="tx1"/>
                </a:solidFill>
                <a:effectLst/>
                <a:latin typeface="+mn-lt"/>
                <a:ea typeface="+mn-ea"/>
                <a:cs typeface="+mn-cs"/>
              </a:rPr>
              <a:t>Simetzberger</a:t>
            </a:r>
            <a:r>
              <a:rPr lang="en-US" sz="1200" b="0" i="0" kern="1200" dirty="0">
                <a:solidFill>
                  <a:schemeClr val="tx1"/>
                </a:solidFill>
                <a:effectLst/>
                <a:latin typeface="+mn-lt"/>
                <a:ea typeface="+mn-ea"/>
                <a:cs typeface="+mn-cs"/>
              </a:rPr>
              <a:t> M, Sun Z, Mitchell LG. Dabigatran in the treatment and secondary prophylaxis of venous thromboembolism in children with thrombophilia. Blood Adv. 2022 Nov 22;6(22):5908-5923.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10.1182/bloodadvances.2021005681. PMID: 36150047; PMCID: PMC966</a:t>
            </a:r>
          </a:p>
          <a:p>
            <a:endParaRPr lang="en-US" sz="1200" b="0" i="0" u="sng" kern="1200" dirty="0">
              <a:solidFill>
                <a:schemeClr val="tx1"/>
              </a:solidFill>
              <a:effectLst/>
              <a:latin typeface="+mn-lt"/>
              <a:ea typeface="+mn-ea"/>
              <a:cs typeface="+mn-cs"/>
            </a:endParaRP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 J, Song H, Wei M, He Y. Clinical characteristics and thrombosis outcomes of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antiphospholipid syndrome: analysis of 58 patients. Clin </a:t>
            </a:r>
            <a:r>
              <a:rPr lang="en-US" sz="1200" b="0" i="0" kern="1200" dirty="0" err="1">
                <a:solidFill>
                  <a:schemeClr val="tx1"/>
                </a:solidFill>
                <a:effectLst/>
                <a:latin typeface="+mn-lt"/>
                <a:ea typeface="+mn-ea"/>
                <a:cs typeface="+mn-cs"/>
              </a:rPr>
              <a:t>Rheumatol</a:t>
            </a:r>
            <a:r>
              <a:rPr lang="en-US" sz="1200" b="0" i="0" kern="1200" dirty="0">
                <a:solidFill>
                  <a:schemeClr val="tx1"/>
                </a:solidFill>
                <a:effectLst/>
                <a:latin typeface="+mn-lt"/>
                <a:ea typeface="+mn-ea"/>
                <a:cs typeface="+mn-cs"/>
              </a:rPr>
              <a:t>. 2018 May;37(5):1295-1303.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10.1007/s10067-017-3776-5.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2017 Jul 26. PMID: 28748509.</a:t>
            </a:r>
          </a:p>
          <a:p>
            <a:endParaRPr lang="en-US" sz="1200" b="0" i="0" u="sng"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Avcin</a:t>
            </a:r>
            <a:r>
              <a:rPr lang="en-US" sz="1200" b="0" i="0" kern="1200" dirty="0">
                <a:solidFill>
                  <a:schemeClr val="tx1"/>
                </a:solidFill>
                <a:effectLst/>
                <a:latin typeface="+mn-lt"/>
                <a:ea typeface="+mn-ea"/>
                <a:cs typeface="+mn-cs"/>
              </a:rPr>
              <a:t> T, </a:t>
            </a:r>
            <a:r>
              <a:rPr lang="en-US" sz="1200" b="0" i="0" kern="1200" dirty="0" err="1">
                <a:solidFill>
                  <a:schemeClr val="tx1"/>
                </a:solidFill>
                <a:effectLst/>
                <a:latin typeface="+mn-lt"/>
                <a:ea typeface="+mn-ea"/>
                <a:cs typeface="+mn-cs"/>
              </a:rPr>
              <a:t>Cimaz</a:t>
            </a:r>
            <a:r>
              <a:rPr lang="en-US" sz="1200" b="0" i="0" kern="1200" dirty="0">
                <a:solidFill>
                  <a:schemeClr val="tx1"/>
                </a:solidFill>
                <a:effectLst/>
                <a:latin typeface="+mn-lt"/>
                <a:ea typeface="+mn-ea"/>
                <a:cs typeface="+mn-cs"/>
              </a:rPr>
              <a:t> R, Silverman ED, Cervera R, </a:t>
            </a:r>
            <a:r>
              <a:rPr lang="en-US" sz="1200" b="0" i="0" kern="1200" dirty="0" err="1">
                <a:solidFill>
                  <a:schemeClr val="tx1"/>
                </a:solidFill>
                <a:effectLst/>
                <a:latin typeface="+mn-lt"/>
                <a:ea typeface="+mn-ea"/>
                <a:cs typeface="+mn-cs"/>
              </a:rPr>
              <a:t>Gattorno</a:t>
            </a:r>
            <a:r>
              <a:rPr lang="en-US" sz="1200" b="0" i="0" kern="1200" dirty="0">
                <a:solidFill>
                  <a:schemeClr val="tx1"/>
                </a:solidFill>
                <a:effectLst/>
                <a:latin typeface="+mn-lt"/>
                <a:ea typeface="+mn-ea"/>
                <a:cs typeface="+mn-cs"/>
              </a:rPr>
              <a:t> M, Garay S, Berkun Y, </a:t>
            </a:r>
            <a:r>
              <a:rPr lang="en-US" sz="1200" b="0" i="0" kern="1200" dirty="0" err="1">
                <a:solidFill>
                  <a:schemeClr val="tx1"/>
                </a:solidFill>
                <a:effectLst/>
                <a:latin typeface="+mn-lt"/>
                <a:ea typeface="+mn-ea"/>
                <a:cs typeface="+mn-cs"/>
              </a:rPr>
              <a:t>Sztajnbok</a:t>
            </a:r>
            <a:r>
              <a:rPr lang="en-US" sz="1200" b="0" i="0" kern="1200" dirty="0">
                <a:solidFill>
                  <a:schemeClr val="tx1"/>
                </a:solidFill>
                <a:effectLst/>
                <a:latin typeface="+mn-lt"/>
                <a:ea typeface="+mn-ea"/>
                <a:cs typeface="+mn-cs"/>
              </a:rPr>
              <a:t> FR, Silva CA, Campos LM, Saad-Magalhaes C, </a:t>
            </a:r>
            <a:r>
              <a:rPr lang="en-US" sz="1200" b="0" i="0" kern="1200" dirty="0" err="1">
                <a:solidFill>
                  <a:schemeClr val="tx1"/>
                </a:solidFill>
                <a:effectLst/>
                <a:latin typeface="+mn-lt"/>
                <a:ea typeface="+mn-ea"/>
                <a:cs typeface="+mn-cs"/>
              </a:rPr>
              <a:t>Rigante</a:t>
            </a:r>
            <a:r>
              <a:rPr lang="en-US" sz="1200" b="0" i="0" kern="1200" dirty="0">
                <a:solidFill>
                  <a:schemeClr val="tx1"/>
                </a:solidFill>
                <a:effectLst/>
                <a:latin typeface="+mn-lt"/>
                <a:ea typeface="+mn-ea"/>
                <a:cs typeface="+mn-cs"/>
              </a:rPr>
              <a:t> D, Ravelli A, Martini A, Rozman B, Meroni PL. Pediatric antiphospholipid syndrome: clinical and immunologic features of 121 patients in an international registry. Pediatrics. 2008 Nov;122(5):e1100-7.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10.1542/peds.2008-1209.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2008 Oct 27. PMID: 18955411.</a:t>
            </a:r>
            <a:endParaRPr lang="en-CA" sz="1200" u="sng" kern="1200" dirty="0">
              <a:solidFill>
                <a:schemeClr val="tx1"/>
              </a:solidFill>
              <a:effectLst/>
              <a:latin typeface="+mn-lt"/>
              <a:ea typeface="+mn-ea"/>
              <a:cs typeface="+mn-cs"/>
            </a:endParaRPr>
          </a:p>
          <a:p>
            <a:endParaRPr lang="en-CA" sz="120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Aguiar CL, </a:t>
            </a:r>
            <a:r>
              <a:rPr lang="en-US" sz="1200" b="0" i="0" kern="1200" dirty="0" err="1">
                <a:solidFill>
                  <a:schemeClr val="tx1"/>
                </a:solidFill>
                <a:effectLst/>
                <a:latin typeface="+mn-lt"/>
                <a:ea typeface="+mn-ea"/>
                <a:cs typeface="+mn-cs"/>
              </a:rPr>
              <a:t>Soybilgic</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Avcin</a:t>
            </a:r>
            <a:r>
              <a:rPr lang="en-US" sz="1200" b="0" i="0" kern="1200" dirty="0">
                <a:solidFill>
                  <a:schemeClr val="tx1"/>
                </a:solidFill>
                <a:effectLst/>
                <a:latin typeface="+mn-lt"/>
                <a:ea typeface="+mn-ea"/>
                <a:cs typeface="+mn-cs"/>
              </a:rPr>
              <a:t> T, </a:t>
            </a:r>
            <a:r>
              <a:rPr lang="en-US" sz="1200" b="0" i="0" kern="1200" dirty="0" err="1">
                <a:solidFill>
                  <a:schemeClr val="tx1"/>
                </a:solidFill>
                <a:effectLst/>
                <a:latin typeface="+mn-lt"/>
                <a:ea typeface="+mn-ea"/>
                <a:cs typeface="+mn-cs"/>
              </a:rPr>
              <a:t>Myones</a:t>
            </a:r>
            <a:r>
              <a:rPr lang="en-US" sz="1200" b="0" i="0" kern="1200" dirty="0">
                <a:solidFill>
                  <a:schemeClr val="tx1"/>
                </a:solidFill>
                <a:effectLst/>
                <a:latin typeface="+mn-lt"/>
                <a:ea typeface="+mn-ea"/>
                <a:cs typeface="+mn-cs"/>
              </a:rPr>
              <a:t> BL. Pediatric antiphospholipid syndrome. Current Rheumatology Reports. 2015 Apr;17(4):27. DOI: 10.1007/s11926-015-0504-5. PMID: 25854492.</a:t>
            </a:r>
            <a:endParaRPr lang="en-CA"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 J., Song, H., Wei, M.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Clinical characteristics and thrombosis outcomes of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antiphospholipid syndrome: analysis of 58 patients. </a:t>
            </a:r>
            <a:r>
              <a:rPr lang="en-US" sz="1200" b="0" i="1" kern="1200" dirty="0">
                <a:solidFill>
                  <a:schemeClr val="tx1"/>
                </a:solidFill>
                <a:effectLst/>
                <a:latin typeface="+mn-lt"/>
                <a:ea typeface="+mn-ea"/>
                <a:cs typeface="+mn-cs"/>
              </a:rPr>
              <a:t>Clin </a:t>
            </a:r>
            <a:r>
              <a:rPr lang="en-US" sz="1200" b="0" i="1" kern="1200" dirty="0" err="1">
                <a:solidFill>
                  <a:schemeClr val="tx1"/>
                </a:solidFill>
                <a:effectLst/>
                <a:latin typeface="+mn-lt"/>
                <a:ea typeface="+mn-ea"/>
                <a:cs typeface="+mn-cs"/>
              </a:rPr>
              <a:t>Rheumatol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37</a:t>
            </a:r>
            <a:r>
              <a:rPr lang="en-US" sz="1200" b="0" i="0" kern="1200" dirty="0">
                <a:solidFill>
                  <a:schemeClr val="tx1"/>
                </a:solidFill>
                <a:effectLst/>
                <a:latin typeface="+mn-lt"/>
                <a:ea typeface="+mn-ea"/>
                <a:cs typeface="+mn-cs"/>
              </a:rPr>
              <a:t>, 1295–1303 (2018). https://doi.org/10.1007/s10067-017-3776-5</a:t>
            </a:r>
          </a:p>
          <a:p>
            <a:endParaRPr lang="en-CA" u="sng" dirty="0"/>
          </a:p>
          <a:p>
            <a:r>
              <a:rPr lang="en-US" sz="1200" b="0" i="0" kern="1200" dirty="0">
                <a:solidFill>
                  <a:schemeClr val="tx1"/>
                </a:solidFill>
                <a:effectLst/>
                <a:latin typeface="+mn-lt"/>
                <a:ea typeface="+mn-ea"/>
                <a:cs typeface="+mn-cs"/>
              </a:rPr>
              <a:t>Rao AAN et al. Blood Coagulation &amp; Fibrinolysis 28(3):p 205-210, April 2017.</a:t>
            </a:r>
          </a:p>
          <a:p>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 J., Song, H., Wei, M.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Clinical characteristics and thrombosis outcomes of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antiphospholipid syndrome: analysis of 58 patients. </a:t>
            </a:r>
            <a:r>
              <a:rPr lang="en-US" sz="1200" b="0" i="1" kern="1200" dirty="0">
                <a:solidFill>
                  <a:schemeClr val="tx1"/>
                </a:solidFill>
                <a:effectLst/>
                <a:latin typeface="+mn-lt"/>
                <a:ea typeface="+mn-ea"/>
                <a:cs typeface="+mn-cs"/>
              </a:rPr>
              <a:t>Clin </a:t>
            </a:r>
            <a:r>
              <a:rPr lang="en-US" sz="1200" b="0" i="1" kern="1200" dirty="0" err="1">
                <a:solidFill>
                  <a:schemeClr val="tx1"/>
                </a:solidFill>
                <a:effectLst/>
                <a:latin typeface="+mn-lt"/>
                <a:ea typeface="+mn-ea"/>
                <a:cs typeface="+mn-cs"/>
              </a:rPr>
              <a:t>Rheumatol</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37</a:t>
            </a:r>
            <a:r>
              <a:rPr lang="en-US" sz="1200" b="0" i="0" kern="1200" dirty="0">
                <a:solidFill>
                  <a:schemeClr val="tx1"/>
                </a:solidFill>
                <a:effectLst/>
                <a:latin typeface="+mn-lt"/>
                <a:ea typeface="+mn-ea"/>
                <a:cs typeface="+mn-cs"/>
              </a:rPr>
              <a:t>, 1295–1303 (2018). https://doi.org/10.1007/s10067-017-3776-5</a:t>
            </a:r>
          </a:p>
          <a:p>
            <a:endParaRPr lang="en-CA" u="sng" dirty="0"/>
          </a:p>
          <a:p>
            <a:r>
              <a:rPr lang="en-US" sz="1200" b="0" i="0" kern="1200" dirty="0">
                <a:solidFill>
                  <a:schemeClr val="tx1"/>
                </a:solidFill>
                <a:effectLst/>
                <a:latin typeface="+mn-lt"/>
                <a:ea typeface="+mn-ea"/>
                <a:cs typeface="+mn-cs"/>
              </a:rPr>
              <a:t>Nageswara Rao, Amulya A.; Elwood, Kendra; Kaur, </a:t>
            </a:r>
            <a:r>
              <a:rPr lang="en-US" sz="1200" b="0" i="0" kern="1200" dirty="0" err="1">
                <a:solidFill>
                  <a:schemeClr val="tx1"/>
                </a:solidFill>
                <a:effectLst/>
                <a:latin typeface="+mn-lt"/>
                <a:ea typeface="+mn-ea"/>
                <a:cs typeface="+mn-cs"/>
              </a:rPr>
              <a:t>Dominder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Warad</a:t>
            </a:r>
            <a:r>
              <a:rPr lang="en-US" sz="1200" b="0" i="0" kern="1200" dirty="0">
                <a:solidFill>
                  <a:schemeClr val="tx1"/>
                </a:solidFill>
                <a:effectLst/>
                <a:latin typeface="+mn-lt"/>
                <a:ea typeface="+mn-ea"/>
                <a:cs typeface="+mn-cs"/>
              </a:rPr>
              <a:t>, Deepti M.; Rodriguez, Vilmarie. A retrospective review of pediatric antiphospholipid syndrome and thrombosis outcomes. Blood Coagulation &amp; Fibrinolysis 28(3):p 205-210, April 2017. | DOI: 10.1097/MBC.0000000000000576</a:t>
            </a:r>
          </a:p>
          <a:p>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Rao AAN et al. Blood Coagulation &amp; Fibrinolysis 28(3):p 205-210, April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Avcin</a:t>
            </a:r>
            <a:r>
              <a:rPr lang="en-US" sz="1200" b="0" i="0" kern="1200" dirty="0">
                <a:solidFill>
                  <a:schemeClr val="tx1"/>
                </a:solidFill>
                <a:effectLst/>
                <a:latin typeface="+mn-lt"/>
                <a:ea typeface="+mn-ea"/>
                <a:cs typeface="+mn-cs"/>
              </a:rPr>
              <a:t> T et al. Pediatrics. 2008 Nov;122(5):e1100-7. </a:t>
            </a:r>
            <a:endParaRPr lang="en-CA"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Brandão LR et al. Blood Adv. 2022 Nov 22;6(22):5908-5923.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 J et al. Clin </a:t>
            </a:r>
            <a:r>
              <a:rPr lang="en-US" sz="1200" b="0" i="0" kern="1200" dirty="0" err="1">
                <a:solidFill>
                  <a:schemeClr val="tx1"/>
                </a:solidFill>
                <a:effectLst/>
                <a:latin typeface="+mn-lt"/>
                <a:ea typeface="+mn-ea"/>
                <a:cs typeface="+mn-cs"/>
              </a:rPr>
              <a:t>Rheumatol</a:t>
            </a:r>
            <a:r>
              <a:rPr lang="en-US" sz="1200" b="0" i="0" kern="1200" dirty="0">
                <a:solidFill>
                  <a:schemeClr val="tx1"/>
                </a:solidFill>
                <a:effectLst/>
                <a:latin typeface="+mn-lt"/>
                <a:ea typeface="+mn-ea"/>
                <a:cs typeface="+mn-cs"/>
              </a:rPr>
              <a:t>. 2018 May;37(5):1295-1303. </a:t>
            </a:r>
            <a:endParaRPr lang="en-CA"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3222688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CA" u="sng" dirty="0"/>
          </a:p>
          <a:p>
            <a:pPr lvl="0"/>
            <a:r>
              <a:rPr lang="en-CA" sz="1200" kern="1200" dirty="0">
                <a:solidFill>
                  <a:schemeClr val="tx1"/>
                </a:solidFill>
                <a:effectLst/>
                <a:latin typeface="+mn-lt"/>
                <a:ea typeface="+mn-ea"/>
                <a:cs typeface="+mn-cs"/>
              </a:rPr>
              <a:t>An a-priori decision was made to exclude pediatric patients receiving antiplatelet therapy, and therefore the panel cannot comment on risk/benefit of using antiplatelet agents in this cohort. </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panel acknowledges that evolving definitions of antiphospholipid syndrome may influence clinical decision making and emphasizes that individual patient characteristics—such as the presence of an underlying autoimmune disorder, double or triple antibody positivity, the strength of antibody titers, and microvascular manifestations should be considered when evaluating the need for primary anticoagulant prophylaxis.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Through a systematic review, no studies were identified that specifically addressed the question of anticoagulant prophylaxis versus no anticoagulant prophylaxis in pediatric patients with persistently positive antiphospholipid antibodies and no history of thromboembolism. Evidence from a single open-label RCT comparing low-dose aspirin to low-dose aspirin plus low-intensity warfarin in adult patients with positive antiphospholipid antibodies (PMID: 24097288) </a:t>
            </a:r>
            <a:r>
              <a:rPr lang="en-US" sz="1200" b="0" i="0" kern="1200" dirty="0">
                <a:solidFill>
                  <a:schemeClr val="tx1"/>
                </a:solidFill>
                <a:effectLst/>
                <a:latin typeface="+mn-lt"/>
                <a:ea typeface="+mn-ea"/>
                <a:cs typeface="+mn-cs"/>
              </a:rPr>
              <a:t>Rheumatology (Oxford). 2014 Feb;53(2):275-84  </a:t>
            </a:r>
            <a:r>
              <a:rPr lang="en-CA" sz="1200" kern="1200" dirty="0">
                <a:solidFill>
                  <a:schemeClr val="tx1"/>
                </a:solidFill>
                <a:effectLst/>
                <a:latin typeface="+mn-lt"/>
                <a:ea typeface="+mn-ea"/>
                <a:cs typeface="+mn-cs"/>
              </a:rPr>
              <a:t>was considered. While this trial reported no differences in the incidence of VTE between the groups, it found a higher rate of bleeding events in patients receiving anticoagulation prophylaxis. However, this study did not include the pediatric population in question. To address this gap, the panel adopted an expert evidence approach, systematically gathering clinical experience through a survey distributed to panel members. The survey included targeted questions to estimate the number of patients managed by each expert and the rates of thrombosis and bleeding in these patients. Sixteen responses were received, providing data on 88 pediatric patients. Among these, five out of 88 (6%) received primary anticoagulant prophylaxis for persistently positive antiphospholipid antibodies without thrombosis, while 83 out of 88 (94%) did not. The survey did not include questions regarding the use of short-term prophylaxis at times of increased VTE risk (i.e., hospitalization). The panel acknowledged that, while this approach offered valuable insights in the absence of published studies, it was inherently limited by potential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expert survey evaluated the use of primary anticoagulant prophylaxis vs. no anticoagulant prophylaxis in pediatric patients with persistently positive antiphospholipid antibodies and no history of thrombosis. Based on panel member responses, symptomatic VTE events were reported in one out of five (20%) patients in the anticoagulant prophylaxis group and in 2 out of 83 (2%) in the no-anticoagulant prophylaxis group. The certainty of the estimated effects is very low owing to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According to panel member responses to the expert survey, no major bleeding events were reported in either group: zero out of 5 patients in the anticoagulant prophylaxis group and 0 out of 83 patients in the no-anticoagulant group. CRNM bleeding occurred in 1 out of 5 patients (20%) in the anticoagulant prophylaxis group, compared to 0 out of 83 patients in the no-anticoagulant group. </a:t>
            </a:r>
            <a:r>
              <a:rPr lang="en-US" sz="1200" kern="1200" dirty="0">
                <a:solidFill>
                  <a:schemeClr val="tx1"/>
                </a:solidFill>
                <a:effectLst/>
                <a:latin typeface="+mn-lt"/>
                <a:ea typeface="+mn-ea"/>
                <a:cs typeface="+mn-cs"/>
              </a:rPr>
              <a:t>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acknowledged that there was probably no important uncertainty or variability in the acceptability of anticoagulant prophylaxis for pediatric patients with persistently positive antiphospholipid antibodies. This was primarily because anticoagulation options for patients with antiphospholipid antibodies are often limited to LMWH or VKAs, which have high burdens of use and may be unacceptable to patients.  However, the panel also noted that the acceptability could vary depending on factors such as the duration of anticoagulation, the perceived risk of thrombosis, or whether the concern was arterial vs venous thrombosis.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a:r>
            <a:endParaRPr lang="en-CA" u="sng" dirty="0"/>
          </a:p>
          <a:p>
            <a:endParaRPr lang="en-CA" sz="120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1978230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2E53-5B8A-CB39-DEB5-0173A18AF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E93E3-35FD-70A1-9B8F-544DE69D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A14D5-1902-99C7-F226-D098D39E7C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CA" u="sng" dirty="0"/>
          </a:p>
          <a:p>
            <a:pPr lvl="0"/>
            <a:r>
              <a:rPr lang="en-CA" sz="1200" kern="1200" dirty="0">
                <a:solidFill>
                  <a:schemeClr val="tx1"/>
                </a:solidFill>
                <a:effectLst/>
                <a:latin typeface="+mn-lt"/>
                <a:ea typeface="+mn-ea"/>
                <a:cs typeface="+mn-cs"/>
              </a:rPr>
              <a:t>An a-priori decision was made to exclude pediatric patients receiving antiplatelet therapy, and therefore the panel cannot comment on risk/benefit of using antiplatelet agents in this cohort. </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panel acknowledges that evolving definitions of antiphospholipid syndrome may influence clinical decision making and emphasizes that individual patient characteristics—such as the presence of an underlying autoimmune disorder, double or triple antibody positivity, the strength of antibody titers, and microvascular manifestations should be considered when evaluating the need for primary anticoagulant prophylaxis.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Through a systematic review, no studies were identified that specifically addressed the question of anticoagulant prophylaxis versus no anticoagulant prophylaxis in pediatric patients with persistently positive antiphospholipid antibodies and no history of thromboembolism. Evidence from a single open-label RCT comparing low-dose aspirin to low-dose aspirin plus low-intensity warfarin in adult patients with positive antiphospholipid antibodies (PMID: 24097288) </a:t>
            </a:r>
            <a:r>
              <a:rPr lang="en-US" sz="1200" b="0" i="0" kern="1200" dirty="0">
                <a:solidFill>
                  <a:schemeClr val="tx1"/>
                </a:solidFill>
                <a:effectLst/>
                <a:latin typeface="+mn-lt"/>
                <a:ea typeface="+mn-ea"/>
                <a:cs typeface="+mn-cs"/>
              </a:rPr>
              <a:t>Rheumatology (Oxford). 2014 Feb;53(2):275-84  </a:t>
            </a:r>
            <a:r>
              <a:rPr lang="en-CA" sz="1200" kern="1200" dirty="0">
                <a:solidFill>
                  <a:schemeClr val="tx1"/>
                </a:solidFill>
                <a:effectLst/>
                <a:latin typeface="+mn-lt"/>
                <a:ea typeface="+mn-ea"/>
                <a:cs typeface="+mn-cs"/>
              </a:rPr>
              <a:t>was considered. While this trial reported no differences in the incidence of VTE between the groups, it found a higher rate of bleeding events in patients receiving anticoagulation prophylaxis. However, this study did not include the pediatric population in question. To address this gap, the panel adopted an expert evidence approach, systematically gathering clinical experience through a survey distributed to panel members. The survey included targeted questions to estimate the number of patients managed by each expert and the rates of thrombosis and bleeding in these patients. Sixteen responses were received, providing data on 88 pediatric patients. Among these, five out of 88 (6%) received primary anticoagulant prophylaxis for persistently positive antiphospholipid antibodies without thrombosis, while 83 out of 88 (94%) did not. The survey did not include questions regarding the use of short-term prophylaxis at times of increased VTE risk (i.e., hospitalization). The panel acknowledged that, while this approach offered valuable insights in the absence of published studies, it was inherently limited by potential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expert survey evaluated the use of primary anticoagulant prophylaxis vs. no anticoagulant </a:t>
            </a:r>
            <a:r>
              <a:rPr lang="en-CA" sz="1200" kern="1200" dirty="0" err="1">
                <a:solidFill>
                  <a:schemeClr val="tx1"/>
                </a:solidFill>
                <a:effectLst/>
                <a:latin typeface="+mn-lt"/>
                <a:ea typeface="+mn-ea"/>
                <a:cs typeface="+mn-cs"/>
              </a:rPr>
              <a:t>psymptomatic</a:t>
            </a:r>
            <a:r>
              <a:rPr lang="en-CA" sz="1200" kern="1200" dirty="0">
                <a:solidFill>
                  <a:schemeClr val="tx1"/>
                </a:solidFill>
                <a:effectLst/>
                <a:latin typeface="+mn-lt"/>
                <a:ea typeface="+mn-ea"/>
                <a:cs typeface="+mn-cs"/>
              </a:rPr>
              <a:t> VTE events were reported in one out of five (20%) patients in the anticoagulant prophylaxis group and in 2 out of 83 (2%) in the no-anticoagulant prophylaxis </a:t>
            </a:r>
            <a:r>
              <a:rPr lang="en-CA" sz="1200" kern="1200" dirty="0" err="1">
                <a:solidFill>
                  <a:schemeClr val="tx1"/>
                </a:solidFill>
                <a:effectLst/>
                <a:latin typeface="+mn-lt"/>
                <a:ea typeface="+mn-ea"/>
                <a:cs typeface="+mn-cs"/>
              </a:rPr>
              <a:t>group.rophylaxis</a:t>
            </a:r>
            <a:r>
              <a:rPr lang="en-CA" sz="1200" kern="1200" dirty="0">
                <a:solidFill>
                  <a:schemeClr val="tx1"/>
                </a:solidFill>
                <a:effectLst/>
                <a:latin typeface="+mn-lt"/>
                <a:ea typeface="+mn-ea"/>
                <a:cs typeface="+mn-cs"/>
              </a:rPr>
              <a:t> in pediatric patients with persistently positive antiphospholipid antibodies and no history of thrombosis. Based on panel member responses, The certainty of the estimated effects is very low owing to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According to panel member responses to the expert survey, no major bleeding events were reported in either group: zero out of 5 patients in the anticoagulant prophylaxis group and 0 out of 83 patients in the no-anticoagulant group. CRNM bleeding occurred in 1 out of 5 patients (20%) in the anticoagulant prophylaxis group, compared to 0 out of 83 patients in the no-anticoagulant group. </a:t>
            </a:r>
            <a:r>
              <a:rPr lang="en-US" sz="1200" kern="1200" dirty="0">
                <a:solidFill>
                  <a:schemeClr val="tx1"/>
                </a:solidFill>
                <a:effectLst/>
                <a:latin typeface="+mn-lt"/>
                <a:ea typeface="+mn-ea"/>
                <a:cs typeface="+mn-cs"/>
              </a:rPr>
              <a:t>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acknowledged that there was probably no important uncertainty or variability in the acceptability of anticoagulant prophylaxis for pediatric patients with persistently positive antiphospholipid antibodies. This was primarily because anticoagulation options for patients with antiphospholipid antibodies are often limited to LMWH or VKAs, which have high burdens of use and may be unacceptable to patients.  However, the panel also noted that the acceptability could vary depending on factors such as the duration of anticoagulation, the perceived risk of thrombosis, or whether the concern was arterial vs venous thrombosis.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a:r>
            <a:endParaRPr lang="en-CA" u="sng" dirty="0"/>
          </a:p>
          <a:p>
            <a:endParaRPr lang="en-CA" sz="1200" u="sng" dirty="0"/>
          </a:p>
        </p:txBody>
      </p:sp>
      <p:sp>
        <p:nvSpPr>
          <p:cNvPr id="4" name="Slide Number Placeholder 3">
            <a:extLst>
              <a:ext uri="{FF2B5EF4-FFF2-40B4-BE49-F238E27FC236}">
                <a16:creationId xmlns:a16="http://schemas.microsoft.com/office/drawing/2014/main" id="{6F42A92E-69BA-4A50-75A0-37B27E2A3C2F}"/>
              </a:ext>
            </a:extLst>
          </p:cNvPr>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3620582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CA" u="sng" dirty="0"/>
          </a:p>
          <a:p>
            <a:pPr lvl="0"/>
            <a:r>
              <a:rPr lang="en-CA" sz="1200" kern="1200" dirty="0">
                <a:solidFill>
                  <a:schemeClr val="tx1"/>
                </a:solidFill>
                <a:effectLst/>
                <a:latin typeface="+mn-lt"/>
                <a:ea typeface="+mn-ea"/>
                <a:cs typeface="+mn-cs"/>
              </a:rPr>
              <a:t>An a-priori decision was made to exclude pediatric patients receiving antiplatelet therapy, and therefore the panel cannot comment on risk/benefit of using antiplatelet agents in this cohort. </a:t>
            </a:r>
            <a:endParaRPr lang="en-US"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panel acknowledges that evolving definitions of antiphospholipid syndrome may influence clinical decision making and emphasizes that individual patient characteristics—such as the presence of an underlying autoimmune disorder, double or triple antibody positivity, the strength of antibody titers, and microvascular manifestations should be considered when evaluating the need for primary anticoagulant prophylaxis.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Through a systematic review, no studies were identified that specifically addressed the question of anticoagulant prophylaxis versus no anticoagulant prophylaxis in pediatric patients with persistently positive antiphospholipid antibodies and no history of thromboembolism. Evidence from a single open-label RCT comparing low-dose aspirin to low-dose aspirin plus low-intensity warfarin in adult patients with positive antiphospholipid antibodies (PMID: 24097288) was considered. While this trial reported no differences in the incidence of VTE between the groups, it found a higher rate of bleeding events in patients receiving anticoagulation prophylaxis. However, this study did not include the pediatric population in question. To address this gap, the panel adopted an expert evidence approach, systematically gathering clinical experience through a survey distributed to panel members. The survey included targeted questions to estimate the number of patients managed by each expert and the rates of thrombosis and bleeding in these patients. Sixteen responses were received, providing data on 88 pediatric patients. Among these, five out of 88 (6%) received primary anticoagulant prophylaxis for persistently positive antiphospholipid antibodies without thrombosis, while 83 out of 88 (94%) did not. The survey did not include questions regarding the use of short-term prophylaxis at times of increased VTE risk (i.e., hospitalization). The panel acknowledged that, while this approach offered valuable insights in the absence of published studies, it was inherently limited by potential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expert survey evaluated the use of primary anticoagulant prophylaxis vs. no anticoagulant prophylaxis in pediatric patients with persistently positive antiphospholipid antibodies and no history of thrombosis. Based on panel member responses, symptomatic VTE events were reported in one out of five (20%) patients in the anticoagulant prophylaxis group and in 2 out of 83 (2%) in the no-anticoagulant prophylaxis group. The certainty of the estimated effects is very low owing to recall and perception bias.</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According to panel member responses to the expert survey, no major bleeding events were reported in either group: zero out of 5 patients in the anticoagulant prophylaxis group and 0 out of 83 patients in the no-anticoagulant group. CRNM bleeding occurred in 1 out of 5 patients (20%) in the anticoagulant prophylaxis group, compared to 0 out of 83 patients in the no-anticoagulant group. </a:t>
            </a:r>
            <a:r>
              <a:rPr lang="en-US" sz="1200" kern="1200" dirty="0">
                <a:solidFill>
                  <a:schemeClr val="tx1"/>
                </a:solidFill>
                <a:effectLst/>
                <a:latin typeface="+mn-lt"/>
                <a:ea typeface="+mn-ea"/>
                <a:cs typeface="+mn-cs"/>
              </a:rPr>
              <a:t>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acknowledged that there was probably no important uncertainty or variability in the acceptability of anticoagulant prophylaxis for pediatric patients with persistently positive antiphospholipid antibodies. This was primarily because anticoagulation options for patients with antiphospholipid antibodies are often limited to LMWH or VKAs, which have high burdens of use and may be unacceptable to patients.  However, the panel also noted that the acceptability could vary depending on factors such as the duration of anticoagulation, the perceived risk of thrombosis, or whether the concern was arterial vs venous thrombosis.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a:r>
            <a:endParaRPr lang="en-CA" u="sng" dirty="0"/>
          </a:p>
          <a:p>
            <a:endParaRPr lang="en-CA" sz="1200" u="sng" dirty="0"/>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2705119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C2B7-463D-B54D-C04B-C6CAB39F2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9BFA1-E2EB-77F1-9DA1-2800D2C57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4F7D9-E71E-625C-3670-A2192E77478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Recommendation 7: In pediatric patients with antiphospholipid antibody syndrome, the ASH ISTH Guideline Panel suggests using secondary anticoagulant prophylaxis rather than no secondary anticoagulant prophylaxis (conditional recommendation based on low certainty in the evidence about effects ⨁⨁◯◯). </a:t>
            </a:r>
          </a:p>
          <a:p>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US" dirty="0"/>
          </a:p>
        </p:txBody>
      </p:sp>
      <p:sp>
        <p:nvSpPr>
          <p:cNvPr id="4" name="Slide Number Placeholder 3">
            <a:extLst>
              <a:ext uri="{FF2B5EF4-FFF2-40B4-BE49-F238E27FC236}">
                <a16:creationId xmlns:a16="http://schemas.microsoft.com/office/drawing/2014/main" id="{780F143B-CBEC-6EF4-7A19-45451EDC0FD4}"/>
              </a:ext>
            </a:extLst>
          </p:cNvPr>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28820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3007449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AFF09-31F4-0FEA-44D7-58C78E624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FCD60-2E55-28E5-E8CB-D1ECD31D1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BC355-8BA8-764F-C37F-DADAD4E9EA0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Recommendation 7: In pediatric patients with antiphospholipid antibody syndrome, the ASH ISTH Guideline Panel suggests using secondary anticoagulant prophylaxis rather than no secondary anticoagulant prophylaxis (conditional recommendation based on low certainty in the evidence about effects ⨁⨁◯◯). </a:t>
            </a:r>
          </a:p>
          <a:p>
            <a:r>
              <a:rPr lang="en-US" sz="1200" kern="1200" dirty="0">
                <a:solidFill>
                  <a:schemeClr val="tx1"/>
                </a:solidFill>
                <a:effectLst/>
                <a:latin typeface="+mn-lt"/>
                <a:ea typeface="+mn-ea"/>
                <a:cs typeface="+mn-cs"/>
              </a:rPr>
              <a:t>Recommendation 8: In pediatric patients with persistently positive antiphospholipid antibodies without a history of thrombosis, the ASH ISTH Guideline Panel suggests no primary anticoagulant prophylaxis rather than primary anticoagulant prophylaxis (conditional recommendation based on very low certainty in the evidence about effects ⨁◯◯◯).  </a:t>
            </a:r>
          </a:p>
          <a:p>
            <a:endParaRPr lang="en-US" dirty="0"/>
          </a:p>
        </p:txBody>
      </p:sp>
      <p:sp>
        <p:nvSpPr>
          <p:cNvPr id="4" name="Slide Number Placeholder 3">
            <a:extLst>
              <a:ext uri="{FF2B5EF4-FFF2-40B4-BE49-F238E27FC236}">
                <a16:creationId xmlns:a16="http://schemas.microsoft.com/office/drawing/2014/main" id="{785BFCC7-DF31-74E5-F4A3-6A5C56167C90}"/>
              </a:ext>
            </a:extLst>
          </p:cNvPr>
          <p:cNvSpPr>
            <a:spLocks noGrp="1"/>
          </p:cNvSpPr>
          <p:nvPr>
            <p:ph type="sldNum" sz="quarter" idx="10"/>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1268776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9961-21AF-1744-DE3E-1B16A1FF5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5DFD3-578A-C8B2-9D50-A70C20566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C0E41-EF9A-23DF-350E-7629C45DD88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623B84F-617F-9A6C-4E95-2516A6CC1B41}"/>
              </a:ext>
            </a:extLst>
          </p:cNvPr>
          <p:cNvSpPr>
            <a:spLocks noGrp="1"/>
          </p:cNvSpPr>
          <p:nvPr>
            <p:ph type="sldNum" sz="quarter" idx="5"/>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1941660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916C2-6BBE-5DCA-9480-DD14CE11C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5D69E-3205-2FAF-8DB4-ABE5868AE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D79D6-C5AB-55A8-9FBE-356094C31596}"/>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dirty="0"/>
              <a:t>The ASH/ISTH guideline panel </a:t>
            </a:r>
            <a:r>
              <a:rPr lang="en-CA" sz="1200" b="1" i="1" dirty="0">
                <a:solidFill>
                  <a:srgbClr val="E63E30"/>
                </a:solidFill>
              </a:rPr>
              <a:t>suggests</a:t>
            </a:r>
            <a:r>
              <a:rPr lang="en-CA" sz="1200" dirty="0"/>
              <a:t> </a:t>
            </a:r>
            <a:r>
              <a:rPr lang="en-US" sz="1200" dirty="0">
                <a:solidFill>
                  <a:schemeClr val="tx1"/>
                </a:solidFill>
              </a:rPr>
              <a:t> no primary anticoagulant prophylaxis rather than primary anticoagulant prophylaxis in pediatric patients with persistently positive antiphospholipid antibodies without a history of thrombosis</a:t>
            </a:r>
            <a:endParaRPr lang="en-CA" sz="1200" dirty="0">
              <a:solidFill>
                <a:schemeClr val="tx1"/>
              </a:solidFill>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An a-priori decision was made to exclude pediatric patients receiving only antiplatelet therapy from this evidence profile.</a:t>
            </a:r>
            <a:endParaRPr lang="en-US"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The included evidence showed moderate benefit of secondary anticoagulation prophylaxis (with or without antiplatelet therapy) in reducing recurrent thromboembolism.</a:t>
            </a:r>
            <a:r>
              <a:rPr lang="en-US"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reviewed data from two single-center observational studies (PMID: </a:t>
            </a:r>
            <a:r>
              <a:rPr lang="en-US" sz="1200" kern="1200" dirty="0">
                <a:solidFill>
                  <a:schemeClr val="tx1"/>
                </a:solidFill>
                <a:effectLst/>
                <a:latin typeface="+mn-lt"/>
                <a:ea typeface="+mn-ea"/>
                <a:cs typeface="+mn-cs"/>
              </a:rPr>
              <a:t>27428014</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28748509)</a:t>
            </a:r>
            <a:r>
              <a:rPr lang="en-CA" sz="1200" kern="1200" dirty="0">
                <a:solidFill>
                  <a:schemeClr val="tx1"/>
                </a:solidFill>
                <a:effectLst/>
                <a:latin typeface="+mn-lt"/>
                <a:ea typeface="+mn-ea"/>
                <a:cs typeface="+mn-cs"/>
              </a:rPr>
              <a:t>, a cross-sectional international database study (PMID: 18955411), and subgroup analysis of the phase 2B/3 DIVERSITY trial (36150047). The three non-randomized studies estimated the rate of recurrent thrombosis in pediatric patients with primary and secondary anti-phospholipid antibody syndrome (APS) who received anticoagulation (± antiplatelet therapy) versus those who did not receive anticoagulation. Anticoagulant agents in these studies included UFH, LMWH, VKAs, fondaparinux, and DOACs. Patients who only received antiplatelet agents (e.g. aspirin and clopidogrel) were excluded from the evidence profile. The panel additionally considered a single-center, retrospective study by Avila et al (PMID: 35389524), but was unable to include these data in the analysis for this recommendation given that details on anticoagulation were not available for the entire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Only a subgroup analysis of the phase 2B/3 DIVERSITY trial reported bleeding in children with APS who were treated with Dabigatran. To address this gap, we utilized an expert evidence approach by systematically gathering clinical experience through a survey sent to panel members (PMID: 33675954). This survey estimated the number of patients with APS managed by each expert, as well as the bleeding rates associated with anticoagulation use.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Based on the pooled data from the three non-randomized observational studies, recurrent thrombosis was reported in 33/155 (21.3%) children with APS. This included 23/131 (17.6%) children receiving anticoagulation (± antiplatelet therapy), versus 10/24 (41.7%) children not receiving anticoagulation for a RR: 0.43 (95% CI: 0.23 – 0.81). There were 238 fewer recurrent thrombotic events (95% CI: 321 fewer to 79 fewer) per 1000 patients receiving anticoagulation (± antiplatelet therapy), compared to those who did not receive anticoagulation.</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Rao et al reported 17 pediatric patients with APS in a single center, retrospective study, with a median follow-up of 4.3 years (range: 0.8 – 16.9 years). Anticoagulant agents used included LMWH and VKA. Recurrent thrombotic events were reported in 5/12 (41.6%) patients on therapeutic anticoagulation (± antiplatelet therapy), compared to 4/4 (100%) patients not on anticoagulation (PMID: </a:t>
            </a:r>
            <a:r>
              <a:rPr lang="en-US" sz="1200" kern="1200" dirty="0">
                <a:solidFill>
                  <a:schemeClr val="tx1"/>
                </a:solidFill>
                <a:effectLst/>
                <a:latin typeface="+mn-lt"/>
                <a:ea typeface="+mn-ea"/>
                <a:cs typeface="+mn-cs"/>
              </a:rPr>
              <a:t>27428014)</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Ma et al. described 67 thrombotic events in 43 pediatric patients with APS in a single-center, retrospective study. Anticoagulant agents used included UFH, LMWH, VKA, and Rivaroxaban. Recurrent thrombotic events were reported in 1/31 (3.2%) patients receiving anticoagulation (± antiplatelet therapy), versus 4/10 (40%) patients who did not receive anticoagulation (PMID: </a:t>
            </a:r>
            <a:r>
              <a:rPr lang="en-US" sz="1200" kern="1200" dirty="0">
                <a:solidFill>
                  <a:schemeClr val="tx1"/>
                </a:solidFill>
                <a:effectLst/>
                <a:latin typeface="+mn-lt"/>
                <a:ea typeface="+mn-ea"/>
                <a:cs typeface="+mn-cs"/>
              </a:rPr>
              <a:t>28748509)</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In an international, multicenter cross-sectional study, </a:t>
            </a:r>
            <a:r>
              <a:rPr lang="en-CA" sz="1200" kern="1200" dirty="0" err="1">
                <a:solidFill>
                  <a:schemeClr val="tx1"/>
                </a:solidFill>
                <a:effectLst/>
                <a:latin typeface="+mn-lt"/>
                <a:ea typeface="+mn-ea"/>
                <a:cs typeface="+mn-cs"/>
              </a:rPr>
              <a:t>Avcin</a:t>
            </a:r>
            <a:r>
              <a:rPr lang="en-CA" sz="1200" kern="1200" dirty="0">
                <a:solidFill>
                  <a:schemeClr val="tx1"/>
                </a:solidFill>
                <a:effectLst/>
                <a:latin typeface="+mn-lt"/>
                <a:ea typeface="+mn-ea"/>
                <a:cs typeface="+mn-cs"/>
              </a:rPr>
              <a:t> et al. reported clinical outcomes in 121 pediatric patients with APS. The mean duration of follow-up was 6.1 years (range: 0.7 – 24.7 years). Eighty-eight patients received anticoagulation (± antiplatelet therapy), though details on anticoagulant agents used were not provided in the study. Recurrent thrombosis was reported in 17/88 (19%) patients receiving anticoagulation (± antiplatelet therapy) versus 2/10 (20%) patients not receiving anticoagulation (PMID: 18955411).</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 In summary, anticoagulation was associated with a significant reduction in the risk of recurrent thrombosis when analyzing the pooled data. A major limitation of these data is the non-randomized study design resulting in a serious risk of bias. Additionally, the small sample size results in serious imprecision and a low certainty of evidence for the benefits of anticoagulation.</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the DIVERSITY trial reported bleeding as an outcome and no bleeding events were reported. In response to the expert survey, thirteen responses were received, providing data on 157 pediatric patients with APS who had been treated with secondary anticoagulant (± antiplatelet) prophylaxis. The panel reported major bleeding events in 2 (1.27%) patients and CRNM bleeding events in 12 (7.6%) patients. 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did not think there were feasibility or acceptability considerations that would impair the implementation of this recommendation. The resources required were considered to be moderate. Evidence profiles with the characteristics of all included studies and the complete </a:t>
            </a:r>
            <a:r>
              <a:rPr lang="en-CA" sz="1200" kern="1200" dirty="0" err="1">
                <a:solidFill>
                  <a:schemeClr val="tx1"/>
                </a:solidFill>
                <a:effectLst/>
                <a:latin typeface="+mn-lt"/>
                <a:ea typeface="+mn-ea"/>
                <a:cs typeface="+mn-cs"/>
              </a:rPr>
              <a:t>EtD</a:t>
            </a:r>
            <a:r>
              <a:rPr lang="en-CA" sz="1200" kern="1200" dirty="0">
                <a:solidFill>
                  <a:schemeClr val="tx1"/>
                </a:solidFill>
                <a:effectLst/>
                <a:latin typeface="+mn-lt"/>
                <a:ea typeface="+mn-ea"/>
                <a:cs typeface="+mn-cs"/>
              </a:rPr>
              <a:t> framework are available online.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are no pediatric RCTs to provide evidence on the benefits of anticoagulation for secondary VTE prophylaxis in children with APS. The recommendation was based on data from three non-randomized observational studies. The rate of recurrent thrombosis in children with APS was 21.3%, and anticoagulation was associated with a significant reduction in the risk of recurrent events. The desirable effects of anticoagulation were consequently deemed to be moderate in this cohort. These studies did not provide data on the rate of bleeding in children receiving anticoagulation, but through a subgroup analysis of the DIVERSITY trial and panel survey the undesirable effects of anticoagulation were deemed to be trivial. The panel therefore </a:t>
            </a:r>
            <a:r>
              <a:rPr lang="en-CA" sz="1200" i="1" kern="1200" dirty="0">
                <a:solidFill>
                  <a:schemeClr val="tx1"/>
                </a:solidFill>
                <a:effectLst/>
                <a:latin typeface="+mn-lt"/>
                <a:ea typeface="+mn-ea"/>
                <a:cs typeface="+mn-cs"/>
              </a:rPr>
              <a:t>suggests </a:t>
            </a:r>
            <a:r>
              <a:rPr lang="en-CA" sz="1200" kern="1200" dirty="0">
                <a:solidFill>
                  <a:schemeClr val="tx1"/>
                </a:solidFill>
                <a:effectLst/>
                <a:latin typeface="+mn-lt"/>
                <a:ea typeface="+mn-ea"/>
                <a:cs typeface="+mn-cs"/>
              </a:rPr>
              <a:t>using anticoagulation in pediatric patients with APS. This is a conditional recommendation based on very low certainty in the evidence of effects due to risk of bias, including recall and perception bias with the survey, and serious imprecision.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Based on current evidence, DOACs are not recommended in adult patients with APS, specifically triple-positive APS, and a history of arterial thrombosis. While similar data are not available for pediatric patients, based on extrapolation of adult data, LMWH and VKA are typically the anticoagulants of choice in these patients. The panel acknowledges that the burden of treatment in this cohort is likely to be significant, given the use of injectable drugs (LMWH), food and drug interactions (VKA), need for laboratory monitoring (LMWH and VKA), and the extended period of anticoagulation required in children with APS.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 note, the panel made a deliberate decision to exclude patients treated solely with antiplatelet therapy from the systematic review and evidence profiles. Therefore, the panel did not make a recommendation on the risk/benefit of using antiplatelet agents alone in this cohort.</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following research priorities were identified by the panel:</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Prospective cohort studies to investigate the natural history of APS in children, specifically the risk of recurrent thrombosis in children with single versus double and triple positive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investigating the safety and efficacy of different types of anticoagulant agents (LMWH, VKA and DOACs) in children with low-risk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to determine the magnitude of undesirable effects of anticoagulation in children with APS, including bleeding and reduced QoL.</a:t>
            </a:r>
            <a:endParaRPr lang="en-US" sz="1200" i="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Dont thinkwe have used PMID for references in all previous sections. However we do it lets be consistent, but suspect author and year and then refernece to bibliography. Even in CVAD &lt; 7 dasys we said CRETE study but probably should refernece to author and year as well.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6B36230-369D-EC92-44CC-44C55E771623}"/>
              </a:ext>
            </a:extLst>
          </p:cNvPr>
          <p:cNvSpPr>
            <a:spLocks noGrp="1"/>
          </p:cNvSpPr>
          <p:nvPr>
            <p:ph type="sldNum" sz="quarter" idx="10"/>
          </p:nvPr>
        </p:nvSpPr>
        <p:spPr/>
        <p:txBody>
          <a:bodyPr/>
          <a:lstStyle/>
          <a:p>
            <a:fld id="{A8A219AF-31E1-4C13-8A47-7C32BFDA626C}" type="slidenum">
              <a:rPr lang="en-CA" smtClean="0"/>
              <a:t>44</a:t>
            </a:fld>
            <a:endParaRPr lang="en-CA"/>
          </a:p>
        </p:txBody>
      </p:sp>
    </p:spTree>
    <p:extLst>
      <p:ext uri="{BB962C8B-B14F-4D97-AF65-F5344CB8AC3E}">
        <p14:creationId xmlns:p14="http://schemas.microsoft.com/office/powerpoint/2010/main" val="4245948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275C1-5FA9-A51E-539F-19D5E7581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A55E4-0AB5-51B0-B392-C69F7B229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B2590-38B1-7122-5018-CD837D2E851A}"/>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dirty="0"/>
              <a:t>The ASH/ISTH guideline panel </a:t>
            </a:r>
            <a:r>
              <a:rPr lang="en-CA" sz="1200" b="1" i="1" dirty="0">
                <a:solidFill>
                  <a:srgbClr val="E63E30"/>
                </a:solidFill>
              </a:rPr>
              <a:t>suggests</a:t>
            </a:r>
            <a:r>
              <a:rPr lang="en-CA" sz="1200" dirty="0"/>
              <a:t> </a:t>
            </a:r>
            <a:r>
              <a:rPr lang="en-US" sz="1200" dirty="0">
                <a:solidFill>
                  <a:schemeClr val="tx1"/>
                </a:solidFill>
              </a:rPr>
              <a:t> no primary anticoagulant prophylaxis rather than primary anticoagulant prophylaxis in pediatric patients with persistently positive antiphospholipid antibodies without a history of thrombosis</a:t>
            </a:r>
            <a:endParaRPr lang="en-CA" sz="1200" dirty="0">
              <a:solidFill>
                <a:schemeClr val="tx1"/>
              </a:solidFill>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An a-priori decision was made to exclude pediatric patients receiving only antiplatelet therapy from this evidence profile.</a:t>
            </a:r>
            <a:endParaRPr lang="en-US"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The included evidence showed moderate benefit of secondary anticoagulation prophylaxis (with or without antiplatelet therapy) in reducing recurrent thromboembolism.</a:t>
            </a:r>
            <a:r>
              <a:rPr lang="en-US"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reviewed data from two single-center observational studies (PMID: </a:t>
            </a:r>
            <a:r>
              <a:rPr lang="en-US" sz="1200" kern="1200" dirty="0">
                <a:solidFill>
                  <a:schemeClr val="tx1"/>
                </a:solidFill>
                <a:effectLst/>
                <a:latin typeface="+mn-lt"/>
                <a:ea typeface="+mn-ea"/>
                <a:cs typeface="+mn-cs"/>
              </a:rPr>
              <a:t>27428014</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28748509)</a:t>
            </a:r>
            <a:r>
              <a:rPr lang="en-CA" sz="1200" kern="1200" dirty="0">
                <a:solidFill>
                  <a:schemeClr val="tx1"/>
                </a:solidFill>
                <a:effectLst/>
                <a:latin typeface="+mn-lt"/>
                <a:ea typeface="+mn-ea"/>
                <a:cs typeface="+mn-cs"/>
              </a:rPr>
              <a:t>, a cross-sectional international database study (PMID: 18955411), and subgroup analysis of the phase 2B/3 DIVERSITY trial (36150047). The three non-randomized studies estimated the rate of recurrent thrombosis in pediatric patients with primary and secondary anti-phospholipid antibody syndrome (APS) who received anticoagulation (± antiplatelet therapy) versus those who did not receive anticoagulation. Anticoagulant agents in these studies included UFH, LMWH, VKAs, fondaparinux, and DOACs. Patients who only received antiplatelet agents (e.g. aspirin and clopidogrel) were excluded from the evidence profile. The panel additionally considered a single-center, retrospective study by Avila et al (PMID: 35389524), but was unable to include these data in the analysis for this recommendation given that details on anticoagulation were not available for the entire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Only a subgroup analysis of the phase 2B/3 DIVERSITY trial reported bleeding in children with APS who were treated with Dabigatran. To address this gap, we utilized an expert evidence approach by systematically gathering clinical experience through a survey sent to panel members (PMID: 33675954). This survey estimated the number of patients with APS managed by each expert, as well as the bleeding rates associated with anticoagulation use.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Based on the pooled data from the three non-randomized observational studies, recurrent thrombosis was reported in 33/155 (21.3%) children with APS. This included 23/131 (17.6%) children receiving anticoagulation (± antiplatelet therapy), versus 10/24 (41.7%) children not receiving anticoagulation for a RR: 0.43 (95% CI: 0.23 – 0.81). There were 238 fewer recurrent thrombotic events (95% CI: 321 fewer to 79 fewer) per 1000 patients receiving anticoagulation (± antiplatelet therapy), compared to those who did not receive anticoagulation.</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Rao et al reported 17 pediatric patients with APS in a single center, retrospective study, with a median follow-up of 4.3 years (range: 0.8 – 16.9 years). Anticoagulant agents used included LMWH and VKA. Recurrent thrombotic events were reported in 5/12 (41.6%) patients on therapeutic anticoagulation (± antiplatelet therapy), compared to 4/4 (100%) patients not on anticoagulation (PMID: </a:t>
            </a:r>
            <a:r>
              <a:rPr lang="en-US" sz="1200" kern="1200" dirty="0">
                <a:solidFill>
                  <a:schemeClr val="tx1"/>
                </a:solidFill>
                <a:effectLst/>
                <a:latin typeface="+mn-lt"/>
                <a:ea typeface="+mn-ea"/>
                <a:cs typeface="+mn-cs"/>
              </a:rPr>
              <a:t>27428014)</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Ma et al. described 67 thrombotic events in 43 pediatric patients with APS in a single-center, retrospective study. Anticoagulant agents used included UFH, LMWH, VKA, and Rivaroxaban. Recurrent thrombotic events were reported in 1/31 (3.2%) patients receiving anticoagulation (± antiplatelet therapy), versus 4/10 (40%) patients who did not receive anticoagulation (PMID: </a:t>
            </a:r>
            <a:r>
              <a:rPr lang="en-US" sz="1200" kern="1200" dirty="0">
                <a:solidFill>
                  <a:schemeClr val="tx1"/>
                </a:solidFill>
                <a:effectLst/>
                <a:latin typeface="+mn-lt"/>
                <a:ea typeface="+mn-ea"/>
                <a:cs typeface="+mn-cs"/>
              </a:rPr>
              <a:t>28748509)</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In an international, multicenter cross-sectional study, </a:t>
            </a:r>
            <a:r>
              <a:rPr lang="en-CA" sz="1200" kern="1200" dirty="0" err="1">
                <a:solidFill>
                  <a:schemeClr val="tx1"/>
                </a:solidFill>
                <a:effectLst/>
                <a:latin typeface="+mn-lt"/>
                <a:ea typeface="+mn-ea"/>
                <a:cs typeface="+mn-cs"/>
              </a:rPr>
              <a:t>Avcin</a:t>
            </a:r>
            <a:r>
              <a:rPr lang="en-CA" sz="1200" kern="1200" dirty="0">
                <a:solidFill>
                  <a:schemeClr val="tx1"/>
                </a:solidFill>
                <a:effectLst/>
                <a:latin typeface="+mn-lt"/>
                <a:ea typeface="+mn-ea"/>
                <a:cs typeface="+mn-cs"/>
              </a:rPr>
              <a:t> et al. reported clinical outcomes in 121 pediatric patients with APS. The mean duration of follow-up was 6.1 years (range: 0.7 – 24.7 years). Eighty-eight patients received anticoagulation (± antiplatelet therapy), though details on anticoagulant agents used were not provided in the study. Recurrent thrombosis was reported in 17/88 (19%) patients receiving anticoagulation (± antiplatelet therapy) versus 2/10 (20%) patients not receiving anticoagulation (PMID: 18955411).</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 In summary, anticoagulation was associated with a significant reduction in the risk of recurrent thrombosis when analyzing the pooled data. A major limitation of these data is the non-randomized study design resulting in a serious risk of bias. Additionally, the small sample size results in serious imprecision and a low certainty of evidence for the benefits of anticoagulation.</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the DIVERSITY trial reported bleeding as an outcome and no bleeding events were reported. In response to the expert survey, thirteen responses were received, providing data on 157 pediatric patients with APS who had been treated with secondary anticoagulant (± antiplatelet) prophylaxis. The panel reported major bleeding events in 2 (1.27%) patients and CRNM bleeding events in 12 (7.6%) patients. 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did not think there were feasibility or acceptability considerations that would impair the implementation of this recommendation. The resources required were considered to be moderate. Evidence profiles with the characteristics of all included studies and the complete </a:t>
            </a:r>
            <a:r>
              <a:rPr lang="en-CA" sz="1200" kern="1200" dirty="0" err="1">
                <a:solidFill>
                  <a:schemeClr val="tx1"/>
                </a:solidFill>
                <a:effectLst/>
                <a:latin typeface="+mn-lt"/>
                <a:ea typeface="+mn-ea"/>
                <a:cs typeface="+mn-cs"/>
              </a:rPr>
              <a:t>EtD</a:t>
            </a:r>
            <a:r>
              <a:rPr lang="en-CA" sz="1200" kern="1200" dirty="0">
                <a:solidFill>
                  <a:schemeClr val="tx1"/>
                </a:solidFill>
                <a:effectLst/>
                <a:latin typeface="+mn-lt"/>
                <a:ea typeface="+mn-ea"/>
                <a:cs typeface="+mn-cs"/>
              </a:rPr>
              <a:t> framework are available online.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are no pediatric RCTs to provide evidence on the benefits of anticoagulation for secondary VTE prophylaxis in children with APS. The recommendation was based on data from three non-randomized observational studies. The rate of recurrent thrombosis in children with APS was 21.3%, and anticoagulation was associated with a significant reduction in the risk of recurrent events. The desirable effects of anticoagulation were consequently deemed to be moderate in this cohort. These studies did not provide data on the rate of bleeding in children receiving anticoagulation, but through a subgroup analysis of the DIVERSITY trial and panel survey the undesirable effects of anticoagulation were deemed to be trivial. The panel therefore </a:t>
            </a:r>
            <a:r>
              <a:rPr lang="en-CA" sz="1200" i="1" kern="1200" dirty="0">
                <a:solidFill>
                  <a:schemeClr val="tx1"/>
                </a:solidFill>
                <a:effectLst/>
                <a:latin typeface="+mn-lt"/>
                <a:ea typeface="+mn-ea"/>
                <a:cs typeface="+mn-cs"/>
              </a:rPr>
              <a:t>suggests </a:t>
            </a:r>
            <a:r>
              <a:rPr lang="en-CA" sz="1200" kern="1200" dirty="0">
                <a:solidFill>
                  <a:schemeClr val="tx1"/>
                </a:solidFill>
                <a:effectLst/>
                <a:latin typeface="+mn-lt"/>
                <a:ea typeface="+mn-ea"/>
                <a:cs typeface="+mn-cs"/>
              </a:rPr>
              <a:t>using anticoagulation in pediatric patients with APS. This is a conditional recommendation based on very low certainty in the evidence of effects due to risk of bias, including recall and perception bias with the survey, and serious imprecision.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Based on current evidence, DOACs are not recommended in adult patients with APS, specifically triple-positive APS, and a history of arterial thrombosis. While similar data are not available for pediatric patients, based on extrapolation of adult data, LMWH and VKA are typically the anticoagulants of choice in these patients. The panel acknowledges that the burden of treatment in this cohort is likely to be significant, given the use of injectable drugs (LMWH), food and drug interactions (VKA), need for laboratory monitoring (LMWH and VKA), and the extended period of anticoagulation required in children with APS.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 note, the panel made a deliberate decision to exclude patients treated solely with antiplatelet therapy from the systematic review and evidence profiles. Therefore, the panel did not make a recommendation on the risk/benefit of using antiplatelet agents alone in this cohort.</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following research priorities were identified by the panel:</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Prospective cohort studies to investigate the natural history of APS in children, specifically the risk of recurrent thrombosis in children with single versus double and triple positive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investigating the safety and efficacy of different types of anticoagulant agents (LMWH, VKA and DOACs) in children with low-risk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to determine the magnitude of undesirable effects of anticoagulation in children with APS, including bleeding and reduced QoL.</a:t>
            </a:r>
            <a:endParaRPr lang="en-US" sz="1200" i="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Dont thinkwe have used PMID for references in all previous sections. However we do it lets be consistent, but suspect author and year and then refernece to bibliography. Even in CVAD &lt; 7 dasys we said CRETE study but probably should refernece to author and year as well.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8F3EAD-5787-340D-0E5E-2C5B5777D198}"/>
              </a:ext>
            </a:extLst>
          </p:cNvPr>
          <p:cNvSpPr>
            <a:spLocks noGrp="1"/>
          </p:cNvSpPr>
          <p:nvPr>
            <p:ph type="sldNum" sz="quarter" idx="10"/>
          </p:nvPr>
        </p:nvSpPr>
        <p:spPr/>
        <p:txBody>
          <a:bodyPr/>
          <a:lstStyle/>
          <a:p>
            <a:fld id="{A8A219AF-31E1-4C13-8A47-7C32BFDA626C}" type="slidenum">
              <a:rPr lang="en-CA" smtClean="0"/>
              <a:t>45</a:t>
            </a:fld>
            <a:endParaRPr lang="en-CA"/>
          </a:p>
        </p:txBody>
      </p:sp>
    </p:spTree>
    <p:extLst>
      <p:ext uri="{BB962C8B-B14F-4D97-AF65-F5344CB8AC3E}">
        <p14:creationId xmlns:p14="http://schemas.microsoft.com/office/powerpoint/2010/main" val="35966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Summary of the evidence</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reviewed data from two single-center observational studies (PMID: </a:t>
            </a:r>
            <a:r>
              <a:rPr lang="en-US" sz="1200" kern="1200" dirty="0">
                <a:solidFill>
                  <a:schemeClr val="tx1"/>
                </a:solidFill>
                <a:effectLst/>
                <a:latin typeface="+mn-lt"/>
                <a:ea typeface="+mn-ea"/>
                <a:cs typeface="+mn-cs"/>
              </a:rPr>
              <a:t>27428014</a:t>
            </a:r>
            <a:r>
              <a:rPr lang="nl-N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28748509)</a:t>
            </a:r>
            <a:r>
              <a:rPr lang="en-CA" sz="1200" kern="1200" dirty="0">
                <a:solidFill>
                  <a:schemeClr val="tx1"/>
                </a:solidFill>
                <a:effectLst/>
                <a:latin typeface="+mn-lt"/>
                <a:ea typeface="+mn-ea"/>
                <a:cs typeface="+mn-cs"/>
              </a:rPr>
              <a:t>, a cross-sectional international database study (PMID: 18955411), and subgroup analysis of the phase 2B/3 DIVERSITY trial (36150047). The three non-randomized studies estimated the rate of recurrent thrombosis in pediatric patients with primary and secondary anti-phospholipid antibody syndrome (APS) who received anticoagulation (± antiplatelet therapy) versus those who did not receive anticoagulation. Anticoagulant agents in these studies included UFH, LMWH, VKAs, fondaparinux, and DOACs. Patients who only received antiplatelet agents (e.g. aspirin and clopidogrel) were excluded from the evidence profile. The panel additionally considered a single-center, retrospective study by Avila et al (PMID: 35389524), but was unable to include these data in the analysis for this recommendation given that details on anticoagulation were not available for the entire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Only a subgroup analysis of the phase 2B/3 DIVERSITY trial reported bleeding in children with APS who were treated with Dabigatran. To address this gap, we utilized an expert evidence approach by systematically gathering clinical experience through a survey sent to panel members (PMID: 33675954). This survey estimated the number of patients with APS managed by each expert, as well as the bleeding rates associated with anticoagulation use.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Benefits</a:t>
            </a:r>
            <a:endParaRPr lang="en-US" sz="1200" b="1"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Based on the pooled data from the three non-randomized observational studies, recurrent thrombosis was reported in 33/155 (21.3%) children with APS. This included 23/131 (17.6%) children receiving anticoagulation (± antiplatelet therapy), versus 10/24 (41.7%) children not receiving anticoagulation for a RR: 0.43 (95% CI: 0.23 – 0.81). There were 238 fewer recurrent thrombotic events (95% CI: 321 fewer to 79 fewer) per 1000 patients receiving anticoagulation (± antiplatelet therapy), compared to those who did not receive anticoagulation.</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Rao et al reported 17 pediatric patients with APS in a single center, retrospective study, with a median follow-up of 4.3 years (range: 0.8 – 16.9 years). Anticoagulant agents used included LMWH and VKA. Recurrent thrombotic events were reported in 5/12 (41.6%) patients on therapeutic anticoagulation (± antiplatelet therapy), compared to 4/4 (100%) patients not on anticoagulation (PMID: </a:t>
            </a:r>
            <a:r>
              <a:rPr lang="en-US" sz="1200" kern="1200" dirty="0">
                <a:solidFill>
                  <a:schemeClr val="tx1"/>
                </a:solidFill>
                <a:effectLst/>
                <a:latin typeface="+mn-lt"/>
                <a:ea typeface="+mn-ea"/>
                <a:cs typeface="+mn-cs"/>
              </a:rPr>
              <a:t>27428014)</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Ma et al. described 67 thrombotic events in 43 pediatric patients with APS in a single-center, retrospective study. Anticoagulant agents used included UFH, LMWH, VKA, and Rivaroxaban. Recurrent thrombotic events were reported in 1/31 (3.2%) patients receiving anticoagulation (± antiplatelet therapy), versus 4/10 (40%) patients who did not receive anticoagulation (PMID: </a:t>
            </a:r>
            <a:r>
              <a:rPr lang="en-US" sz="1200" kern="1200" dirty="0">
                <a:solidFill>
                  <a:schemeClr val="tx1"/>
                </a:solidFill>
                <a:effectLst/>
                <a:latin typeface="+mn-lt"/>
                <a:ea typeface="+mn-ea"/>
                <a:cs typeface="+mn-cs"/>
              </a:rPr>
              <a:t>28748509)</a:t>
            </a:r>
            <a:r>
              <a:rPr lang="en-C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In an international, multicenter cross-sectional study, </a:t>
            </a:r>
            <a:r>
              <a:rPr lang="en-CA" sz="1200" kern="1200" dirty="0" err="1">
                <a:solidFill>
                  <a:schemeClr val="tx1"/>
                </a:solidFill>
                <a:effectLst/>
                <a:latin typeface="+mn-lt"/>
                <a:ea typeface="+mn-ea"/>
                <a:cs typeface="+mn-cs"/>
              </a:rPr>
              <a:t>Avcin</a:t>
            </a:r>
            <a:r>
              <a:rPr lang="en-CA" sz="1200" kern="1200" dirty="0">
                <a:solidFill>
                  <a:schemeClr val="tx1"/>
                </a:solidFill>
                <a:effectLst/>
                <a:latin typeface="+mn-lt"/>
                <a:ea typeface="+mn-ea"/>
                <a:cs typeface="+mn-cs"/>
              </a:rPr>
              <a:t> et al. reported clinical outcomes in 121 pediatric patients with APS. The mean duration of follow-up was 6.1 years (range: 0.7 – 24.7 years). Eighty-eight patients received anticoagulation (± antiplatelet therapy), though details on anticoagulant agents used were not provided in the study. Recurrent thrombosis was reported in 17/88 (19%) patients receiving anticoagulation (± antiplatelet therapy) versus 2/10 (20%) patients not receiving anticoagulation (PMID: 18955411).</a:t>
            </a:r>
            <a:endParaRPr lang="en-US" sz="1200" kern="1200" dirty="0">
              <a:solidFill>
                <a:schemeClr val="tx1"/>
              </a:solidFill>
              <a:effectLst/>
              <a:latin typeface="+mn-lt"/>
              <a:ea typeface="+mn-ea"/>
              <a:cs typeface="+mn-cs"/>
            </a:endParaRPr>
          </a:p>
          <a:p>
            <a:pPr fontAlgn="base"/>
            <a:r>
              <a:rPr lang="en-CA" sz="1200" kern="1200" dirty="0">
                <a:solidFill>
                  <a:schemeClr val="tx1"/>
                </a:solidFill>
                <a:effectLst/>
                <a:latin typeface="+mn-lt"/>
                <a:ea typeface="+mn-ea"/>
                <a:cs typeface="+mn-cs"/>
              </a:rPr>
              <a:t> In summary, anticoagulation was associated with a significant reduction in the risk of recurrent thrombosis when analyzing the pooled data. A major limitation of these data is the non-randomized study design resulting in a serious risk of bias. Additionally, the small sample size results in serious imprecision and a low certainty of evidence for the benefits of anticoagulation.</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Harms and burden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the DIVERSITY trial reported bleeding as an outcome and no bleeding events were reported. In response to the expert survey, thirteen responses were received, providing data on 157 pediatric patients with APS who had been treated with secondary anticoagulant (± antiplatelet) prophylaxis. The panel reported major bleeding events in 2 (1.27%) patients and CRNM bleeding events in 12 (7.6%) patients. Overall, there was very low certainty in the estimate of the risk of adverse effects due to a critical risk of recall and perception bias. </a:t>
            </a:r>
          </a:p>
          <a:p>
            <a:r>
              <a:rPr lang="en-CA" sz="1200" b="1" kern="1200" dirty="0">
                <a:solidFill>
                  <a:schemeClr val="tx1"/>
                </a:solidFill>
                <a:effectLst/>
                <a:latin typeface="+mn-lt"/>
                <a:ea typeface="+mn-ea"/>
                <a:cs typeface="+mn-cs"/>
              </a:rPr>
              <a:t>Other </a:t>
            </a:r>
            <a:r>
              <a:rPr lang="en-CA" sz="1200" b="1" kern="1200" dirty="0" err="1">
                <a:solidFill>
                  <a:schemeClr val="tx1"/>
                </a:solidFill>
                <a:effectLst/>
                <a:latin typeface="+mn-lt"/>
                <a:ea typeface="+mn-ea"/>
                <a:cs typeface="+mn-cs"/>
              </a:rPr>
              <a:t>EtD</a:t>
            </a:r>
            <a:r>
              <a:rPr lang="en-CA" sz="1200" b="1" kern="1200" dirty="0">
                <a:solidFill>
                  <a:schemeClr val="tx1"/>
                </a:solidFill>
                <a:effectLst/>
                <a:latin typeface="+mn-lt"/>
                <a:ea typeface="+mn-ea"/>
                <a:cs typeface="+mn-cs"/>
              </a:rPr>
              <a:t> criteria and considerations</a:t>
            </a:r>
            <a:endParaRPr lang="en-US" sz="1200" b="1"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did not think there were feasibility or acceptability considerations that would impair the implementation of this recommendation. The resources required were considered to be moderate. Evidence profiles with the characteristics of all included studies and the complete </a:t>
            </a:r>
            <a:r>
              <a:rPr lang="en-CA" sz="1200" kern="1200" dirty="0" err="1">
                <a:solidFill>
                  <a:schemeClr val="tx1"/>
                </a:solidFill>
                <a:effectLst/>
                <a:latin typeface="+mn-lt"/>
                <a:ea typeface="+mn-ea"/>
                <a:cs typeface="+mn-cs"/>
              </a:rPr>
              <a:t>EtD</a:t>
            </a:r>
            <a:r>
              <a:rPr lang="en-CA" sz="1200" kern="1200" dirty="0">
                <a:solidFill>
                  <a:schemeClr val="tx1"/>
                </a:solidFill>
                <a:effectLst/>
                <a:latin typeface="+mn-lt"/>
                <a:ea typeface="+mn-ea"/>
                <a:cs typeface="+mn-cs"/>
              </a:rPr>
              <a:t> framework are available online.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Conclusions and research needs for this recommendation</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There are no pediatric RCTs to provide evidence on the benefits of anticoagulation for secondary VTE prophylaxis in children with APS. The recommendation was based on data from three non-randomized observational studies. The rate of recurrent thrombosis in children with APS was 21.3%, and anticoagulation was associated with a significant reduction in the risk of recurrent events. The desirable effects of anticoagulation were consequently deemed to be moderate in this cohort. These studies did not provide data on the rate of bleeding in children receiving anticoagulation, but through a subgroup analysis of the DIVERSITY trial and panel survey the undesirable effects of anticoagulation were deemed to be trivial. The panel therefore </a:t>
            </a:r>
            <a:r>
              <a:rPr lang="en-CA" sz="1200" i="1" kern="1200" dirty="0">
                <a:solidFill>
                  <a:schemeClr val="tx1"/>
                </a:solidFill>
                <a:effectLst/>
                <a:latin typeface="+mn-lt"/>
                <a:ea typeface="+mn-ea"/>
                <a:cs typeface="+mn-cs"/>
              </a:rPr>
              <a:t>suggests </a:t>
            </a:r>
            <a:r>
              <a:rPr lang="en-CA" sz="1200" kern="1200" dirty="0">
                <a:solidFill>
                  <a:schemeClr val="tx1"/>
                </a:solidFill>
                <a:effectLst/>
                <a:latin typeface="+mn-lt"/>
                <a:ea typeface="+mn-ea"/>
                <a:cs typeface="+mn-cs"/>
              </a:rPr>
              <a:t>using anticoagulation in pediatric patients with APS. This is a conditional recommendation based on very low certainty in the evidence of effects due to risk of bias, including recall and perception bias with the survey, and serious imprecision.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Based on current evidence, DOACs are not recommended in adult patients with APS, specifically triple-positive APS, and a history of arterial thrombosis. While similar data are not available for pediatric patients, based on extrapolation of adult data, LMWH and VKA are typically the anticoagulants of choice in these patients. The panel acknowledges that the burden of treatment in this cohort is likely to be significant, given the use of injectable drugs (LMWH), food and drug interactions (VKA), need for laboratory monitoring (LMWH and VKA), and the extended period of anticoagulation required in children with APS.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 note, the panel made a deliberate decision to exclude patients treated solely with antiplatelet therapy from the systematic review and evidence profiles. Therefore, the panel did not make a recommendation on the risk/benefit of using antiplatelet agents alone in this cohort.</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following research priorities were identified by the panel:</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Prospective cohort studies to investigate the natural history of APS in children, specifically the risk of recurrent thrombosis in children with single versus double and triple positive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investigating the safety and efficacy of different types of anticoagulant agents (LMWH, VKA and DOACs) in children with low-risk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to determine the magnitude of undesirable effects of anticoagulation in children with APS, including bleeding and reduced QoL.</a:t>
            </a:r>
            <a:endParaRPr lang="en-US" sz="1200" i="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Dont thinkwe have used PMID for references in all previous sections. However we do it lets be consistent, but suspect author and year and then refernece to bibliography. Even in CVAD &lt; 7 dasys we said CRETE study but probably should refernece to author and year as well.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2441894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47</a:t>
            </a:fld>
            <a:endParaRPr lang="en-CA"/>
          </a:p>
        </p:txBody>
      </p:sp>
    </p:spTree>
    <p:extLst>
      <p:ext uri="{BB962C8B-B14F-4D97-AF65-F5344CB8AC3E}">
        <p14:creationId xmlns:p14="http://schemas.microsoft.com/office/powerpoint/2010/main" val="2255303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Based on current evidence, DOACs are not recommended in adult patients with APS, specifically triple-positive APS, and a history of arterial thrombosis. While similar data are not available for pediatric patients, based on extrapolation of adult data, LMWH and VKA are typically the anticoagulants of choice in these patients. The panel acknowledges that the burden of treatment in this cohort is likely to be significant, given the use of injectable drugs (LMWH), food and drug interactions (VKA), need for laboratory monitoring (LMWH and VKA), and the extended period of anticoagulation required in children with APS.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 note, the panel made a deliberate decision to exclude patients treated solely with antiplatelet therapy from the systematic review and evidence profiles. Therefore, the panel did not make a recommendation on the risk/benefit of using antiplatelet agents alone in this cohort.</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following research priorities were identified by the panel:</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Prospective cohort studies to investigate the natural history of APS in children, specifically the risk of recurrent thrombosis in children with single versus double and triple positive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investigating the safety and efficacy of different types of anticoagulant agents (LMWH, VKA and DOACs) in children with low-risk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to determine the magnitude of undesirable effects of anticoagulation in children with APS, including bleeding and reduced QoL.</a:t>
            </a:r>
            <a:endParaRPr lang="en-US" sz="1200" i="1" kern="1200" dirty="0">
              <a:solidFill>
                <a:schemeClr val="tx1"/>
              </a:solidFill>
              <a:effectLst/>
              <a:latin typeface="+mn-lt"/>
              <a:ea typeface="+mn-ea"/>
              <a:cs typeface="+mn-cs"/>
            </a:endParaRPr>
          </a:p>
          <a:p>
            <a:endParaRPr lang="en-CA" dirty="0"/>
          </a:p>
          <a:p>
            <a:endParaRPr lang="en-CA" dirty="0"/>
          </a:p>
          <a:p>
            <a:endParaRPr lang="en-CA" dirty="0"/>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baseline and during periods of high VTE risk. </a:t>
            </a:r>
            <a:endParaRPr lang="en-US" sz="1200" i="1"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48</a:t>
            </a:fld>
            <a:endParaRPr lang="en-CA"/>
          </a:p>
        </p:txBody>
      </p:sp>
    </p:spTree>
    <p:extLst>
      <p:ext uri="{BB962C8B-B14F-4D97-AF65-F5344CB8AC3E}">
        <p14:creationId xmlns:p14="http://schemas.microsoft.com/office/powerpoint/2010/main" val="1925326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D2F54-1C02-A098-E29B-6D1D29C3F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8FD92-3781-3DE5-8B3E-CE5C8BAE6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390CE-529A-6AB4-C024-84C1B2B9CB39}"/>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Based on current evidence, DOACs are not recommended in adult patients with APS, specifically triple-positive APS, and a history of arterial thrombosis. While similar data are not available for pediatric patients, based on extrapolation of adult data, LMWH and VKA are typically the anticoagulants of choice in these patients. The panel acknowledges that the burden of treatment in this cohort is likely to be significant, given the use of injectable drugs (LMWH), food and drug interactions (VKA), need for laboratory monitoring (LMWH and VKA), and the extended period of anticoagulation required in children with APS.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Of note, the panel made a deliberate decision to exclude patients treated solely with antiplatelet therapy from the systematic review and evidence profiles. Therefore, the panel did not make a recommendation on the risk/benefit of using antiplatelet agents alone in this cohort.</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following research priorities were identified by the panel:</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Prospective cohort studies to investigate the natural history of APS in children, specifically the risk of recurrent thrombosis in children with single versus double and triple positive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investigating the safety and efficacy of different types of anticoagulant agents (LMWH, VKA and DOACs) in children with low-risk APS.</a:t>
            </a:r>
            <a:endParaRPr lang="en-US" sz="1200" i="1" kern="1200" dirty="0">
              <a:solidFill>
                <a:schemeClr val="tx1"/>
              </a:solidFill>
              <a:effectLst/>
              <a:latin typeface="+mn-lt"/>
              <a:ea typeface="+mn-ea"/>
              <a:cs typeface="+mn-cs"/>
            </a:endParaRPr>
          </a:p>
          <a:p>
            <a:pPr lvl="0"/>
            <a:r>
              <a:rPr lang="en-CA" sz="1200" i="0" kern="1200" dirty="0">
                <a:solidFill>
                  <a:schemeClr val="tx1"/>
                </a:solidFill>
                <a:effectLst/>
                <a:latin typeface="+mn-lt"/>
                <a:ea typeface="+mn-ea"/>
                <a:cs typeface="+mn-cs"/>
              </a:rPr>
              <a:t>Studies to determine the magnitude of undesirable effects of anticoagulation in children with APS, including bleeding and reduced QoL.</a:t>
            </a:r>
            <a:endParaRPr lang="en-US" sz="1200" i="1" kern="1200" dirty="0">
              <a:solidFill>
                <a:schemeClr val="tx1"/>
              </a:solidFill>
              <a:effectLst/>
              <a:latin typeface="+mn-lt"/>
              <a:ea typeface="+mn-ea"/>
              <a:cs typeface="+mn-cs"/>
            </a:endParaRPr>
          </a:p>
          <a:p>
            <a:endParaRPr lang="en-CA" dirty="0"/>
          </a:p>
          <a:p>
            <a:endParaRPr lang="en-CA" dirty="0"/>
          </a:p>
          <a:p>
            <a:endParaRPr lang="en-CA" dirty="0"/>
          </a:p>
          <a:p>
            <a:r>
              <a:rPr lang="en-CA" sz="1200" kern="1200" dirty="0">
                <a:solidFill>
                  <a:schemeClr val="tx1"/>
                </a:solidFill>
                <a:effectLst/>
                <a:latin typeface="+mn-lt"/>
                <a:ea typeface="+mn-ea"/>
                <a:cs typeface="+mn-cs"/>
              </a:rPr>
              <a:t>Because the overall guideline scope is focused on the management of anticoagulant prophylaxis in pediatric patients, the panel made a deliberate decision to exclude patients treated solely with antiplatelet therapy from the systematic review and evidence profiles. Therefore, the panel did not make a recommendation on the risk/benefit of using antiplatelet agents in this cohort.</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panel used an expert survey to gather clinical experience as the best available means to provide evidence in the absence of studies. While acknowledging the numerous limitations of this approach, the panel also noted that the majority of patients included in the survey did not receive anticoagulant prophylaxis, suggesting that most experts do not routinely prescribe anticoagulation for pediatric patients with persistence of antiphospholipid antibodies in the absence of thrombotic history.</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group evaluated the balance between the desirable and undesirable effects of primary anticoagulant prophylaxis in pediatric patients with persistently positive antiphospholipid antibodies and concluded that it favored no anticoagulation. While the guideline panel made a conditional recommendation for no primary anticoagulant prophylaxis for persistently positive antiphospholipid antibodies, panel members emphasized the importance of considering individual patient circumstances where anticoagulation might be appropriate. Such situations could include patients with underlying autoimmune conditions, double or triple-positive antiphospholipid antibodies, or additional </a:t>
            </a:r>
            <a:r>
              <a:rPr lang="en-CA" sz="1200" kern="1200" dirty="0" err="1">
                <a:solidFill>
                  <a:schemeClr val="tx1"/>
                </a:solidFill>
                <a:effectLst/>
                <a:latin typeface="+mn-lt"/>
                <a:ea typeface="+mn-ea"/>
                <a:cs typeface="+mn-cs"/>
              </a:rPr>
              <a:t>thrombophilic</a:t>
            </a:r>
            <a:r>
              <a:rPr lang="en-CA" sz="1200" kern="1200" dirty="0">
                <a:solidFill>
                  <a:schemeClr val="tx1"/>
                </a:solidFill>
                <a:effectLst/>
                <a:latin typeface="+mn-lt"/>
                <a:ea typeface="+mn-ea"/>
                <a:cs typeface="+mn-cs"/>
              </a:rPr>
              <a:t> risk factors. Further, the expert survey did not include questions specifically addressing the need for anticoagulant prophylaxis during high-risk VTE periods such as hospitalization, prolonged immobility, serious active infection or presence of a CVAD. Panel members emphasized that the decision to start anticoagulation should be individualized based on balancing the risk of thrombotic complications with the underlying bleeding risk.</a:t>
            </a:r>
            <a:endParaRPr lang="en-US" sz="1200"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The research priorities identified were: </a:t>
            </a:r>
            <a:endParaRPr lang="en-US" sz="1200" i="1" kern="1200" dirty="0">
              <a:solidFill>
                <a:schemeClr val="tx1"/>
              </a:solidFill>
              <a:effectLst/>
              <a:latin typeface="+mn-lt"/>
              <a:ea typeface="+mn-ea"/>
              <a:cs typeface="+mn-cs"/>
            </a:endParaRPr>
          </a:p>
          <a:p>
            <a:r>
              <a:rPr lang="en-CA" sz="1200" i="0" kern="1200" dirty="0">
                <a:solidFill>
                  <a:schemeClr val="tx1"/>
                </a:solidFill>
                <a:effectLst/>
                <a:latin typeface="+mn-lt"/>
                <a:ea typeface="+mn-ea"/>
                <a:cs typeface="+mn-cs"/>
              </a:rPr>
              <a:t>Prospective studies to evaluate risk stratification strategies and the prognostic impact of primary anticoagulant prophylaxis in pediatric patients with persistently positive antiphospholipid antibodies and no history of thrombosis, at baseline and during periods of high VTE risk. </a:t>
            </a:r>
            <a:endParaRPr lang="en-US" sz="1200" i="1" kern="1200" dirty="0">
              <a:solidFill>
                <a:schemeClr val="tx1"/>
              </a:solidFill>
              <a:effectLst/>
              <a:latin typeface="+mn-lt"/>
              <a:ea typeface="+mn-ea"/>
              <a:cs typeface="+mn-cs"/>
            </a:endParaRPr>
          </a:p>
          <a:p>
            <a:endParaRPr lang="en-CA" dirty="0"/>
          </a:p>
        </p:txBody>
      </p:sp>
      <p:sp>
        <p:nvSpPr>
          <p:cNvPr id="4" name="Slide Number Placeholder 3">
            <a:extLst>
              <a:ext uri="{FF2B5EF4-FFF2-40B4-BE49-F238E27FC236}">
                <a16:creationId xmlns:a16="http://schemas.microsoft.com/office/drawing/2014/main" id="{E0718C87-8300-941C-DE5D-70AB9C467AE7}"/>
              </a:ext>
            </a:extLst>
          </p:cNvPr>
          <p:cNvSpPr>
            <a:spLocks noGrp="1"/>
          </p:cNvSpPr>
          <p:nvPr>
            <p:ph type="sldNum" sz="quarter" idx="5"/>
          </p:nvPr>
        </p:nvSpPr>
        <p:spPr/>
        <p:txBody>
          <a:bodyPr/>
          <a:lstStyle/>
          <a:p>
            <a:fld id="{A8A219AF-31E1-4C13-8A47-7C32BFDA626C}" type="slidenum">
              <a:rPr lang="en-CA" smtClean="0"/>
              <a:t>49</a:t>
            </a:fld>
            <a:endParaRPr lang="en-CA"/>
          </a:p>
        </p:txBody>
      </p:sp>
    </p:spTree>
    <p:extLst>
      <p:ext uri="{BB962C8B-B14F-4D97-AF65-F5344CB8AC3E}">
        <p14:creationId xmlns:p14="http://schemas.microsoft.com/office/powerpoint/2010/main" val="2514974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50</a:t>
            </a:fld>
            <a:endParaRPr lang="en-CA"/>
          </a:p>
        </p:txBody>
      </p:sp>
    </p:spTree>
    <p:extLst>
      <p:ext uri="{BB962C8B-B14F-4D97-AF65-F5344CB8AC3E}">
        <p14:creationId xmlns:p14="http://schemas.microsoft.com/office/powerpoint/2010/main" val="2684181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51</a:t>
            </a:fld>
            <a:endParaRPr lang="en-CA"/>
          </a:p>
        </p:txBody>
      </p:sp>
    </p:spTree>
    <p:extLst>
      <p:ext uri="{BB962C8B-B14F-4D97-AF65-F5344CB8AC3E}">
        <p14:creationId xmlns:p14="http://schemas.microsoft.com/office/powerpoint/2010/main" val="26840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797063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888F0-5FC9-331D-9F9D-10BBD6D0C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D38A8-62A0-A01E-8488-60F0772BF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F4CBE-35CA-D836-EB56-396347DB66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D16FED-88B2-7968-C72D-868D78588C31}"/>
              </a:ext>
            </a:extLst>
          </p:cNvPr>
          <p:cNvSpPr>
            <a:spLocks noGrp="1"/>
          </p:cNvSpPr>
          <p:nvPr>
            <p:ph type="sldNum" sz="quarter" idx="5"/>
          </p:nvPr>
        </p:nvSpPr>
        <p:spPr/>
        <p:txBody>
          <a:bodyPr/>
          <a:lstStyle/>
          <a:p>
            <a:fld id="{A8A219AF-31E1-4C13-8A47-7C32BFDA626C}" type="slidenum">
              <a:rPr lang="en-CA" smtClean="0"/>
              <a:t>52</a:t>
            </a:fld>
            <a:endParaRPr lang="en-CA"/>
          </a:p>
        </p:txBody>
      </p:sp>
    </p:spTree>
    <p:extLst>
      <p:ext uri="{BB962C8B-B14F-4D97-AF65-F5344CB8AC3E}">
        <p14:creationId xmlns:p14="http://schemas.microsoft.com/office/powerpoint/2010/main" val="2619409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53</a:t>
            </a:fld>
            <a:endParaRPr lang="en-CA"/>
          </a:p>
        </p:txBody>
      </p:sp>
    </p:spTree>
    <p:extLst>
      <p:ext uri="{BB962C8B-B14F-4D97-AF65-F5344CB8AC3E}">
        <p14:creationId xmlns:p14="http://schemas.microsoft.com/office/powerpoint/2010/main" val="332184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3537023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66583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142348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132606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EB283B-D6E9-66DA-27D8-C76615D31466}"/>
              </a:ext>
            </a:extLst>
          </p:cNvPr>
          <p:cNvPicPr>
            <a:picLocks noChangeAspect="1"/>
          </p:cNvPicPr>
          <p:nvPr userDrawn="1"/>
        </p:nvPicPr>
        <p:blipFill>
          <a:blip r:embed="rId2"/>
          <a:stretch>
            <a:fillRect/>
          </a:stretch>
        </p:blipFill>
        <p:spPr>
          <a:xfrm>
            <a:off x="-22735" y="1581913"/>
            <a:ext cx="12214735" cy="5276087"/>
          </a:xfrm>
          <a:prstGeom prst="rect">
            <a:avLst/>
          </a:prstGeom>
          <a:effectLst/>
        </p:spPr>
      </p:pic>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71507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Rectangle 4">
            <a:extLst>
              <a:ext uri="{FF2B5EF4-FFF2-40B4-BE49-F238E27FC236}">
                <a16:creationId xmlns:a16="http://schemas.microsoft.com/office/drawing/2014/main" id="{00CDD8DC-F016-34A6-96B0-D85B5DF0BF21}"/>
              </a:ext>
            </a:extLst>
          </p:cNvPr>
          <p:cNvSpPr/>
          <p:nvPr userDrawn="1"/>
        </p:nvSpPr>
        <p:spPr>
          <a:xfrm>
            <a:off x="0" y="-10160"/>
            <a:ext cx="12192000" cy="1592072"/>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0D9302-B2BF-7806-DA13-4F0A245D6742}"/>
              </a:ext>
            </a:extLst>
          </p:cNvPr>
          <p:cNvPicPr>
            <a:picLocks noChangeAspect="1"/>
          </p:cNvPicPr>
          <p:nvPr userDrawn="1"/>
        </p:nvPicPr>
        <p:blipFill>
          <a:blip r:embed="rId3"/>
          <a:stretch>
            <a:fillRect/>
          </a:stretch>
        </p:blipFill>
        <p:spPr>
          <a:xfrm>
            <a:off x="10195560" y="801827"/>
            <a:ext cx="1645920" cy="164592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E21949A-2ED2-0B8E-2671-CD227327CEDC}"/>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E3ED3A-552F-B2EE-2EC9-C7EE68B857B8}"/>
              </a:ext>
            </a:extLst>
          </p:cNvPr>
          <p:cNvPicPr>
            <a:picLocks noChangeAspect="1"/>
          </p:cNvPicPr>
          <p:nvPr userDrawn="1"/>
        </p:nvPicPr>
        <p:blipFill>
          <a:blip r:embed="rId4"/>
          <a:stretch>
            <a:fillRect/>
          </a:stretch>
        </p:blipFill>
        <p:spPr>
          <a:xfrm>
            <a:off x="350520" y="402474"/>
            <a:ext cx="4150847" cy="798705"/>
          </a:xfrm>
          <a:prstGeom prst="rect">
            <a:avLst/>
          </a:prstGeom>
        </p:spPr>
      </p:pic>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28C43-AF8B-F72B-7E0E-FEC3EBDE4D0D}"/>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3" name="Rectangle 2">
            <a:extLst>
              <a:ext uri="{FF2B5EF4-FFF2-40B4-BE49-F238E27FC236}">
                <a16:creationId xmlns:a16="http://schemas.microsoft.com/office/drawing/2014/main" id="{F015CD90-E1A0-30BA-9452-6F7524104369}"/>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C13000-320F-D844-BE01-DD67AD566586}"/>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667" b="0" cap="none" baseline="0">
                <a:solidFill>
                  <a:srgbClr val="715073"/>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marL="990575" indent="-380990">
              <a:buSzPct val="75000"/>
              <a:buFont typeface="Courier New" panose="02070309020205020404" pitchFamily="49" charset="0"/>
              <a:buChar char="o"/>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4/7/2026</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6" name="Picture 5">
            <a:extLst>
              <a:ext uri="{FF2B5EF4-FFF2-40B4-BE49-F238E27FC236}">
                <a16:creationId xmlns:a16="http://schemas.microsoft.com/office/drawing/2014/main" id="{CD39EA55-0FA9-31E1-0F8A-994F9351C8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200"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71507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2"/>
            <a:ext cx="3290047" cy="224120"/>
          </a:xfrm>
          <a:prstGeom prst="rect">
            <a:avLst/>
          </a:prstGeom>
        </p:spPr>
        <p:txBody>
          <a:bodyPr/>
          <a:lstStyle>
            <a:lvl1pPr>
              <a:defRPr sz="1067">
                <a:solidFill>
                  <a:schemeClr val="bg1"/>
                </a:solidFill>
              </a:defRPr>
            </a:lvl1pPr>
          </a:lstStyle>
          <a:p>
            <a:fld id="{12F42DBC-C000-474C-847A-96A1FE0230FB}" type="datetime1">
              <a:rPr lang="en-US" smtClean="0"/>
              <a:pPr/>
              <a:t>4/7/2026</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pic>
        <p:nvPicPr>
          <p:cNvPr id="2" name="Picture 1">
            <a:extLst>
              <a:ext uri="{FF2B5EF4-FFF2-40B4-BE49-F238E27FC236}">
                <a16:creationId xmlns:a16="http://schemas.microsoft.com/office/drawing/2014/main" id="{57364A12-5636-9277-6575-91D158B25B79}"/>
              </a:ext>
            </a:extLst>
          </p:cNvPr>
          <p:cNvPicPr>
            <a:picLocks noChangeAspect="1"/>
          </p:cNvPicPr>
          <p:nvPr userDrawn="1"/>
        </p:nvPicPr>
        <p:blipFill>
          <a:blip r:embed="rId2">
            <a:alphaModFix amt="27000"/>
          </a:blip>
          <a:stretch>
            <a:fillRect/>
          </a:stretch>
        </p:blipFill>
        <p:spPr>
          <a:xfrm>
            <a:off x="0" y="0"/>
            <a:ext cx="12192000" cy="1189521"/>
          </a:xfrm>
          <a:prstGeom prst="rect">
            <a:avLst/>
          </a:prstGeom>
          <a:effectLst/>
        </p:spPr>
      </p:pic>
      <p:sp>
        <p:nvSpPr>
          <p:cNvPr id="5" name="Rectangle 4">
            <a:extLst>
              <a:ext uri="{FF2B5EF4-FFF2-40B4-BE49-F238E27FC236}">
                <a16:creationId xmlns:a16="http://schemas.microsoft.com/office/drawing/2014/main" id="{B341DDE8-E7EB-A26A-E48C-93183E1D8336}"/>
              </a:ext>
            </a:extLst>
          </p:cNvPr>
          <p:cNvSpPr/>
          <p:nvPr userDrawn="1"/>
        </p:nvSpPr>
        <p:spPr>
          <a:xfrm>
            <a:off x="0" y="-10160"/>
            <a:ext cx="12192000" cy="365124"/>
          </a:xfrm>
          <a:prstGeom prst="rect">
            <a:avLst/>
          </a:prstGeom>
          <a:solidFill>
            <a:srgbClr val="E63E3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4E339-2B80-88E0-57DF-B21F2C884209}"/>
              </a:ext>
            </a:extLst>
          </p:cNvPr>
          <p:cNvPicPr>
            <a:picLocks noChangeAspect="1"/>
          </p:cNvPicPr>
          <p:nvPr userDrawn="1"/>
        </p:nvPicPr>
        <p:blipFill>
          <a:blip r:embed="rId3"/>
          <a:stretch>
            <a:fillRect/>
          </a:stretch>
        </p:blipFill>
        <p:spPr>
          <a:xfrm>
            <a:off x="11264348" y="-16097"/>
            <a:ext cx="636104" cy="63610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EEF466E-D5CC-7F9D-E70C-E196A952373D}"/>
              </a:ext>
            </a:extLst>
          </p:cNvPr>
          <p:cNvPicPr>
            <a:picLocks noChangeAspect="1"/>
          </p:cNvPicPr>
          <p:nvPr userDrawn="1"/>
        </p:nvPicPr>
        <p:blipFill>
          <a:blip r:embed="rId4"/>
          <a:stretch>
            <a:fillRect/>
          </a:stretch>
        </p:blipFill>
        <p:spPr>
          <a:xfrm>
            <a:off x="419100" y="485395"/>
            <a:ext cx="3274359" cy="634165"/>
          </a:xfrm>
          <a:prstGeom prst="rect">
            <a:avLst/>
          </a:prstGeom>
        </p:spPr>
      </p:pic>
    </p:spTree>
    <p:extLst>
      <p:ext uri="{BB962C8B-B14F-4D97-AF65-F5344CB8AC3E}">
        <p14:creationId xmlns:p14="http://schemas.microsoft.com/office/powerpoint/2010/main" val="34701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B0519-EF76-0307-44D5-D7BE7BAEDA3E}"/>
              </a:ext>
            </a:extLst>
          </p:cNvPr>
          <p:cNvSpPr/>
          <p:nvPr userDrawn="1"/>
        </p:nvSpPr>
        <p:spPr>
          <a:xfrm>
            <a:off x="0" y="6634480"/>
            <a:ext cx="12192000" cy="223520"/>
          </a:xfrm>
          <a:prstGeom prst="rect">
            <a:avLst/>
          </a:prstGeom>
          <a:solidFill>
            <a:srgbClr val="E63E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BD_68B8BD2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C5_EAC24843.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624652"/>
            <a:ext cx="10363200" cy="891931"/>
          </a:xfrm>
        </p:spPr>
        <p:txBody>
          <a:bodyPr>
            <a:normAutofit fontScale="90000"/>
          </a:bodyPr>
          <a:lstStyle/>
          <a:p>
            <a:pPr algn="l"/>
            <a:r>
              <a:rPr lang="en-CA" b="0" dirty="0"/>
              <a:t>Prophylaxis for Pediatric Patients at Risk of Venous Thromboembolism (VTE)</a:t>
            </a:r>
          </a:p>
        </p:txBody>
      </p:sp>
      <p:sp>
        <p:nvSpPr>
          <p:cNvPr id="6" name="Subtitle 2">
            <a:extLst>
              <a:ext uri="{FF2B5EF4-FFF2-40B4-BE49-F238E27FC236}">
                <a16:creationId xmlns:a16="http://schemas.microsoft.com/office/drawing/2014/main" id="{9A7A0DF7-3A2B-8846-AACF-AB69A37D8BA5}"/>
              </a:ext>
            </a:extLst>
          </p:cNvPr>
          <p:cNvSpPr>
            <a:spLocks noGrp="1"/>
          </p:cNvSpPr>
          <p:nvPr>
            <p:ph type="subTitle" idx="1"/>
          </p:nvPr>
        </p:nvSpPr>
        <p:spPr>
          <a:xfrm>
            <a:off x="914400" y="3787382"/>
            <a:ext cx="9568543" cy="2791640"/>
          </a:xfrm>
        </p:spPr>
        <p:txBody>
          <a:bodyPr lIns="91440" tIns="45720" rIns="91440" bIns="45720" anchor="t">
            <a:noAutofit/>
          </a:bodyPr>
          <a:lstStyle/>
          <a:p>
            <a:pPr algn="l"/>
            <a:r>
              <a:rPr lang="en-CA" b="1" i="1" cap="none" dirty="0"/>
              <a:t>An Educational Slide Set </a:t>
            </a:r>
          </a:p>
          <a:p>
            <a:pPr algn="l"/>
            <a:r>
              <a:rPr lang="en-US" sz="2000" cap="none" dirty="0">
                <a:ea typeface="Geneva"/>
              </a:rPr>
              <a:t>2026 American Society of Hematology International Society of Thrombosis and </a:t>
            </a:r>
            <a:r>
              <a:rPr lang="en-US" sz="2000" cap="none" dirty="0" err="1">
                <a:ea typeface="Geneva"/>
              </a:rPr>
              <a:t>Haemostasis</a:t>
            </a:r>
            <a:r>
              <a:rPr lang="en-US" sz="2000" cap="none" dirty="0">
                <a:ea typeface="Geneva"/>
              </a:rPr>
              <a:t> guidelines for prophylaxis for pediatric patients at risk of venous thromboembolism</a:t>
            </a:r>
          </a:p>
          <a:p>
            <a:pPr algn="l"/>
            <a:endParaRPr lang="en-US" sz="1800" b="1" cap="none" dirty="0"/>
          </a:p>
          <a:p>
            <a:pPr algn="l"/>
            <a:r>
              <a:rPr lang="en-US" sz="1600" b="1" cap="none" dirty="0">
                <a:ea typeface="Geneva"/>
              </a:rPr>
              <a:t>Slide set authors: </a:t>
            </a:r>
            <a:br>
              <a:rPr lang="en-US" sz="1600" cap="none" dirty="0"/>
            </a:br>
            <a:r>
              <a:rPr lang="en-US" sz="1600" cap="none" dirty="0">
                <a:ea typeface="Geneva"/>
              </a:rPr>
              <a:t>Dr. Chittalsinh Raulji; Dr. Rukhmi Bhat; Dr. Sophie Jones; Dr. Suzan Williams; Dr. Marisol Betensky; Dr. Paul Monagle</a:t>
            </a:r>
            <a:endParaRPr lang="en-CA" sz="1600" cap="none" dirty="0">
              <a:ea typeface="Geneva"/>
            </a:endParaRPr>
          </a:p>
        </p:txBody>
      </p:sp>
    </p:spTree>
    <p:extLst>
      <p:ext uri="{BB962C8B-B14F-4D97-AF65-F5344CB8AC3E}">
        <p14:creationId xmlns:p14="http://schemas.microsoft.com/office/powerpoint/2010/main" val="186448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10972800" cy="713539"/>
          </a:xfrm>
        </p:spPr>
        <p:txBody>
          <a:bodyPr/>
          <a:lstStyle/>
          <a:p>
            <a:r>
              <a:rPr lang="en-US" dirty="0"/>
              <a:t>Case 1: Anticoagulant prophylaxis in a child with ALL</a:t>
            </a:r>
            <a:endParaRPr lang="en-CA" dirty="0"/>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033094"/>
            <a:ext cx="10972800" cy="3954624"/>
          </a:xfrm>
        </p:spPr>
        <p:txBody>
          <a:bodyPr lIns="0" tIns="0" rIns="0" bIns="0" anchor="t">
            <a:normAutofit fontScale="92500" lnSpcReduction="20000"/>
          </a:bodyPr>
          <a:lstStyle/>
          <a:p>
            <a:r>
              <a:rPr lang="en-US" dirty="0"/>
              <a:t>A 13-year-old boy is admitted to pediatric floor with: </a:t>
            </a:r>
          </a:p>
          <a:p>
            <a:pPr lvl="1"/>
            <a:r>
              <a:rPr lang="en-US" dirty="0"/>
              <a:t>WBC count of 80,000 per microliter </a:t>
            </a:r>
          </a:p>
          <a:p>
            <a:pPr lvl="1"/>
            <a:r>
              <a:rPr lang="en-US" dirty="0"/>
              <a:t>Hemoglobin 6 g/dl  </a:t>
            </a:r>
          </a:p>
          <a:p>
            <a:pPr lvl="1"/>
            <a:r>
              <a:rPr lang="en-US" dirty="0"/>
              <a:t>Platelet count 25,000 per microliter </a:t>
            </a:r>
          </a:p>
          <a:p>
            <a:r>
              <a:rPr lang="en-US" dirty="0"/>
              <a:t>A diagnosis of T cell – ALL is made </a:t>
            </a:r>
          </a:p>
          <a:p>
            <a:r>
              <a:rPr lang="en-US" dirty="0"/>
              <a:t>After receiving packed red cell and platelet transfusions, a lumbar puncture (LP) is performed and a central venous access device (CVAD) is placed to start chemotherapy</a:t>
            </a:r>
          </a:p>
          <a:p>
            <a:r>
              <a:rPr lang="en-US" dirty="0"/>
              <a:t>The patient is started on induction chemotherapy with vincristine, daunorubicin, prednisone and </a:t>
            </a:r>
            <a:r>
              <a:rPr lang="en-US" dirty="0" err="1"/>
              <a:t>cal</a:t>
            </a:r>
            <a:r>
              <a:rPr lang="en-US" dirty="0"/>
              <a:t>-asparaginase </a:t>
            </a:r>
          </a:p>
          <a:p>
            <a:r>
              <a:rPr lang="en-US" dirty="0"/>
              <a:t>There is no family history of VTE</a:t>
            </a:r>
          </a:p>
          <a:p>
            <a:endParaRPr lang="en-CA" dirty="0"/>
          </a:p>
          <a:p>
            <a:endParaRPr lang="en-CA" dirty="0"/>
          </a:p>
        </p:txBody>
      </p:sp>
    </p:spTree>
    <p:extLst>
      <p:ext uri="{BB962C8B-B14F-4D97-AF65-F5344CB8AC3E}">
        <p14:creationId xmlns:p14="http://schemas.microsoft.com/office/powerpoint/2010/main" val="187438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B6851-AA1A-A241-D6AD-E8C861331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8D5C0C-5183-57F5-BFB4-5BC293259D76}"/>
              </a:ext>
            </a:extLst>
          </p:cNvPr>
          <p:cNvSpPr>
            <a:spLocks noGrp="1"/>
          </p:cNvSpPr>
          <p:nvPr>
            <p:ph type="title"/>
          </p:nvPr>
        </p:nvSpPr>
        <p:spPr>
          <a:xfrm>
            <a:off x="419100" y="1340569"/>
            <a:ext cx="10972800" cy="713539"/>
          </a:xfrm>
        </p:spPr>
        <p:txBody>
          <a:bodyPr/>
          <a:lstStyle/>
          <a:p>
            <a:r>
              <a:rPr lang="en-US" dirty="0"/>
              <a:t>Case 1: Anticoagulant prophylaxis in a child with ALL</a:t>
            </a:r>
            <a:endParaRPr lang="en-CA" dirty="0"/>
          </a:p>
        </p:txBody>
      </p:sp>
      <p:sp>
        <p:nvSpPr>
          <p:cNvPr id="3" name="Content Placeholder 2">
            <a:extLst>
              <a:ext uri="{FF2B5EF4-FFF2-40B4-BE49-F238E27FC236}">
                <a16:creationId xmlns:a16="http://schemas.microsoft.com/office/drawing/2014/main" id="{04ED04E0-533F-F115-2344-FB6C77F874AE}"/>
              </a:ext>
            </a:extLst>
          </p:cNvPr>
          <p:cNvSpPr>
            <a:spLocks noGrp="1"/>
          </p:cNvSpPr>
          <p:nvPr>
            <p:ph idx="1"/>
          </p:nvPr>
        </p:nvSpPr>
        <p:spPr>
          <a:xfrm>
            <a:off x="419100" y="2033094"/>
            <a:ext cx="10972800" cy="3954624"/>
          </a:xfrm>
        </p:spPr>
        <p:txBody>
          <a:bodyPr/>
          <a:lstStyle/>
          <a:p>
            <a:pPr marL="0" indent="0">
              <a:buNone/>
            </a:pPr>
            <a:r>
              <a:rPr lang="en-US" dirty="0"/>
              <a:t>Question 1: The oncologist is concerned about risk of thrombosis and inquires about starting anticoagulant prophylaxis. What recommendation would you give at this point? </a:t>
            </a:r>
          </a:p>
          <a:p>
            <a:endParaRPr lang="en-US" dirty="0"/>
          </a:p>
          <a:p>
            <a:pPr marL="514350" indent="-514350">
              <a:buFont typeface="+mj-lt"/>
              <a:buAutoNum type="alphaUcPeriod"/>
            </a:pPr>
            <a:r>
              <a:rPr lang="en-US" dirty="0"/>
              <a:t>Start anticoagulation and continue during the duration of treatment</a:t>
            </a:r>
          </a:p>
          <a:p>
            <a:pPr marL="514350" indent="-514350">
              <a:buFont typeface="+mj-lt"/>
              <a:buAutoNum type="alphaUcPeriod"/>
            </a:pPr>
            <a:r>
              <a:rPr lang="en-US" dirty="0"/>
              <a:t>Start anticoagulation and continue during asparaginase </a:t>
            </a:r>
            <a:br>
              <a:rPr lang="en-US" dirty="0"/>
            </a:br>
            <a:r>
              <a:rPr lang="en-US" dirty="0"/>
              <a:t>containing cycles only</a:t>
            </a:r>
          </a:p>
          <a:p>
            <a:pPr marL="514350" indent="-514350">
              <a:buFont typeface="+mj-lt"/>
              <a:buAutoNum type="alphaUcPeriod"/>
            </a:pPr>
            <a:r>
              <a:rPr lang="en-US" dirty="0"/>
              <a:t>Do not start anticoagulation</a:t>
            </a:r>
          </a:p>
        </p:txBody>
      </p:sp>
      <p:sp>
        <p:nvSpPr>
          <p:cNvPr id="4" name="Rectangle 3">
            <a:extLst>
              <a:ext uri="{FF2B5EF4-FFF2-40B4-BE49-F238E27FC236}">
                <a16:creationId xmlns:a16="http://schemas.microsoft.com/office/drawing/2014/main" id="{73CC66FF-0235-1FF1-A35F-2ED7CF3FE8A6}"/>
              </a:ext>
            </a:extLst>
          </p:cNvPr>
          <p:cNvSpPr/>
          <p:nvPr/>
        </p:nvSpPr>
        <p:spPr>
          <a:xfrm>
            <a:off x="180848" y="4279392"/>
            <a:ext cx="10890504" cy="151352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highlight>
                <a:srgbClr val="E63E30"/>
              </a:highlight>
            </a:endParaRPr>
          </a:p>
        </p:txBody>
      </p:sp>
      <p:sp>
        <p:nvSpPr>
          <p:cNvPr id="5" name="TextBox 4">
            <a:extLst>
              <a:ext uri="{FF2B5EF4-FFF2-40B4-BE49-F238E27FC236}">
                <a16:creationId xmlns:a16="http://schemas.microsoft.com/office/drawing/2014/main" id="{193D14A1-AD05-EB60-51FB-CA5A5FAF38BE}"/>
              </a:ext>
            </a:extLst>
          </p:cNvPr>
          <p:cNvSpPr txBox="1"/>
          <p:nvPr/>
        </p:nvSpPr>
        <p:spPr>
          <a:xfrm>
            <a:off x="9091723" y="4284626"/>
            <a:ext cx="1979629" cy="1508289"/>
          </a:xfrm>
          <a:prstGeom prst="rect">
            <a:avLst/>
          </a:prstGeom>
          <a:solidFill>
            <a:srgbClr val="E63E30"/>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en-US" dirty="0">
                <a:solidFill>
                  <a:schemeClr val="bg1"/>
                </a:solidFill>
              </a:rPr>
              <a:t>Both are reasonable options based on risk and patient preference</a:t>
            </a:r>
          </a:p>
        </p:txBody>
      </p:sp>
    </p:spTree>
    <p:extLst>
      <p:ext uri="{BB962C8B-B14F-4D97-AF65-F5344CB8AC3E}">
        <p14:creationId xmlns:p14="http://schemas.microsoft.com/office/powerpoint/2010/main" val="4122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8869A-A1CD-4F5A-8E48-55DDD2FB3BCE}"/>
              </a:ext>
            </a:extLst>
          </p:cNvPr>
          <p:cNvSpPr txBox="1"/>
          <p:nvPr/>
        </p:nvSpPr>
        <p:spPr>
          <a:xfrm>
            <a:off x="899110" y="4049428"/>
            <a:ext cx="3199371" cy="2410849"/>
          </a:xfrm>
          <a:prstGeom prst="rect">
            <a:avLst/>
          </a:prstGeom>
          <a:solidFill>
            <a:srgbClr val="FED9B0"/>
          </a:solidFill>
        </p:spPr>
        <p:txBody>
          <a:bodyPr wrap="square" rtlCol="0" anchor="t" anchorCtr="0">
            <a:noAutofit/>
          </a:bodyPr>
          <a:lstStyle/>
          <a:p>
            <a:r>
              <a:rPr lang="en-CA" sz="2000" dirty="0">
                <a:solidFill>
                  <a:schemeClr val="bg1">
                    <a:lumMod val="50000"/>
                  </a:schemeClr>
                </a:solidFill>
              </a:rPr>
              <a:t>The evidence was based on </a:t>
            </a:r>
            <a:r>
              <a:rPr lang="en-CA" sz="2000" dirty="0">
                <a:solidFill>
                  <a:srgbClr val="FF0000"/>
                </a:solidFill>
              </a:rPr>
              <a:t>two</a:t>
            </a:r>
            <a:r>
              <a:rPr lang="en-CA" sz="2000" dirty="0">
                <a:solidFill>
                  <a:schemeClr val="bg1">
                    <a:lumMod val="50000"/>
                  </a:schemeClr>
                </a:solidFill>
              </a:rPr>
              <a:t> randomized control trials (RCTs) and </a:t>
            </a:r>
            <a:r>
              <a:rPr lang="en-CA" sz="2000" dirty="0">
                <a:solidFill>
                  <a:srgbClr val="FF0000"/>
                </a:solidFill>
              </a:rPr>
              <a:t>three</a:t>
            </a:r>
            <a:r>
              <a:rPr lang="en-CA" sz="2000" dirty="0">
                <a:solidFill>
                  <a:schemeClr val="bg1">
                    <a:lumMod val="50000"/>
                  </a:schemeClr>
                </a:solidFill>
              </a:rPr>
              <a:t> non-RCTs </a:t>
            </a:r>
          </a:p>
          <a:p>
            <a:pPr marL="285750" indent="-285750">
              <a:buFont typeface="Arial" panose="020B0604020202020204" pitchFamily="34" charset="0"/>
              <a:buChar char="•"/>
            </a:pPr>
            <a:endParaRPr lang="en-CA" dirty="0">
              <a:solidFill>
                <a:schemeClr val="tx1">
                  <a:lumMod val="50000"/>
                  <a:lumOff val="50000"/>
                </a:schemeClr>
              </a:solidFill>
            </a:endParaRPr>
          </a:p>
        </p:txBody>
      </p:sp>
      <p:sp>
        <p:nvSpPr>
          <p:cNvPr id="5" name="TextBox 4">
            <a:extLst>
              <a:ext uri="{FF2B5EF4-FFF2-40B4-BE49-F238E27FC236}">
                <a16:creationId xmlns:a16="http://schemas.microsoft.com/office/drawing/2014/main" id="{A05F48DD-8B47-419E-9AD1-4E8982227F5B}"/>
              </a:ext>
            </a:extLst>
          </p:cNvPr>
          <p:cNvSpPr txBox="1"/>
          <p:nvPr/>
        </p:nvSpPr>
        <p:spPr>
          <a:xfrm>
            <a:off x="4307717" y="4053732"/>
            <a:ext cx="3547902" cy="2406546"/>
          </a:xfrm>
          <a:prstGeom prst="rect">
            <a:avLst/>
          </a:prstGeom>
          <a:solidFill>
            <a:srgbClr val="BEE0E4"/>
          </a:solidFill>
        </p:spPr>
        <p:txBody>
          <a:bodyPr wrap="square" rtlCol="0" anchor="t" anchorCtr="0">
            <a:noAutofit/>
          </a:bodyPr>
          <a:lstStyle/>
          <a:p>
            <a:r>
              <a:rPr lang="en-CA" sz="2000" dirty="0">
                <a:solidFill>
                  <a:schemeClr val="bg1">
                    <a:lumMod val="50000"/>
                  </a:schemeClr>
                </a:solidFill>
              </a:rPr>
              <a:t>The </a:t>
            </a:r>
            <a:r>
              <a:rPr lang="en-CA" sz="2000" dirty="0">
                <a:solidFill>
                  <a:srgbClr val="FF0000"/>
                </a:solidFill>
              </a:rPr>
              <a:t>two</a:t>
            </a:r>
            <a:r>
              <a:rPr lang="en-CA" sz="2000" dirty="0">
                <a:solidFill>
                  <a:schemeClr val="bg1">
                    <a:lumMod val="50000"/>
                  </a:schemeClr>
                </a:solidFill>
              </a:rPr>
              <a:t> RCTs evaluated effects of enoxaparin (THROMBOTEC) and apixaban (PREVAPIX-ALL) on the development of VTE </a:t>
            </a:r>
          </a:p>
        </p:txBody>
      </p:sp>
      <p:sp>
        <p:nvSpPr>
          <p:cNvPr id="6" name="TextBox 5">
            <a:extLst>
              <a:ext uri="{FF2B5EF4-FFF2-40B4-BE49-F238E27FC236}">
                <a16:creationId xmlns:a16="http://schemas.microsoft.com/office/drawing/2014/main" id="{59DFCB88-2B1B-43F6-8DD0-0C5F0AD6BA05}"/>
              </a:ext>
            </a:extLst>
          </p:cNvPr>
          <p:cNvSpPr txBox="1"/>
          <p:nvPr/>
        </p:nvSpPr>
        <p:spPr>
          <a:xfrm>
            <a:off x="8064854" y="4061760"/>
            <a:ext cx="3611331" cy="2398518"/>
          </a:xfrm>
          <a:prstGeom prst="rect">
            <a:avLst/>
          </a:prstGeom>
          <a:solidFill>
            <a:srgbClr val="C9D7AF"/>
          </a:solidFill>
        </p:spPr>
        <p:txBody>
          <a:bodyPr wrap="square" rtlCol="0" anchor="t" anchorCtr="0">
            <a:noAutofit/>
          </a:bodyPr>
          <a:lstStyle/>
          <a:p>
            <a:r>
              <a:rPr lang="en-CA" sz="2000" dirty="0">
                <a:solidFill>
                  <a:schemeClr val="bg1">
                    <a:lumMod val="50000"/>
                  </a:schemeClr>
                </a:solidFill>
              </a:rPr>
              <a:t>Anticoagulation prophylaxis appeared to reduce risk of all VTE but the estimate was imprecise and there was a median risk of 1% of major bleeding, which was not different than standard of care </a:t>
            </a:r>
          </a:p>
        </p:txBody>
      </p:sp>
      <p:sp>
        <p:nvSpPr>
          <p:cNvPr id="3" name="Title 2">
            <a:extLst>
              <a:ext uri="{FF2B5EF4-FFF2-40B4-BE49-F238E27FC236}">
                <a16:creationId xmlns:a16="http://schemas.microsoft.com/office/drawing/2014/main" id="{FEC77CC7-C6EF-394C-8461-4C5AC83BE0D8}"/>
              </a:ext>
            </a:extLst>
          </p:cNvPr>
          <p:cNvSpPr>
            <a:spLocks noGrp="1"/>
          </p:cNvSpPr>
          <p:nvPr>
            <p:ph type="title"/>
          </p:nvPr>
        </p:nvSpPr>
        <p:spPr>
          <a:xfrm>
            <a:off x="419100" y="1340569"/>
            <a:ext cx="10972800" cy="713539"/>
          </a:xfrm>
        </p:spPr>
        <p:txBody>
          <a:bodyPr/>
          <a:lstStyle/>
          <a:p>
            <a:r>
              <a:rPr lang="en-CA" dirty="0"/>
              <a:t>Recommendation</a:t>
            </a:r>
            <a:br>
              <a:rPr lang="en-CA" dirty="0"/>
            </a:br>
            <a:endParaRPr lang="en-US" dirty="0"/>
          </a:p>
        </p:txBody>
      </p:sp>
      <p:sp>
        <p:nvSpPr>
          <p:cNvPr id="7" name="Content Placeholder 6">
            <a:extLst>
              <a:ext uri="{FF2B5EF4-FFF2-40B4-BE49-F238E27FC236}">
                <a16:creationId xmlns:a16="http://schemas.microsoft.com/office/drawing/2014/main" id="{AE20AE42-9309-BD43-9E40-FE6793407170}"/>
              </a:ext>
            </a:extLst>
          </p:cNvPr>
          <p:cNvSpPr>
            <a:spLocks noGrp="1"/>
          </p:cNvSpPr>
          <p:nvPr>
            <p:ph idx="1"/>
          </p:nvPr>
        </p:nvSpPr>
        <p:spPr>
          <a:xfrm>
            <a:off x="419100" y="2033094"/>
            <a:ext cx="10972800" cy="3954624"/>
          </a:xfrm>
        </p:spPr>
        <p:txBody>
          <a:bodyPr/>
          <a:lstStyle/>
          <a:p>
            <a:r>
              <a:rPr lang="en-CA" dirty="0"/>
              <a:t>The ASH ISTH Guideline Panel </a:t>
            </a:r>
            <a:r>
              <a:rPr lang="en-CA" b="1" i="1" dirty="0"/>
              <a:t>suggests either </a:t>
            </a:r>
            <a:r>
              <a:rPr lang="en-CA" dirty="0"/>
              <a:t>anticoagulant prophylaxis </a:t>
            </a:r>
            <a:r>
              <a:rPr lang="en-CA" b="1" i="1" dirty="0"/>
              <a:t>or </a:t>
            </a:r>
            <a:r>
              <a:rPr lang="en-CA" dirty="0"/>
              <a:t>no anticoagulant prophylaxis for patients with leukemia / lymphoblastic lymphoma, based on the individual assessment for risk of thrombosis and bleeding and patients’ values and preferences</a:t>
            </a:r>
          </a:p>
          <a:p>
            <a:endParaRPr lang="en-CA" dirty="0"/>
          </a:p>
          <a:p>
            <a:endParaRPr lang="en-CA" dirty="0"/>
          </a:p>
          <a:p>
            <a:endParaRPr lang="en-US" dirty="0"/>
          </a:p>
        </p:txBody>
      </p:sp>
      <p:sp>
        <p:nvSpPr>
          <p:cNvPr id="8" name="TextBox 7">
            <a:extLst>
              <a:ext uri="{FF2B5EF4-FFF2-40B4-BE49-F238E27FC236}">
                <a16:creationId xmlns:a16="http://schemas.microsoft.com/office/drawing/2014/main" id="{49328D98-A7BE-99AB-8BFE-F21FE8936E0B}"/>
              </a:ext>
            </a:extLst>
          </p:cNvPr>
          <p:cNvSpPr txBox="1"/>
          <p:nvPr/>
        </p:nvSpPr>
        <p:spPr>
          <a:xfrm>
            <a:off x="7461697" y="6604151"/>
            <a:ext cx="2296591" cy="276999"/>
          </a:xfrm>
          <a:prstGeom prst="rect">
            <a:avLst/>
          </a:prstGeom>
          <a:noFill/>
        </p:spPr>
        <p:txBody>
          <a:bodyPr wrap="none" rtlCol="0">
            <a:spAutoFit/>
          </a:bodyPr>
          <a:lstStyle/>
          <a:p>
            <a:r>
              <a:rPr lang="en-US" sz="1200">
                <a:solidFill>
                  <a:schemeClr val="bg1"/>
                </a:solidFill>
              </a:rPr>
              <a:t>*Goldenberg N, et al; </a:t>
            </a:r>
            <a:r>
              <a:rPr lang="en-US" sz="1200" i="1">
                <a:solidFill>
                  <a:schemeClr val="bg1"/>
                </a:solidFill>
              </a:rPr>
              <a:t>JAMA</a:t>
            </a:r>
            <a:r>
              <a:rPr lang="en-US" sz="1200">
                <a:solidFill>
                  <a:schemeClr val="bg1"/>
                </a:solidFill>
              </a:rPr>
              <a:t>, 2022</a:t>
            </a:r>
          </a:p>
        </p:txBody>
      </p:sp>
      <p:pic>
        <p:nvPicPr>
          <p:cNvPr id="9" name="Picture 8">
            <a:extLst>
              <a:ext uri="{FF2B5EF4-FFF2-40B4-BE49-F238E27FC236}">
                <a16:creationId xmlns:a16="http://schemas.microsoft.com/office/drawing/2014/main" id="{87581583-E0B6-C2EA-4FD8-C646A95A5A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9285" y="2090616"/>
            <a:ext cx="370815" cy="365518"/>
          </a:xfrm>
          <a:prstGeom prst="rect">
            <a:avLst/>
          </a:prstGeom>
        </p:spPr>
      </p:pic>
    </p:spTree>
    <p:extLst>
      <p:ext uri="{BB962C8B-B14F-4D97-AF65-F5344CB8AC3E}">
        <p14:creationId xmlns:p14="http://schemas.microsoft.com/office/powerpoint/2010/main" val="22989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308365" y="1888356"/>
            <a:ext cx="11703395" cy="3867213"/>
          </a:xfrm>
          <a:prstGeom prst="rect">
            <a:avLst/>
          </a:prstGeom>
          <a:noFill/>
          <a:ln w="28575">
            <a:noFill/>
          </a:ln>
        </p:spPr>
        <p:txBody>
          <a:bodyPr wrap="square" rtlCol="0">
            <a:spAutoFit/>
          </a:bodyPr>
          <a:lstStyle/>
          <a:p>
            <a:pPr marL="342900" indent="-342900">
              <a:spcAft>
                <a:spcPts val="600"/>
              </a:spcAft>
              <a:buFont typeface="Arial" panose="020B0604020202020204" pitchFamily="34" charset="0"/>
              <a:buChar char="•"/>
            </a:pPr>
            <a:r>
              <a:rPr lang="en-US" sz="2670" dirty="0">
                <a:solidFill>
                  <a:schemeClr val="bg1">
                    <a:lumMod val="50000"/>
                  </a:schemeClr>
                </a:solidFill>
              </a:rPr>
              <a:t>The patient population is too heterogenous with regard to both VTE and bleeding risk to make a general recommendation for or against anticoagulant prophylaxis </a:t>
            </a:r>
          </a:p>
          <a:p>
            <a:pPr marL="342900" indent="-342900">
              <a:buFont typeface="Arial" panose="020B0604020202020204" pitchFamily="34" charset="0"/>
              <a:buChar char="•"/>
            </a:pPr>
            <a:r>
              <a:rPr lang="en-US" sz="2670" dirty="0">
                <a:solidFill>
                  <a:schemeClr val="bg1">
                    <a:lumMod val="50000"/>
                  </a:schemeClr>
                </a:solidFill>
              </a:rPr>
              <a:t>Several patient populations appear to benefit from anticoagulant prophylaxis and have more to gain from its use: </a:t>
            </a:r>
          </a:p>
          <a:p>
            <a:pPr marL="914400" lvl="1" indent="-457200">
              <a:buSzPct val="75000"/>
              <a:buFont typeface="Courier New" panose="02070309020205020404" pitchFamily="49" charset="0"/>
              <a:buChar char="o"/>
            </a:pPr>
            <a:r>
              <a:rPr lang="en-US" sz="2670" dirty="0">
                <a:solidFill>
                  <a:schemeClr val="bg1">
                    <a:lumMod val="50000"/>
                  </a:schemeClr>
                </a:solidFill>
              </a:rPr>
              <a:t>Those with obesity </a:t>
            </a:r>
          </a:p>
          <a:p>
            <a:pPr marL="914400" lvl="1" indent="-457200">
              <a:buSzPct val="75000"/>
              <a:buFont typeface="Courier New" panose="02070309020205020404" pitchFamily="49" charset="0"/>
              <a:buChar char="o"/>
            </a:pPr>
            <a:r>
              <a:rPr lang="en-US" sz="2670" dirty="0">
                <a:solidFill>
                  <a:schemeClr val="bg1">
                    <a:lumMod val="50000"/>
                  </a:schemeClr>
                </a:solidFill>
              </a:rPr>
              <a:t>≥10 years old </a:t>
            </a:r>
          </a:p>
          <a:p>
            <a:pPr marL="914400" lvl="1" indent="-457200">
              <a:buSzPct val="75000"/>
              <a:buFont typeface="Courier New" panose="02070309020205020404" pitchFamily="49" charset="0"/>
              <a:buChar char="o"/>
            </a:pPr>
            <a:r>
              <a:rPr lang="en-US" sz="2670" dirty="0">
                <a:solidFill>
                  <a:schemeClr val="bg1">
                    <a:lumMod val="50000"/>
                  </a:schemeClr>
                </a:solidFill>
              </a:rPr>
              <a:t>T-Cell immunophenotype </a:t>
            </a:r>
          </a:p>
          <a:p>
            <a:pPr marL="914400" lvl="1" indent="-457200">
              <a:buSzPct val="75000"/>
              <a:buFont typeface="Courier New" panose="02070309020205020404" pitchFamily="49" charset="0"/>
              <a:buChar char="o"/>
            </a:pPr>
            <a:r>
              <a:rPr lang="en-US" sz="2670" dirty="0">
                <a:solidFill>
                  <a:schemeClr val="bg1">
                    <a:lumMod val="50000"/>
                  </a:schemeClr>
                </a:solidFill>
              </a:rPr>
              <a:t>High or very high risk ALL</a:t>
            </a:r>
          </a:p>
          <a:p>
            <a:pPr marL="914400" lvl="1" indent="-457200">
              <a:buSzPct val="75000"/>
              <a:buFont typeface="Courier New" panose="02070309020205020404" pitchFamily="49" charset="0"/>
              <a:buChar char="o"/>
            </a:pPr>
            <a:r>
              <a:rPr lang="en-US" sz="2670" dirty="0">
                <a:solidFill>
                  <a:schemeClr val="bg1">
                    <a:lumMod val="50000"/>
                  </a:schemeClr>
                </a:solidFill>
              </a:rPr>
              <a:t>Prior thrombosis or a family history of thrombosis</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US"/>
              <a:t>Further Considerations</a:t>
            </a:r>
            <a:endParaRPr lang="en-US" dirty="0"/>
          </a:p>
        </p:txBody>
      </p:sp>
    </p:spTree>
    <p:extLst>
      <p:ext uri="{BB962C8B-B14F-4D97-AF65-F5344CB8AC3E}">
        <p14:creationId xmlns:p14="http://schemas.microsoft.com/office/powerpoint/2010/main" val="26448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8C91-1308-149A-840B-7E12E4011E2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B76B8C-A4F2-36D1-E6DA-03A65D942137}"/>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EBFDA0E8-0AFD-4ABA-1611-6C858316B4CF}"/>
              </a:ext>
            </a:extLst>
          </p:cNvPr>
          <p:cNvSpPr txBox="1"/>
          <p:nvPr/>
        </p:nvSpPr>
        <p:spPr>
          <a:xfrm>
            <a:off x="244302" y="2054108"/>
            <a:ext cx="11703395" cy="2788456"/>
          </a:xfrm>
          <a:prstGeom prst="rect">
            <a:avLst/>
          </a:prstGeom>
          <a:noFill/>
          <a:ln w="28575">
            <a:noFill/>
          </a:ln>
        </p:spPr>
        <p:txBody>
          <a:bodyPr wrap="square" rtlCol="0">
            <a:spAutoFit/>
          </a:bodyPr>
          <a:lstStyle/>
          <a:p>
            <a:pPr marL="342900" indent="-342900">
              <a:spcAft>
                <a:spcPts val="600"/>
              </a:spcAft>
              <a:buFont typeface="Arial" panose="020B0604020202020204" pitchFamily="34" charset="0"/>
              <a:buChar char="•"/>
            </a:pPr>
            <a:r>
              <a:rPr lang="en-US" sz="2670" dirty="0">
                <a:solidFill>
                  <a:schemeClr val="bg1">
                    <a:lumMod val="50000"/>
                  </a:schemeClr>
                </a:solidFill>
              </a:rPr>
              <a:t>Common factors that increase the risk of thrombosis in patients with hematological malignancies include:</a:t>
            </a:r>
          </a:p>
          <a:p>
            <a:pPr marL="914400" lvl="1" indent="-457200">
              <a:spcAft>
                <a:spcPts val="600"/>
              </a:spcAft>
              <a:buSzPct val="75000"/>
              <a:buFont typeface="Courier New" panose="02070309020205020404" pitchFamily="49" charset="0"/>
              <a:buChar char="o"/>
            </a:pPr>
            <a:r>
              <a:rPr lang="en-US" sz="2670" dirty="0">
                <a:solidFill>
                  <a:schemeClr val="bg1">
                    <a:lumMod val="50000"/>
                  </a:schemeClr>
                </a:solidFill>
              </a:rPr>
              <a:t>Asparaginase therapy</a:t>
            </a:r>
          </a:p>
          <a:p>
            <a:pPr marL="914400" lvl="1" indent="-457200">
              <a:spcAft>
                <a:spcPts val="600"/>
              </a:spcAft>
              <a:buSzPct val="75000"/>
              <a:buFont typeface="Courier New" panose="02070309020205020404" pitchFamily="49" charset="0"/>
              <a:buChar char="o"/>
            </a:pPr>
            <a:r>
              <a:rPr lang="en-US" sz="2670" dirty="0">
                <a:solidFill>
                  <a:schemeClr val="bg1">
                    <a:lumMod val="50000"/>
                  </a:schemeClr>
                </a:solidFill>
              </a:rPr>
              <a:t>Presence of a CVAD </a:t>
            </a:r>
          </a:p>
          <a:p>
            <a:pPr marL="342900" indent="-342900">
              <a:buFont typeface="Arial" panose="020B0604020202020204" pitchFamily="34" charset="0"/>
              <a:buChar char="•"/>
            </a:pPr>
            <a:r>
              <a:rPr lang="en-US" sz="2670" dirty="0">
                <a:solidFill>
                  <a:schemeClr val="bg1">
                    <a:lumMod val="50000"/>
                  </a:schemeClr>
                </a:solidFill>
              </a:rPr>
              <a:t>If initiated, pharmacological anticoagulant prophylaxis should be given exclusively during </a:t>
            </a:r>
            <a:r>
              <a:rPr lang="en-US" sz="2670" b="1" dirty="0">
                <a:solidFill>
                  <a:schemeClr val="bg1">
                    <a:lumMod val="50000"/>
                  </a:schemeClr>
                </a:solidFill>
              </a:rPr>
              <a:t>asparaginase-containing cycles </a:t>
            </a:r>
            <a:r>
              <a:rPr lang="en-US" sz="2670" dirty="0">
                <a:solidFill>
                  <a:schemeClr val="bg1">
                    <a:lumMod val="50000"/>
                  </a:schemeClr>
                </a:solidFill>
              </a:rPr>
              <a:t>of chemotherapy</a:t>
            </a:r>
          </a:p>
        </p:txBody>
      </p:sp>
      <p:sp>
        <p:nvSpPr>
          <p:cNvPr id="2" name="Title 1">
            <a:extLst>
              <a:ext uri="{FF2B5EF4-FFF2-40B4-BE49-F238E27FC236}">
                <a16:creationId xmlns:a16="http://schemas.microsoft.com/office/drawing/2014/main" id="{24DBF600-AA75-4B4D-24C2-707D76200AEF}"/>
              </a:ext>
            </a:extLst>
          </p:cNvPr>
          <p:cNvSpPr>
            <a:spLocks noGrp="1"/>
          </p:cNvSpPr>
          <p:nvPr>
            <p:ph type="title"/>
          </p:nvPr>
        </p:nvSpPr>
        <p:spPr>
          <a:xfrm>
            <a:off x="419100" y="1340569"/>
            <a:ext cx="10972800" cy="713539"/>
          </a:xfrm>
        </p:spPr>
        <p:txBody>
          <a:bodyPr/>
          <a:lstStyle/>
          <a:p>
            <a:r>
              <a:rPr lang="en-US" dirty="0"/>
              <a:t>Further Considerations</a:t>
            </a:r>
          </a:p>
        </p:txBody>
      </p:sp>
    </p:spTree>
    <p:extLst>
      <p:ext uri="{BB962C8B-B14F-4D97-AF65-F5344CB8AC3E}">
        <p14:creationId xmlns:p14="http://schemas.microsoft.com/office/powerpoint/2010/main" val="263529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419100" y="1907804"/>
            <a:ext cx="10782083" cy="4282391"/>
          </a:xfrm>
          <a:prstGeom prst="rect">
            <a:avLst/>
          </a:prstGeom>
          <a:noFill/>
          <a:ln w="28575">
            <a:noFill/>
          </a:ln>
        </p:spPr>
        <p:txBody>
          <a:bodyPr wrap="square" rtlCol="0">
            <a:spAutoFit/>
          </a:bodyPr>
          <a:lstStyle/>
          <a:p>
            <a:pPr marL="342900" indent="-342900">
              <a:buFont typeface="Arial" panose="020B0604020202020204" pitchFamily="34" charset="0"/>
              <a:buChar char="•"/>
            </a:pPr>
            <a:r>
              <a:rPr lang="en-US" sz="2400" dirty="0">
                <a:solidFill>
                  <a:schemeClr val="bg1">
                    <a:lumMod val="50000"/>
                  </a:schemeClr>
                </a:solidFill>
              </a:rPr>
              <a:t>After careful consideration decision is made to start anticoagulation with apixaban.</a:t>
            </a:r>
          </a:p>
          <a:p>
            <a:pPr marL="800100" lvl="1" indent="-342900">
              <a:buSzPct val="75000"/>
              <a:buFont typeface="Courier New" panose="02070309020205020404" pitchFamily="49" charset="0"/>
              <a:buChar char="o"/>
            </a:pPr>
            <a:r>
              <a:rPr lang="en-US" sz="2400" dirty="0">
                <a:solidFill>
                  <a:schemeClr val="bg1">
                    <a:lumMod val="50000"/>
                  </a:schemeClr>
                </a:solidFill>
              </a:rPr>
              <a:t>Hold for platelet counts below 30×10⁹ per µl</a:t>
            </a:r>
          </a:p>
          <a:p>
            <a:pPr marL="800100" lvl="1" indent="-342900">
              <a:buSzPct val="75000"/>
              <a:buFont typeface="Courier New" panose="02070309020205020404" pitchFamily="49" charset="0"/>
              <a:buChar char="o"/>
            </a:pPr>
            <a:r>
              <a:rPr lang="en-US" sz="2400" dirty="0">
                <a:solidFill>
                  <a:schemeClr val="bg1">
                    <a:lumMod val="50000"/>
                  </a:schemeClr>
                </a:solidFill>
              </a:rPr>
              <a:t>Interrupt at least 48 hours prior to procedures (e.g.; LP) and resume no sooner than 18–24 hours after </a:t>
            </a:r>
          </a:p>
          <a:p>
            <a:pPr marL="342900" indent="-342900">
              <a:buFont typeface="Arial" panose="020B0604020202020204" pitchFamily="34" charset="0"/>
              <a:buChar char="•"/>
            </a:pPr>
            <a:r>
              <a:rPr lang="en-US" sz="2400" dirty="0">
                <a:solidFill>
                  <a:schemeClr val="bg1">
                    <a:lumMod val="50000"/>
                  </a:schemeClr>
                </a:solidFill>
              </a:rPr>
              <a:t>The oncology team inquires about antithrombin (AT) replacement due to concerns with asparaginase use depleting AT levels and contributing to thrombosis risk</a:t>
            </a:r>
          </a:p>
          <a:p>
            <a:pPr marL="342900" indent="-342900">
              <a:buFont typeface="Arial" panose="020B0604020202020204" pitchFamily="34" charset="0"/>
              <a:buChar char="•"/>
            </a:pPr>
            <a:r>
              <a:rPr lang="en-US" sz="2400" dirty="0">
                <a:solidFill>
                  <a:schemeClr val="bg1">
                    <a:lumMod val="50000"/>
                  </a:schemeClr>
                </a:solidFill>
              </a:rPr>
              <a:t>How would you advise?</a:t>
            </a:r>
          </a:p>
          <a:p>
            <a:pPr marL="914400" lvl="1" indent="-457200">
              <a:lnSpc>
                <a:spcPct val="150000"/>
              </a:lnSpc>
              <a:buFont typeface="+mj-lt"/>
              <a:buAutoNum type="alphaUcPeriod"/>
            </a:pPr>
            <a:r>
              <a:rPr lang="en-US" sz="2400" dirty="0">
                <a:solidFill>
                  <a:schemeClr val="bg1">
                    <a:lumMod val="50000"/>
                  </a:schemeClr>
                </a:solidFill>
              </a:rPr>
              <a:t>Check AT level and replace if the level is low</a:t>
            </a:r>
          </a:p>
          <a:p>
            <a:pPr marL="914400" lvl="1" indent="-457200">
              <a:lnSpc>
                <a:spcPct val="150000"/>
              </a:lnSpc>
              <a:buFont typeface="+mj-lt"/>
              <a:buAutoNum type="alphaUcPeriod"/>
            </a:pPr>
            <a:r>
              <a:rPr lang="en-US" sz="2400" dirty="0">
                <a:solidFill>
                  <a:schemeClr val="bg1">
                    <a:lumMod val="50000"/>
                  </a:schemeClr>
                </a:solidFill>
              </a:rPr>
              <a:t>Replace AT prophylactically to prevent thrombosis</a:t>
            </a:r>
          </a:p>
          <a:p>
            <a:pPr marL="914400" lvl="1" indent="-457200">
              <a:lnSpc>
                <a:spcPct val="150000"/>
              </a:lnSpc>
              <a:buFont typeface="+mj-lt"/>
              <a:buAutoNum type="alphaUcPeriod"/>
            </a:pPr>
            <a:r>
              <a:rPr lang="en-US" sz="2400" dirty="0">
                <a:solidFill>
                  <a:schemeClr val="bg1">
                    <a:lumMod val="50000"/>
                  </a:schemeClr>
                </a:solidFill>
              </a:rPr>
              <a:t>Do not recommend replacing AT prophylactically</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237699"/>
            <a:ext cx="10972800" cy="713539"/>
          </a:xfrm>
        </p:spPr>
        <p:txBody>
          <a:bodyPr/>
          <a:lstStyle/>
          <a:p>
            <a:r>
              <a:rPr lang="en-US" sz="3200" dirty="0"/>
              <a:t>Case 1: Anticoagulant prophylaxis in a child with ALL</a:t>
            </a:r>
          </a:p>
        </p:txBody>
      </p:sp>
      <p:sp>
        <p:nvSpPr>
          <p:cNvPr id="3" name="Rectangle 2">
            <a:extLst>
              <a:ext uri="{FF2B5EF4-FFF2-40B4-BE49-F238E27FC236}">
                <a16:creationId xmlns:a16="http://schemas.microsoft.com/office/drawing/2014/main" id="{19F315A1-CD55-E852-4C09-6DB096F6F758}"/>
              </a:ext>
            </a:extLst>
          </p:cNvPr>
          <p:cNvSpPr/>
          <p:nvPr/>
        </p:nvSpPr>
        <p:spPr>
          <a:xfrm>
            <a:off x="846746" y="5698112"/>
            <a:ext cx="7199586" cy="55158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79528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443F-483A-07EE-1EFF-B555C95660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0FC3A0B-F921-C880-0B93-9BABBEC95734}"/>
              </a:ext>
            </a:extLst>
          </p:cNvPr>
          <p:cNvSpPr txBox="1"/>
          <p:nvPr/>
        </p:nvSpPr>
        <p:spPr>
          <a:xfrm>
            <a:off x="777240" y="3278031"/>
            <a:ext cx="3321242" cy="2410849"/>
          </a:xfrm>
          <a:prstGeom prst="rect">
            <a:avLst/>
          </a:prstGeom>
          <a:solidFill>
            <a:srgbClr val="FED9B0"/>
          </a:solidFill>
        </p:spPr>
        <p:txBody>
          <a:bodyPr wrap="square" rtlCol="0" anchor="t" anchorCtr="0">
            <a:noAutofit/>
          </a:bodyPr>
          <a:lstStyle/>
          <a:p>
            <a:r>
              <a:rPr lang="en-CA" sz="2000" dirty="0">
                <a:solidFill>
                  <a:schemeClr val="bg1">
                    <a:lumMod val="50000"/>
                  </a:schemeClr>
                </a:solidFill>
              </a:rPr>
              <a:t>The panel noted a clinically significant benefit of AT supplementation to prevent VTE and symptomatic VTE </a:t>
            </a:r>
          </a:p>
          <a:p>
            <a:pPr marL="285750" indent="-285750">
              <a:buFont typeface="Arial" panose="020B0604020202020204" pitchFamily="34" charset="0"/>
              <a:buChar char="•"/>
            </a:pPr>
            <a:endParaRPr lang="en-CA" dirty="0">
              <a:solidFill>
                <a:schemeClr val="tx1">
                  <a:lumMod val="50000"/>
                  <a:lumOff val="50000"/>
                </a:schemeClr>
              </a:solidFill>
            </a:endParaRPr>
          </a:p>
        </p:txBody>
      </p:sp>
      <p:sp>
        <p:nvSpPr>
          <p:cNvPr id="5" name="TextBox 4">
            <a:extLst>
              <a:ext uri="{FF2B5EF4-FFF2-40B4-BE49-F238E27FC236}">
                <a16:creationId xmlns:a16="http://schemas.microsoft.com/office/drawing/2014/main" id="{2FF088D8-E5B5-5542-141A-77755A39242E}"/>
              </a:ext>
            </a:extLst>
          </p:cNvPr>
          <p:cNvSpPr txBox="1"/>
          <p:nvPr/>
        </p:nvSpPr>
        <p:spPr>
          <a:xfrm>
            <a:off x="4307717" y="3282335"/>
            <a:ext cx="3547902" cy="2406546"/>
          </a:xfrm>
          <a:prstGeom prst="rect">
            <a:avLst/>
          </a:prstGeom>
          <a:solidFill>
            <a:srgbClr val="BEE0E4"/>
          </a:solidFill>
        </p:spPr>
        <p:txBody>
          <a:bodyPr wrap="square" rtlCol="0" anchor="t" anchorCtr="0">
            <a:noAutofit/>
          </a:bodyPr>
          <a:lstStyle/>
          <a:p>
            <a:r>
              <a:rPr lang="en-CA" sz="2000" dirty="0">
                <a:solidFill>
                  <a:schemeClr val="bg1">
                    <a:lumMod val="50000"/>
                  </a:schemeClr>
                </a:solidFill>
              </a:rPr>
              <a:t>The risk of bleeding was small following AT supplementation </a:t>
            </a:r>
          </a:p>
          <a:p>
            <a:endParaRPr lang="en-CA" sz="2000" dirty="0">
              <a:solidFill>
                <a:schemeClr val="bg1">
                  <a:lumMod val="50000"/>
                </a:schemeClr>
              </a:solidFill>
            </a:endParaRPr>
          </a:p>
          <a:p>
            <a:r>
              <a:rPr lang="en-CA" sz="2000" dirty="0">
                <a:solidFill>
                  <a:schemeClr val="bg1">
                    <a:lumMod val="50000"/>
                  </a:schemeClr>
                </a:solidFill>
              </a:rPr>
              <a:t>However, there was possible reduced event-free survival (EFS) in children receiving AT supplementation</a:t>
            </a:r>
          </a:p>
          <a:p>
            <a:r>
              <a:rPr lang="en-CA" sz="2000" dirty="0"/>
              <a:t> </a:t>
            </a:r>
          </a:p>
        </p:txBody>
      </p:sp>
      <p:sp>
        <p:nvSpPr>
          <p:cNvPr id="6" name="TextBox 5">
            <a:extLst>
              <a:ext uri="{FF2B5EF4-FFF2-40B4-BE49-F238E27FC236}">
                <a16:creationId xmlns:a16="http://schemas.microsoft.com/office/drawing/2014/main" id="{54E105C3-2AA0-E721-F695-5CAC74FCCCCE}"/>
              </a:ext>
            </a:extLst>
          </p:cNvPr>
          <p:cNvSpPr txBox="1"/>
          <p:nvPr/>
        </p:nvSpPr>
        <p:spPr>
          <a:xfrm>
            <a:off x="8064854" y="3290363"/>
            <a:ext cx="3611331" cy="2398518"/>
          </a:xfrm>
          <a:prstGeom prst="rect">
            <a:avLst/>
          </a:prstGeom>
          <a:solidFill>
            <a:srgbClr val="C9D7AF"/>
          </a:solidFill>
        </p:spPr>
        <p:txBody>
          <a:bodyPr wrap="square" rtlCol="0" anchor="t" anchorCtr="0">
            <a:noAutofit/>
          </a:bodyPr>
          <a:lstStyle/>
          <a:p>
            <a:r>
              <a:rPr lang="en-CA" sz="2000" dirty="0">
                <a:solidFill>
                  <a:schemeClr val="bg1">
                    <a:lumMod val="50000"/>
                  </a:schemeClr>
                </a:solidFill>
              </a:rPr>
              <a:t>The balance of effects probably favored avoiding the use of AT supplementation </a:t>
            </a:r>
            <a:endParaRPr lang="en-US" sz="2000" dirty="0">
              <a:solidFill>
                <a:schemeClr val="bg1">
                  <a:lumMod val="50000"/>
                </a:schemeClr>
              </a:solidFill>
            </a:endParaRPr>
          </a:p>
        </p:txBody>
      </p:sp>
      <p:sp>
        <p:nvSpPr>
          <p:cNvPr id="3" name="Title 2">
            <a:extLst>
              <a:ext uri="{FF2B5EF4-FFF2-40B4-BE49-F238E27FC236}">
                <a16:creationId xmlns:a16="http://schemas.microsoft.com/office/drawing/2014/main" id="{E3CB0759-E550-B45C-51F4-D28B64F63C4E}"/>
              </a:ext>
            </a:extLst>
          </p:cNvPr>
          <p:cNvSpPr>
            <a:spLocks noGrp="1"/>
          </p:cNvSpPr>
          <p:nvPr>
            <p:ph type="title"/>
          </p:nvPr>
        </p:nvSpPr>
        <p:spPr>
          <a:xfrm>
            <a:off x="419100" y="1340569"/>
            <a:ext cx="10972800" cy="713539"/>
          </a:xfrm>
        </p:spPr>
        <p:txBody>
          <a:bodyPr/>
          <a:lstStyle/>
          <a:p>
            <a:r>
              <a:rPr lang="en-CA" dirty="0"/>
              <a:t>Recommendation</a:t>
            </a:r>
            <a:br>
              <a:rPr lang="en-CA" dirty="0"/>
            </a:br>
            <a:endParaRPr lang="en-US" dirty="0"/>
          </a:p>
        </p:txBody>
      </p:sp>
      <p:sp>
        <p:nvSpPr>
          <p:cNvPr id="7" name="Content Placeholder 6">
            <a:extLst>
              <a:ext uri="{FF2B5EF4-FFF2-40B4-BE49-F238E27FC236}">
                <a16:creationId xmlns:a16="http://schemas.microsoft.com/office/drawing/2014/main" id="{208F576B-73B5-550F-E13B-2E9C6E4842EA}"/>
              </a:ext>
            </a:extLst>
          </p:cNvPr>
          <p:cNvSpPr>
            <a:spLocks noGrp="1"/>
          </p:cNvSpPr>
          <p:nvPr>
            <p:ph idx="1"/>
          </p:nvPr>
        </p:nvSpPr>
        <p:spPr>
          <a:xfrm>
            <a:off x="859047" y="2054108"/>
            <a:ext cx="11257085" cy="1538287"/>
          </a:xfrm>
        </p:spPr>
        <p:txBody>
          <a:bodyPr/>
          <a:lstStyle/>
          <a:p>
            <a:pPr marL="0" indent="0">
              <a:buNone/>
            </a:pPr>
            <a:r>
              <a:rPr lang="en-US" dirty="0"/>
              <a:t>The ASH ISTH Guideline Panel </a:t>
            </a:r>
            <a:r>
              <a:rPr lang="en-US" b="1" i="1" dirty="0"/>
              <a:t>suggests against </a:t>
            </a:r>
            <a:r>
              <a:rPr lang="en-US" dirty="0"/>
              <a:t>antithrombin supplementation in pediatric patients with leukemia/lymphoblastic lymphoma</a:t>
            </a:r>
          </a:p>
          <a:p>
            <a:endParaRPr lang="en-CA" dirty="0"/>
          </a:p>
          <a:p>
            <a:endParaRPr lang="en-CA" dirty="0"/>
          </a:p>
          <a:p>
            <a:endParaRPr lang="en-US" dirty="0"/>
          </a:p>
        </p:txBody>
      </p:sp>
      <p:pic>
        <p:nvPicPr>
          <p:cNvPr id="4" name="Picture 3">
            <a:extLst>
              <a:ext uri="{FF2B5EF4-FFF2-40B4-BE49-F238E27FC236}">
                <a16:creationId xmlns:a16="http://schemas.microsoft.com/office/drawing/2014/main" id="{5472585A-F0A1-09C5-D6FB-E252DA5368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6012" y="2054225"/>
            <a:ext cx="377415" cy="372024"/>
          </a:xfrm>
          <a:prstGeom prst="rect">
            <a:avLst/>
          </a:prstGeom>
        </p:spPr>
      </p:pic>
    </p:spTree>
    <p:extLst>
      <p:ext uri="{BB962C8B-B14F-4D97-AF65-F5344CB8AC3E}">
        <p14:creationId xmlns:p14="http://schemas.microsoft.com/office/powerpoint/2010/main" val="12039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a:xfrm>
            <a:off x="419100" y="1340569"/>
            <a:ext cx="10972800" cy="713539"/>
          </a:xfrm>
        </p:spPr>
        <p:txBody>
          <a:bodyPr/>
          <a:lstStyle/>
          <a:p>
            <a:r>
              <a:rPr lang="en-CA" dirty="0"/>
              <a:t>Case 1: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a:xfrm>
            <a:off x="419100" y="2033094"/>
            <a:ext cx="10972800" cy="3954624"/>
          </a:xfrm>
        </p:spPr>
        <p:txBody>
          <a:bodyPr lIns="0" tIns="0" rIns="0" bIns="0" anchor="t">
            <a:normAutofit/>
          </a:bodyPr>
          <a:lstStyle/>
          <a:p>
            <a:r>
              <a:rPr lang="en-CA" dirty="0"/>
              <a:t>Patient with T-ALL finished all asparaginase containing phases of chemotherapy on apixaban without any evidence of VTE</a:t>
            </a:r>
          </a:p>
          <a:p>
            <a:r>
              <a:rPr lang="en-CA" dirty="0"/>
              <a:t>Discontinuation of anticoagulation at this time is appropriate</a:t>
            </a:r>
          </a:p>
          <a:p>
            <a:r>
              <a:rPr lang="en-CA" dirty="0"/>
              <a:t>He continues to do well on maintenance chemotherapy without anticoagulant prophylaxis</a:t>
            </a:r>
          </a:p>
          <a:p>
            <a:endParaRPr lang="en-CA" dirty="0"/>
          </a:p>
        </p:txBody>
      </p:sp>
    </p:spTree>
    <p:extLst>
      <p:ext uri="{BB962C8B-B14F-4D97-AF65-F5344CB8AC3E}">
        <p14:creationId xmlns:p14="http://schemas.microsoft.com/office/powerpoint/2010/main" val="3863734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a:xfrm>
            <a:off x="419100" y="1340569"/>
            <a:ext cx="10972800" cy="713539"/>
          </a:xfrm>
        </p:spPr>
        <p:txBody>
          <a:bodyPr/>
          <a:lstStyle/>
          <a:p>
            <a:r>
              <a:rPr lang="en-CA" dirty="0"/>
              <a:t>Case 1: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946785" y="2042220"/>
            <a:ext cx="10298430" cy="1200329"/>
          </a:xfrm>
          <a:prstGeom prst="rect">
            <a:avLst/>
          </a:prstGeom>
          <a:solidFill>
            <a:srgbClr val="CDE8EB"/>
          </a:solidFill>
        </p:spPr>
        <p:txBody>
          <a:bodyPr wrap="square" rtlCol="0">
            <a:spAutoFit/>
          </a:bodyPr>
          <a:lstStyle/>
          <a:p>
            <a:r>
              <a:rPr lang="en-US" sz="2400" dirty="0">
                <a:solidFill>
                  <a:schemeClr val="bg1">
                    <a:lumMod val="50000"/>
                  </a:schemeClr>
                </a:solidFill>
              </a:rPr>
              <a:t>Guidelines </a:t>
            </a:r>
            <a:r>
              <a:rPr lang="en-US" sz="2400" b="1" i="1" dirty="0">
                <a:solidFill>
                  <a:schemeClr val="bg1">
                    <a:lumMod val="50000"/>
                  </a:schemeClr>
                </a:solidFill>
              </a:rPr>
              <a:t>suggest</a:t>
            </a:r>
            <a:r>
              <a:rPr lang="en-US" sz="2400" i="1" dirty="0">
                <a:solidFill>
                  <a:schemeClr val="bg1">
                    <a:lumMod val="50000"/>
                  </a:schemeClr>
                </a:solidFill>
              </a:rPr>
              <a:t> </a:t>
            </a:r>
            <a:r>
              <a:rPr lang="en-US" sz="2400" dirty="0">
                <a:solidFill>
                  <a:schemeClr val="bg1">
                    <a:lumMod val="50000"/>
                  </a:schemeClr>
                </a:solidFill>
              </a:rPr>
              <a:t>consider </a:t>
            </a:r>
            <a:r>
              <a:rPr lang="en-US" sz="2400" b="1" i="1" dirty="0">
                <a:solidFill>
                  <a:schemeClr val="bg1">
                    <a:lumMod val="50000"/>
                  </a:schemeClr>
                </a:solidFill>
              </a:rPr>
              <a:t>either</a:t>
            </a:r>
            <a:r>
              <a:rPr lang="en-US" sz="2400" dirty="0">
                <a:solidFill>
                  <a:schemeClr val="bg1">
                    <a:lumMod val="50000"/>
                  </a:schemeClr>
                </a:solidFill>
              </a:rPr>
              <a:t> anticoagulant prophylaxis </a:t>
            </a:r>
            <a:r>
              <a:rPr lang="en-US" sz="2400" b="1" dirty="0">
                <a:solidFill>
                  <a:schemeClr val="bg1">
                    <a:lumMod val="50000"/>
                  </a:schemeClr>
                </a:solidFill>
              </a:rPr>
              <a:t>or</a:t>
            </a:r>
            <a:r>
              <a:rPr lang="en-US" sz="2400" dirty="0">
                <a:solidFill>
                  <a:schemeClr val="bg1">
                    <a:lumMod val="50000"/>
                  </a:schemeClr>
                </a:solidFill>
              </a:rPr>
              <a:t> none for patients with leukemia / lymphoblastic lymphoma, based on the individual assessment for risk of thrombosis and bleeding and patients’ values and preferences </a:t>
            </a:r>
          </a:p>
        </p:txBody>
      </p:sp>
      <p:sp>
        <p:nvSpPr>
          <p:cNvPr id="3" name="TextBox 2">
            <a:extLst>
              <a:ext uri="{FF2B5EF4-FFF2-40B4-BE49-F238E27FC236}">
                <a16:creationId xmlns:a16="http://schemas.microsoft.com/office/drawing/2014/main" id="{8366F12A-838B-4D91-831B-1523FD2C7EE4}"/>
              </a:ext>
            </a:extLst>
          </p:cNvPr>
          <p:cNvSpPr txBox="1"/>
          <p:nvPr/>
        </p:nvSpPr>
        <p:spPr>
          <a:xfrm>
            <a:off x="946785" y="3429000"/>
            <a:ext cx="10298430" cy="830997"/>
          </a:xfrm>
          <a:prstGeom prst="rect">
            <a:avLst/>
          </a:prstGeom>
          <a:solidFill>
            <a:srgbClr val="CDE8EB"/>
          </a:solidFill>
        </p:spPr>
        <p:txBody>
          <a:bodyPr wrap="square" rtlCol="0">
            <a:spAutoFit/>
          </a:bodyPr>
          <a:lstStyle/>
          <a:p>
            <a:r>
              <a:rPr lang="en-US" sz="2400" dirty="0">
                <a:solidFill>
                  <a:schemeClr val="bg1">
                    <a:lumMod val="50000"/>
                  </a:schemeClr>
                </a:solidFill>
              </a:rPr>
              <a:t>If initiated, anticoagulant prophylaxis should be given exclusively during asparaginase-containing cycles of chemotherapy </a:t>
            </a:r>
          </a:p>
        </p:txBody>
      </p:sp>
      <p:sp>
        <p:nvSpPr>
          <p:cNvPr id="7" name="TextBox 6">
            <a:extLst>
              <a:ext uri="{FF2B5EF4-FFF2-40B4-BE49-F238E27FC236}">
                <a16:creationId xmlns:a16="http://schemas.microsoft.com/office/drawing/2014/main" id="{20226332-E386-4437-6C39-9EA98C1C60C3}"/>
              </a:ext>
            </a:extLst>
          </p:cNvPr>
          <p:cNvSpPr txBox="1"/>
          <p:nvPr/>
        </p:nvSpPr>
        <p:spPr>
          <a:xfrm>
            <a:off x="946785" y="4446448"/>
            <a:ext cx="10298430" cy="1200329"/>
          </a:xfrm>
          <a:prstGeom prst="rect">
            <a:avLst/>
          </a:prstGeom>
          <a:solidFill>
            <a:srgbClr val="CDE8EB"/>
          </a:solidFill>
        </p:spPr>
        <p:txBody>
          <a:bodyPr wrap="square" rtlCol="0">
            <a:spAutoFit/>
          </a:bodyPr>
          <a:lstStyle/>
          <a:p>
            <a:r>
              <a:rPr lang="en-US" sz="2400" dirty="0">
                <a:solidFill>
                  <a:schemeClr val="bg1">
                    <a:lumMod val="50000"/>
                  </a:schemeClr>
                </a:solidFill>
              </a:rPr>
              <a:t>Guidelines </a:t>
            </a:r>
            <a:r>
              <a:rPr lang="en-US" sz="2400" b="1" i="1" dirty="0">
                <a:solidFill>
                  <a:schemeClr val="bg1">
                    <a:lumMod val="50000"/>
                  </a:schemeClr>
                </a:solidFill>
              </a:rPr>
              <a:t>suggests against </a:t>
            </a:r>
            <a:r>
              <a:rPr lang="en-US" sz="2400" dirty="0">
                <a:solidFill>
                  <a:schemeClr val="bg1">
                    <a:lumMod val="50000"/>
                  </a:schemeClr>
                </a:solidFill>
              </a:rPr>
              <a:t>AT supplementation in pediatric patients with leukemia/lymphoblastic lymphoma mainly due to possible reduced EFS in children receiving AT supplementation</a:t>
            </a:r>
            <a:endParaRPr lang="en-CA" sz="2400" dirty="0">
              <a:solidFill>
                <a:schemeClr val="bg1">
                  <a:lumMod val="50000"/>
                </a:schemeClr>
              </a:solidFill>
            </a:endParaRPr>
          </a:p>
        </p:txBody>
      </p:sp>
    </p:spTree>
    <p:extLst>
      <p:ext uri="{BB962C8B-B14F-4D97-AF65-F5344CB8AC3E}">
        <p14:creationId xmlns:p14="http://schemas.microsoft.com/office/powerpoint/2010/main" val="414012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40569"/>
            <a:ext cx="10972800" cy="713539"/>
          </a:xfrm>
        </p:spPr>
        <p:txBody>
          <a:bodyPr/>
          <a:lstStyle/>
          <a:p>
            <a:r>
              <a:rPr lang="en-US" dirty="0"/>
              <a:t>Case 2: Anticoagulant prophylaxis in a child requiring long-term TPN</a:t>
            </a:r>
          </a:p>
        </p:txBody>
      </p:sp>
      <p:sp>
        <p:nvSpPr>
          <p:cNvPr id="3" name="Content Placeholder 2"/>
          <p:cNvSpPr>
            <a:spLocks noGrp="1"/>
          </p:cNvSpPr>
          <p:nvPr>
            <p:ph idx="1"/>
          </p:nvPr>
        </p:nvSpPr>
        <p:spPr>
          <a:xfrm>
            <a:off x="419100" y="2033094"/>
            <a:ext cx="10972800" cy="3954624"/>
          </a:xfrm>
        </p:spPr>
        <p:txBody>
          <a:bodyPr/>
          <a:lstStyle/>
          <a:p>
            <a:r>
              <a:rPr lang="en-AU" dirty="0"/>
              <a:t>A 2-month-old infant with short gut syndrome and ileal atresia had a Broviac CVAD placed for long-term TPN</a:t>
            </a:r>
          </a:p>
          <a:p>
            <a:r>
              <a:rPr lang="en-AU" dirty="0"/>
              <a:t>The infant is tolerating very small amounts of enteral feeds but is reliant on TPN for their nutritional requirements</a:t>
            </a:r>
          </a:p>
          <a:p>
            <a:r>
              <a:rPr lang="en-AU" dirty="0"/>
              <a:t>There is no previous history of VTE</a:t>
            </a:r>
          </a:p>
          <a:p>
            <a:r>
              <a:rPr lang="en-AU" dirty="0"/>
              <a:t>The plan is to discharge the infant on home TPN, with daily hospital in the home support</a:t>
            </a:r>
          </a:p>
        </p:txBody>
      </p:sp>
    </p:spTree>
    <p:extLst>
      <p:ext uri="{BB962C8B-B14F-4D97-AF65-F5344CB8AC3E}">
        <p14:creationId xmlns:p14="http://schemas.microsoft.com/office/powerpoint/2010/main" val="419990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0F42C6D-2BC2-9B42-82E6-8B8CAD1BCEE3}"/>
              </a:ext>
            </a:extLst>
          </p:cNvPr>
          <p:cNvSpPr txBox="1">
            <a:spLocks/>
          </p:cNvSpPr>
          <p:nvPr/>
        </p:nvSpPr>
        <p:spPr>
          <a:xfrm>
            <a:off x="393221" y="1700122"/>
            <a:ext cx="7333422" cy="4508822"/>
          </a:xfrm>
          <a:prstGeom prst="rect">
            <a:avLst/>
          </a:prstGeom>
        </p:spPr>
        <p:txBody>
          <a:bodyPr lIns="0" tIns="0" rIns="0" bIns="0" anchor="t"/>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800" dirty="0">
                <a:ea typeface="Geneva"/>
              </a:rPr>
              <a:t>2026 American Society of Hematology International Society of Thrombosis and </a:t>
            </a:r>
            <a:r>
              <a:rPr lang="en-US" sz="2800" dirty="0" err="1">
                <a:ea typeface="Geneva"/>
              </a:rPr>
              <a:t>Haemostasis</a:t>
            </a:r>
            <a:r>
              <a:rPr lang="en-US" sz="2800" dirty="0">
                <a:ea typeface="Geneva"/>
              </a:rPr>
              <a:t> guidelines for prophylaxis for pediatric patients at risk of venous thromboembolism</a:t>
            </a:r>
          </a:p>
          <a:p>
            <a:pPr marL="0" indent="0">
              <a:buFont typeface="Arial" charset="0"/>
              <a:buNone/>
            </a:pPr>
            <a:endParaRPr lang="en-US" dirty="0"/>
          </a:p>
          <a:p>
            <a:pPr marL="0" indent="0">
              <a:buNone/>
            </a:pPr>
            <a:r>
              <a:rPr lang="en-US" sz="1800" dirty="0">
                <a:ea typeface="Geneva"/>
              </a:rPr>
              <a:t>Marisol Betensky,  Muayad Azzam, Rachel Bercovitz, Rukhmi V Bhat, Tina Biss5, Brian Branchford, Leonardo R. Brandão, Anthony KC Chan, E Vincent S Faustino, Qais Hamarsha, Julie Jaffray, Sophie Jones, Hassan Kawtharany, Bryce A. Kerlin, Jana Khawandi, Grace Krider, Nicole Kucine, Riten Kumar, Christoph Male, Paul Monagle, Marie-Claude Pelland-Marcotte, Leslie Raffini, Chittalsinh Raulji, Sarah E Sartain, Clifford M. Takemoto, Cristina Tarango, C. Heleen van Ommen, Maria C. Velez, Sara K. Vesely, John Wiernikowski, Suzan Williams, Hope P. Wilson, Gary Woods, Reem A. Mustafa.</a:t>
            </a:r>
            <a:endParaRPr lang="en-US" dirty="0"/>
          </a:p>
        </p:txBody>
      </p:sp>
      <p:pic>
        <p:nvPicPr>
          <p:cNvPr id="2" name="Picture 1">
            <a:extLst>
              <a:ext uri="{FF2B5EF4-FFF2-40B4-BE49-F238E27FC236}">
                <a16:creationId xmlns:a16="http://schemas.microsoft.com/office/drawing/2014/main" id="{54124CBD-4CEC-DF11-2736-16F1DAE65576}"/>
              </a:ext>
            </a:extLst>
          </p:cNvPr>
          <p:cNvPicPr>
            <a:picLocks noChangeAspect="1"/>
          </p:cNvPicPr>
          <p:nvPr/>
        </p:nvPicPr>
        <p:blipFill>
          <a:blip r:embed="rId3">
            <a:alphaModFix amt="46000"/>
          </a:blip>
          <a:stretch>
            <a:fillRect/>
          </a:stretch>
        </p:blipFill>
        <p:spPr>
          <a:xfrm>
            <a:off x="8604793" y="2019300"/>
            <a:ext cx="2782936" cy="3632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780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ED00C-7DCB-EE3F-ADD0-39EDA5CB2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1AE9D-F364-FC36-5857-75E0127C9ACA}"/>
              </a:ext>
            </a:extLst>
          </p:cNvPr>
          <p:cNvSpPr>
            <a:spLocks noGrp="1"/>
          </p:cNvSpPr>
          <p:nvPr>
            <p:ph type="title"/>
          </p:nvPr>
        </p:nvSpPr>
        <p:spPr>
          <a:xfrm>
            <a:off x="419100" y="1340569"/>
            <a:ext cx="10972800" cy="713539"/>
          </a:xfrm>
        </p:spPr>
        <p:txBody>
          <a:bodyPr/>
          <a:lstStyle/>
          <a:p>
            <a:r>
              <a:rPr lang="en-US"/>
              <a:t>Case 2: Anticoagulant prophylaxis in a child requiring long-term TPN</a:t>
            </a:r>
            <a:endParaRPr lang="en-US" dirty="0"/>
          </a:p>
        </p:txBody>
      </p:sp>
      <p:sp>
        <p:nvSpPr>
          <p:cNvPr id="3" name="Content Placeholder 2">
            <a:extLst>
              <a:ext uri="{FF2B5EF4-FFF2-40B4-BE49-F238E27FC236}">
                <a16:creationId xmlns:a16="http://schemas.microsoft.com/office/drawing/2014/main" id="{9707F931-BC30-EF6A-97BA-97A03D068B39}"/>
              </a:ext>
            </a:extLst>
          </p:cNvPr>
          <p:cNvSpPr>
            <a:spLocks noGrp="1"/>
          </p:cNvSpPr>
          <p:nvPr>
            <p:ph idx="1"/>
          </p:nvPr>
        </p:nvSpPr>
        <p:spPr>
          <a:xfrm>
            <a:off x="419100" y="2033094"/>
            <a:ext cx="10972800" cy="3954624"/>
          </a:xfrm>
        </p:spPr>
        <p:txBody>
          <a:bodyPr lIns="0" tIns="0" rIns="0" bIns="0" anchor="t"/>
          <a:lstStyle/>
          <a:p>
            <a:pPr marL="0" indent="0">
              <a:buNone/>
            </a:pPr>
            <a:r>
              <a:rPr lang="en-US" dirty="0"/>
              <a:t>Question 1: The gastroenterologist is concerned about risk of thrombosis and inquires about starting prophylactic anticoagulation </a:t>
            </a:r>
          </a:p>
          <a:p>
            <a:pPr marL="0" indent="0">
              <a:buNone/>
            </a:pPr>
            <a:r>
              <a:rPr lang="en-US" dirty="0"/>
              <a:t>What recommendation would you give at this point? </a:t>
            </a:r>
          </a:p>
          <a:p>
            <a:pPr marL="0" indent="0">
              <a:buNone/>
            </a:pPr>
            <a:endParaRPr lang="en-US" dirty="0"/>
          </a:p>
          <a:p>
            <a:pPr marL="514350" indent="-514350">
              <a:buFont typeface="+mj-lt"/>
              <a:buAutoNum type="alphaUcPeriod"/>
            </a:pPr>
            <a:r>
              <a:rPr lang="en-US" dirty="0"/>
              <a:t>Start anticoagulation and continue for the duration of CVAD</a:t>
            </a:r>
          </a:p>
          <a:p>
            <a:pPr marL="514350" indent="-514350">
              <a:buFont typeface="+mj-lt"/>
              <a:buAutoNum type="alphaUcPeriod"/>
            </a:pPr>
            <a:r>
              <a:rPr lang="en-US" dirty="0"/>
              <a:t>Start anticoagulation if there are signs of CVAD dysfunction</a:t>
            </a:r>
          </a:p>
          <a:p>
            <a:pPr marL="514350" indent="-514350">
              <a:buFont typeface="+mj-lt"/>
              <a:buAutoNum type="alphaUcPeriod"/>
            </a:pPr>
            <a:r>
              <a:rPr lang="en-US" dirty="0"/>
              <a:t>Do not start anticoagulation</a:t>
            </a:r>
          </a:p>
          <a:p>
            <a:endParaRPr lang="en-US" dirty="0"/>
          </a:p>
        </p:txBody>
      </p:sp>
      <p:sp>
        <p:nvSpPr>
          <p:cNvPr id="4" name="Rectangle 3">
            <a:extLst>
              <a:ext uri="{FF2B5EF4-FFF2-40B4-BE49-F238E27FC236}">
                <a16:creationId xmlns:a16="http://schemas.microsoft.com/office/drawing/2014/main" id="{DE802942-2F6A-0CF3-C032-981E1737D117}"/>
              </a:ext>
            </a:extLst>
          </p:cNvPr>
          <p:cNvSpPr/>
          <p:nvPr/>
        </p:nvSpPr>
        <p:spPr>
          <a:xfrm>
            <a:off x="231457" y="3840480"/>
            <a:ext cx="9351010" cy="571500"/>
          </a:xfrm>
          <a:prstGeom prst="rect">
            <a:avLst/>
          </a:prstGeom>
          <a:noFill/>
          <a:ln w="28575">
            <a:solidFill>
              <a:srgbClr val="E63E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0000"/>
              </a:solidFill>
            </a:endParaRPr>
          </a:p>
        </p:txBody>
      </p:sp>
    </p:spTree>
    <p:extLst>
      <p:ext uri="{BB962C8B-B14F-4D97-AF65-F5344CB8AC3E}">
        <p14:creationId xmlns:p14="http://schemas.microsoft.com/office/powerpoint/2010/main" val="18452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40569"/>
            <a:ext cx="10972800" cy="713539"/>
          </a:xfrm>
        </p:spPr>
        <p:txBody>
          <a:bodyPr/>
          <a:lstStyle/>
          <a:p>
            <a:r>
              <a:rPr lang="en-US"/>
              <a:t>Recommendation </a:t>
            </a:r>
            <a:endParaRPr lang="en-US" dirty="0"/>
          </a:p>
        </p:txBody>
      </p:sp>
      <p:sp>
        <p:nvSpPr>
          <p:cNvPr id="3" name="Content Placeholder 2"/>
          <p:cNvSpPr>
            <a:spLocks noGrp="1"/>
          </p:cNvSpPr>
          <p:nvPr>
            <p:ph idx="1"/>
          </p:nvPr>
        </p:nvSpPr>
        <p:spPr>
          <a:xfrm>
            <a:off x="419100" y="1902565"/>
            <a:ext cx="10972800" cy="3954462"/>
          </a:xfrm>
        </p:spPr>
        <p:txBody>
          <a:bodyPr/>
          <a:lstStyle/>
          <a:p>
            <a:r>
              <a:rPr lang="en-CA" dirty="0"/>
              <a:t>In pediatric patients (infants, children and adolescents) considered for TPN for more than 60 days (i.e., intestinal failure on home PN), the ASH ISTH Guideline Panel </a:t>
            </a:r>
            <a:r>
              <a:rPr lang="en-CA" b="1" i="1" dirty="0"/>
              <a:t>suggests</a:t>
            </a:r>
            <a:r>
              <a:rPr lang="en-CA" dirty="0"/>
              <a:t> using primary anticoagulant prophylaxis</a:t>
            </a:r>
          </a:p>
          <a:p>
            <a:endParaRPr lang="en-US" dirty="0"/>
          </a:p>
        </p:txBody>
      </p:sp>
      <p:sp>
        <p:nvSpPr>
          <p:cNvPr id="6" name="TextBox 5">
            <a:extLst>
              <a:ext uri="{FF2B5EF4-FFF2-40B4-BE49-F238E27FC236}">
                <a16:creationId xmlns:a16="http://schemas.microsoft.com/office/drawing/2014/main" id="{64E8869A-A1CD-4F5A-8E48-55DDD2FB3BCE}"/>
              </a:ext>
            </a:extLst>
          </p:cNvPr>
          <p:cNvSpPr txBox="1"/>
          <p:nvPr/>
        </p:nvSpPr>
        <p:spPr>
          <a:xfrm>
            <a:off x="561962" y="3330684"/>
            <a:ext cx="3664292" cy="2412000"/>
          </a:xfrm>
          <a:prstGeom prst="rect">
            <a:avLst/>
          </a:prstGeom>
          <a:solidFill>
            <a:srgbClr val="FED9B0"/>
          </a:solidFill>
        </p:spPr>
        <p:txBody>
          <a:bodyPr wrap="square" rtlCol="0" anchor="t" anchorCtr="0">
            <a:noAutofit/>
          </a:bodyPr>
          <a:lstStyle/>
          <a:p>
            <a:pPr lvl="0"/>
            <a:r>
              <a:rPr lang="en-CA"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Based on </a:t>
            </a:r>
            <a:r>
              <a:rPr lang="en-CA" sz="2000" dirty="0">
                <a:solidFill>
                  <a:srgbClr val="E63E30"/>
                </a:solidFill>
                <a:latin typeface="Calibri" panose="020F0502020204030204" pitchFamily="34" charset="0"/>
                <a:ea typeface="Calibri" panose="020F0502020204030204" pitchFamily="34" charset="0"/>
                <a:cs typeface="Calibri" panose="020F0502020204030204" pitchFamily="34" charset="0"/>
              </a:rPr>
              <a:t>two</a:t>
            </a:r>
            <a:r>
              <a:rPr lang="en-CA"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comparative non-randomized studies, primary anticoagulant prophylaxis seemed to reduce the risk of developing CVAD-related VTE </a:t>
            </a:r>
            <a:endParaRPr lang="en-AU"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9DFCB88-2B1B-43F6-8DD0-0C5F0AD6BA05}"/>
              </a:ext>
            </a:extLst>
          </p:cNvPr>
          <p:cNvSpPr txBox="1"/>
          <p:nvPr/>
        </p:nvSpPr>
        <p:spPr>
          <a:xfrm>
            <a:off x="8279238" y="3330684"/>
            <a:ext cx="3497424" cy="2406546"/>
          </a:xfrm>
          <a:prstGeom prst="rect">
            <a:avLst/>
          </a:prstGeom>
          <a:solidFill>
            <a:srgbClr val="C9D7AF"/>
          </a:solidFill>
        </p:spPr>
        <p:txBody>
          <a:bodyPr wrap="square" rtlCol="0" anchor="t" anchorCtr="0">
            <a:noAutofit/>
          </a:bodyPr>
          <a:lstStyle/>
          <a:p>
            <a:pPr lvl="0"/>
            <a:r>
              <a:rPr lang="en-CA"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Patients receiving primary and secondary anticoagulant prophylaxis could not be separated thus the evidence includes pediatric patients receiving secondary anticoagulant prophylaxis</a:t>
            </a:r>
            <a:endParaRPr lang="en-AU"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DB34498-84D7-779B-4304-84401EDD81FF}"/>
              </a:ext>
            </a:extLst>
          </p:cNvPr>
          <p:cNvSpPr txBox="1"/>
          <p:nvPr/>
        </p:nvSpPr>
        <p:spPr>
          <a:xfrm>
            <a:off x="4478795" y="3336138"/>
            <a:ext cx="3547902" cy="2406546"/>
          </a:xfrm>
          <a:prstGeom prst="rect">
            <a:avLst/>
          </a:prstGeom>
          <a:solidFill>
            <a:srgbClr val="BEE0E4"/>
          </a:solidFill>
        </p:spPr>
        <p:txBody>
          <a:bodyPr wrap="square" rtlCol="0" anchor="t" anchorCtr="0">
            <a:noAutofit/>
          </a:bodyPr>
          <a:lstStyle/>
          <a:p>
            <a:r>
              <a:rPr lang="en-CA"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This recommendation excludes neonates and patients requiring short-term (&lt;60 days) TPN support </a:t>
            </a:r>
            <a:endParaRPr lang="en-AU" sz="2000" dirty="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44FE65F-5834-8D87-2449-3D8273FE467F}"/>
              </a:ext>
            </a:extLst>
          </p:cNvPr>
          <p:cNvSpPr txBox="1"/>
          <p:nvPr/>
        </p:nvSpPr>
        <p:spPr>
          <a:xfrm>
            <a:off x="561962" y="5910261"/>
            <a:ext cx="11191839" cy="615553"/>
          </a:xfrm>
          <a:prstGeom prst="rect">
            <a:avLst/>
          </a:prstGeom>
          <a:solidFill>
            <a:schemeClr val="accent4">
              <a:lumMod val="20000"/>
              <a:lumOff val="80000"/>
            </a:schemeClr>
          </a:solidFill>
        </p:spPr>
        <p:txBody>
          <a:bodyPr wrap="square" rtlCol="0">
            <a:spAutoFit/>
          </a:bodyPr>
          <a:lstStyle/>
          <a:p>
            <a:r>
              <a:rPr lang="en-CA" sz="1700" dirty="0">
                <a:solidFill>
                  <a:schemeClr val="bg1">
                    <a:lumMod val="50000"/>
                  </a:schemeClr>
                </a:solidFill>
              </a:rPr>
              <a:t>The anticoagulant prophylaxis administered included daily low molecular weight heparin (LMWH) and vitamin K antagonists (VKAs)</a:t>
            </a:r>
            <a:endParaRPr lang="en-AU" sz="1700" dirty="0">
              <a:solidFill>
                <a:schemeClr val="bg1">
                  <a:lumMod val="50000"/>
                </a:schemeClr>
              </a:solidFill>
            </a:endParaRPr>
          </a:p>
        </p:txBody>
      </p:sp>
      <p:pic>
        <p:nvPicPr>
          <p:cNvPr id="9" name="Picture 8">
            <a:extLst>
              <a:ext uri="{FF2B5EF4-FFF2-40B4-BE49-F238E27FC236}">
                <a16:creationId xmlns:a16="http://schemas.microsoft.com/office/drawing/2014/main" id="{CA6BCE06-A9D6-CA52-11D6-CE6C443FA9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692" y="1955799"/>
            <a:ext cx="370815" cy="365518"/>
          </a:xfrm>
          <a:prstGeom prst="rect">
            <a:avLst/>
          </a:prstGeom>
        </p:spPr>
      </p:pic>
    </p:spTree>
    <p:extLst>
      <p:ext uri="{BB962C8B-B14F-4D97-AF65-F5344CB8AC3E}">
        <p14:creationId xmlns:p14="http://schemas.microsoft.com/office/powerpoint/2010/main" val="4898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4F8B-5C91-B4C2-3035-1190F12F82CA}"/>
              </a:ext>
            </a:extLst>
          </p:cNvPr>
          <p:cNvSpPr>
            <a:spLocks noGrp="1"/>
          </p:cNvSpPr>
          <p:nvPr>
            <p:ph type="title"/>
          </p:nvPr>
        </p:nvSpPr>
        <p:spPr/>
        <p:txBody>
          <a:bodyPr/>
          <a:lstStyle/>
          <a:p>
            <a:r>
              <a:rPr lang="en-US" dirty="0"/>
              <a:t>Case 2: Anticoagulant prophylaxis in a child requiring long-term TPN</a:t>
            </a:r>
            <a:endParaRPr lang="en-AU" dirty="0"/>
          </a:p>
        </p:txBody>
      </p:sp>
      <p:sp>
        <p:nvSpPr>
          <p:cNvPr id="3" name="Content Placeholder 2">
            <a:extLst>
              <a:ext uri="{FF2B5EF4-FFF2-40B4-BE49-F238E27FC236}">
                <a16:creationId xmlns:a16="http://schemas.microsoft.com/office/drawing/2014/main" id="{51F27FEB-B3CD-B27C-E63E-0244E6144E77}"/>
              </a:ext>
            </a:extLst>
          </p:cNvPr>
          <p:cNvSpPr>
            <a:spLocks noGrp="1"/>
          </p:cNvSpPr>
          <p:nvPr>
            <p:ph idx="1"/>
          </p:nvPr>
        </p:nvSpPr>
        <p:spPr>
          <a:xfrm>
            <a:off x="419100" y="1838325"/>
            <a:ext cx="10972800" cy="4149393"/>
          </a:xfrm>
        </p:spPr>
        <p:txBody>
          <a:bodyPr/>
          <a:lstStyle/>
          <a:p>
            <a:r>
              <a:rPr lang="en-CA" sz="2400" dirty="0"/>
              <a:t>The inclusion of patients receiving secondary prophylaxis, selection bias, the small number of events, the small number patients included in the studies and hence the imprecision of the estimates affects the certainty of the evidence </a:t>
            </a:r>
            <a:r>
              <a:rPr lang="en-CA" sz="2400" dirty="0">
                <a:solidFill>
                  <a:schemeClr val="tx1">
                    <a:lumMod val="50000"/>
                    <a:lumOff val="50000"/>
                  </a:schemeClr>
                </a:solidFill>
                <a:sym typeface="Wingdings" pitchFamily="2" charset="2"/>
              </a:rPr>
              <a:t> </a:t>
            </a:r>
            <a:r>
              <a:rPr lang="en-CA" sz="2400" b="1" i="1" u="sng" dirty="0">
                <a:solidFill>
                  <a:schemeClr val="tx1">
                    <a:lumMod val="50000"/>
                    <a:lumOff val="50000"/>
                  </a:schemeClr>
                </a:solidFill>
                <a:sym typeface="Wingdings" pitchFamily="2" charset="2"/>
              </a:rPr>
              <a:t>Conditional recommendation</a:t>
            </a:r>
            <a:endParaRPr lang="en-AU" sz="2400" dirty="0"/>
          </a:p>
          <a:p>
            <a:r>
              <a:rPr lang="en-CA" sz="2400" dirty="0"/>
              <a:t>Based on the two non-randomized comparative studies, primary anticoagulant prophylaxis seemed to reduce the risk of developing CVAD-related VTE (RR: 0.83, 95% CI: 0.23 to 2.98)</a:t>
            </a:r>
            <a:r>
              <a:rPr lang="en-US" sz="2400" dirty="0"/>
              <a:t> </a:t>
            </a:r>
          </a:p>
          <a:p>
            <a:pPr lvl="1"/>
            <a:r>
              <a:rPr lang="en-US" sz="2133" dirty="0"/>
              <a:t>Propensity score stratification was used in one study</a:t>
            </a:r>
            <a:r>
              <a:rPr lang="en-US" sz="2133" baseline="30000" dirty="0"/>
              <a:t>1</a:t>
            </a:r>
            <a:r>
              <a:rPr lang="en-US" sz="2133" dirty="0"/>
              <a:t> to balance the effects of covariates that were significantly different between the anticoagulant prophylaxis and non-prophylaxis groups. Primary anticoagulant prophylaxis reduced the risk of CVAD-related VTE (OR: 0.64, 95% CI: 0.12 to 3.40)</a:t>
            </a:r>
            <a:endParaRPr lang="en-US" sz="1733" dirty="0"/>
          </a:p>
        </p:txBody>
      </p:sp>
      <p:sp>
        <p:nvSpPr>
          <p:cNvPr id="4" name="TextBox 3">
            <a:extLst>
              <a:ext uri="{FF2B5EF4-FFF2-40B4-BE49-F238E27FC236}">
                <a16:creationId xmlns:a16="http://schemas.microsoft.com/office/drawing/2014/main" id="{C9D4CE4D-8846-35D1-8D3D-246C7687578E}"/>
              </a:ext>
            </a:extLst>
          </p:cNvPr>
          <p:cNvSpPr txBox="1"/>
          <p:nvPr/>
        </p:nvSpPr>
        <p:spPr>
          <a:xfrm>
            <a:off x="0" y="6362700"/>
            <a:ext cx="10258425" cy="246221"/>
          </a:xfrm>
          <a:prstGeom prst="rect">
            <a:avLst/>
          </a:prstGeom>
          <a:noFill/>
        </p:spPr>
        <p:txBody>
          <a:bodyPr wrap="square" rtlCol="0">
            <a:spAutoFit/>
          </a:bodyPr>
          <a:lstStyle/>
          <a:p>
            <a:r>
              <a:rPr lang="en-AU" sz="1000" dirty="0">
                <a:solidFill>
                  <a:schemeClr val="bg1">
                    <a:lumMod val="50000"/>
                  </a:schemeClr>
                </a:solidFill>
              </a:rPr>
              <a:t>1. </a:t>
            </a:r>
            <a:r>
              <a:rPr lang="en-US" sz="1000" dirty="0" err="1">
                <a:solidFill>
                  <a:schemeClr val="bg1">
                    <a:lumMod val="50000"/>
                  </a:schemeClr>
                </a:solidFill>
              </a:rPr>
              <a:t>Demirok</a:t>
            </a:r>
            <a:r>
              <a:rPr lang="en-US" sz="1000" dirty="0">
                <a:solidFill>
                  <a:schemeClr val="bg1">
                    <a:lumMod val="50000"/>
                  </a:schemeClr>
                </a:solidFill>
              </a:rPr>
              <a:t> et al. </a:t>
            </a:r>
            <a:r>
              <a:rPr lang="en-AU" sz="1000" dirty="0">
                <a:solidFill>
                  <a:schemeClr val="bg1">
                    <a:lumMod val="50000"/>
                  </a:schemeClr>
                </a:solidFill>
              </a:rPr>
              <a:t>Prophylactic anticoagulation in children receiving home parenteral nutrition: An international prospective </a:t>
            </a:r>
            <a:r>
              <a:rPr lang="en-AU" sz="1000" dirty="0" err="1">
                <a:solidFill>
                  <a:schemeClr val="bg1">
                    <a:lumMod val="50000"/>
                  </a:schemeClr>
                </a:solidFill>
              </a:rPr>
              <a:t>multicenter</a:t>
            </a:r>
            <a:r>
              <a:rPr lang="en-AU" sz="1000" dirty="0">
                <a:solidFill>
                  <a:schemeClr val="bg1">
                    <a:lumMod val="50000"/>
                  </a:schemeClr>
                </a:solidFill>
              </a:rPr>
              <a:t> study." </a:t>
            </a:r>
            <a:r>
              <a:rPr lang="en-AU" sz="1000" u="sng" dirty="0">
                <a:solidFill>
                  <a:schemeClr val="bg1">
                    <a:lumMod val="50000"/>
                  </a:schemeClr>
                </a:solidFill>
              </a:rPr>
              <a:t>Clinical Nutrition. </a:t>
            </a:r>
            <a:r>
              <a:rPr lang="en-AU" sz="1000" dirty="0">
                <a:solidFill>
                  <a:schemeClr val="bg1">
                    <a:lumMod val="50000"/>
                  </a:schemeClr>
                </a:solidFill>
              </a:rPr>
              <a:t>2025. </a:t>
            </a:r>
            <a:r>
              <a:rPr lang="en-AU" sz="1000" b="1" dirty="0">
                <a:solidFill>
                  <a:schemeClr val="bg1">
                    <a:lumMod val="50000"/>
                  </a:schemeClr>
                </a:solidFill>
              </a:rPr>
              <a:t>46</a:t>
            </a:r>
            <a:r>
              <a:rPr lang="en-AU" sz="1000" dirty="0">
                <a:solidFill>
                  <a:schemeClr val="bg1">
                    <a:lumMod val="50000"/>
                  </a:schemeClr>
                </a:solidFill>
              </a:rPr>
              <a:t>: 88-95.</a:t>
            </a:r>
          </a:p>
        </p:txBody>
      </p:sp>
    </p:spTree>
    <p:extLst>
      <p:ext uri="{BB962C8B-B14F-4D97-AF65-F5344CB8AC3E}">
        <p14:creationId xmlns:p14="http://schemas.microsoft.com/office/powerpoint/2010/main" val="52136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EA79C0-3A17-A731-E173-84A3264A6F02}"/>
              </a:ext>
            </a:extLst>
          </p:cNvPr>
          <p:cNvSpPr>
            <a:spLocks noGrp="1"/>
          </p:cNvSpPr>
          <p:nvPr>
            <p:ph type="title"/>
          </p:nvPr>
        </p:nvSpPr>
        <p:spPr>
          <a:xfrm>
            <a:off x="419100" y="1340569"/>
            <a:ext cx="10972800" cy="713539"/>
          </a:xfrm>
        </p:spPr>
        <p:txBody>
          <a:bodyPr/>
          <a:lstStyle/>
          <a:p>
            <a:r>
              <a:rPr lang="en-US" dirty="0"/>
              <a:t>Case 2: Anticoagulant prophylaxis in a child requiring long-term TPN</a:t>
            </a:r>
            <a:endParaRPr lang="en-AU" dirty="0"/>
          </a:p>
        </p:txBody>
      </p:sp>
      <p:sp>
        <p:nvSpPr>
          <p:cNvPr id="3" name="Content Placeholder 2"/>
          <p:cNvSpPr>
            <a:spLocks noGrp="1"/>
          </p:cNvSpPr>
          <p:nvPr>
            <p:ph idx="1"/>
          </p:nvPr>
        </p:nvSpPr>
        <p:spPr>
          <a:xfrm>
            <a:off x="419100" y="2033094"/>
            <a:ext cx="10972800" cy="3954624"/>
          </a:xfrm>
        </p:spPr>
        <p:txBody>
          <a:bodyPr lIns="0" tIns="0" rIns="0" bIns="0" anchor="t"/>
          <a:lstStyle/>
          <a:p>
            <a:endParaRPr lang="en-US" dirty="0"/>
          </a:p>
          <a:p>
            <a:endParaRPr lang="en-US" dirty="0"/>
          </a:p>
        </p:txBody>
      </p:sp>
      <p:sp>
        <p:nvSpPr>
          <p:cNvPr id="2" name="Content Placeholder 2">
            <a:extLst>
              <a:ext uri="{FF2B5EF4-FFF2-40B4-BE49-F238E27FC236}">
                <a16:creationId xmlns:a16="http://schemas.microsoft.com/office/drawing/2014/main" id="{FDDA4E89-36CA-10A3-FE07-F570FC7F7657}"/>
              </a:ext>
            </a:extLst>
          </p:cNvPr>
          <p:cNvSpPr txBox="1">
            <a:spLocks/>
          </p:cNvSpPr>
          <p:nvPr/>
        </p:nvSpPr>
        <p:spPr>
          <a:xfrm>
            <a:off x="472108" y="2019842"/>
            <a:ext cx="11300792" cy="4351338"/>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AU" sz="2600" dirty="0"/>
              <a:t>Immediately after the Broviac was inserted, prophylactic anticoagulation was started with LMWH</a:t>
            </a:r>
          </a:p>
          <a:p>
            <a:pPr marL="0" indent="0">
              <a:buFont typeface="Arial" charset="0"/>
              <a:buNone/>
            </a:pPr>
            <a:endParaRPr lang="en-AU" sz="2600" dirty="0"/>
          </a:p>
          <a:p>
            <a:pPr marL="0" indent="0">
              <a:buFont typeface="Arial" charset="0"/>
              <a:buNone/>
            </a:pPr>
            <a:r>
              <a:rPr lang="en-AU" sz="2600" b="1" dirty="0">
                <a:latin typeface="Calibri" panose="020F0502020204030204" pitchFamily="34" charset="0"/>
                <a:ea typeface="Calibri" panose="020F0502020204030204" pitchFamily="34" charset="0"/>
                <a:cs typeface="Calibri" panose="020F0502020204030204" pitchFamily="34" charset="0"/>
              </a:rPr>
              <a:t>Question 2: </a:t>
            </a:r>
            <a:r>
              <a:rPr lang="en-US" sz="2600" b="1" dirty="0">
                <a:latin typeface="Calibri" panose="020F0502020204030204" pitchFamily="34" charset="0"/>
                <a:ea typeface="Calibri" panose="020F0502020204030204" pitchFamily="34" charset="0"/>
                <a:cs typeface="Calibri" panose="020F0502020204030204" pitchFamily="34" charset="0"/>
              </a:rPr>
              <a:t>Which anticoagulant would you recommend for the ongoing management of this patient?</a:t>
            </a:r>
          </a:p>
          <a:p>
            <a:pPr marL="514350" indent="-514350">
              <a:buFont typeface="Arial"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Continue LMWH </a:t>
            </a:r>
          </a:p>
          <a:p>
            <a:pPr marL="514350" indent="-514350">
              <a:buFont typeface="Arial" panose="020B0604020202020204" pitchFamily="34"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Transition the patient to a VKA</a:t>
            </a:r>
          </a:p>
          <a:p>
            <a:pPr marL="514350" indent="-514350">
              <a:buFont typeface="Arial"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Transition the patient to a direct oral anticoagulant (DOAC)</a:t>
            </a:r>
          </a:p>
          <a:p>
            <a:pPr marL="0" indent="0">
              <a:buFont typeface="Arial" charset="0"/>
              <a:buNone/>
            </a:pPr>
            <a:endParaRPr lang="en-US" sz="2600" dirty="0">
              <a:ea typeface="Geneva"/>
            </a:endParaRPr>
          </a:p>
          <a:p>
            <a:pPr marL="0" indent="0">
              <a:buFont typeface="Arial" charset="0"/>
              <a:buNone/>
            </a:pPr>
            <a:endParaRPr lang="en-AU" sz="2600" dirty="0">
              <a:solidFill>
                <a:srgbClr val="E63E3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05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BB9D-0B6D-7617-36D9-B23E470131B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A860025-5B20-77BF-01EC-EC753C5EE355}"/>
              </a:ext>
            </a:extLst>
          </p:cNvPr>
          <p:cNvSpPr>
            <a:spLocks noGrp="1"/>
          </p:cNvSpPr>
          <p:nvPr>
            <p:ph type="title"/>
          </p:nvPr>
        </p:nvSpPr>
        <p:spPr>
          <a:xfrm>
            <a:off x="419100" y="1340569"/>
            <a:ext cx="10972800" cy="713539"/>
          </a:xfrm>
        </p:spPr>
        <p:txBody>
          <a:bodyPr/>
          <a:lstStyle/>
          <a:p>
            <a:r>
              <a:rPr lang="en-US" dirty="0"/>
              <a:t>Case 2: Anticoagulation prophylaxis in a child requiring long-term TPN</a:t>
            </a:r>
            <a:endParaRPr lang="en-AU" dirty="0"/>
          </a:p>
        </p:txBody>
      </p:sp>
      <p:sp>
        <p:nvSpPr>
          <p:cNvPr id="3" name="Content Placeholder 2">
            <a:extLst>
              <a:ext uri="{FF2B5EF4-FFF2-40B4-BE49-F238E27FC236}">
                <a16:creationId xmlns:a16="http://schemas.microsoft.com/office/drawing/2014/main" id="{7296EAF5-17B6-1D53-4463-25E5BA35938A}"/>
              </a:ext>
            </a:extLst>
          </p:cNvPr>
          <p:cNvSpPr>
            <a:spLocks noGrp="1"/>
          </p:cNvSpPr>
          <p:nvPr>
            <p:ph idx="1"/>
          </p:nvPr>
        </p:nvSpPr>
        <p:spPr>
          <a:xfrm>
            <a:off x="419100" y="2033094"/>
            <a:ext cx="10972800" cy="3954624"/>
          </a:xfrm>
        </p:spPr>
        <p:txBody>
          <a:bodyPr lIns="0" tIns="0" rIns="0" bIns="0" anchor="t"/>
          <a:lstStyle/>
          <a:p>
            <a:endParaRPr lang="en-US" dirty="0"/>
          </a:p>
          <a:p>
            <a:endParaRPr lang="en-US" dirty="0"/>
          </a:p>
        </p:txBody>
      </p:sp>
      <p:sp>
        <p:nvSpPr>
          <p:cNvPr id="2" name="Content Placeholder 2">
            <a:extLst>
              <a:ext uri="{FF2B5EF4-FFF2-40B4-BE49-F238E27FC236}">
                <a16:creationId xmlns:a16="http://schemas.microsoft.com/office/drawing/2014/main" id="{E22BEB7D-BC92-B022-8BBF-EFFEC36713B5}"/>
              </a:ext>
            </a:extLst>
          </p:cNvPr>
          <p:cNvSpPr txBox="1">
            <a:spLocks/>
          </p:cNvSpPr>
          <p:nvPr/>
        </p:nvSpPr>
        <p:spPr>
          <a:xfrm>
            <a:off x="552450" y="2206625"/>
            <a:ext cx="11193946" cy="4351338"/>
          </a:xfrm>
          <a:prstGeom prst="rect">
            <a:avLst/>
          </a:prstGeom>
          <a:ln>
            <a:noFill/>
          </a:ln>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AU" sz="2600" dirty="0"/>
              <a:t>Immediately after the Broviac was inserted, prophylactic anticoagulation was started with LMWH </a:t>
            </a:r>
          </a:p>
          <a:p>
            <a:pPr marL="0" indent="0">
              <a:buFont typeface="Arial" charset="0"/>
              <a:buNone/>
            </a:pPr>
            <a:r>
              <a:rPr lang="en-AU" sz="2600" b="1" dirty="0">
                <a:latin typeface="Calibri" panose="020F0502020204030204" pitchFamily="34" charset="0"/>
                <a:ea typeface="Calibri" panose="020F0502020204030204" pitchFamily="34" charset="0"/>
                <a:cs typeface="Calibri" panose="020F0502020204030204" pitchFamily="34" charset="0"/>
              </a:rPr>
              <a:t>Question 2: </a:t>
            </a:r>
            <a:r>
              <a:rPr lang="en-US" sz="2600" b="1" dirty="0">
                <a:latin typeface="Calibri" panose="020F0502020204030204" pitchFamily="34" charset="0"/>
                <a:ea typeface="Calibri" panose="020F0502020204030204" pitchFamily="34" charset="0"/>
                <a:cs typeface="Calibri" panose="020F0502020204030204" pitchFamily="34" charset="0"/>
              </a:rPr>
              <a:t>Which anticoagulant would you recommend for the ongoing management of this patient?</a:t>
            </a:r>
          </a:p>
          <a:p>
            <a:pPr marL="514350" indent="-514350">
              <a:buFont typeface="Arial"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Continue LMWH </a:t>
            </a:r>
          </a:p>
          <a:p>
            <a:pPr marL="514350" indent="-514350">
              <a:buFont typeface="Arial" panose="020B0604020202020204" pitchFamily="34"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Transition the patient to VKA</a:t>
            </a:r>
          </a:p>
          <a:p>
            <a:pPr marL="514350" indent="-514350">
              <a:buFont typeface="Arial" charset="0"/>
              <a:buAutoNum type="alphaUcPeriod"/>
            </a:pPr>
            <a:r>
              <a:rPr lang="en-US" sz="2600" dirty="0">
                <a:latin typeface="Calibri" panose="020F0502020204030204" pitchFamily="34" charset="0"/>
                <a:ea typeface="Calibri" panose="020F0502020204030204" pitchFamily="34" charset="0"/>
                <a:cs typeface="Calibri" panose="020F0502020204030204" pitchFamily="34" charset="0"/>
              </a:rPr>
              <a:t>Transition the patient to a DOAC</a:t>
            </a:r>
          </a:p>
          <a:p>
            <a:pPr marL="0" indent="0">
              <a:buFont typeface="Arial" charset="0"/>
              <a:buNone/>
            </a:pPr>
            <a:endParaRPr lang="en-US" sz="2600" dirty="0">
              <a:ea typeface="Geneva"/>
            </a:endParaRPr>
          </a:p>
          <a:p>
            <a:pPr marL="0" indent="0">
              <a:buFont typeface="Arial" charset="0"/>
              <a:buNone/>
            </a:pPr>
            <a:r>
              <a:rPr lang="en-US" sz="2600" dirty="0">
                <a:solidFill>
                  <a:srgbClr val="E63E30"/>
                </a:solidFill>
                <a:latin typeface="Calibri" panose="020F0502020204030204" pitchFamily="34" charset="0"/>
                <a:ea typeface="Calibri" panose="020F0502020204030204" pitchFamily="34" charset="0"/>
                <a:cs typeface="Calibri" panose="020F0502020204030204" pitchFamily="34" charset="0"/>
              </a:rPr>
              <a:t>No studies report the use of DOACs in infants or children on long-term TPN</a:t>
            </a:r>
            <a:endParaRPr lang="en-AU" sz="2600" dirty="0">
              <a:solidFill>
                <a:srgbClr val="E63E3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744C325-6B7E-BCDE-40B1-82CB72F76158}"/>
              </a:ext>
            </a:extLst>
          </p:cNvPr>
          <p:cNvSpPr/>
          <p:nvPr/>
        </p:nvSpPr>
        <p:spPr>
          <a:xfrm>
            <a:off x="445604" y="4416061"/>
            <a:ext cx="6053461" cy="861391"/>
          </a:xfrm>
          <a:prstGeom prst="rect">
            <a:avLst/>
          </a:prstGeom>
          <a:noFill/>
          <a:ln w="38100">
            <a:solidFill>
              <a:srgbClr val="E63E3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8C68FC-CDA8-4697-7ABC-5F80769C6671}"/>
              </a:ext>
            </a:extLst>
          </p:cNvPr>
          <p:cNvSpPr txBox="1"/>
          <p:nvPr/>
        </p:nvSpPr>
        <p:spPr>
          <a:xfrm>
            <a:off x="6058100" y="4416061"/>
            <a:ext cx="3771700" cy="861391"/>
          </a:xfrm>
          <a:prstGeom prst="rect">
            <a:avLst/>
          </a:prstGeom>
          <a:solidFill>
            <a:srgbClr val="E63E30"/>
          </a:solidFill>
          <a:ln w="38100">
            <a:solidFill>
              <a:srgbClr val="E63E3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en-US" dirty="0">
                <a:solidFill>
                  <a:schemeClr val="bg1"/>
                </a:solidFill>
              </a:rPr>
              <a:t>Both are reasonable options</a:t>
            </a:r>
          </a:p>
        </p:txBody>
      </p:sp>
    </p:spTree>
    <p:extLst>
      <p:ext uri="{BB962C8B-B14F-4D97-AF65-F5344CB8AC3E}">
        <p14:creationId xmlns:p14="http://schemas.microsoft.com/office/powerpoint/2010/main" val="1886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dirty="0"/>
              <a:t>Case 2: Conclusion</a:t>
            </a:r>
            <a:br>
              <a:rPr lang="en-CA" dirty="0"/>
            </a:br>
            <a:endParaRPr lang="en-US" dirty="0"/>
          </a:p>
        </p:txBody>
      </p:sp>
      <p:sp>
        <p:nvSpPr>
          <p:cNvPr id="6" name="Content Placeholder 2"/>
          <p:cNvSpPr>
            <a:spLocks noGrp="1"/>
          </p:cNvSpPr>
          <p:nvPr>
            <p:ph idx="1"/>
          </p:nvPr>
        </p:nvSpPr>
        <p:spPr>
          <a:xfrm>
            <a:off x="419100" y="2033094"/>
            <a:ext cx="10972800" cy="3954624"/>
          </a:xfrm>
        </p:spPr>
        <p:txBody>
          <a:bodyPr/>
          <a:lstStyle/>
          <a:p>
            <a:endParaRPr lang="en-US" dirty="0"/>
          </a:p>
          <a:p>
            <a:endParaRPr lang="en-US" dirty="0"/>
          </a:p>
          <a:p>
            <a:endParaRPr lang="en-US" dirty="0"/>
          </a:p>
        </p:txBody>
      </p:sp>
      <p:sp>
        <p:nvSpPr>
          <p:cNvPr id="3" name="Content Placeholder 2">
            <a:extLst>
              <a:ext uri="{FF2B5EF4-FFF2-40B4-BE49-F238E27FC236}">
                <a16:creationId xmlns:a16="http://schemas.microsoft.com/office/drawing/2014/main" id="{C30C5FDF-CBF8-F254-0330-5868516B1313}"/>
              </a:ext>
            </a:extLst>
          </p:cNvPr>
          <p:cNvSpPr txBox="1">
            <a:spLocks/>
          </p:cNvSpPr>
          <p:nvPr/>
        </p:nvSpPr>
        <p:spPr>
          <a:xfrm>
            <a:off x="419099" y="2054108"/>
            <a:ext cx="10515600" cy="4092636"/>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AU" sz="2600" dirty="0"/>
              <a:t>After two months on LMWH, the infant was transitioned to a VKA </a:t>
            </a:r>
          </a:p>
          <a:p>
            <a:r>
              <a:rPr lang="en-AU" sz="2600" dirty="0"/>
              <a:t>Remained on a VKA  long-term </a:t>
            </a:r>
          </a:p>
          <a:p>
            <a:r>
              <a:rPr lang="en-AU" sz="2600" dirty="0"/>
              <a:t>Nil episodes of major bleeding or thrombosis</a:t>
            </a:r>
          </a:p>
          <a:p>
            <a:r>
              <a:rPr lang="en-AU" sz="2600" dirty="0"/>
              <a:t>Target INR 2.5 therapeutic range of 2.0- 3.0 </a:t>
            </a:r>
          </a:p>
          <a:p>
            <a:r>
              <a:rPr lang="en-AU" sz="2600" dirty="0"/>
              <a:t>Supported to monitor the INR at home</a:t>
            </a:r>
          </a:p>
        </p:txBody>
      </p:sp>
    </p:spTree>
    <p:extLst>
      <p:ext uri="{BB962C8B-B14F-4D97-AF65-F5344CB8AC3E}">
        <p14:creationId xmlns:p14="http://schemas.microsoft.com/office/powerpoint/2010/main" val="349106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37699"/>
            <a:ext cx="10972800" cy="713539"/>
          </a:xfrm>
        </p:spPr>
        <p:txBody>
          <a:bodyPr/>
          <a:lstStyle/>
          <a:p>
            <a:r>
              <a:rPr lang="en-US" sz="3000" dirty="0"/>
              <a:t>Case 2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779780" y="2304988"/>
            <a:ext cx="10591800" cy="1292662"/>
          </a:xfrm>
          <a:prstGeom prst="rect">
            <a:avLst/>
          </a:prstGeom>
          <a:solidFill>
            <a:srgbClr val="CDE8EB"/>
          </a:solidFill>
        </p:spPr>
        <p:txBody>
          <a:bodyPr wrap="square" rtlCol="0">
            <a:spAutoFit/>
          </a:bodyPr>
          <a:lstStyle/>
          <a:p>
            <a:r>
              <a:rPr lang="en-CA" sz="2600" dirty="0">
                <a:solidFill>
                  <a:srgbClr val="8D9292"/>
                </a:solidFill>
                <a:latin typeface="Calibri" panose="020F0502020204030204" pitchFamily="34" charset="0"/>
                <a:ea typeface="Calibri" panose="020F0502020204030204" pitchFamily="34" charset="0"/>
                <a:cs typeface="Calibri" panose="020F0502020204030204" pitchFamily="34" charset="0"/>
              </a:rPr>
              <a:t>Given the need for lifelong vascular access for most children on home TPN, and the life-threatening consequences of loss of vascular access, the panel placed a high value on potential benefits of anticoagulant prophylaxis.</a:t>
            </a:r>
            <a:endParaRPr lang="en-CA" sz="2600" dirty="0">
              <a:solidFill>
                <a:srgbClr val="8D9292"/>
              </a:solidFill>
            </a:endParaRPr>
          </a:p>
        </p:txBody>
      </p:sp>
      <p:sp>
        <p:nvSpPr>
          <p:cNvPr id="3" name="TextBox 2">
            <a:extLst>
              <a:ext uri="{FF2B5EF4-FFF2-40B4-BE49-F238E27FC236}">
                <a16:creationId xmlns:a16="http://schemas.microsoft.com/office/drawing/2014/main" id="{3502DAD6-2705-75D0-89DF-A661636CC552}"/>
              </a:ext>
            </a:extLst>
          </p:cNvPr>
          <p:cNvSpPr txBox="1"/>
          <p:nvPr/>
        </p:nvSpPr>
        <p:spPr>
          <a:xfrm>
            <a:off x="779780" y="3766735"/>
            <a:ext cx="10591800" cy="892552"/>
          </a:xfrm>
          <a:prstGeom prst="rect">
            <a:avLst/>
          </a:prstGeom>
          <a:solidFill>
            <a:srgbClr val="CDE8EB"/>
          </a:solidFill>
        </p:spPr>
        <p:txBody>
          <a:bodyPr wrap="square" rtlCol="0">
            <a:spAutoFit/>
          </a:bodyPr>
          <a:lstStyle/>
          <a:p>
            <a:r>
              <a:rPr lang="en-AU" sz="2600" dirty="0">
                <a:solidFill>
                  <a:srgbClr val="8D9292"/>
                </a:solidFill>
              </a:rPr>
              <a:t>Due to the small number of bleeding events reported only in two studies, </a:t>
            </a:r>
            <a:r>
              <a:rPr lang="en-CA" sz="2600" dirty="0">
                <a:solidFill>
                  <a:srgbClr val="8D9292"/>
                </a:solidFill>
              </a:rPr>
              <a:t>the risk of adverse effects was not estimable. </a:t>
            </a:r>
            <a:endParaRPr lang="en-AU" sz="2600" dirty="0">
              <a:solidFill>
                <a:srgbClr val="8D9292"/>
              </a:solidFill>
            </a:endParaRPr>
          </a:p>
        </p:txBody>
      </p:sp>
    </p:spTree>
    <p:extLst>
      <p:ext uri="{BB962C8B-B14F-4D97-AF65-F5344CB8AC3E}">
        <p14:creationId xmlns:p14="http://schemas.microsoft.com/office/powerpoint/2010/main" val="294966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10972800" cy="713539"/>
          </a:xfrm>
        </p:spPr>
        <p:txBody>
          <a:bodyPr/>
          <a:lstStyle/>
          <a:p>
            <a:r>
              <a:rPr lang="en-CA" dirty="0"/>
              <a:t>Case 3: Anticoagulant prophylaxis in a child critically ill</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033094"/>
            <a:ext cx="10972800" cy="3954624"/>
          </a:xfrm>
        </p:spPr>
        <p:txBody>
          <a:bodyPr>
            <a:normAutofit/>
          </a:bodyPr>
          <a:lstStyle/>
          <a:p>
            <a:endParaRPr lang="en-CA" dirty="0"/>
          </a:p>
          <a:p>
            <a:endParaRPr lang="en-CA" dirty="0"/>
          </a:p>
          <a:p>
            <a:endParaRPr lang="en-CA" dirty="0"/>
          </a:p>
        </p:txBody>
      </p:sp>
      <p:sp>
        <p:nvSpPr>
          <p:cNvPr id="4" name="TextBox 3">
            <a:extLst>
              <a:ext uri="{FF2B5EF4-FFF2-40B4-BE49-F238E27FC236}">
                <a16:creationId xmlns:a16="http://schemas.microsoft.com/office/drawing/2014/main" id="{0C082BD9-A285-2B04-CE7F-B8A80609E57D}"/>
              </a:ext>
            </a:extLst>
          </p:cNvPr>
          <p:cNvSpPr txBox="1"/>
          <p:nvPr/>
        </p:nvSpPr>
        <p:spPr>
          <a:xfrm>
            <a:off x="575732" y="2158824"/>
            <a:ext cx="10214188" cy="24006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600" dirty="0">
                <a:solidFill>
                  <a:schemeClr val="bg1">
                    <a:lumMod val="50000"/>
                  </a:schemeClr>
                </a:solidFill>
              </a:rPr>
              <a:t>A 4-year-old toddler is admitted to the pediatric ICU with influenza and respiratory failure</a:t>
            </a:r>
          </a:p>
          <a:p>
            <a:pPr marL="342900" indent="-342900">
              <a:spcAft>
                <a:spcPts val="600"/>
              </a:spcAft>
              <a:buFont typeface="Arial" panose="020B0604020202020204" pitchFamily="34" charset="0"/>
              <a:buChar char="•"/>
            </a:pPr>
            <a:r>
              <a:rPr lang="en-CA" sz="2600" dirty="0">
                <a:solidFill>
                  <a:schemeClr val="bg1">
                    <a:lumMod val="50000"/>
                  </a:schemeClr>
                </a:solidFill>
              </a:rPr>
              <a:t>There is no personal or family history of VTE</a:t>
            </a:r>
          </a:p>
          <a:p>
            <a:pPr marL="342900" indent="-342900">
              <a:spcAft>
                <a:spcPts val="600"/>
              </a:spcAft>
              <a:buFont typeface="Arial" panose="020B0604020202020204" pitchFamily="34" charset="0"/>
              <a:buChar char="•"/>
            </a:pPr>
            <a:r>
              <a:rPr lang="en-CA" sz="2600" dirty="0">
                <a:solidFill>
                  <a:schemeClr val="bg1">
                    <a:lumMod val="50000"/>
                  </a:schemeClr>
                </a:solidFill>
                <a:ea typeface="Geneva"/>
              </a:rPr>
              <a:t>The patient is intubated and a left femoral CVAD is placed</a:t>
            </a:r>
            <a:endParaRPr lang="en-CA" sz="2600" dirty="0">
              <a:solidFill>
                <a:schemeClr val="bg1">
                  <a:lumMod val="50000"/>
                </a:schemeClr>
              </a:solidFill>
            </a:endParaRPr>
          </a:p>
          <a:p>
            <a:pPr marL="285750" indent="-285750">
              <a:spcBef>
                <a:spcPts val="600"/>
              </a:spcBef>
              <a:spcAft>
                <a:spcPts val="600"/>
              </a:spcAft>
              <a:buFont typeface="Arial" panose="020B0604020202020204" pitchFamily="34" charset="0"/>
              <a:buChar char="•"/>
            </a:pPr>
            <a:endParaRPr lang="en-US" sz="2600" dirty="0">
              <a:solidFill>
                <a:schemeClr val="tx1">
                  <a:lumMod val="50000"/>
                  <a:lumOff val="50000"/>
                </a:schemeClr>
              </a:solidFill>
            </a:endParaRPr>
          </a:p>
        </p:txBody>
      </p:sp>
    </p:spTree>
    <p:extLst>
      <p:ext uri="{BB962C8B-B14F-4D97-AF65-F5344CB8AC3E}">
        <p14:creationId xmlns:p14="http://schemas.microsoft.com/office/powerpoint/2010/main" val="225276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6462-8AC4-9A20-A9D3-CFC7454DD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6BB1E7-8996-FABF-6825-69C44A747554}"/>
              </a:ext>
            </a:extLst>
          </p:cNvPr>
          <p:cNvSpPr>
            <a:spLocks noGrp="1"/>
          </p:cNvSpPr>
          <p:nvPr>
            <p:ph type="title"/>
          </p:nvPr>
        </p:nvSpPr>
        <p:spPr>
          <a:xfrm>
            <a:off x="419100" y="1340569"/>
            <a:ext cx="10972800" cy="713539"/>
          </a:xfrm>
        </p:spPr>
        <p:txBody>
          <a:bodyPr/>
          <a:lstStyle/>
          <a:p>
            <a:r>
              <a:rPr lang="en-CA"/>
              <a:t>Case 3: Anticoagulant prophylaxis in a child critically ill</a:t>
            </a:r>
            <a:endParaRPr lang="en-US" dirty="0"/>
          </a:p>
        </p:txBody>
      </p:sp>
      <p:sp>
        <p:nvSpPr>
          <p:cNvPr id="3" name="Content Placeholder 2">
            <a:extLst>
              <a:ext uri="{FF2B5EF4-FFF2-40B4-BE49-F238E27FC236}">
                <a16:creationId xmlns:a16="http://schemas.microsoft.com/office/drawing/2014/main" id="{39BD0EF0-5032-D834-7B7D-6B8A463B3796}"/>
              </a:ext>
            </a:extLst>
          </p:cNvPr>
          <p:cNvSpPr>
            <a:spLocks noGrp="1"/>
          </p:cNvSpPr>
          <p:nvPr>
            <p:ph idx="1"/>
          </p:nvPr>
        </p:nvSpPr>
        <p:spPr>
          <a:xfrm>
            <a:off x="419100" y="2033094"/>
            <a:ext cx="11353800" cy="3954624"/>
          </a:xfrm>
        </p:spPr>
        <p:txBody>
          <a:bodyPr/>
          <a:lstStyle/>
          <a:p>
            <a:pPr marL="0" indent="0">
              <a:buNone/>
            </a:pPr>
            <a:r>
              <a:rPr lang="en-CA" b="1" dirty="0"/>
              <a:t>Question 1: </a:t>
            </a:r>
            <a:r>
              <a:rPr lang="en-CA" dirty="0"/>
              <a:t>The ICU calls for recommendations on VTE prophylaxis due to the child’s critically ill status and presence of CVAD </a:t>
            </a:r>
          </a:p>
          <a:p>
            <a:pPr marL="0" indent="0">
              <a:buNone/>
            </a:pPr>
            <a:r>
              <a:rPr lang="en-CA" dirty="0"/>
              <a:t>What would you recommend?</a:t>
            </a:r>
          </a:p>
          <a:p>
            <a:pPr marL="514350" indent="-514350">
              <a:buFont typeface="+mj-lt"/>
              <a:buAutoNum type="alphaUcPeriod"/>
            </a:pPr>
            <a:r>
              <a:rPr lang="en-CA" dirty="0"/>
              <a:t>Start anticoagulation prophylaxis with LMWH until child is extubated and then discontinue</a:t>
            </a:r>
          </a:p>
          <a:p>
            <a:pPr marL="514350" indent="-514350">
              <a:buFont typeface="+mj-lt"/>
              <a:buAutoNum type="alphaUcPeriod"/>
            </a:pPr>
            <a:r>
              <a:rPr lang="en-CA" dirty="0"/>
              <a:t>Start anticoagulation prophylaxis with a DOAC until child is extubated and then discontinue</a:t>
            </a:r>
          </a:p>
          <a:p>
            <a:pPr marL="514350" indent="-514350">
              <a:buFont typeface="+mj-lt"/>
              <a:buAutoNum type="alphaUcPeriod"/>
            </a:pPr>
            <a:r>
              <a:rPr lang="en-CA" dirty="0"/>
              <a:t>Do not start anticoagulation prophylaxis since the child has a short-term illness</a:t>
            </a:r>
          </a:p>
          <a:p>
            <a:pPr marL="514350" indent="-514350">
              <a:buFont typeface="+mj-lt"/>
              <a:buAutoNum type="alphaUcPeriod"/>
            </a:pPr>
            <a:r>
              <a:rPr lang="en-CA" dirty="0"/>
              <a:t>Place mechanical thromboprophylaxis until child is extubated</a:t>
            </a:r>
          </a:p>
          <a:p>
            <a:pPr marL="514350" indent="-514350">
              <a:buFont typeface="+mj-lt"/>
              <a:buAutoNum type="alphaUcPeriod"/>
            </a:pPr>
            <a:endParaRPr lang="en-US" dirty="0"/>
          </a:p>
          <a:p>
            <a:pPr marL="514350" indent="-514350">
              <a:buFont typeface="+mj-lt"/>
              <a:buAutoNum type="alphaUcPeriod"/>
            </a:pPr>
            <a:endParaRPr lang="en-US" dirty="0"/>
          </a:p>
          <a:p>
            <a:endParaRPr lang="en-US" dirty="0"/>
          </a:p>
          <a:p>
            <a:endParaRPr lang="en-US" dirty="0"/>
          </a:p>
        </p:txBody>
      </p:sp>
      <p:sp>
        <p:nvSpPr>
          <p:cNvPr id="4" name="Rectangle 3">
            <a:extLst>
              <a:ext uri="{FF2B5EF4-FFF2-40B4-BE49-F238E27FC236}">
                <a16:creationId xmlns:a16="http://schemas.microsoft.com/office/drawing/2014/main" id="{6313B1C3-893B-5142-312F-DBBF5F5C5E98}"/>
              </a:ext>
            </a:extLst>
          </p:cNvPr>
          <p:cNvSpPr/>
          <p:nvPr/>
        </p:nvSpPr>
        <p:spPr>
          <a:xfrm>
            <a:off x="261338" y="5142358"/>
            <a:ext cx="11683012" cy="544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58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a:t>
            </a:r>
          </a:p>
        </p:txBody>
      </p:sp>
      <p:sp>
        <p:nvSpPr>
          <p:cNvPr id="3" name="Content Placeholder 2"/>
          <p:cNvSpPr>
            <a:spLocks noGrp="1"/>
          </p:cNvSpPr>
          <p:nvPr>
            <p:ph idx="1"/>
          </p:nvPr>
        </p:nvSpPr>
        <p:spPr>
          <a:xfrm>
            <a:off x="357809" y="2109708"/>
            <a:ext cx="11415091" cy="1649376"/>
          </a:xfrm>
        </p:spPr>
        <p:txBody>
          <a:bodyPr/>
          <a:lstStyle/>
          <a:p>
            <a:pPr>
              <a:buSzPct val="150000"/>
              <a:buBlip>
                <a:blip r:embed="rId3"/>
              </a:buBlip>
            </a:pPr>
            <a:r>
              <a:rPr lang="en-CA" sz="2800" dirty="0"/>
              <a:t>The ASH ISTH guideline panel </a:t>
            </a:r>
            <a:r>
              <a:rPr lang="en-CA" sz="2800" b="1" i="1" dirty="0"/>
              <a:t>suggests</a:t>
            </a:r>
            <a:r>
              <a:rPr lang="en-CA" sz="2800" dirty="0"/>
              <a:t> no anticoagulation prophylaxis rather than anticoagulant prophylaxis </a:t>
            </a:r>
          </a:p>
          <a:p>
            <a:pPr marL="0" indent="0">
              <a:buSzPct val="150000"/>
              <a:buNone/>
            </a:pPr>
            <a:endParaRPr lang="en-CA" sz="900" i="1" dirty="0"/>
          </a:p>
          <a:p>
            <a:pPr indent="-182869"/>
            <a:r>
              <a:rPr lang="en-US" sz="2000" dirty="0"/>
              <a:t>The guidelines do not address the use of mechanical thromboprophylaxis, including intermittent pneumatic compression devices </a:t>
            </a: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5BA7CAB2-A19F-C101-0725-4FE5F2153713}"/>
              </a:ext>
            </a:extLst>
          </p:cNvPr>
          <p:cNvSpPr txBox="1"/>
          <p:nvPr/>
        </p:nvSpPr>
        <p:spPr>
          <a:xfrm>
            <a:off x="673932" y="4084939"/>
            <a:ext cx="3199371" cy="1832140"/>
          </a:xfrm>
          <a:prstGeom prst="rect">
            <a:avLst/>
          </a:prstGeom>
          <a:solidFill>
            <a:srgbClr val="FED9B0"/>
          </a:solidFill>
        </p:spPr>
        <p:txBody>
          <a:bodyPr wrap="square" rtlCol="0" anchor="t" anchorCtr="0">
            <a:noAutofit/>
          </a:bodyPr>
          <a:lstStyle/>
          <a:p>
            <a:r>
              <a:rPr lang="en-CA" b="1" dirty="0">
                <a:solidFill>
                  <a:srgbClr val="E63E30"/>
                </a:solidFill>
              </a:rPr>
              <a:t>Six</a:t>
            </a:r>
            <a:r>
              <a:rPr lang="en-CA" dirty="0">
                <a:solidFill>
                  <a:schemeClr val="tx1">
                    <a:lumMod val="50000"/>
                    <a:lumOff val="50000"/>
                  </a:schemeClr>
                </a:solidFill>
              </a:rPr>
              <a:t> studies informed this recommendation:</a:t>
            </a:r>
          </a:p>
          <a:p>
            <a:pPr marL="285750" indent="-285750">
              <a:buFont typeface="Arial" panose="020B0604020202020204" pitchFamily="34" charset="0"/>
              <a:buChar char="•"/>
            </a:pPr>
            <a:r>
              <a:rPr lang="en-CA" dirty="0">
                <a:solidFill>
                  <a:schemeClr val="tx1">
                    <a:lumMod val="50000"/>
                    <a:lumOff val="50000"/>
                  </a:schemeClr>
                </a:solidFill>
              </a:rPr>
              <a:t>*One RCT</a:t>
            </a:r>
          </a:p>
          <a:p>
            <a:pPr marL="285750" indent="-285750">
              <a:buFont typeface="Arial" panose="020B0604020202020204" pitchFamily="34" charset="0"/>
              <a:buChar char="•"/>
            </a:pPr>
            <a:r>
              <a:rPr lang="en-CA" dirty="0">
                <a:solidFill>
                  <a:schemeClr val="tx1">
                    <a:lumMod val="50000"/>
                    <a:lumOff val="50000"/>
                  </a:schemeClr>
                </a:solidFill>
              </a:rPr>
              <a:t>Five non-randomized studies of intervention (NRSI) </a:t>
            </a:r>
          </a:p>
          <a:p>
            <a:pPr marL="285750" indent="-285750">
              <a:buFont typeface="Arial" panose="020B0604020202020204" pitchFamily="34" charset="0"/>
              <a:buChar char="•"/>
            </a:pPr>
            <a:endParaRPr lang="en-CA" dirty="0">
              <a:solidFill>
                <a:schemeClr val="tx1">
                  <a:lumMod val="50000"/>
                  <a:lumOff val="50000"/>
                </a:schemeClr>
              </a:solidFill>
            </a:endParaRPr>
          </a:p>
        </p:txBody>
      </p:sp>
      <p:sp>
        <p:nvSpPr>
          <p:cNvPr id="5" name="TextBox 4">
            <a:extLst>
              <a:ext uri="{FF2B5EF4-FFF2-40B4-BE49-F238E27FC236}">
                <a16:creationId xmlns:a16="http://schemas.microsoft.com/office/drawing/2014/main" id="{1461DBF6-4645-8DBC-6D4A-98F25F3D53B9}"/>
              </a:ext>
            </a:extLst>
          </p:cNvPr>
          <p:cNvSpPr txBox="1"/>
          <p:nvPr/>
        </p:nvSpPr>
        <p:spPr>
          <a:xfrm>
            <a:off x="4042408" y="4101298"/>
            <a:ext cx="3547902" cy="1832140"/>
          </a:xfrm>
          <a:prstGeom prst="rect">
            <a:avLst/>
          </a:prstGeom>
          <a:solidFill>
            <a:srgbClr val="BEE0E4"/>
          </a:solidFill>
        </p:spPr>
        <p:txBody>
          <a:bodyPr wrap="square" rtlCol="0" anchor="t" anchorCtr="0">
            <a:noAutofit/>
          </a:bodyPr>
          <a:lstStyle/>
          <a:p>
            <a:r>
              <a:rPr lang="en-CA" b="1" dirty="0">
                <a:solidFill>
                  <a:srgbClr val="E63E30"/>
                </a:solidFill>
              </a:rPr>
              <a:t>One</a:t>
            </a:r>
            <a:r>
              <a:rPr lang="en-CA" dirty="0">
                <a:solidFill>
                  <a:schemeClr val="tx1">
                    <a:lumMod val="50000"/>
                    <a:lumOff val="50000"/>
                  </a:schemeClr>
                </a:solidFill>
              </a:rPr>
              <a:t> RCT and **</a:t>
            </a:r>
            <a:r>
              <a:rPr lang="en-CA" b="1" dirty="0">
                <a:solidFill>
                  <a:srgbClr val="E63E30"/>
                </a:solidFill>
              </a:rPr>
              <a:t>two</a:t>
            </a:r>
            <a:r>
              <a:rPr lang="en-CA" dirty="0">
                <a:solidFill>
                  <a:schemeClr val="tx1">
                    <a:lumMod val="50000"/>
                    <a:lumOff val="50000"/>
                  </a:schemeClr>
                </a:solidFill>
              </a:rPr>
              <a:t> prospective cohort studies assessed primary anticoagulant prophylaxis in critically ill children with CVADs</a:t>
            </a:r>
          </a:p>
        </p:txBody>
      </p:sp>
      <p:sp>
        <p:nvSpPr>
          <p:cNvPr id="6" name="TextBox 5">
            <a:extLst>
              <a:ext uri="{FF2B5EF4-FFF2-40B4-BE49-F238E27FC236}">
                <a16:creationId xmlns:a16="http://schemas.microsoft.com/office/drawing/2014/main" id="{21294501-8036-23BE-B7FE-A2CEC3BBF85D}"/>
              </a:ext>
            </a:extLst>
          </p:cNvPr>
          <p:cNvSpPr txBox="1"/>
          <p:nvPr/>
        </p:nvSpPr>
        <p:spPr>
          <a:xfrm>
            <a:off x="7773703" y="4101298"/>
            <a:ext cx="3611331" cy="1832140"/>
          </a:xfrm>
          <a:prstGeom prst="rect">
            <a:avLst/>
          </a:prstGeom>
          <a:solidFill>
            <a:srgbClr val="C9D7AF"/>
          </a:solidFill>
        </p:spPr>
        <p:txBody>
          <a:bodyPr wrap="square" rtlCol="0" anchor="t" anchorCtr="0">
            <a:noAutofit/>
          </a:bodyPr>
          <a:lstStyle/>
          <a:p>
            <a:r>
              <a:rPr lang="en-CA" dirty="0">
                <a:solidFill>
                  <a:srgbClr val="8D9292"/>
                </a:solidFill>
              </a:rPr>
              <a:t>***</a:t>
            </a:r>
            <a:r>
              <a:rPr lang="en-CA" b="1" dirty="0">
                <a:solidFill>
                  <a:srgbClr val="E63E30"/>
                </a:solidFill>
              </a:rPr>
              <a:t>One</a:t>
            </a:r>
            <a:r>
              <a:rPr lang="en-CA" dirty="0">
                <a:solidFill>
                  <a:srgbClr val="E63E30"/>
                </a:solidFill>
              </a:rPr>
              <a:t> </a:t>
            </a:r>
            <a:r>
              <a:rPr lang="en-CA" dirty="0">
                <a:solidFill>
                  <a:schemeClr val="tx1">
                    <a:lumMod val="50000"/>
                    <a:lumOff val="50000"/>
                  </a:schemeClr>
                </a:solidFill>
              </a:rPr>
              <a:t>case-control study evaluated anticoagulant prophylaxis in critically ill children on invasive mechanical ventilation</a:t>
            </a:r>
          </a:p>
        </p:txBody>
      </p:sp>
      <p:sp>
        <p:nvSpPr>
          <p:cNvPr id="7" name="TextBox 7">
            <a:extLst>
              <a:ext uri="{FF2B5EF4-FFF2-40B4-BE49-F238E27FC236}">
                <a16:creationId xmlns:a16="http://schemas.microsoft.com/office/drawing/2014/main" id="{49328D98-A7BE-99AB-8BFE-F21FE8936E0B}"/>
              </a:ext>
            </a:extLst>
          </p:cNvPr>
          <p:cNvSpPr txBox="1"/>
          <p:nvPr/>
        </p:nvSpPr>
        <p:spPr>
          <a:xfrm>
            <a:off x="673932" y="6137152"/>
            <a:ext cx="9567740" cy="276999"/>
          </a:xfrm>
          <a:prstGeom prst="rect">
            <a:avLst/>
          </a:prstGeom>
          <a:noFill/>
        </p:spPr>
        <p:txBody>
          <a:bodyPr wrap="square" l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lumMod val="50000"/>
                  </a:schemeClr>
                </a:solidFill>
              </a:rPr>
              <a:t>*Faustino EV et al, Crit Care Med 2021;**Jones et al, Blood 2019; Quinn et al,  J </a:t>
            </a:r>
            <a:r>
              <a:rPr lang="en-US" sz="1200" dirty="0" err="1">
                <a:solidFill>
                  <a:schemeClr val="bg1">
                    <a:lumMod val="50000"/>
                  </a:schemeClr>
                </a:solidFill>
              </a:rPr>
              <a:t>Thromb</a:t>
            </a:r>
            <a:r>
              <a:rPr lang="en-US" sz="1200" dirty="0">
                <a:solidFill>
                  <a:schemeClr val="bg1">
                    <a:lumMod val="50000"/>
                  </a:schemeClr>
                </a:solidFill>
              </a:rPr>
              <a:t> </a:t>
            </a:r>
            <a:r>
              <a:rPr lang="en-US" sz="1200" dirty="0" err="1">
                <a:solidFill>
                  <a:schemeClr val="bg1">
                    <a:lumMod val="50000"/>
                  </a:schemeClr>
                </a:solidFill>
              </a:rPr>
              <a:t>Haemost</a:t>
            </a:r>
            <a:r>
              <a:rPr lang="en-US" sz="1200" dirty="0">
                <a:solidFill>
                  <a:schemeClr val="bg1">
                    <a:lumMod val="50000"/>
                  </a:schemeClr>
                </a:solidFill>
              </a:rPr>
              <a:t> 2024; ***Sochet et al, </a:t>
            </a:r>
            <a:r>
              <a:rPr lang="en-US" sz="1200" dirty="0" err="1">
                <a:solidFill>
                  <a:schemeClr val="bg1">
                    <a:lumMod val="50000"/>
                  </a:schemeClr>
                </a:solidFill>
              </a:rPr>
              <a:t>Pediatr</a:t>
            </a:r>
            <a:r>
              <a:rPr lang="en-US" sz="1200" dirty="0">
                <a:solidFill>
                  <a:schemeClr val="bg1">
                    <a:lumMod val="50000"/>
                  </a:schemeClr>
                </a:solidFill>
              </a:rPr>
              <a:t> Crit Care Med 2024</a:t>
            </a:r>
          </a:p>
        </p:txBody>
      </p:sp>
    </p:spTree>
    <p:extLst>
      <p:ext uri="{BB962C8B-B14F-4D97-AF65-F5344CB8AC3E}">
        <p14:creationId xmlns:p14="http://schemas.microsoft.com/office/powerpoint/2010/main" val="22616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a:lstStyle/>
          <a:p>
            <a:r>
              <a:rPr lang="en-CA"/>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dirty="0">
                <a:solidFill>
                  <a:schemeClr val="bg2">
                    <a:lumMod val="50000"/>
                  </a:schemeClr>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b="1" dirty="0">
                <a:solidFill>
                  <a:schemeClr val="tx1"/>
                </a:solidFill>
              </a:rPr>
              <a:t>Prevention and Treatment of Pediatric VTE</a:t>
            </a:r>
          </a:p>
          <a:p>
            <a:pPr marL="514350" indent="-514350">
              <a:buFont typeface="+mj-lt"/>
              <a:buAutoNum type="arabicPeriod"/>
            </a:pPr>
            <a:r>
              <a:rPr lang="en-CA" dirty="0">
                <a:solidFill>
                  <a:schemeClr val="bg2">
                    <a:lumMod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580031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Case 3: Anticoagulant prophylaxis in a child critically ill</a:t>
            </a:r>
            <a:endParaRPr lang="en-US" dirty="0"/>
          </a:p>
        </p:txBody>
      </p:sp>
      <p:sp>
        <p:nvSpPr>
          <p:cNvPr id="3" name="Content Placeholder 2"/>
          <p:cNvSpPr>
            <a:spLocks noGrp="1"/>
          </p:cNvSpPr>
          <p:nvPr>
            <p:ph idx="1"/>
          </p:nvPr>
        </p:nvSpPr>
        <p:spPr>
          <a:xfrm>
            <a:off x="388454" y="2054108"/>
            <a:ext cx="11415091" cy="3954624"/>
          </a:xfrm>
        </p:spPr>
        <p:txBody>
          <a:bodyPr/>
          <a:lstStyle/>
          <a:p>
            <a:r>
              <a:rPr lang="en-CA" sz="2600">
                <a:solidFill>
                  <a:schemeClr val="tx1">
                    <a:lumMod val="50000"/>
                    <a:lumOff val="50000"/>
                  </a:schemeClr>
                </a:solidFill>
              </a:rPr>
              <a:t>The *CRETE RCT study </a:t>
            </a:r>
            <a:r>
              <a:rPr lang="en-US" sz="2600">
                <a:solidFill>
                  <a:schemeClr val="tx1">
                    <a:lumMod val="50000"/>
                    <a:lumOff val="50000"/>
                  </a:schemeClr>
                </a:solidFill>
              </a:rPr>
              <a:t>reported a reduced risk of developing a CVAD-related VTE (both symptomatic and clinically unsuspected) in critically ill children who received anticoagulant prophylaxis (RR: 0.56, 95% CI: 0.27 to 1.15)</a:t>
            </a:r>
            <a:endParaRPr lang="en-CA" sz="2600">
              <a:solidFill>
                <a:schemeClr val="tx1">
                  <a:lumMod val="50000"/>
                  <a:lumOff val="50000"/>
                </a:schemeClr>
              </a:solidFill>
            </a:endParaRPr>
          </a:p>
          <a:p>
            <a:pPr marL="876286" lvl="1" indent="-342900">
              <a:buSzPct val="75000"/>
              <a:buFont typeface="Courier New" panose="02070309020205020404" pitchFamily="49" charset="0"/>
              <a:buChar char="o"/>
            </a:pPr>
            <a:r>
              <a:rPr lang="en-CA" sz="2000">
                <a:solidFill>
                  <a:schemeClr val="tx1">
                    <a:lumMod val="50000"/>
                    <a:lumOff val="50000"/>
                  </a:schemeClr>
                </a:solidFill>
              </a:rPr>
              <a:t>A </a:t>
            </a:r>
            <a:r>
              <a:rPr lang="en-US" sz="2000">
                <a:solidFill>
                  <a:schemeClr val="tx1">
                    <a:lumMod val="50000"/>
                    <a:lumOff val="50000"/>
                  </a:schemeClr>
                </a:solidFill>
              </a:rPr>
              <a:t>greater reduction in risk was observed when the analysis was limited to symptomatic CVAD-related VTE (RR: 0.13; 95% CI: 0.02 to 0.96)</a:t>
            </a:r>
            <a:endParaRPr lang="en-CA" sz="2000">
              <a:solidFill>
                <a:schemeClr val="tx1">
                  <a:lumMod val="50000"/>
                  <a:lumOff val="50000"/>
                </a:schemeClr>
              </a:solidFill>
            </a:endParaRPr>
          </a:p>
          <a:p>
            <a:r>
              <a:rPr lang="en-CA" sz="2600">
                <a:solidFill>
                  <a:schemeClr val="tx1">
                    <a:lumMod val="50000"/>
                    <a:lumOff val="50000"/>
                  </a:schemeClr>
                </a:solidFill>
              </a:rPr>
              <a:t>Noteworthy points:</a:t>
            </a:r>
          </a:p>
          <a:p>
            <a:pPr marL="876286" lvl="1" indent="-342900">
              <a:buSzPct val="75000"/>
              <a:buFont typeface="Courier New" panose="02070309020205020404" pitchFamily="49" charset="0"/>
              <a:buChar char="o"/>
            </a:pPr>
            <a:r>
              <a:rPr lang="en-CA" sz="2000">
                <a:solidFill>
                  <a:schemeClr val="tx1">
                    <a:lumMod val="50000"/>
                    <a:lumOff val="50000"/>
                  </a:schemeClr>
                </a:solidFill>
              </a:rPr>
              <a:t>O</a:t>
            </a:r>
            <a:r>
              <a:rPr lang="en-US" sz="2000">
                <a:solidFill>
                  <a:schemeClr val="tx1">
                    <a:lumMod val="50000"/>
                    <a:lumOff val="50000"/>
                  </a:schemeClr>
                </a:solidFill>
              </a:rPr>
              <a:t>nly 2.5% of all screened patients with a CVAD were ultimately randomized</a:t>
            </a:r>
            <a:endParaRPr lang="en-CA" sz="2000">
              <a:solidFill>
                <a:schemeClr val="tx1">
                  <a:lumMod val="50000"/>
                  <a:lumOff val="50000"/>
                </a:schemeClr>
              </a:solidFill>
            </a:endParaRPr>
          </a:p>
          <a:p>
            <a:pPr marL="876286" lvl="1" indent="-342900">
              <a:buSzPct val="75000"/>
              <a:buFont typeface="Courier New" panose="02070309020205020404" pitchFamily="49" charset="0"/>
              <a:buChar char="o"/>
            </a:pPr>
            <a:r>
              <a:rPr lang="en-CA" sz="2000">
                <a:solidFill>
                  <a:schemeClr val="tx1">
                    <a:lumMod val="50000"/>
                    <a:lumOff val="50000"/>
                  </a:schemeClr>
                </a:solidFill>
              </a:rPr>
              <a:t>Nearly </a:t>
            </a:r>
            <a:r>
              <a:rPr lang="en-US" sz="2000">
                <a:solidFill>
                  <a:schemeClr val="tx1">
                    <a:lumMod val="50000"/>
                    <a:lumOff val="50000"/>
                  </a:schemeClr>
                </a:solidFill>
              </a:rPr>
              <a:t>60% of screened patients were deemed ineligible due to a high risk of bleeding, which was defined by factors such as active or recent clinically relevant bleeding, recent surgery or major trauma, coagulopathy, or renal failure </a:t>
            </a:r>
            <a:endParaRPr lang="en-CA" sz="2000">
              <a:solidFill>
                <a:schemeClr val="tx1">
                  <a:lumMod val="50000"/>
                  <a:lumOff val="50000"/>
                </a:schemeClr>
              </a:solidFill>
            </a:endParaRPr>
          </a:p>
          <a:p>
            <a:pPr marL="876286" lvl="1" indent="-342900">
              <a:buSzPct val="75000"/>
              <a:buFont typeface="Courier New" panose="02070309020205020404" pitchFamily="49" charset="0"/>
              <a:buChar char="o"/>
            </a:pPr>
            <a:r>
              <a:rPr lang="en-CA" sz="2000">
                <a:solidFill>
                  <a:schemeClr val="tx1">
                    <a:lumMod val="50000"/>
                    <a:lumOff val="50000"/>
                  </a:schemeClr>
                </a:solidFill>
              </a:rPr>
              <a:t>Four </a:t>
            </a:r>
            <a:r>
              <a:rPr lang="en-US" sz="2000">
                <a:solidFill>
                  <a:schemeClr val="tx1">
                    <a:lumMod val="50000"/>
                    <a:lumOff val="50000"/>
                  </a:schemeClr>
                </a:solidFill>
              </a:rPr>
              <a:t>of the 27 children randomized to receive enoxaparin did not receive the intervention, further limiting the internal validity of the trial</a:t>
            </a:r>
            <a:endParaRPr lang="en-CA" sz="2000">
              <a:solidFill>
                <a:schemeClr val="tx1">
                  <a:lumMod val="50000"/>
                  <a:lumOff val="50000"/>
                </a:schemeClr>
              </a:solidFill>
            </a:endParaRPr>
          </a:p>
          <a:p>
            <a:pPr marL="0" indent="0">
              <a:buNone/>
            </a:pPr>
            <a:endParaRPr lang="en-US" sz="2000"/>
          </a:p>
          <a:p>
            <a:pPr marL="0" indent="0">
              <a:buNone/>
            </a:pPr>
            <a:endParaRPr lang="en-US" sz="2000" dirty="0"/>
          </a:p>
        </p:txBody>
      </p:sp>
      <p:sp>
        <p:nvSpPr>
          <p:cNvPr id="4" name="TextBox 2">
            <a:extLst>
              <a:ext uri="{FF2B5EF4-FFF2-40B4-BE49-F238E27FC236}">
                <a16:creationId xmlns:a16="http://schemas.microsoft.com/office/drawing/2014/main" id="{B2ADFE90-483E-9109-DBB1-0188A4FD3CCA}"/>
              </a:ext>
            </a:extLst>
          </p:cNvPr>
          <p:cNvSpPr txBox="1"/>
          <p:nvPr/>
        </p:nvSpPr>
        <p:spPr>
          <a:xfrm>
            <a:off x="8900416" y="6323826"/>
            <a:ext cx="263105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*Faustino EV et al, Crit Care Med 2021</a:t>
            </a:r>
          </a:p>
        </p:txBody>
      </p:sp>
    </p:spTree>
    <p:extLst>
      <p:ext uri="{BB962C8B-B14F-4D97-AF65-F5344CB8AC3E}">
        <p14:creationId xmlns:p14="http://schemas.microsoft.com/office/powerpoint/2010/main" val="190257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340569"/>
            <a:ext cx="10972800" cy="713539"/>
          </a:xfrm>
        </p:spPr>
        <p:txBody>
          <a:bodyPr/>
          <a:lstStyle/>
          <a:p>
            <a:r>
              <a:rPr lang="en-CA"/>
              <a:t>Case 3: Anticoagulant prophylaxis in a child critically ill</a:t>
            </a:r>
            <a:endParaRPr lang="en-US" dirty="0"/>
          </a:p>
        </p:txBody>
      </p:sp>
      <p:sp>
        <p:nvSpPr>
          <p:cNvPr id="3" name="Content Placeholder 2"/>
          <p:cNvSpPr>
            <a:spLocks noGrp="1"/>
          </p:cNvSpPr>
          <p:nvPr>
            <p:ph idx="1"/>
          </p:nvPr>
        </p:nvSpPr>
        <p:spPr>
          <a:xfrm>
            <a:off x="419100" y="2033094"/>
            <a:ext cx="10972800" cy="3954624"/>
          </a:xfrm>
        </p:spPr>
        <p:txBody>
          <a:bodyPr/>
          <a:lstStyle/>
          <a:p>
            <a:pPr marL="0" indent="0">
              <a:buNone/>
            </a:pPr>
            <a:r>
              <a:rPr lang="en-CA" dirty="0"/>
              <a:t>The certainty of evidence for benefits, harms, and burden was considered low due to serious imprecision </a:t>
            </a:r>
            <a:r>
              <a:rPr lang="en-CA" b="1" dirty="0">
                <a:sym typeface="Wingdings" pitchFamily="2" charset="2"/>
              </a:rPr>
              <a:t> Conditional recommendation</a:t>
            </a:r>
            <a:endParaRPr lang="en-CA" b="1" dirty="0"/>
          </a:p>
          <a:p>
            <a:endParaRPr lang="en-CA" dirty="0"/>
          </a:p>
          <a:p>
            <a:r>
              <a:rPr lang="en-US" dirty="0"/>
              <a:t>However, the panel acknowledged that there may be subsets of critically ill children (children ≥1 year old with an </a:t>
            </a:r>
            <a:r>
              <a:rPr lang="en-US" dirty="0" err="1"/>
              <a:t>untunneled</a:t>
            </a:r>
            <a:r>
              <a:rPr lang="en-US" dirty="0"/>
              <a:t> CVAD and low risk of bleeding and children receiving invasive mechanical ventilation), in whom the risk of VTE may outweigh the risk of bleeding, and who could potentially benefit from prophylactic anticoagulation</a:t>
            </a:r>
          </a:p>
          <a:p>
            <a:endParaRPr lang="en-US" dirty="0"/>
          </a:p>
        </p:txBody>
      </p:sp>
    </p:spTree>
    <p:extLst>
      <p:ext uri="{BB962C8B-B14F-4D97-AF65-F5344CB8AC3E}">
        <p14:creationId xmlns:p14="http://schemas.microsoft.com/office/powerpoint/2010/main" val="223996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E19A-959E-6EB0-1EDF-29943B84B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1D1AF5-CF2C-DB99-6B02-9BB1F666B549}"/>
              </a:ext>
            </a:extLst>
          </p:cNvPr>
          <p:cNvSpPr>
            <a:spLocks noGrp="1"/>
          </p:cNvSpPr>
          <p:nvPr>
            <p:ph type="title"/>
          </p:nvPr>
        </p:nvSpPr>
        <p:spPr>
          <a:xfrm>
            <a:off x="419100" y="1340569"/>
            <a:ext cx="10972800" cy="713539"/>
          </a:xfrm>
        </p:spPr>
        <p:txBody>
          <a:bodyPr/>
          <a:lstStyle/>
          <a:p>
            <a:r>
              <a:rPr lang="en-CA"/>
              <a:t>Case 3: Conclusion</a:t>
            </a:r>
            <a:endParaRPr lang="en-CA" dirty="0"/>
          </a:p>
        </p:txBody>
      </p:sp>
      <p:sp>
        <p:nvSpPr>
          <p:cNvPr id="3" name="Content Placeholder 2">
            <a:extLst>
              <a:ext uri="{FF2B5EF4-FFF2-40B4-BE49-F238E27FC236}">
                <a16:creationId xmlns:a16="http://schemas.microsoft.com/office/drawing/2014/main" id="{AA6CA843-6B8C-F4C0-F598-207D927C773C}"/>
              </a:ext>
            </a:extLst>
          </p:cNvPr>
          <p:cNvSpPr>
            <a:spLocks noGrp="1"/>
          </p:cNvSpPr>
          <p:nvPr>
            <p:ph idx="1"/>
          </p:nvPr>
        </p:nvSpPr>
        <p:spPr>
          <a:xfrm>
            <a:off x="419100" y="2033094"/>
            <a:ext cx="10972800" cy="3954624"/>
          </a:xfrm>
        </p:spPr>
        <p:txBody>
          <a:bodyPr lIns="0" tIns="0" rIns="0" bIns="0" anchor="t">
            <a:normAutofit/>
          </a:bodyPr>
          <a:lstStyle/>
          <a:p>
            <a:r>
              <a:rPr lang="en-CA"/>
              <a:t>The patient recovered from influenza infection, was extubated and his CVAD removed in less than one week </a:t>
            </a:r>
          </a:p>
          <a:p>
            <a:r>
              <a:rPr lang="en-CA"/>
              <a:t>Given the resolution of VTE provoking factors, no anticoagulation prophylaxis at this time is appropriate</a:t>
            </a:r>
          </a:p>
          <a:p>
            <a:r>
              <a:rPr lang="en-CA"/>
              <a:t>He did not develop any signs or symptoms of VTE during his hospitalization and remains well </a:t>
            </a:r>
          </a:p>
          <a:p>
            <a:endParaRPr lang="en-CA" dirty="0"/>
          </a:p>
        </p:txBody>
      </p:sp>
    </p:spTree>
    <p:extLst>
      <p:ext uri="{BB962C8B-B14F-4D97-AF65-F5344CB8AC3E}">
        <p14:creationId xmlns:p14="http://schemas.microsoft.com/office/powerpoint/2010/main" val="237091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a:t>Case 3: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750093" y="2504676"/>
            <a:ext cx="8691814" cy="830997"/>
          </a:xfrm>
          <a:prstGeom prst="rect">
            <a:avLst/>
          </a:prstGeom>
          <a:solidFill>
            <a:srgbClr val="CDE8EB"/>
          </a:solidFill>
        </p:spPr>
        <p:txBody>
          <a:bodyPr wrap="square" rtlCol="0">
            <a:spAutoFit/>
          </a:bodyPr>
          <a:lstStyle/>
          <a:p>
            <a:r>
              <a:rPr lang="en-CA" sz="2400" dirty="0">
                <a:solidFill>
                  <a:schemeClr val="bg1">
                    <a:lumMod val="50000"/>
                  </a:schemeClr>
                </a:solidFill>
              </a:rPr>
              <a:t>T</a:t>
            </a:r>
            <a:r>
              <a:rPr lang="en-US" sz="2400" dirty="0">
                <a:solidFill>
                  <a:schemeClr val="bg1">
                    <a:lumMod val="50000"/>
                  </a:schemeClr>
                </a:solidFill>
              </a:rPr>
              <a:t>he panel does not suggest universal use of anticoagulant prophylaxis in all critically ill children</a:t>
            </a:r>
            <a:endParaRPr lang="en-CA" sz="2400" dirty="0">
              <a:solidFill>
                <a:schemeClr val="bg1">
                  <a:lumMod val="50000"/>
                </a:schemeClr>
              </a:solidFill>
            </a:endParaRPr>
          </a:p>
        </p:txBody>
      </p:sp>
      <p:sp>
        <p:nvSpPr>
          <p:cNvPr id="3" name="TextBox 2">
            <a:extLst>
              <a:ext uri="{FF2B5EF4-FFF2-40B4-BE49-F238E27FC236}">
                <a16:creationId xmlns:a16="http://schemas.microsoft.com/office/drawing/2014/main" id="{8366F12A-838B-4D91-831B-1523FD2C7EE4}"/>
              </a:ext>
            </a:extLst>
          </p:cNvPr>
          <p:cNvSpPr txBox="1"/>
          <p:nvPr/>
        </p:nvSpPr>
        <p:spPr>
          <a:xfrm>
            <a:off x="1750093" y="3522328"/>
            <a:ext cx="8691814" cy="1200329"/>
          </a:xfrm>
          <a:prstGeom prst="rect">
            <a:avLst/>
          </a:prstGeom>
          <a:solidFill>
            <a:srgbClr val="CDE8EB"/>
          </a:solidFill>
        </p:spPr>
        <p:txBody>
          <a:bodyPr wrap="square" rtlCol="0">
            <a:spAutoFit/>
          </a:bodyPr>
          <a:lstStyle/>
          <a:p>
            <a:r>
              <a:rPr lang="en-US" sz="2400" dirty="0">
                <a:solidFill>
                  <a:schemeClr val="bg1">
                    <a:lumMod val="50000"/>
                  </a:schemeClr>
                </a:solidFill>
              </a:rPr>
              <a:t>Certain subgroups of critically ill children, particularly those at high risk of VTE but at low risk of bleeding, might still benefit from individualized consideration of anticoagulation prophylaxis</a:t>
            </a:r>
            <a:endParaRPr lang="en-CA" sz="2400" dirty="0">
              <a:solidFill>
                <a:schemeClr val="bg1">
                  <a:lumMod val="50000"/>
                </a:schemeClr>
              </a:solidFill>
            </a:endParaRPr>
          </a:p>
        </p:txBody>
      </p:sp>
    </p:spTree>
    <p:extLst>
      <p:ext uri="{BB962C8B-B14F-4D97-AF65-F5344CB8AC3E}">
        <p14:creationId xmlns:p14="http://schemas.microsoft.com/office/powerpoint/2010/main" val="4058289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10972800" cy="713539"/>
          </a:xfrm>
        </p:spPr>
        <p:txBody>
          <a:bodyPr/>
          <a:lstStyle/>
          <a:p>
            <a:r>
              <a:rPr lang="en-CA" dirty="0"/>
              <a:t>Case 4: Anticoagulant prophylaxis in a child with antiphospholipid antibodies (APLA)</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276476"/>
            <a:ext cx="10972800" cy="3954462"/>
          </a:xfrm>
        </p:spPr>
        <p:txBody>
          <a:bodyPr lIns="0" tIns="0" rIns="0" bIns="0" anchor="t">
            <a:normAutofit/>
          </a:bodyPr>
          <a:lstStyle/>
          <a:p>
            <a:r>
              <a:rPr lang="en-CA" dirty="0"/>
              <a:t>14-year-old previously well adolescent presents with  4-week history of abdominal  pain, headaches, dizziness, fatigue and 2-day history of hematuria </a:t>
            </a:r>
          </a:p>
          <a:p>
            <a:r>
              <a:rPr lang="en-CA" dirty="0"/>
              <a:t>Anemia and thrombocytopenia on bloodwork, proteinuria on urinalysis</a:t>
            </a:r>
          </a:p>
          <a:p>
            <a:r>
              <a:rPr lang="en-CA" dirty="0"/>
              <a:t>Investigated for systemic erythematous lupus (SLE)</a:t>
            </a:r>
          </a:p>
          <a:p>
            <a:r>
              <a:rPr lang="en-CA" dirty="0"/>
              <a:t>Identified to have positive APLA</a:t>
            </a:r>
          </a:p>
        </p:txBody>
      </p:sp>
    </p:spTree>
    <p:extLst>
      <p:ext uri="{BB962C8B-B14F-4D97-AF65-F5344CB8AC3E}">
        <p14:creationId xmlns:p14="http://schemas.microsoft.com/office/powerpoint/2010/main" val="2550492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5D92-551A-F0C7-1336-D5BFB3258C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411C7-184B-0FAC-038A-7A12FDFED163}"/>
              </a:ext>
            </a:extLst>
          </p:cNvPr>
          <p:cNvSpPr>
            <a:spLocks noGrp="1"/>
          </p:cNvSpPr>
          <p:nvPr>
            <p:ph idx="1"/>
          </p:nvPr>
        </p:nvSpPr>
        <p:spPr>
          <a:xfrm>
            <a:off x="419100" y="1905000"/>
            <a:ext cx="10972800" cy="4082718"/>
          </a:xfrm>
        </p:spPr>
        <p:txBody>
          <a:bodyPr>
            <a:noAutofit/>
          </a:bodyPr>
          <a:lstStyle/>
          <a:p>
            <a:pPr marL="0" indent="0">
              <a:buNone/>
            </a:pPr>
            <a:r>
              <a:rPr lang="en-CA" sz="2800" b="1" dirty="0"/>
              <a:t>This adolescent has positive APLA without thrombosis </a:t>
            </a:r>
          </a:p>
          <a:p>
            <a:pPr marL="0" indent="0">
              <a:buNone/>
            </a:pPr>
            <a:r>
              <a:rPr lang="en-CA" sz="2800" b="1" dirty="0"/>
              <a:t>Should anticoagulant prophylaxis be offered?</a:t>
            </a:r>
          </a:p>
          <a:p>
            <a:pPr marL="0" indent="0">
              <a:buNone/>
            </a:pPr>
            <a:endParaRPr lang="en-CA" sz="2800" dirty="0"/>
          </a:p>
          <a:p>
            <a:pPr marL="514350" indent="-514350">
              <a:buAutoNum type="alphaUcPeriod"/>
            </a:pPr>
            <a:r>
              <a:rPr lang="en-CA" sz="2800" dirty="0"/>
              <a:t>Initiate anticoagulation with UFH</a:t>
            </a:r>
          </a:p>
          <a:p>
            <a:pPr marL="514350" indent="-514350">
              <a:buAutoNum type="alphaUcPeriod"/>
            </a:pPr>
            <a:r>
              <a:rPr lang="en-CA" sz="2800" dirty="0"/>
              <a:t>Initiate anticoagulation with LMWH</a:t>
            </a:r>
          </a:p>
          <a:p>
            <a:pPr marL="514350" indent="-514350">
              <a:buAutoNum type="alphaUcPeriod"/>
            </a:pPr>
            <a:r>
              <a:rPr lang="en-CA" sz="2800" dirty="0"/>
              <a:t>Initiate anticoagulation with a DOAC</a:t>
            </a:r>
          </a:p>
          <a:p>
            <a:pPr marL="514350" indent="-514350">
              <a:buAutoNum type="alphaUcPeriod"/>
            </a:pPr>
            <a:r>
              <a:rPr lang="en-CA" sz="2800" dirty="0"/>
              <a:t>Do not initiate anticoagulation </a:t>
            </a:r>
          </a:p>
        </p:txBody>
      </p:sp>
      <p:sp>
        <p:nvSpPr>
          <p:cNvPr id="4" name="Title 1">
            <a:extLst>
              <a:ext uri="{FF2B5EF4-FFF2-40B4-BE49-F238E27FC236}">
                <a16:creationId xmlns:a16="http://schemas.microsoft.com/office/drawing/2014/main" id="{B77370DB-FBD7-2725-6160-6558FE70AE72}"/>
              </a:ext>
            </a:extLst>
          </p:cNvPr>
          <p:cNvSpPr>
            <a:spLocks noGrp="1"/>
          </p:cNvSpPr>
          <p:nvPr>
            <p:ph type="title"/>
          </p:nvPr>
        </p:nvSpPr>
        <p:spPr>
          <a:xfrm>
            <a:off x="419100" y="1340569"/>
            <a:ext cx="10972800" cy="713539"/>
          </a:xfrm>
        </p:spPr>
        <p:txBody>
          <a:bodyPr/>
          <a:lstStyle/>
          <a:p>
            <a:r>
              <a:rPr lang="en-CA" sz="2800"/>
              <a:t>Case 4: Anticoagulant prophylaxis in a child with APLA</a:t>
            </a:r>
            <a:endParaRPr lang="en-CA" sz="2800" dirty="0"/>
          </a:p>
        </p:txBody>
      </p:sp>
      <p:sp>
        <p:nvSpPr>
          <p:cNvPr id="2" name="Rectangle 1">
            <a:extLst>
              <a:ext uri="{FF2B5EF4-FFF2-40B4-BE49-F238E27FC236}">
                <a16:creationId xmlns:a16="http://schemas.microsoft.com/office/drawing/2014/main" id="{FCD93868-2F3F-84B7-B11F-FD7A7AB3294F}"/>
              </a:ext>
            </a:extLst>
          </p:cNvPr>
          <p:cNvSpPr/>
          <p:nvPr/>
        </p:nvSpPr>
        <p:spPr>
          <a:xfrm>
            <a:off x="206412" y="4989631"/>
            <a:ext cx="8448322" cy="40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28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A78CE-4BE0-BA80-FBEB-27EFB5C9D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318939-4F47-BE88-5BB8-182A6D410B38}"/>
              </a:ext>
            </a:extLst>
          </p:cNvPr>
          <p:cNvSpPr>
            <a:spLocks noGrp="1"/>
          </p:cNvSpPr>
          <p:nvPr>
            <p:ph idx="1"/>
          </p:nvPr>
        </p:nvSpPr>
        <p:spPr>
          <a:xfrm>
            <a:off x="419100" y="2035286"/>
            <a:ext cx="11444278" cy="4360396"/>
          </a:xfrm>
        </p:spPr>
        <p:txBody>
          <a:bodyPr lIns="0" tIns="0" rIns="0" bIns="0" anchor="t">
            <a:noAutofit/>
          </a:bodyPr>
          <a:lstStyle/>
          <a:p>
            <a:pPr marL="0" indent="0">
              <a:buNone/>
            </a:pPr>
            <a:r>
              <a:rPr lang="en-CA" sz="2800" b="1" dirty="0"/>
              <a:t>The patient is seen in follow-up 3 months later and continues to have APLA identified </a:t>
            </a:r>
          </a:p>
          <a:p>
            <a:pPr marL="0" indent="0">
              <a:buNone/>
            </a:pPr>
            <a:r>
              <a:rPr lang="en-CA" sz="2800" b="1" dirty="0"/>
              <a:t>This adolescent has persistent positive APLA without a history of thrombosis</a:t>
            </a:r>
          </a:p>
          <a:p>
            <a:pPr marL="0" indent="0">
              <a:spcAft>
                <a:spcPts val="600"/>
              </a:spcAft>
              <a:buNone/>
            </a:pPr>
            <a:r>
              <a:rPr lang="en-CA" sz="2800" dirty="0"/>
              <a:t>Should anticoagulant prophylaxis be offered?</a:t>
            </a:r>
          </a:p>
          <a:p>
            <a:pPr marL="514350" indent="-514350">
              <a:buAutoNum type="alphaUcPeriod"/>
            </a:pPr>
            <a:r>
              <a:rPr lang="en-CA" sz="2800" dirty="0"/>
              <a:t>Initiate anticoagulation with VKA</a:t>
            </a:r>
          </a:p>
          <a:p>
            <a:pPr marL="514350" indent="-514350">
              <a:buAutoNum type="alphaUcPeriod"/>
            </a:pPr>
            <a:r>
              <a:rPr lang="en-CA" sz="2800" dirty="0"/>
              <a:t>Initiate anticoagulation with LMWH</a:t>
            </a:r>
          </a:p>
          <a:p>
            <a:pPr marL="514350" indent="-514350">
              <a:buAutoNum type="alphaUcPeriod"/>
            </a:pPr>
            <a:r>
              <a:rPr lang="en-CA" sz="2800" dirty="0"/>
              <a:t>Initiate anticoagulation with a DOAC</a:t>
            </a:r>
          </a:p>
          <a:p>
            <a:pPr marL="514350" indent="-514350">
              <a:buAutoNum type="alphaUcPeriod"/>
            </a:pPr>
            <a:r>
              <a:rPr lang="en-CA" sz="2800" dirty="0"/>
              <a:t>Do not initiate anticoagulation </a:t>
            </a:r>
          </a:p>
          <a:p>
            <a:pPr>
              <a:spcAft>
                <a:spcPts val="600"/>
              </a:spcAft>
            </a:pPr>
            <a:endParaRPr lang="en-CA" sz="2800" dirty="0"/>
          </a:p>
          <a:p>
            <a:pPr>
              <a:spcAft>
                <a:spcPts val="600"/>
              </a:spcAft>
            </a:pPr>
            <a:endParaRPr lang="en-CA" sz="2800" b="1" dirty="0">
              <a:solidFill>
                <a:srgbClr val="FF0000"/>
              </a:solidFill>
            </a:endParaRPr>
          </a:p>
        </p:txBody>
      </p:sp>
      <p:sp>
        <p:nvSpPr>
          <p:cNvPr id="4" name="Rectangle 3">
            <a:extLst>
              <a:ext uri="{FF2B5EF4-FFF2-40B4-BE49-F238E27FC236}">
                <a16:creationId xmlns:a16="http://schemas.microsoft.com/office/drawing/2014/main" id="{1ABB1F19-2921-1E81-BBE1-828F5A390D1F}"/>
              </a:ext>
            </a:extLst>
          </p:cNvPr>
          <p:cNvSpPr/>
          <p:nvPr/>
        </p:nvSpPr>
        <p:spPr>
          <a:xfrm>
            <a:off x="328622" y="5648772"/>
            <a:ext cx="9629712" cy="4079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2CE022C3-78E9-0CCD-1476-CA3885E0C2F9}"/>
              </a:ext>
            </a:extLst>
          </p:cNvPr>
          <p:cNvSpPr txBox="1">
            <a:spLocks/>
          </p:cNvSpPr>
          <p:nvPr/>
        </p:nvSpPr>
        <p:spPr>
          <a:xfrm>
            <a:off x="419100" y="1321747"/>
            <a:ext cx="10972800" cy="713539"/>
          </a:xfrm>
          <a:prstGeom prst="rect">
            <a:avLst/>
          </a:prstGeom>
        </p:spPr>
        <p:txBody>
          <a:bodyPr lIns="0" tIns="0" rIns="0" bIns="0"/>
          <a:lstStyle>
            <a:lvl1pPr algn="l" defTabSz="609585" rtl="0" eaLnBrk="0" fontAlgn="base" hangingPunct="0">
              <a:spcBef>
                <a:spcPct val="0"/>
              </a:spcBef>
              <a:spcAft>
                <a:spcPct val="0"/>
              </a:spcAft>
              <a:defRPr sz="2667" b="0" kern="1200" cap="none" baseline="0">
                <a:solidFill>
                  <a:srgbClr val="71507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sz="2800" dirty="0"/>
              <a:t>Case 4: Anticoagulant prophylaxis in a child with persistent APLA</a:t>
            </a:r>
          </a:p>
        </p:txBody>
      </p:sp>
    </p:spTree>
    <p:extLst>
      <p:ext uri="{BB962C8B-B14F-4D97-AF65-F5344CB8AC3E}">
        <p14:creationId xmlns:p14="http://schemas.microsoft.com/office/powerpoint/2010/main" val="33197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77CC7-C6EF-394C-8461-4C5AC83BE0D8}"/>
              </a:ext>
            </a:extLst>
          </p:cNvPr>
          <p:cNvSpPr>
            <a:spLocks noGrp="1"/>
          </p:cNvSpPr>
          <p:nvPr>
            <p:ph type="title"/>
          </p:nvPr>
        </p:nvSpPr>
        <p:spPr/>
        <p:txBody>
          <a:bodyPr/>
          <a:lstStyle/>
          <a:p>
            <a:r>
              <a:rPr lang="en-CA" dirty="0"/>
              <a:t>Recommendation 8</a:t>
            </a:r>
            <a:br>
              <a:rPr lang="en-CA" sz="3600" dirty="0"/>
            </a:br>
            <a:endParaRPr lang="en-US" dirty="0"/>
          </a:p>
        </p:txBody>
      </p:sp>
      <p:sp>
        <p:nvSpPr>
          <p:cNvPr id="7" name="Content Placeholder 6">
            <a:extLst>
              <a:ext uri="{FF2B5EF4-FFF2-40B4-BE49-F238E27FC236}">
                <a16:creationId xmlns:a16="http://schemas.microsoft.com/office/drawing/2014/main" id="{AE20AE42-9309-BD43-9E40-FE6793407170}"/>
              </a:ext>
            </a:extLst>
          </p:cNvPr>
          <p:cNvSpPr>
            <a:spLocks noGrp="1"/>
          </p:cNvSpPr>
          <p:nvPr>
            <p:ph idx="1"/>
          </p:nvPr>
        </p:nvSpPr>
        <p:spPr>
          <a:xfrm>
            <a:off x="419100" y="1942919"/>
            <a:ext cx="11413348" cy="2149140"/>
          </a:xfrm>
        </p:spPr>
        <p:txBody>
          <a:bodyPr/>
          <a:lstStyle/>
          <a:p>
            <a:pPr>
              <a:buSzPct val="150000"/>
              <a:buBlip>
                <a:blip r:embed="rId3"/>
              </a:buBlip>
            </a:pPr>
            <a:r>
              <a:rPr lang="en-CA" sz="2400" dirty="0"/>
              <a:t>The ASH ISTH guideline panel </a:t>
            </a:r>
            <a:r>
              <a:rPr lang="en-CA" sz="2400" b="1" i="1" dirty="0"/>
              <a:t>suggests</a:t>
            </a:r>
            <a:r>
              <a:rPr lang="en-US" sz="2400" dirty="0"/>
              <a:t> </a:t>
            </a:r>
            <a:r>
              <a:rPr lang="en-US" sz="2400" b="1" i="1" dirty="0"/>
              <a:t>no</a:t>
            </a:r>
            <a:r>
              <a:rPr lang="en-US" sz="2400" dirty="0"/>
              <a:t> primary anticoagulant prophylaxis rather than primary anticoagulant prophylaxis in pediatric patients with persistently positive antiphospholipid antibodies without a history of thrombosis</a:t>
            </a:r>
            <a:endParaRPr lang="en-CA" sz="2400" dirty="0"/>
          </a:p>
          <a:p>
            <a:pPr marL="0" indent="0">
              <a:buNone/>
            </a:pPr>
            <a:r>
              <a:rPr lang="en-CA" sz="1800" b="1" dirty="0"/>
              <a:t>Notes:</a:t>
            </a:r>
          </a:p>
          <a:p>
            <a:pPr indent="-182869"/>
            <a:r>
              <a:rPr lang="en-CA" sz="2000" dirty="0"/>
              <a:t>A-priori decision was made to exclude patients receiving antiplatelet therapy</a:t>
            </a:r>
          </a:p>
          <a:p>
            <a:pPr indent="-182869"/>
            <a:r>
              <a:rPr lang="en-CA" sz="2000" dirty="0"/>
              <a:t>Evolving definitions of antiphospholipid syndrome (APS) may influence clinical decision making </a:t>
            </a:r>
          </a:p>
          <a:p>
            <a:pPr indent="-182869"/>
            <a:r>
              <a:rPr lang="en-CA" sz="2000" dirty="0"/>
              <a:t>Individual patient characteristics should be considered:</a:t>
            </a:r>
          </a:p>
          <a:p>
            <a:pPr lvl="1" indent="-182869"/>
            <a:r>
              <a:rPr lang="en-CA" sz="2000" dirty="0"/>
              <a:t>Underlying autoimmune disorder,  double or triple antibody positivity, antibody titers, microvascular manifestations, other thrombophilia</a:t>
            </a:r>
            <a:endParaRPr lang="en-US" sz="2000" dirty="0"/>
          </a:p>
        </p:txBody>
      </p:sp>
      <p:sp>
        <p:nvSpPr>
          <p:cNvPr id="11" name="TextBox 10">
            <a:extLst>
              <a:ext uri="{FF2B5EF4-FFF2-40B4-BE49-F238E27FC236}">
                <a16:creationId xmlns:a16="http://schemas.microsoft.com/office/drawing/2014/main" id="{2EDD4DBD-F054-8CF4-1686-B34CA1435243}"/>
              </a:ext>
            </a:extLst>
          </p:cNvPr>
          <p:cNvSpPr txBox="1"/>
          <p:nvPr/>
        </p:nvSpPr>
        <p:spPr>
          <a:xfrm>
            <a:off x="4263993" y="5416131"/>
            <a:ext cx="3664014" cy="768473"/>
          </a:xfrm>
          <a:prstGeom prst="rect">
            <a:avLst/>
          </a:prstGeom>
          <a:solidFill>
            <a:srgbClr val="BEE0E4"/>
          </a:solidFill>
        </p:spPr>
        <p:txBody>
          <a:bodyPr wrap="square" rtlCol="0" anchor="t" anchorCtr="0">
            <a:noAutofit/>
          </a:bodyPr>
          <a:lstStyle/>
          <a:p>
            <a:r>
              <a:rPr lang="en-CA" b="1" dirty="0">
                <a:solidFill>
                  <a:srgbClr val="E63E30"/>
                </a:solidFill>
              </a:rPr>
              <a:t>One </a:t>
            </a:r>
            <a:r>
              <a:rPr lang="en-CA" dirty="0">
                <a:solidFill>
                  <a:schemeClr val="tx1">
                    <a:lumMod val="50000"/>
                    <a:lumOff val="50000"/>
                  </a:schemeClr>
                </a:solidFill>
              </a:rPr>
              <a:t>adult RCT comparing low dose ASA to ASA + warfarin   </a:t>
            </a:r>
          </a:p>
          <a:p>
            <a:pPr lvl="0"/>
            <a:endParaRPr kumimoji="0" lang="en-CA"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0D0F1979-37B8-3A87-2AE9-A51393ABEDDF}"/>
              </a:ext>
            </a:extLst>
          </p:cNvPr>
          <p:cNvSpPr txBox="1"/>
          <p:nvPr/>
        </p:nvSpPr>
        <p:spPr>
          <a:xfrm>
            <a:off x="803271" y="5416131"/>
            <a:ext cx="3199371" cy="794170"/>
          </a:xfrm>
          <a:prstGeom prst="rect">
            <a:avLst/>
          </a:prstGeom>
          <a:solidFill>
            <a:srgbClr val="FED9B0"/>
          </a:solidFill>
        </p:spPr>
        <p:txBody>
          <a:bodyPr wrap="square" rtlCol="0" anchor="t" anchorCtr="0">
            <a:noAutofit/>
          </a:bodyPr>
          <a:lstStyle/>
          <a:p>
            <a:r>
              <a:rPr lang="en-CA" b="1" dirty="0">
                <a:solidFill>
                  <a:srgbClr val="E63E30"/>
                </a:solidFill>
                <a:latin typeface="Calibri"/>
              </a:rPr>
              <a:t>Zero </a:t>
            </a:r>
            <a:r>
              <a:rPr lang="en-CA" dirty="0">
                <a:solidFill>
                  <a:schemeClr val="tx1">
                    <a:lumMod val="50000"/>
                    <a:lumOff val="50000"/>
                  </a:schemeClr>
                </a:solidFill>
              </a:rPr>
              <a:t>studies from systematic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EAF5A606-3A09-6A66-F729-763D1BBA67FE}"/>
              </a:ext>
            </a:extLst>
          </p:cNvPr>
          <p:cNvSpPr txBox="1"/>
          <p:nvPr/>
        </p:nvSpPr>
        <p:spPr>
          <a:xfrm>
            <a:off x="8189358" y="5416131"/>
            <a:ext cx="3611331" cy="768473"/>
          </a:xfrm>
          <a:prstGeom prst="rect">
            <a:avLst/>
          </a:prstGeom>
          <a:solidFill>
            <a:srgbClr val="C9D7AF"/>
          </a:solidFill>
        </p:spPr>
        <p:txBody>
          <a:bodyPr wrap="square" rtlCol="0" anchor="t" anchorCtr="0">
            <a:noAutofit/>
          </a:bodyPr>
          <a:lstStyle/>
          <a:p>
            <a:r>
              <a:rPr lang="en-CA" b="1" dirty="0">
                <a:solidFill>
                  <a:srgbClr val="E63E30"/>
                </a:solidFill>
              </a:rPr>
              <a:t>Expert evidence survey </a:t>
            </a:r>
            <a:r>
              <a:rPr lang="en-CA" dirty="0">
                <a:solidFill>
                  <a:prstClr val="black">
                    <a:lumMod val="50000"/>
                    <a:lumOff val="50000"/>
                  </a:prstClr>
                </a:solidFill>
              </a:rPr>
              <a:t>of panel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242755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240030" y="2089364"/>
            <a:ext cx="11840066" cy="1735860"/>
          </a:xfrm>
          <a:prstGeom prst="rect">
            <a:avLst/>
          </a:prstGeom>
          <a:noFill/>
          <a:ln w="28575">
            <a:noFill/>
          </a:ln>
        </p:spPr>
        <p:txBody>
          <a:bodyPr wrap="square" rtlCol="0">
            <a:spAutoFit/>
          </a:bodyPr>
          <a:lstStyle/>
          <a:p>
            <a:r>
              <a:rPr lang="en-CA" sz="2670" dirty="0">
                <a:solidFill>
                  <a:schemeClr val="tx1">
                    <a:lumMod val="50000"/>
                    <a:lumOff val="50000"/>
                  </a:schemeClr>
                </a:solidFill>
              </a:rPr>
              <a:t>Adult open-label RCT comparing low-dose aspirin to low-dose aspirin plus low-intensity warfarin in adult patients with positive APLA </a:t>
            </a:r>
          </a:p>
          <a:p>
            <a:pPr marL="800100" lvl="1" indent="-342900">
              <a:buFont typeface="Arial" panose="020B0604020202020204" pitchFamily="34" charset="0"/>
              <a:buChar char="•"/>
            </a:pPr>
            <a:r>
              <a:rPr lang="en-CA" sz="2670" dirty="0">
                <a:solidFill>
                  <a:schemeClr val="tx1">
                    <a:lumMod val="50000"/>
                    <a:lumOff val="50000"/>
                  </a:schemeClr>
                </a:solidFill>
              </a:rPr>
              <a:t>No difference in VTE incidence </a:t>
            </a:r>
          </a:p>
          <a:p>
            <a:pPr marL="800100" lvl="1" indent="-342900">
              <a:buFont typeface="Arial" panose="020B0604020202020204" pitchFamily="34" charset="0"/>
              <a:buChar char="•"/>
            </a:pPr>
            <a:r>
              <a:rPr lang="en-CA" sz="2670" dirty="0">
                <a:solidFill>
                  <a:schemeClr val="tx1">
                    <a:lumMod val="50000"/>
                    <a:lumOff val="50000"/>
                  </a:schemeClr>
                </a:solidFill>
              </a:rPr>
              <a:t>Higher rate of bleeding events in patients receiving anticoagulant prophylaxis</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a:t>Recommendation 8</a:t>
            </a:r>
            <a:br>
              <a:rPr lang="en-CA"/>
            </a:br>
            <a:endParaRPr lang="en-US" dirty="0"/>
          </a:p>
        </p:txBody>
      </p:sp>
      <p:sp>
        <p:nvSpPr>
          <p:cNvPr id="3" name="TextBox 2">
            <a:extLst>
              <a:ext uri="{FF2B5EF4-FFF2-40B4-BE49-F238E27FC236}">
                <a16:creationId xmlns:a16="http://schemas.microsoft.com/office/drawing/2014/main" id="{832F49AC-6746-3066-B8DD-2C6DDE21E883}"/>
              </a:ext>
            </a:extLst>
          </p:cNvPr>
          <p:cNvSpPr txBox="1"/>
          <p:nvPr/>
        </p:nvSpPr>
        <p:spPr>
          <a:xfrm>
            <a:off x="7461697" y="6604151"/>
            <a:ext cx="4306692" cy="276999"/>
          </a:xfrm>
          <a:prstGeom prst="rect">
            <a:avLst/>
          </a:prstGeom>
          <a:noFill/>
        </p:spPr>
        <p:txBody>
          <a:bodyPr wrap="none" rtlCol="0">
            <a:spAutoFit/>
          </a:bodyPr>
          <a:lstStyle/>
          <a:p>
            <a:r>
              <a:rPr lang="en-US" sz="1200" dirty="0">
                <a:solidFill>
                  <a:schemeClr val="bg1"/>
                </a:solidFill>
              </a:rPr>
              <a:t>Cuadrado MJ et al. </a:t>
            </a:r>
            <a:r>
              <a:rPr lang="en-US" sz="1200" dirty="0" err="1">
                <a:solidFill>
                  <a:schemeClr val="bg1"/>
                </a:solidFill>
              </a:rPr>
              <a:t>Rhematology</a:t>
            </a:r>
            <a:r>
              <a:rPr lang="en-US" sz="1200" dirty="0">
                <a:solidFill>
                  <a:schemeClr val="bg1"/>
                </a:solidFill>
              </a:rPr>
              <a:t> (Oxford) 2014 </a:t>
            </a:r>
            <a:r>
              <a:rPr lang="en-US" sz="1200" dirty="0" err="1">
                <a:solidFill>
                  <a:schemeClr val="bg1"/>
                </a:solidFill>
              </a:rPr>
              <a:t>feb</a:t>
            </a:r>
            <a:r>
              <a:rPr lang="en-US" sz="1200" dirty="0">
                <a:solidFill>
                  <a:schemeClr val="bg1"/>
                </a:solidFill>
              </a:rPr>
              <a:t>; 53(2): 275-84.</a:t>
            </a:r>
          </a:p>
        </p:txBody>
      </p:sp>
    </p:spTree>
    <p:extLst>
      <p:ext uri="{BB962C8B-B14F-4D97-AF65-F5344CB8AC3E}">
        <p14:creationId xmlns:p14="http://schemas.microsoft.com/office/powerpoint/2010/main" val="3476492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5BFF8-3AE5-CCB0-361A-A9735352ECE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28CFBC-13B5-3F52-704E-4CF42A2EB0ED}"/>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C73DBA18-91B6-0683-5D27-29E1DA08C700}"/>
              </a:ext>
            </a:extLst>
          </p:cNvPr>
          <p:cNvSpPr txBox="1"/>
          <p:nvPr/>
        </p:nvSpPr>
        <p:spPr>
          <a:xfrm>
            <a:off x="132152" y="2054108"/>
            <a:ext cx="11927696" cy="2092881"/>
          </a:xfrm>
          <a:prstGeom prst="rect">
            <a:avLst/>
          </a:prstGeom>
          <a:noFill/>
          <a:ln w="28575">
            <a:noFill/>
          </a:ln>
        </p:spPr>
        <p:txBody>
          <a:bodyPr wrap="square" rtlCol="0">
            <a:spAutoFit/>
          </a:bodyPr>
          <a:lstStyle/>
          <a:p>
            <a:r>
              <a:rPr lang="en-CA" sz="2600" dirty="0">
                <a:solidFill>
                  <a:schemeClr val="tx1">
                    <a:lumMod val="50000"/>
                    <a:lumOff val="50000"/>
                  </a:schemeClr>
                </a:solidFill>
              </a:rPr>
              <a:t>Expert evidence approach via survey of panel members</a:t>
            </a:r>
          </a:p>
          <a:p>
            <a:pPr marL="571500" lvl="1" indent="-342900">
              <a:buFont typeface="Arial" panose="020B0604020202020204" pitchFamily="34" charset="0"/>
              <a:buChar char="•"/>
            </a:pPr>
            <a:r>
              <a:rPr lang="en-CA" sz="2600" dirty="0">
                <a:solidFill>
                  <a:schemeClr val="tx1">
                    <a:lumMod val="50000"/>
                    <a:lumOff val="50000"/>
                  </a:schemeClr>
                </a:solidFill>
              </a:rPr>
              <a:t>Targeted questions to estimate number of patients managed by each expert and rates of thrombosis and bleeding</a:t>
            </a:r>
          </a:p>
          <a:p>
            <a:pPr marL="571500" lvl="1" indent="-342900">
              <a:buFont typeface="Arial" panose="020B0604020202020204" pitchFamily="34" charset="0"/>
              <a:buChar char="•"/>
            </a:pPr>
            <a:r>
              <a:rPr lang="en-CA" sz="2600" dirty="0">
                <a:solidFill>
                  <a:schemeClr val="tx1">
                    <a:lumMod val="50000"/>
                    <a:lumOff val="50000"/>
                  </a:schemeClr>
                </a:solidFill>
              </a:rPr>
              <a:t>16 responses;  88 children with persistently positive APLA without thrombosis</a:t>
            </a:r>
          </a:p>
          <a:p>
            <a:pPr marL="571500" lvl="1" indent="-342900">
              <a:buFont typeface="Arial" panose="020B0604020202020204" pitchFamily="34" charset="0"/>
              <a:buChar char="•"/>
            </a:pPr>
            <a:endParaRPr lang="en-US" sz="2600" dirty="0">
              <a:solidFill>
                <a:schemeClr val="tx1">
                  <a:lumMod val="50000"/>
                  <a:lumOff val="50000"/>
                </a:schemeClr>
              </a:solidFill>
            </a:endParaRPr>
          </a:p>
        </p:txBody>
      </p:sp>
      <p:sp>
        <p:nvSpPr>
          <p:cNvPr id="2" name="Title 1">
            <a:extLst>
              <a:ext uri="{FF2B5EF4-FFF2-40B4-BE49-F238E27FC236}">
                <a16:creationId xmlns:a16="http://schemas.microsoft.com/office/drawing/2014/main" id="{06682649-E5B4-0769-C11F-A1665E314332}"/>
              </a:ext>
            </a:extLst>
          </p:cNvPr>
          <p:cNvSpPr>
            <a:spLocks noGrp="1"/>
          </p:cNvSpPr>
          <p:nvPr>
            <p:ph type="title"/>
          </p:nvPr>
        </p:nvSpPr>
        <p:spPr>
          <a:xfrm>
            <a:off x="419100" y="1340569"/>
            <a:ext cx="10972800" cy="713539"/>
          </a:xfrm>
        </p:spPr>
        <p:txBody>
          <a:bodyPr/>
          <a:lstStyle/>
          <a:p>
            <a:r>
              <a:rPr lang="en-CA" dirty="0"/>
              <a:t>Recommendation 8</a:t>
            </a:r>
            <a:endParaRPr lang="en-US" dirty="0"/>
          </a:p>
        </p:txBody>
      </p:sp>
      <p:graphicFrame>
        <p:nvGraphicFramePr>
          <p:cNvPr id="10" name="Table 9">
            <a:extLst>
              <a:ext uri="{FF2B5EF4-FFF2-40B4-BE49-F238E27FC236}">
                <a16:creationId xmlns:a16="http://schemas.microsoft.com/office/drawing/2014/main" id="{C1D44C6B-08CE-386D-4D77-33A1844A8642}"/>
              </a:ext>
            </a:extLst>
          </p:cNvPr>
          <p:cNvGraphicFramePr>
            <a:graphicFrameLocks noGrp="1"/>
          </p:cNvGraphicFramePr>
          <p:nvPr>
            <p:extLst>
              <p:ext uri="{D42A27DB-BD31-4B8C-83A1-F6EECF244321}">
                <p14:modId xmlns:p14="http://schemas.microsoft.com/office/powerpoint/2010/main" val="1691736652"/>
              </p:ext>
            </p:extLst>
          </p:nvPr>
        </p:nvGraphicFramePr>
        <p:xfrm>
          <a:off x="2109221" y="4041746"/>
          <a:ext cx="7973558" cy="1691640"/>
        </p:xfrm>
        <a:graphic>
          <a:graphicData uri="http://schemas.openxmlformats.org/drawingml/2006/table">
            <a:tbl>
              <a:tblPr firstRow="1" bandRow="1">
                <a:tableStyleId>{073A0DAA-6AF3-43AB-8588-CEC1D06C72B9}</a:tableStyleId>
              </a:tblPr>
              <a:tblGrid>
                <a:gridCol w="1805554">
                  <a:extLst>
                    <a:ext uri="{9D8B030D-6E8A-4147-A177-3AD203B41FA5}">
                      <a16:colId xmlns:a16="http://schemas.microsoft.com/office/drawing/2014/main" val="2018373536"/>
                    </a:ext>
                  </a:extLst>
                </a:gridCol>
                <a:gridCol w="2953315">
                  <a:extLst>
                    <a:ext uri="{9D8B030D-6E8A-4147-A177-3AD203B41FA5}">
                      <a16:colId xmlns:a16="http://schemas.microsoft.com/office/drawing/2014/main" val="321756291"/>
                    </a:ext>
                  </a:extLst>
                </a:gridCol>
                <a:gridCol w="3214689">
                  <a:extLst>
                    <a:ext uri="{9D8B030D-6E8A-4147-A177-3AD203B41FA5}">
                      <a16:colId xmlns:a16="http://schemas.microsoft.com/office/drawing/2014/main" val="312060574"/>
                    </a:ext>
                  </a:extLst>
                </a:gridCol>
              </a:tblGrid>
              <a:tr h="370840">
                <a:tc>
                  <a:txBody>
                    <a:bodyPr/>
                    <a:lstStyle/>
                    <a:p>
                      <a:r>
                        <a:rPr lang="en-US" sz="1600" dirty="0"/>
                        <a:t>Outcomes</a:t>
                      </a:r>
                    </a:p>
                  </a:txBody>
                  <a:tcPr anchor="ctr">
                    <a:lnB w="12700" cap="flat" cmpd="sng" algn="ctr">
                      <a:solidFill>
                        <a:schemeClr val="bg1">
                          <a:lumMod val="75000"/>
                        </a:schemeClr>
                      </a:solidFill>
                      <a:prstDash val="solid"/>
                      <a:round/>
                      <a:headEnd type="none" w="med" len="med"/>
                      <a:tailEnd type="none" w="med" len="med"/>
                    </a:lnB>
                    <a:solidFill>
                      <a:srgbClr val="E63E30"/>
                    </a:solidFill>
                  </a:tcPr>
                </a:tc>
                <a:tc>
                  <a:txBody>
                    <a:bodyPr/>
                    <a:lstStyle/>
                    <a:p>
                      <a:pPr algn="ctr"/>
                      <a:r>
                        <a:rPr lang="en-US" sz="1600" dirty="0"/>
                        <a:t>Primary Anticoagulant </a:t>
                      </a:r>
                      <a:br>
                        <a:rPr lang="en-US" sz="1600" dirty="0"/>
                      </a:br>
                      <a:r>
                        <a:rPr lang="en-US" sz="1600" dirty="0"/>
                        <a:t>Prophylaxis (n=5)</a:t>
                      </a:r>
                    </a:p>
                  </a:txBody>
                  <a:tcPr anchor="ctr">
                    <a:lnB w="12700" cap="flat" cmpd="sng" algn="ctr">
                      <a:solidFill>
                        <a:schemeClr val="bg1">
                          <a:lumMod val="75000"/>
                        </a:schemeClr>
                      </a:solidFill>
                      <a:prstDash val="solid"/>
                      <a:round/>
                      <a:headEnd type="none" w="med" len="med"/>
                      <a:tailEnd type="none" w="med" len="med"/>
                    </a:lnB>
                    <a:solidFill>
                      <a:srgbClr val="E63E30"/>
                    </a:solidFill>
                  </a:tcPr>
                </a:tc>
                <a:tc>
                  <a:txBody>
                    <a:bodyPr/>
                    <a:lstStyle/>
                    <a:p>
                      <a:pPr algn="ctr"/>
                      <a:r>
                        <a:rPr lang="en-US" sz="1600" dirty="0"/>
                        <a:t>No Primary Anticoagulant Prophylaxis (n=83)</a:t>
                      </a:r>
                    </a:p>
                  </a:txBody>
                  <a:tcPr anchor="ctr">
                    <a:lnB w="12700" cap="flat" cmpd="sng" algn="ctr">
                      <a:solidFill>
                        <a:schemeClr val="bg1">
                          <a:lumMod val="75000"/>
                        </a:schemeClr>
                      </a:solidFill>
                      <a:prstDash val="solid"/>
                      <a:round/>
                      <a:headEnd type="none" w="med" len="med"/>
                      <a:tailEnd type="none" w="med" len="med"/>
                    </a:lnB>
                    <a:solidFill>
                      <a:srgbClr val="E63E30"/>
                    </a:solidFill>
                  </a:tcPr>
                </a:tc>
                <a:extLst>
                  <a:ext uri="{0D108BD9-81ED-4DB2-BD59-A6C34878D82A}">
                    <a16:rowId xmlns:a16="http://schemas.microsoft.com/office/drawing/2014/main" val="3413082912"/>
                  </a:ext>
                </a:extLst>
              </a:tr>
              <a:tr h="370840">
                <a:tc>
                  <a:txBody>
                    <a:bodyPr/>
                    <a:lstStyle/>
                    <a:p>
                      <a:r>
                        <a:rPr lang="en-US" sz="1600" dirty="0">
                          <a:solidFill>
                            <a:srgbClr val="8D9292"/>
                          </a:solidFill>
                        </a:rPr>
                        <a:t>Symptomatic VTE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CA" sz="1600" dirty="0">
                          <a:solidFill>
                            <a:srgbClr val="8D9292"/>
                          </a:solidFill>
                        </a:rPr>
                        <a:t> 1/5 (20%) </a:t>
                      </a:r>
                      <a:endParaRPr lang="en-US" sz="1600" dirty="0">
                        <a:solidFill>
                          <a:srgbClr val="8D9292"/>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CA" sz="1600" dirty="0">
                          <a:solidFill>
                            <a:srgbClr val="8D9292"/>
                          </a:solidFill>
                        </a:rPr>
                        <a:t>2/83 (2%) </a:t>
                      </a:r>
                      <a:endParaRPr lang="en-US" sz="1600" dirty="0">
                        <a:solidFill>
                          <a:srgbClr val="8D9292"/>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1008772"/>
                  </a:ext>
                </a:extLst>
              </a:tr>
              <a:tr h="370840">
                <a:tc>
                  <a:txBody>
                    <a:bodyPr/>
                    <a:lstStyle/>
                    <a:p>
                      <a:r>
                        <a:rPr lang="en-US" sz="1600" dirty="0">
                          <a:solidFill>
                            <a:srgbClr val="8D9292"/>
                          </a:solidFill>
                        </a:rPr>
                        <a:t>Major bleeding</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rgbClr val="8D9292"/>
                          </a:solidFill>
                        </a:rPr>
                        <a:t>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solidFill>
                            <a:srgbClr val="8D9292"/>
                          </a:solidFill>
                        </a:rPr>
                        <a:t>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4597710"/>
                  </a:ext>
                </a:extLst>
              </a:tr>
              <a:tr h="370840">
                <a:tc>
                  <a:txBody>
                    <a:bodyPr/>
                    <a:lstStyle/>
                    <a:p>
                      <a:r>
                        <a:rPr lang="en-US" sz="1600" dirty="0">
                          <a:solidFill>
                            <a:srgbClr val="8D9292"/>
                          </a:solidFill>
                        </a:rPr>
                        <a:t>CRNM</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dirty="0">
                          <a:solidFill>
                            <a:srgbClr val="8D9292"/>
                          </a:solidFill>
                        </a:rPr>
                        <a:t>1/5 (20%)</a:t>
                      </a:r>
                      <a:endParaRPr lang="en-US" sz="1600" dirty="0">
                        <a:solidFill>
                          <a:srgbClr val="8D9292"/>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dirty="0">
                          <a:solidFill>
                            <a:srgbClr val="8D9292"/>
                          </a:solidFill>
                        </a:rPr>
                        <a:t>0/83 (0%) </a:t>
                      </a:r>
                      <a:endParaRPr lang="en-US" sz="1600" dirty="0">
                        <a:solidFill>
                          <a:srgbClr val="8D9292"/>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307174"/>
                  </a:ext>
                </a:extLst>
              </a:tr>
            </a:tbl>
          </a:graphicData>
        </a:graphic>
      </p:graphicFrame>
    </p:spTree>
    <p:extLst>
      <p:ext uri="{BB962C8B-B14F-4D97-AF65-F5344CB8AC3E}">
        <p14:creationId xmlns:p14="http://schemas.microsoft.com/office/powerpoint/2010/main" val="260065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24C3CB-597C-8842-82F7-4EFDE00609AE}"/>
              </a:ext>
            </a:extLst>
          </p:cNvPr>
          <p:cNvSpPr>
            <a:spLocks noGrp="1"/>
          </p:cNvSpPr>
          <p:nvPr>
            <p:ph type="title"/>
          </p:nvPr>
        </p:nvSpPr>
        <p:spPr>
          <a:xfrm>
            <a:off x="702128" y="1381955"/>
            <a:ext cx="10972800" cy="425073"/>
          </a:xfrm>
        </p:spPr>
        <p:txBody>
          <a:bodyPr lIns="0" tIns="0" rIns="0" bIns="0"/>
          <a:lstStyle/>
          <a:p>
            <a:r>
              <a:rPr lang="en-CA" sz="2800" dirty="0"/>
              <a:t>How were these guidelines created?</a:t>
            </a:r>
          </a:p>
        </p:txBody>
      </p:sp>
      <p:sp>
        <p:nvSpPr>
          <p:cNvPr id="12" name="TextBox 11">
            <a:extLst>
              <a:ext uri="{FF2B5EF4-FFF2-40B4-BE49-F238E27FC236}">
                <a16:creationId xmlns:a16="http://schemas.microsoft.com/office/drawing/2014/main" id="{89D29A0A-5DB0-2146-B1DC-0A2DE21050F0}"/>
              </a:ext>
            </a:extLst>
          </p:cNvPr>
          <p:cNvSpPr txBox="1"/>
          <p:nvPr/>
        </p:nvSpPr>
        <p:spPr>
          <a:xfrm>
            <a:off x="702128" y="2113614"/>
            <a:ext cx="2459736" cy="3696171"/>
          </a:xfrm>
          <a:prstGeom prst="rect">
            <a:avLst/>
          </a:prstGeom>
          <a:solidFill>
            <a:srgbClr val="BEE0E4"/>
          </a:solidFill>
        </p:spPr>
        <p:txBody>
          <a:bodyPr wrap="square" lIns="91440" tIns="45720" rIns="91440" bIns="45720" rtlCol="0" anchor="t">
            <a:noAutofit/>
          </a:bodyPr>
          <a:lstStyle/>
          <a:p>
            <a:r>
              <a:rPr lang="en-CA" sz="2000" b="1" dirty="0">
                <a:solidFill>
                  <a:srgbClr val="E53E31"/>
                </a:solidFill>
              </a:rPr>
              <a:t>PANEL FORMATION</a:t>
            </a:r>
          </a:p>
          <a:p>
            <a:r>
              <a:rPr lang="en-CA" dirty="0">
                <a:solidFill>
                  <a:schemeClr val="tx1">
                    <a:lumMod val="50000"/>
                    <a:lumOff val="50000"/>
                  </a:schemeClr>
                </a:solidFill>
              </a:rPr>
              <a:t>G</a:t>
            </a:r>
            <a:r>
              <a:rPr lang="en-CA" b="1" dirty="0">
                <a:solidFill>
                  <a:schemeClr val="tx1">
                    <a:lumMod val="50000"/>
                    <a:lumOff val="50000"/>
                  </a:schemeClr>
                </a:solidFill>
              </a:rPr>
              <a:t>uideline panel</a:t>
            </a:r>
            <a:r>
              <a:rPr lang="en-CA" dirty="0">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a:t>
            </a:r>
          </a:p>
          <a:p>
            <a:pPr marL="285750" indent="-285750">
              <a:buFont typeface="Arial" panose="020B0604020202020204" pitchFamily="34" charset="0"/>
              <a:buChar char="•"/>
            </a:pPr>
            <a:r>
              <a:rPr lang="en-CA" dirty="0">
                <a:solidFill>
                  <a:schemeClr val="tx1">
                    <a:lumMod val="50000"/>
                    <a:lumOff val="50000"/>
                  </a:schemeClr>
                </a:solidFill>
                <a:ea typeface="Calibri"/>
                <a:cs typeface="Calibri"/>
              </a:rPr>
              <a:t>Patient representative</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conflicts of interest</a:t>
            </a:r>
          </a:p>
        </p:txBody>
      </p:sp>
      <p:sp>
        <p:nvSpPr>
          <p:cNvPr id="13" name="TextBox 12">
            <a:extLst>
              <a:ext uri="{FF2B5EF4-FFF2-40B4-BE49-F238E27FC236}">
                <a16:creationId xmlns:a16="http://schemas.microsoft.com/office/drawing/2014/main" id="{BF56DE98-C6B0-4B43-B955-F09AE8BF5E19}"/>
              </a:ext>
            </a:extLst>
          </p:cNvPr>
          <p:cNvSpPr txBox="1"/>
          <p:nvPr/>
        </p:nvSpPr>
        <p:spPr>
          <a:xfrm>
            <a:off x="3331243" y="2113615"/>
            <a:ext cx="2459736" cy="2023488"/>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b="1" dirty="0">
                <a:solidFill>
                  <a:schemeClr val="tx1">
                    <a:lumMod val="50000"/>
                    <a:lumOff val="50000"/>
                  </a:schemeClr>
                </a:solidFill>
              </a:rPr>
              <a:t>10</a:t>
            </a:r>
            <a:r>
              <a:rPr lang="en-CA" dirty="0">
                <a:solidFill>
                  <a:schemeClr val="tx1">
                    <a:lumMod val="50000"/>
                    <a:lumOff val="50000"/>
                  </a:schemeClr>
                </a:solidFill>
              </a:rPr>
              <a:t>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14" name="TextBox 13">
            <a:extLst>
              <a:ext uri="{FF2B5EF4-FFF2-40B4-BE49-F238E27FC236}">
                <a16:creationId xmlns:a16="http://schemas.microsoft.com/office/drawing/2014/main" id="{CC918534-2EA9-0648-A04C-E14CA2B85015}"/>
              </a:ext>
            </a:extLst>
          </p:cNvPr>
          <p:cNvSpPr txBox="1"/>
          <p:nvPr/>
        </p:nvSpPr>
        <p:spPr>
          <a:xfrm>
            <a:off x="5960358" y="2113614"/>
            <a:ext cx="2459736" cy="3696170"/>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15" name="TextBox 14">
            <a:extLst>
              <a:ext uri="{FF2B5EF4-FFF2-40B4-BE49-F238E27FC236}">
                <a16:creationId xmlns:a16="http://schemas.microsoft.com/office/drawing/2014/main" id="{3594DD09-C512-854A-ACA3-4CA23486A782}"/>
              </a:ext>
            </a:extLst>
          </p:cNvPr>
          <p:cNvSpPr txBox="1"/>
          <p:nvPr/>
        </p:nvSpPr>
        <p:spPr>
          <a:xfrm>
            <a:off x="3336840" y="4232715"/>
            <a:ext cx="2459736" cy="1577069"/>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400" dirty="0">
                <a:solidFill>
                  <a:schemeClr val="tx1">
                    <a:lumMod val="50000"/>
                    <a:lumOff val="50000"/>
                  </a:schemeClr>
                </a:solidFill>
              </a:rPr>
              <a:t>“</a:t>
            </a:r>
            <a:r>
              <a:rPr lang="en-US" sz="1400" dirty="0">
                <a:solidFill>
                  <a:schemeClr val="tx1">
                    <a:lumMod val="50000"/>
                    <a:lumOff val="50000"/>
                  </a:schemeClr>
                </a:solidFill>
              </a:rPr>
              <a:t>In pediatric patients with a short-term (≤7 days) CVAD, should anticoagulant prophylaxis vs. no anticoagulant prophylaxis be used?”</a:t>
            </a:r>
            <a:endParaRPr lang="en-CA" sz="1400" dirty="0">
              <a:solidFill>
                <a:schemeClr val="tx1">
                  <a:lumMod val="50000"/>
                  <a:lumOff val="50000"/>
                </a:schemeClr>
              </a:solidFill>
            </a:endParaRPr>
          </a:p>
        </p:txBody>
      </p:sp>
      <p:sp>
        <p:nvSpPr>
          <p:cNvPr id="16" name="Rectangle 15">
            <a:extLst>
              <a:ext uri="{FF2B5EF4-FFF2-40B4-BE49-F238E27FC236}">
                <a16:creationId xmlns:a16="http://schemas.microsoft.com/office/drawing/2014/main" id="{8E775C9E-F471-A845-8429-D89832F69364}"/>
              </a:ext>
            </a:extLst>
          </p:cNvPr>
          <p:cNvSpPr/>
          <p:nvPr/>
        </p:nvSpPr>
        <p:spPr>
          <a:xfrm>
            <a:off x="8589473" y="2113614"/>
            <a:ext cx="2459736" cy="3696170"/>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3" name="TextBox 4">
            <a:extLst>
              <a:ext uri="{FF2B5EF4-FFF2-40B4-BE49-F238E27FC236}">
                <a16:creationId xmlns:a16="http://schemas.microsoft.com/office/drawing/2014/main" id="{F1FDBB2D-29F3-9F53-4090-DB47C3043CCB}"/>
              </a:ext>
            </a:extLst>
          </p:cNvPr>
          <p:cNvSpPr txBox="1"/>
          <p:nvPr/>
        </p:nvSpPr>
        <p:spPr>
          <a:xfrm>
            <a:off x="625059" y="5905397"/>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600" i="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87680" y="494003"/>
            <a:ext cx="11344766" cy="466117"/>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5" name="TextBox 4">
            <a:extLst>
              <a:ext uri="{FF2B5EF4-FFF2-40B4-BE49-F238E27FC236}">
                <a16:creationId xmlns:a16="http://schemas.microsoft.com/office/drawing/2014/main" id="{B4E7A81E-E6D1-452D-B304-6070748D6297}"/>
              </a:ext>
            </a:extLst>
          </p:cNvPr>
          <p:cNvSpPr txBox="1"/>
          <p:nvPr/>
        </p:nvSpPr>
        <p:spPr>
          <a:xfrm>
            <a:off x="769021" y="2135388"/>
            <a:ext cx="10303792" cy="3293209"/>
          </a:xfrm>
          <a:prstGeom prst="rect">
            <a:avLst/>
          </a:prstGeom>
          <a:noFill/>
          <a:ln w="28575">
            <a:noFill/>
          </a:ln>
        </p:spPr>
        <p:txBody>
          <a:bodyPr wrap="square" rtlCol="0">
            <a:spAutoFit/>
          </a:bodyPr>
          <a:lstStyle/>
          <a:p>
            <a:r>
              <a:rPr lang="en-CA" sz="2600" dirty="0">
                <a:solidFill>
                  <a:schemeClr val="tx1">
                    <a:lumMod val="50000"/>
                    <a:lumOff val="50000"/>
                  </a:schemeClr>
                </a:solidFill>
              </a:rPr>
              <a:t>The certainty of evidence for benefits, harms, and burden was considered very low based due to risk of recall and perception bias </a:t>
            </a:r>
            <a:r>
              <a:rPr lang="en-US" sz="2600" dirty="0">
                <a:solidFill>
                  <a:schemeClr val="tx1">
                    <a:lumMod val="50000"/>
                    <a:lumOff val="50000"/>
                  </a:schemeClr>
                </a:solidFill>
              </a:rPr>
              <a:t> </a:t>
            </a:r>
            <a:br>
              <a:rPr lang="en-US" sz="2600" dirty="0">
                <a:solidFill>
                  <a:schemeClr val="tx1">
                    <a:lumMod val="50000"/>
                    <a:lumOff val="50000"/>
                  </a:schemeClr>
                </a:solidFill>
              </a:rPr>
            </a:br>
            <a:r>
              <a:rPr lang="en-CA" sz="2600" dirty="0">
                <a:solidFill>
                  <a:schemeClr val="tx1">
                    <a:lumMod val="50000"/>
                    <a:lumOff val="50000"/>
                  </a:schemeClr>
                </a:solidFill>
                <a:sym typeface="Wingdings" pitchFamily="2" charset="2"/>
              </a:rPr>
              <a:t> </a:t>
            </a:r>
            <a:r>
              <a:rPr lang="en-CA" sz="2600" b="1" i="1" u="sng" dirty="0">
                <a:solidFill>
                  <a:schemeClr val="tx1">
                    <a:lumMod val="50000"/>
                    <a:lumOff val="50000"/>
                  </a:schemeClr>
                </a:solidFill>
                <a:sym typeface="Wingdings" pitchFamily="2" charset="2"/>
              </a:rPr>
              <a:t>Conditional recommendation</a:t>
            </a:r>
            <a:endParaRPr lang="en-CA" sz="2600" b="1" i="1" u="sng" dirty="0">
              <a:solidFill>
                <a:schemeClr val="tx1">
                  <a:lumMod val="50000"/>
                  <a:lumOff val="50000"/>
                </a:schemeClr>
              </a:solidFill>
            </a:endParaRPr>
          </a:p>
          <a:p>
            <a:endParaRPr lang="en-CA" sz="2600" dirty="0">
              <a:solidFill>
                <a:schemeClr val="tx1">
                  <a:lumMod val="50000"/>
                  <a:lumOff val="50000"/>
                </a:schemeClr>
              </a:solidFill>
            </a:endParaRPr>
          </a:p>
          <a:p>
            <a:r>
              <a:rPr lang="en-CA" sz="2600" dirty="0">
                <a:solidFill>
                  <a:schemeClr val="tx1">
                    <a:lumMod val="50000"/>
                    <a:lumOff val="50000"/>
                  </a:schemeClr>
                </a:solidFill>
              </a:rPr>
              <a:t>The panel recognized that  </a:t>
            </a:r>
          </a:p>
          <a:p>
            <a:pPr marL="457200" indent="-457200">
              <a:buFont typeface="Arial" panose="020B0604020202020204" pitchFamily="34" charset="0"/>
              <a:buChar char="•"/>
            </a:pPr>
            <a:r>
              <a:rPr lang="en-CA" sz="2600" dirty="0">
                <a:solidFill>
                  <a:schemeClr val="tx1">
                    <a:lumMod val="50000"/>
                    <a:lumOff val="50000"/>
                  </a:schemeClr>
                </a:solidFill>
              </a:rPr>
              <a:t>Expert survey did not address high risk VTE periods</a:t>
            </a:r>
          </a:p>
          <a:p>
            <a:pPr marL="1371600" lvl="2" indent="-457200">
              <a:buSzPct val="75000"/>
              <a:buFont typeface="Courier New" panose="02070309020205020404" pitchFamily="49" charset="0"/>
              <a:buChar char="o"/>
            </a:pPr>
            <a:r>
              <a:rPr lang="en-CA" sz="2600" dirty="0">
                <a:solidFill>
                  <a:schemeClr val="tx1">
                    <a:lumMod val="50000"/>
                    <a:lumOff val="50000"/>
                  </a:schemeClr>
                </a:solidFill>
              </a:rPr>
              <a:t>Hospitalization, prolonged immobility, infection, CVAD presence</a:t>
            </a:r>
          </a:p>
          <a:p>
            <a:pPr marL="457200" indent="-457200">
              <a:buFont typeface="Arial" panose="020B0604020202020204" pitchFamily="34" charset="0"/>
              <a:buChar char="•"/>
            </a:pPr>
            <a:r>
              <a:rPr lang="en-CA" sz="2600" dirty="0">
                <a:solidFill>
                  <a:schemeClr val="tx1">
                    <a:lumMod val="50000"/>
                    <a:lumOff val="50000"/>
                  </a:schemeClr>
                </a:solidFill>
              </a:rPr>
              <a:t>Thrombotic risk and bleeding risk should be balanced </a:t>
            </a:r>
          </a:p>
        </p:txBody>
      </p:sp>
      <p:sp>
        <p:nvSpPr>
          <p:cNvPr id="2" name="Title 1">
            <a:extLst>
              <a:ext uri="{FF2B5EF4-FFF2-40B4-BE49-F238E27FC236}">
                <a16:creationId xmlns:a16="http://schemas.microsoft.com/office/drawing/2014/main" id="{CA625C5E-5D2A-6B4E-B83C-586C233FF01F}"/>
              </a:ext>
            </a:extLst>
          </p:cNvPr>
          <p:cNvSpPr>
            <a:spLocks noGrp="1"/>
          </p:cNvSpPr>
          <p:nvPr>
            <p:ph type="title"/>
          </p:nvPr>
        </p:nvSpPr>
        <p:spPr>
          <a:xfrm>
            <a:off x="419100" y="1340569"/>
            <a:ext cx="10972800" cy="713539"/>
          </a:xfrm>
        </p:spPr>
        <p:txBody>
          <a:bodyPr/>
          <a:lstStyle/>
          <a:p>
            <a:r>
              <a:rPr lang="en-CA" sz="2800" dirty="0"/>
              <a:t>Recommendation 8</a:t>
            </a:r>
            <a:br>
              <a:rPr lang="en-CA" sz="2800" dirty="0"/>
            </a:br>
            <a:endParaRPr lang="en-US" sz="2800" dirty="0"/>
          </a:p>
        </p:txBody>
      </p:sp>
    </p:spTree>
    <p:extLst>
      <p:ext uri="{BB962C8B-B14F-4D97-AF65-F5344CB8AC3E}">
        <p14:creationId xmlns:p14="http://schemas.microsoft.com/office/powerpoint/2010/main" val="3691162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8C11-449D-158C-811A-6FF9F0F64B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FFBD4-B248-159B-037D-31E555D268F5}"/>
              </a:ext>
            </a:extLst>
          </p:cNvPr>
          <p:cNvSpPr>
            <a:spLocks noGrp="1"/>
          </p:cNvSpPr>
          <p:nvPr>
            <p:ph idx="1"/>
          </p:nvPr>
        </p:nvSpPr>
        <p:spPr>
          <a:xfrm>
            <a:off x="419100" y="2398854"/>
            <a:ext cx="9839325" cy="3626026"/>
          </a:xfrm>
        </p:spPr>
        <p:txBody>
          <a:bodyPr lIns="0" tIns="0" rIns="0" bIns="0" anchor="t">
            <a:normAutofit/>
          </a:bodyPr>
          <a:lstStyle/>
          <a:p>
            <a:pPr>
              <a:spcAft>
                <a:spcPts val="600"/>
              </a:spcAft>
            </a:pPr>
            <a:r>
              <a:rPr lang="en-CA" sz="2600" dirty="0"/>
              <a:t>One month later (4 months from original diagnosis):</a:t>
            </a:r>
          </a:p>
          <a:p>
            <a:pPr lvl="1">
              <a:spcAft>
                <a:spcPts val="600"/>
              </a:spcAft>
              <a:buSzPct val="75000"/>
              <a:buFont typeface="Courier New" panose="02070309020205020404" pitchFamily="49" charset="0"/>
              <a:buChar char="o"/>
            </a:pPr>
            <a:r>
              <a:rPr lang="en-CA" sz="2600" dirty="0"/>
              <a:t>Presents with 4-day history of right leg pain and swelling</a:t>
            </a:r>
          </a:p>
          <a:p>
            <a:pPr lvl="1">
              <a:spcAft>
                <a:spcPts val="600"/>
              </a:spcAft>
              <a:buSzPct val="75000"/>
              <a:buFont typeface="Courier New" panose="02070309020205020404" pitchFamily="49" charset="0"/>
              <a:buChar char="o"/>
            </a:pPr>
            <a:r>
              <a:rPr lang="en-CA" sz="2600" dirty="0"/>
              <a:t>SLE flare </a:t>
            </a:r>
          </a:p>
          <a:p>
            <a:pPr>
              <a:spcAft>
                <a:spcPts val="600"/>
              </a:spcAft>
            </a:pPr>
            <a:r>
              <a:rPr lang="en-CA" sz="2600" dirty="0"/>
              <a:t>Doppler ultrasound: occlusive thrombus from popliteal to common femoral vein </a:t>
            </a:r>
          </a:p>
          <a:p>
            <a:pPr>
              <a:spcAft>
                <a:spcPts val="600"/>
              </a:spcAft>
            </a:pPr>
            <a:r>
              <a:rPr lang="en-CA" sz="2600" dirty="0"/>
              <a:t>Anticoagulant therapy  initiated  </a:t>
            </a:r>
          </a:p>
          <a:p>
            <a:pPr>
              <a:spcAft>
                <a:spcPts val="600"/>
              </a:spcAft>
            </a:pPr>
            <a:endParaRPr lang="en-CA" sz="2600" dirty="0"/>
          </a:p>
          <a:p>
            <a:pPr marL="0" indent="0">
              <a:spcAft>
                <a:spcPts val="600"/>
              </a:spcAft>
              <a:buNone/>
            </a:pPr>
            <a:endParaRPr lang="en-CA" sz="2600" dirty="0"/>
          </a:p>
          <a:p>
            <a:pPr>
              <a:spcAft>
                <a:spcPts val="600"/>
              </a:spcAft>
            </a:pPr>
            <a:endParaRPr lang="en-CA" sz="2600" b="1" dirty="0">
              <a:solidFill>
                <a:srgbClr val="FF0000"/>
              </a:solidFill>
            </a:endParaRPr>
          </a:p>
        </p:txBody>
      </p:sp>
      <p:sp>
        <p:nvSpPr>
          <p:cNvPr id="4" name="Title 1">
            <a:extLst>
              <a:ext uri="{FF2B5EF4-FFF2-40B4-BE49-F238E27FC236}">
                <a16:creationId xmlns:a16="http://schemas.microsoft.com/office/drawing/2014/main" id="{FA185C40-5E92-AAFA-7C07-4299590248F5}"/>
              </a:ext>
            </a:extLst>
          </p:cNvPr>
          <p:cNvSpPr txBox="1">
            <a:spLocks/>
          </p:cNvSpPr>
          <p:nvPr/>
        </p:nvSpPr>
        <p:spPr>
          <a:xfrm>
            <a:off x="419100" y="1406609"/>
            <a:ext cx="10972800" cy="713539"/>
          </a:xfrm>
          <a:prstGeom prst="rect">
            <a:avLst/>
          </a:prstGeom>
        </p:spPr>
        <p:txBody>
          <a:bodyPr lIns="0" tIns="0" rIns="0" bIns="0"/>
          <a:lstStyle>
            <a:lvl1pPr algn="l" defTabSz="609585" rtl="0" eaLnBrk="0" fontAlgn="base" hangingPunct="0">
              <a:spcBef>
                <a:spcPct val="0"/>
              </a:spcBef>
              <a:spcAft>
                <a:spcPct val="0"/>
              </a:spcAft>
              <a:defRPr sz="2667" b="0" kern="1200" cap="none" baseline="0">
                <a:solidFill>
                  <a:srgbClr val="71507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sz="2800" dirty="0"/>
              <a:t>Case 4: Anticoagulant prophylaxis in a child with APS</a:t>
            </a:r>
          </a:p>
        </p:txBody>
      </p:sp>
    </p:spTree>
    <p:extLst>
      <p:ext uri="{BB962C8B-B14F-4D97-AF65-F5344CB8AC3E}">
        <p14:creationId xmlns:p14="http://schemas.microsoft.com/office/powerpoint/2010/main" val="692570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B3DFF-C78B-D426-A26B-A17D85BF06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66048-4FF3-A222-EC0F-1E96B98FE613}"/>
              </a:ext>
            </a:extLst>
          </p:cNvPr>
          <p:cNvSpPr>
            <a:spLocks noGrp="1"/>
          </p:cNvSpPr>
          <p:nvPr>
            <p:ph idx="1"/>
          </p:nvPr>
        </p:nvSpPr>
        <p:spPr>
          <a:xfrm>
            <a:off x="419100" y="2287094"/>
            <a:ext cx="10972800" cy="3954624"/>
          </a:xfrm>
        </p:spPr>
        <p:txBody>
          <a:bodyPr lIns="0" tIns="0" rIns="0" bIns="0" anchor="t">
            <a:normAutofit/>
          </a:bodyPr>
          <a:lstStyle/>
          <a:p>
            <a:pPr>
              <a:spcAft>
                <a:spcPts val="600"/>
              </a:spcAft>
            </a:pPr>
            <a:r>
              <a:rPr lang="en-CA" sz="2800" dirty="0"/>
              <a:t>On follow-up at 3 months post-VTE diagnosis</a:t>
            </a:r>
          </a:p>
          <a:p>
            <a:pPr lvl="1">
              <a:spcAft>
                <a:spcPts val="600"/>
              </a:spcAft>
              <a:buSzPct val="75000"/>
              <a:buFont typeface="Courier New" panose="02070309020205020404" pitchFamily="49" charset="0"/>
              <a:buChar char="o"/>
            </a:pPr>
            <a:r>
              <a:rPr lang="en-CA" sz="2800" dirty="0"/>
              <a:t>SLE disease activity improved </a:t>
            </a:r>
          </a:p>
          <a:p>
            <a:pPr lvl="1">
              <a:spcAft>
                <a:spcPts val="600"/>
              </a:spcAft>
              <a:buSzPct val="75000"/>
              <a:buFont typeface="Courier New" panose="02070309020205020404" pitchFamily="49" charset="0"/>
              <a:buChar char="o"/>
            </a:pPr>
            <a:r>
              <a:rPr lang="en-CA" sz="2800" dirty="0"/>
              <a:t>Residual non-occlusive thrombosis on doppler ultrasound</a:t>
            </a:r>
          </a:p>
          <a:p>
            <a:pPr lvl="1">
              <a:spcAft>
                <a:spcPts val="600"/>
              </a:spcAft>
              <a:buSzPct val="75000"/>
              <a:buFont typeface="Courier New" panose="02070309020205020404" pitchFamily="49" charset="0"/>
              <a:buChar char="o"/>
            </a:pPr>
            <a:r>
              <a:rPr lang="en-CA" sz="2800" dirty="0"/>
              <a:t>APLA continues to be positive</a:t>
            </a:r>
          </a:p>
          <a:p>
            <a:pPr>
              <a:spcAft>
                <a:spcPts val="600"/>
              </a:spcAft>
            </a:pPr>
            <a:endParaRPr lang="en-CA" sz="2800" dirty="0"/>
          </a:p>
          <a:p>
            <a:pPr marL="0" indent="0">
              <a:spcAft>
                <a:spcPts val="600"/>
              </a:spcAft>
              <a:buNone/>
            </a:pPr>
            <a:endParaRPr lang="en-CA" sz="2800" dirty="0"/>
          </a:p>
          <a:p>
            <a:pPr>
              <a:spcAft>
                <a:spcPts val="600"/>
              </a:spcAft>
            </a:pPr>
            <a:endParaRPr lang="en-CA" sz="2800" b="1" dirty="0">
              <a:solidFill>
                <a:srgbClr val="FF0000"/>
              </a:solidFill>
            </a:endParaRPr>
          </a:p>
        </p:txBody>
      </p:sp>
      <p:sp>
        <p:nvSpPr>
          <p:cNvPr id="6" name="Title 1">
            <a:extLst>
              <a:ext uri="{FF2B5EF4-FFF2-40B4-BE49-F238E27FC236}">
                <a16:creationId xmlns:a16="http://schemas.microsoft.com/office/drawing/2014/main" id="{73DB155F-6002-5CB4-8FCD-5704AE774C78}"/>
              </a:ext>
            </a:extLst>
          </p:cNvPr>
          <p:cNvSpPr txBox="1">
            <a:spLocks noGrp="1"/>
          </p:cNvSpPr>
          <p:nvPr>
            <p:ph type="title"/>
          </p:nvPr>
        </p:nvSpPr>
        <p:spPr>
          <a:xfrm>
            <a:off x="419100" y="1339850"/>
            <a:ext cx="10972800" cy="714375"/>
          </a:xfrm>
          <a:prstGeom prst="rect">
            <a:avLst/>
          </a:prstGeom>
        </p:spPr>
        <p:txBody>
          <a:bodyPr lIns="0" tIns="0" rIns="0" bIns="0"/>
          <a:lstStyle>
            <a:lvl1pPr algn="l" defTabSz="609585" rtl="0" eaLnBrk="0" fontAlgn="base" hangingPunct="0">
              <a:spcBef>
                <a:spcPct val="0"/>
              </a:spcBef>
              <a:spcAft>
                <a:spcPct val="0"/>
              </a:spcAft>
              <a:defRPr sz="2667" b="0" kern="1200" cap="none" baseline="0">
                <a:solidFill>
                  <a:srgbClr val="71507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sz="3000" dirty="0"/>
              <a:t>Case 4: Anticoagulant prophylaxis in a child with APS</a:t>
            </a:r>
          </a:p>
        </p:txBody>
      </p:sp>
    </p:spTree>
    <p:extLst>
      <p:ext uri="{BB962C8B-B14F-4D97-AF65-F5344CB8AC3E}">
        <p14:creationId xmlns:p14="http://schemas.microsoft.com/office/powerpoint/2010/main" val="1756937506"/>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35E92-3A2B-13C2-8B1F-97CEFCA839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5826D-9B46-DF12-C63F-BBC9B92DEAD5}"/>
              </a:ext>
            </a:extLst>
          </p:cNvPr>
          <p:cNvSpPr>
            <a:spLocks noGrp="1"/>
          </p:cNvSpPr>
          <p:nvPr>
            <p:ph idx="1"/>
          </p:nvPr>
        </p:nvSpPr>
        <p:spPr>
          <a:xfrm>
            <a:off x="419100" y="1905000"/>
            <a:ext cx="10972800" cy="4082718"/>
          </a:xfrm>
        </p:spPr>
        <p:txBody>
          <a:bodyPr>
            <a:noAutofit/>
          </a:bodyPr>
          <a:lstStyle/>
          <a:p>
            <a:pPr marL="0" indent="0">
              <a:buNone/>
            </a:pPr>
            <a:r>
              <a:rPr lang="en-CA" sz="2400" b="1" dirty="0"/>
              <a:t>This adolescent has completed 3 months of anticoagulation for provoked VTE in the setting of underlying SLE disease activity which has now improved, but APLAs are persistently positive</a:t>
            </a:r>
          </a:p>
          <a:p>
            <a:pPr marL="0" indent="0">
              <a:buNone/>
            </a:pPr>
            <a:endParaRPr lang="en-CA" sz="800" b="1" dirty="0"/>
          </a:p>
          <a:p>
            <a:pPr marL="0" indent="0">
              <a:buNone/>
            </a:pPr>
            <a:endParaRPr lang="en-CA" sz="800" b="1" dirty="0"/>
          </a:p>
          <a:p>
            <a:pPr marL="0" indent="0">
              <a:buNone/>
            </a:pPr>
            <a:r>
              <a:rPr lang="en-CA" sz="2400" b="1" dirty="0"/>
              <a:t>How would you manage patient at this point?</a:t>
            </a:r>
            <a:endParaRPr lang="en-CA" sz="2400" dirty="0"/>
          </a:p>
          <a:p>
            <a:pPr marL="514350" indent="-514350">
              <a:buAutoNum type="alphaUcPeriod"/>
            </a:pPr>
            <a:r>
              <a:rPr lang="en-CA" sz="2400" dirty="0"/>
              <a:t>Discontinue anticoagulation, as patient has completed 3 months of treatment </a:t>
            </a:r>
          </a:p>
          <a:p>
            <a:pPr marL="514350" indent="-514350">
              <a:buAutoNum type="alphaUcPeriod"/>
            </a:pPr>
            <a:r>
              <a:rPr lang="en-CA" sz="2400" dirty="0"/>
              <a:t>Transition to long-term anticoagulant prophylaxis for secondary VTE prevention</a:t>
            </a:r>
          </a:p>
          <a:p>
            <a:pPr marL="514350" indent="-514350">
              <a:buAutoNum type="alphaUcPeriod"/>
            </a:pPr>
            <a:r>
              <a:rPr lang="en-CA" sz="2400" dirty="0"/>
              <a:t>Continue anticoagulant at treatment dose until thrombus resolves completely on US</a:t>
            </a:r>
          </a:p>
          <a:p>
            <a:pPr marL="514350" indent="-514350">
              <a:buAutoNum type="alphaUcPeriod"/>
            </a:pPr>
            <a:r>
              <a:rPr lang="en-CA" sz="2400" dirty="0"/>
              <a:t>Switch to aspirin</a:t>
            </a:r>
          </a:p>
        </p:txBody>
      </p:sp>
      <p:sp>
        <p:nvSpPr>
          <p:cNvPr id="7" name="Title 1">
            <a:extLst>
              <a:ext uri="{FF2B5EF4-FFF2-40B4-BE49-F238E27FC236}">
                <a16:creationId xmlns:a16="http://schemas.microsoft.com/office/drawing/2014/main" id="{3EFF2AF4-34BA-B7B1-8C34-810D6FCF2557}"/>
              </a:ext>
            </a:extLst>
          </p:cNvPr>
          <p:cNvSpPr txBox="1">
            <a:spLocks/>
          </p:cNvSpPr>
          <p:nvPr/>
        </p:nvSpPr>
        <p:spPr>
          <a:xfrm>
            <a:off x="419100" y="1356015"/>
            <a:ext cx="10972800" cy="713539"/>
          </a:xfrm>
          <a:prstGeom prst="rect">
            <a:avLst/>
          </a:prstGeom>
        </p:spPr>
        <p:txBody>
          <a:bodyPr lIns="0" tIns="0" rIns="0" bIns="0"/>
          <a:lstStyle>
            <a:lvl1pPr algn="l" defTabSz="609585" rtl="0" eaLnBrk="0" fontAlgn="base" hangingPunct="0">
              <a:spcBef>
                <a:spcPct val="0"/>
              </a:spcBef>
              <a:spcAft>
                <a:spcPct val="0"/>
              </a:spcAft>
              <a:defRPr sz="2667" b="0" kern="1200" cap="none" baseline="0">
                <a:solidFill>
                  <a:srgbClr val="71507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CA" dirty="0"/>
              <a:t>Case 4: Anticoagulant prophylaxis in child with APS</a:t>
            </a:r>
          </a:p>
        </p:txBody>
      </p:sp>
      <p:sp>
        <p:nvSpPr>
          <p:cNvPr id="2" name="Rectangle 1">
            <a:extLst>
              <a:ext uri="{FF2B5EF4-FFF2-40B4-BE49-F238E27FC236}">
                <a16:creationId xmlns:a16="http://schemas.microsoft.com/office/drawing/2014/main" id="{00BA724F-6AB8-769E-6C10-DD7C5651D4E1}"/>
              </a:ext>
            </a:extLst>
          </p:cNvPr>
          <p:cNvSpPr/>
          <p:nvPr/>
        </p:nvSpPr>
        <p:spPr>
          <a:xfrm>
            <a:off x="339090" y="4673751"/>
            <a:ext cx="11262360" cy="407964"/>
          </a:xfrm>
          <a:prstGeom prst="rect">
            <a:avLst/>
          </a:prstGeom>
          <a:noFill/>
          <a:ln w="28575">
            <a:solidFill>
              <a:srgbClr val="E63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86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D208-E8E2-33D3-214D-4F524EFF9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B50C48-66D8-1456-3FE4-DDEBDF5EE3F8}"/>
              </a:ext>
            </a:extLst>
          </p:cNvPr>
          <p:cNvSpPr>
            <a:spLocks noGrp="1"/>
          </p:cNvSpPr>
          <p:nvPr>
            <p:ph type="title"/>
          </p:nvPr>
        </p:nvSpPr>
        <p:spPr/>
        <p:txBody>
          <a:bodyPr/>
          <a:lstStyle/>
          <a:p>
            <a:r>
              <a:rPr lang="en-CA" dirty="0"/>
              <a:t>Recommendation 7</a:t>
            </a:r>
            <a:br>
              <a:rPr lang="en-CA" sz="3600" dirty="0"/>
            </a:br>
            <a:endParaRPr lang="en-US" dirty="0"/>
          </a:p>
        </p:txBody>
      </p:sp>
      <p:sp>
        <p:nvSpPr>
          <p:cNvPr id="7" name="Content Placeholder 6">
            <a:extLst>
              <a:ext uri="{FF2B5EF4-FFF2-40B4-BE49-F238E27FC236}">
                <a16:creationId xmlns:a16="http://schemas.microsoft.com/office/drawing/2014/main" id="{338C35C7-0E40-5B1B-B27E-F9A260C4A844}"/>
              </a:ext>
            </a:extLst>
          </p:cNvPr>
          <p:cNvSpPr>
            <a:spLocks noGrp="1"/>
          </p:cNvSpPr>
          <p:nvPr>
            <p:ph idx="1"/>
          </p:nvPr>
        </p:nvSpPr>
        <p:spPr>
          <a:xfrm>
            <a:off x="419100" y="1942919"/>
            <a:ext cx="11413348" cy="2149140"/>
          </a:xfrm>
        </p:spPr>
        <p:txBody>
          <a:bodyPr/>
          <a:lstStyle/>
          <a:p>
            <a:pPr>
              <a:buSzPct val="150000"/>
              <a:buBlip>
                <a:blip r:embed="rId3"/>
              </a:buBlip>
            </a:pPr>
            <a:r>
              <a:rPr lang="en-CA" dirty="0"/>
              <a:t>The ASH ISTH Guideline Panel </a:t>
            </a:r>
            <a:r>
              <a:rPr lang="en-CA" b="1" i="1" dirty="0"/>
              <a:t>suggests</a:t>
            </a:r>
            <a:r>
              <a:rPr lang="en-CA" i="1" dirty="0"/>
              <a:t> </a:t>
            </a:r>
            <a:r>
              <a:rPr lang="en-CA" dirty="0"/>
              <a:t>using secondary anticoagulant prophylaxis rather than no secondary anticoagulant prophylaxis in pediatric patients with antiphospholipid antibody syndrome </a:t>
            </a:r>
            <a:endParaRPr lang="en-CA" sz="2400" dirty="0"/>
          </a:p>
          <a:p>
            <a:pPr marL="0" indent="0">
              <a:buNone/>
            </a:pPr>
            <a:r>
              <a:rPr lang="en-CA" sz="1800" b="1" dirty="0"/>
              <a:t>Notes:</a:t>
            </a:r>
          </a:p>
          <a:p>
            <a:pPr indent="-182869"/>
            <a:r>
              <a:rPr lang="en-CA" sz="1800" i="1" dirty="0"/>
              <a:t>A-priori</a:t>
            </a:r>
            <a:r>
              <a:rPr lang="en-CA" sz="1800" dirty="0"/>
              <a:t> decision was made to exclude patients receiving antiplatelet therapy</a:t>
            </a:r>
          </a:p>
          <a:p>
            <a:pPr indent="-182869"/>
            <a:r>
              <a:rPr lang="en-CA" sz="1800" dirty="0"/>
              <a:t>Included evidence showed moderate benefit of secondary anticoagulation prophylaxis (with or without antiplatelet therapy) in reducing recurrent thromboembolism</a:t>
            </a:r>
            <a:endParaRPr lang="en-US" sz="1733" dirty="0"/>
          </a:p>
        </p:txBody>
      </p:sp>
      <p:sp>
        <p:nvSpPr>
          <p:cNvPr id="2" name="TextBox 1">
            <a:extLst>
              <a:ext uri="{FF2B5EF4-FFF2-40B4-BE49-F238E27FC236}">
                <a16:creationId xmlns:a16="http://schemas.microsoft.com/office/drawing/2014/main" id="{8DA643A1-D41A-2E82-81CF-5F8CC112C86B}"/>
              </a:ext>
            </a:extLst>
          </p:cNvPr>
          <p:cNvSpPr txBox="1"/>
          <p:nvPr/>
        </p:nvSpPr>
        <p:spPr>
          <a:xfrm>
            <a:off x="819150" y="4694409"/>
            <a:ext cx="4711700" cy="997666"/>
          </a:xfrm>
          <a:prstGeom prst="rect">
            <a:avLst/>
          </a:prstGeom>
          <a:solidFill>
            <a:srgbClr val="FED9B0"/>
          </a:solidFill>
        </p:spPr>
        <p:txBody>
          <a:bodyPr wrap="square" rtlCol="0" anchor="t" anchorCtr="0">
            <a:noAutofit/>
          </a:bodyPr>
          <a:lstStyle/>
          <a:p>
            <a:r>
              <a:rPr lang="en-CA" b="1" dirty="0">
                <a:solidFill>
                  <a:srgbClr val="E63E30"/>
                </a:solidFill>
              </a:rPr>
              <a:t>Three</a:t>
            </a:r>
            <a:r>
              <a:rPr lang="en-CA" b="1" dirty="0">
                <a:solidFill>
                  <a:srgbClr val="E63E30"/>
                </a:solidFill>
                <a:latin typeface="Calibri"/>
              </a:rPr>
              <a:t> </a:t>
            </a:r>
            <a:r>
              <a:rPr lang="en-CA" dirty="0">
                <a:solidFill>
                  <a:schemeClr val="bg1">
                    <a:lumMod val="50000"/>
                  </a:schemeClr>
                </a:solidFill>
                <a:latin typeface="Calibri"/>
              </a:rPr>
              <a:t>NRSI</a:t>
            </a:r>
            <a:r>
              <a:rPr lang="en-CA" b="1" dirty="0">
                <a:solidFill>
                  <a:srgbClr val="E63E30"/>
                </a:solidFill>
                <a:latin typeface="Calibri"/>
              </a:rPr>
              <a:t> </a:t>
            </a:r>
            <a:r>
              <a:rPr lang="en-CA" dirty="0">
                <a:solidFill>
                  <a:schemeClr val="tx1">
                    <a:lumMod val="50000"/>
                    <a:lumOff val="50000"/>
                  </a:schemeClr>
                </a:solidFill>
              </a:rPr>
              <a:t>studies</a:t>
            </a:r>
          </a:p>
          <a:p>
            <a:r>
              <a:rPr lang="en-CA" b="1" dirty="0">
                <a:solidFill>
                  <a:srgbClr val="E63E30"/>
                </a:solidFill>
              </a:rPr>
              <a:t>Two</a:t>
            </a:r>
            <a:r>
              <a:rPr lang="en-CA" b="1" dirty="0">
                <a:solidFill>
                  <a:srgbClr val="FF0000"/>
                </a:solidFill>
              </a:rPr>
              <a:t>  </a:t>
            </a:r>
            <a:r>
              <a:rPr lang="en-CA" dirty="0">
                <a:solidFill>
                  <a:schemeClr val="tx1">
                    <a:lumMod val="50000"/>
                    <a:lumOff val="50000"/>
                  </a:schemeClr>
                </a:solidFill>
              </a:rPr>
              <a:t>single centre observational study </a:t>
            </a:r>
          </a:p>
          <a:p>
            <a:r>
              <a:rPr lang="en-CA" b="1" dirty="0">
                <a:solidFill>
                  <a:srgbClr val="E63E30"/>
                </a:solidFill>
              </a:rPr>
              <a:t>One</a:t>
            </a:r>
            <a:r>
              <a:rPr lang="en-CA" dirty="0">
                <a:solidFill>
                  <a:schemeClr val="tx1">
                    <a:lumMod val="50000"/>
                    <a:lumOff val="50000"/>
                  </a:schemeClr>
                </a:solidFill>
              </a:rPr>
              <a:t> cross sectional international database study  </a:t>
            </a:r>
          </a:p>
        </p:txBody>
      </p:sp>
      <p:sp>
        <p:nvSpPr>
          <p:cNvPr id="4" name="TextBox 3">
            <a:extLst>
              <a:ext uri="{FF2B5EF4-FFF2-40B4-BE49-F238E27FC236}">
                <a16:creationId xmlns:a16="http://schemas.microsoft.com/office/drawing/2014/main" id="{9DC3EEB4-A517-EF5E-E07F-26387DEFE3A7}"/>
              </a:ext>
            </a:extLst>
          </p:cNvPr>
          <p:cNvSpPr txBox="1"/>
          <p:nvPr/>
        </p:nvSpPr>
        <p:spPr>
          <a:xfrm>
            <a:off x="5652037" y="4694409"/>
            <a:ext cx="2875479" cy="986101"/>
          </a:xfrm>
          <a:prstGeom prst="rect">
            <a:avLst/>
          </a:prstGeom>
          <a:solidFill>
            <a:srgbClr val="BEE0E4"/>
          </a:solidFill>
        </p:spPr>
        <p:txBody>
          <a:bodyPr wrap="square" rtlCol="0" anchor="t" anchorCtr="0">
            <a:noAutofit/>
          </a:bodyPr>
          <a:lstStyle/>
          <a:p>
            <a:r>
              <a:rPr lang="en-CA" b="1" dirty="0">
                <a:solidFill>
                  <a:srgbClr val="E63E30"/>
                </a:solidFill>
              </a:rPr>
              <a:t>One</a:t>
            </a:r>
            <a:r>
              <a:rPr lang="en-CA" b="1" dirty="0">
                <a:solidFill>
                  <a:srgbClr val="FF0000"/>
                </a:solidFill>
              </a:rPr>
              <a:t> </a:t>
            </a:r>
            <a:r>
              <a:rPr lang="en-CA" dirty="0">
                <a:solidFill>
                  <a:schemeClr val="tx1">
                    <a:lumMod val="50000"/>
                    <a:lumOff val="50000"/>
                  </a:schemeClr>
                </a:solidFill>
              </a:rPr>
              <a:t>subgroup analysis RCT   </a:t>
            </a:r>
          </a:p>
          <a:p>
            <a:pPr lvl="0"/>
            <a:endParaRPr kumimoji="0" lang="en-CA"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CDE5E709-51AE-927B-F100-106872A0B36F}"/>
              </a:ext>
            </a:extLst>
          </p:cNvPr>
          <p:cNvSpPr txBox="1"/>
          <p:nvPr/>
        </p:nvSpPr>
        <p:spPr>
          <a:xfrm>
            <a:off x="8648703" y="4694409"/>
            <a:ext cx="2514599" cy="997666"/>
          </a:xfrm>
          <a:prstGeom prst="rect">
            <a:avLst/>
          </a:prstGeom>
          <a:solidFill>
            <a:srgbClr val="C9D7AF"/>
          </a:solidFill>
        </p:spPr>
        <p:txBody>
          <a:bodyPr wrap="square" rtlCol="0" anchor="t" anchorCtr="0">
            <a:noAutofit/>
          </a:bodyPr>
          <a:lstStyle/>
          <a:p>
            <a:r>
              <a:rPr lang="en-CA" b="1" dirty="0">
                <a:solidFill>
                  <a:srgbClr val="E63E30"/>
                </a:solidFill>
              </a:rPr>
              <a:t>Expert evidence survey </a:t>
            </a:r>
            <a:r>
              <a:rPr lang="en-CA" dirty="0">
                <a:solidFill>
                  <a:prstClr val="black">
                    <a:lumMod val="50000"/>
                    <a:lumOff val="50000"/>
                  </a:prstClr>
                </a:solidFill>
              </a:rPr>
              <a:t>of panel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60E71B78-8ECB-3A8A-33CA-D290FA367D5B}"/>
              </a:ext>
            </a:extLst>
          </p:cNvPr>
          <p:cNvSpPr txBox="1"/>
          <p:nvPr/>
        </p:nvSpPr>
        <p:spPr>
          <a:xfrm>
            <a:off x="233362" y="6250988"/>
            <a:ext cx="10096500" cy="276999"/>
          </a:xfrm>
          <a:prstGeom prst="rect">
            <a:avLst/>
          </a:prstGeom>
          <a:noFill/>
        </p:spPr>
        <p:txBody>
          <a:bodyPr wrap="square" lIns="0" rtlCol="0">
            <a:spAutoFit/>
          </a:bodyPr>
          <a:lstStyle/>
          <a:p>
            <a:pPr lvl="0">
              <a:defRPr/>
            </a:pPr>
            <a:r>
              <a:rPr lang="en-US" sz="1200" dirty="0">
                <a:solidFill>
                  <a:srgbClr val="8D9292"/>
                </a:solidFill>
              </a:rPr>
              <a:t>Rao AAN et al. Blood Coagulation &amp; Fibrinolysis, April 2017.  </a:t>
            </a:r>
            <a:r>
              <a:rPr lang="en-US" sz="1200" dirty="0" err="1">
                <a:solidFill>
                  <a:srgbClr val="8D9292"/>
                </a:solidFill>
              </a:rPr>
              <a:t>Avcin</a:t>
            </a:r>
            <a:r>
              <a:rPr lang="en-US" sz="1200" dirty="0">
                <a:solidFill>
                  <a:srgbClr val="8D9292"/>
                </a:solidFill>
              </a:rPr>
              <a:t> T et al. Pediatrics. 2008.  Brandão LR et al. Blood Adv. 2022. Ma J et al. Clin </a:t>
            </a:r>
            <a:r>
              <a:rPr lang="en-US" sz="1200" dirty="0" err="1">
                <a:solidFill>
                  <a:srgbClr val="8D9292"/>
                </a:solidFill>
              </a:rPr>
              <a:t>Rheumatol</a:t>
            </a:r>
            <a:r>
              <a:rPr lang="en-US" sz="1200" dirty="0">
                <a:solidFill>
                  <a:srgbClr val="8D9292"/>
                </a:solidFill>
              </a:rPr>
              <a:t>. 2018</a:t>
            </a:r>
            <a:r>
              <a:rPr lang="en-US" sz="1000" dirty="0">
                <a:solidFill>
                  <a:srgbClr val="8D9292"/>
                </a:solidFill>
              </a:rPr>
              <a:t>.</a:t>
            </a:r>
          </a:p>
        </p:txBody>
      </p:sp>
    </p:spTree>
    <p:extLst>
      <p:ext uri="{BB962C8B-B14F-4D97-AF65-F5344CB8AC3E}">
        <p14:creationId xmlns:p14="http://schemas.microsoft.com/office/powerpoint/2010/main" val="383563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D85B-A1D4-F476-542F-70E7FFAE47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8DB0BA-3975-3DD7-4E6C-9C64A850DBD4}"/>
              </a:ext>
            </a:extLst>
          </p:cNvPr>
          <p:cNvSpPr>
            <a:spLocks noGrp="1"/>
          </p:cNvSpPr>
          <p:nvPr>
            <p:ph type="title"/>
          </p:nvPr>
        </p:nvSpPr>
        <p:spPr/>
        <p:txBody>
          <a:bodyPr/>
          <a:lstStyle/>
          <a:p>
            <a:r>
              <a:rPr lang="en-CA" dirty="0"/>
              <a:t>Recommendation 7</a:t>
            </a:r>
            <a:br>
              <a:rPr lang="en-CA" sz="3600" dirty="0"/>
            </a:br>
            <a:endParaRPr lang="en-US" dirty="0"/>
          </a:p>
        </p:txBody>
      </p:sp>
      <p:sp>
        <p:nvSpPr>
          <p:cNvPr id="7" name="Content Placeholder 6">
            <a:extLst>
              <a:ext uri="{FF2B5EF4-FFF2-40B4-BE49-F238E27FC236}">
                <a16:creationId xmlns:a16="http://schemas.microsoft.com/office/drawing/2014/main" id="{88F135D3-E73D-A1B9-C0A6-0B7B3261CC74}"/>
              </a:ext>
            </a:extLst>
          </p:cNvPr>
          <p:cNvSpPr>
            <a:spLocks noGrp="1"/>
          </p:cNvSpPr>
          <p:nvPr>
            <p:ph idx="1"/>
          </p:nvPr>
        </p:nvSpPr>
        <p:spPr>
          <a:xfrm>
            <a:off x="419100" y="1942918"/>
            <a:ext cx="11413348" cy="4009307"/>
          </a:xfrm>
        </p:spPr>
        <p:txBody>
          <a:bodyPr/>
          <a:lstStyle/>
          <a:p>
            <a:pPr indent="-182869"/>
            <a:r>
              <a:rPr lang="en-CA" sz="2400" dirty="0"/>
              <a:t>Patients who received antiplatelet agents only (e.g. aspirin and clopidogrel) excluded</a:t>
            </a:r>
          </a:p>
          <a:p>
            <a:pPr indent="-182869"/>
            <a:r>
              <a:rPr lang="en-CA" sz="2400" dirty="0"/>
              <a:t>Rate of recurrent thrombosis in children with APS  21.3%</a:t>
            </a:r>
          </a:p>
          <a:p>
            <a:pPr indent="-182869"/>
            <a:r>
              <a:rPr lang="en-CA" sz="2400" dirty="0"/>
              <a:t>Anticoagulant prophylaxis associated with reduction in risk of recurrent events</a:t>
            </a:r>
          </a:p>
          <a:p>
            <a:pPr indent="-182869"/>
            <a:r>
              <a:rPr lang="en-CA" sz="2400" dirty="0"/>
              <a:t>Studies did not provide data on the rate of bleeding</a:t>
            </a:r>
          </a:p>
          <a:p>
            <a:pPr indent="-182869"/>
            <a:r>
              <a:rPr lang="en-CA" sz="2400" dirty="0"/>
              <a:t>Only  subgroup analysis of the phase 2B/3 DIVERSITY trial reported bleeding as an outcome</a:t>
            </a:r>
          </a:p>
          <a:p>
            <a:pPr marL="1150606" lvl="1" indent="-342900">
              <a:buSzPct val="75000"/>
              <a:buFont typeface="Courier New" panose="02070309020205020404" pitchFamily="49" charset="0"/>
              <a:buChar char="o"/>
            </a:pPr>
            <a:r>
              <a:rPr lang="en-CA" dirty="0"/>
              <a:t>No bleeding events reported in children with APS treated with Dabigatran</a:t>
            </a:r>
          </a:p>
          <a:p>
            <a:pPr indent="-182869"/>
            <a:r>
              <a:rPr lang="en-CA" sz="2400" dirty="0"/>
              <a:t>Data from subgroup analysis of  DIVERSITY trial and panel survey led to  undesirable effects of anticoagulation being deemed trivial</a:t>
            </a:r>
            <a:endParaRPr lang="en-US" sz="2400" dirty="0"/>
          </a:p>
        </p:txBody>
      </p:sp>
    </p:spTree>
    <p:extLst>
      <p:ext uri="{BB962C8B-B14F-4D97-AF65-F5344CB8AC3E}">
        <p14:creationId xmlns:p14="http://schemas.microsoft.com/office/powerpoint/2010/main" val="212180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339850"/>
            <a:ext cx="11496675" cy="714375"/>
          </a:xfrm>
        </p:spPr>
        <p:txBody>
          <a:bodyPr/>
          <a:lstStyle/>
          <a:p>
            <a:r>
              <a:rPr lang="en-US" dirty="0"/>
              <a:t>Children with APS treated with secondary anticoagulant (+/- antiplatelet prophylaxis)</a:t>
            </a:r>
          </a:p>
        </p:txBody>
      </p:sp>
      <p:graphicFrame>
        <p:nvGraphicFramePr>
          <p:cNvPr id="6" name="Table 5">
            <a:extLst>
              <a:ext uri="{FF2B5EF4-FFF2-40B4-BE49-F238E27FC236}">
                <a16:creationId xmlns:a16="http://schemas.microsoft.com/office/drawing/2014/main" id="{BE55D594-82AB-C786-5781-C4E3B21E5E7F}"/>
              </a:ext>
            </a:extLst>
          </p:cNvPr>
          <p:cNvGraphicFramePr>
            <a:graphicFrameLocks noGrp="1"/>
          </p:cNvGraphicFramePr>
          <p:nvPr>
            <p:extLst>
              <p:ext uri="{D42A27DB-BD31-4B8C-83A1-F6EECF244321}">
                <p14:modId xmlns:p14="http://schemas.microsoft.com/office/powerpoint/2010/main" val="421675330"/>
              </p:ext>
            </p:extLst>
          </p:nvPr>
        </p:nvGraphicFramePr>
        <p:xfrm>
          <a:off x="1898822" y="2548544"/>
          <a:ext cx="8537227" cy="2824129"/>
        </p:xfrm>
        <a:graphic>
          <a:graphicData uri="http://schemas.openxmlformats.org/drawingml/2006/table">
            <a:tbl>
              <a:tblPr firstRow="1" bandRow="1">
                <a:tableStyleId>{5C22544A-7EE6-4342-B048-85BDC9FD1C3A}</a:tableStyleId>
              </a:tblPr>
              <a:tblGrid>
                <a:gridCol w="1521095">
                  <a:extLst>
                    <a:ext uri="{9D8B030D-6E8A-4147-A177-3AD203B41FA5}">
                      <a16:colId xmlns:a16="http://schemas.microsoft.com/office/drawing/2014/main" val="4092898928"/>
                    </a:ext>
                  </a:extLst>
                </a:gridCol>
                <a:gridCol w="1754033">
                  <a:extLst>
                    <a:ext uri="{9D8B030D-6E8A-4147-A177-3AD203B41FA5}">
                      <a16:colId xmlns:a16="http://schemas.microsoft.com/office/drawing/2014/main" val="1430451390"/>
                    </a:ext>
                  </a:extLst>
                </a:gridCol>
                <a:gridCol w="1754033">
                  <a:extLst>
                    <a:ext uri="{9D8B030D-6E8A-4147-A177-3AD203B41FA5}">
                      <a16:colId xmlns:a16="http://schemas.microsoft.com/office/drawing/2014/main" val="3170402731"/>
                    </a:ext>
                  </a:extLst>
                </a:gridCol>
                <a:gridCol w="1754033">
                  <a:extLst>
                    <a:ext uri="{9D8B030D-6E8A-4147-A177-3AD203B41FA5}">
                      <a16:colId xmlns:a16="http://schemas.microsoft.com/office/drawing/2014/main" val="4130979631"/>
                    </a:ext>
                  </a:extLst>
                </a:gridCol>
                <a:gridCol w="1754033">
                  <a:extLst>
                    <a:ext uri="{9D8B030D-6E8A-4147-A177-3AD203B41FA5}">
                      <a16:colId xmlns:a16="http://schemas.microsoft.com/office/drawing/2014/main" val="2227134828"/>
                    </a:ext>
                  </a:extLst>
                </a:gridCol>
              </a:tblGrid>
              <a:tr h="0">
                <a:tc>
                  <a:txBody>
                    <a:bodyPr/>
                    <a:lstStyle/>
                    <a:p>
                      <a:pPr algn="ctr"/>
                      <a:r>
                        <a:rPr lang="en-US" sz="1600" dirty="0"/>
                        <a:t>Outcomes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rgbClr val="E63E30"/>
                    </a:solidFill>
                  </a:tcPr>
                </a:tc>
                <a:tc gridSpan="2">
                  <a:txBody>
                    <a:bodyPr/>
                    <a:lstStyle/>
                    <a:p>
                      <a:pPr algn="ctr"/>
                      <a:r>
                        <a:rPr lang="en-US" sz="1600" dirty="0"/>
                        <a:t>Number of patients</a:t>
                      </a:r>
                    </a:p>
                  </a:txBody>
                  <a:tcPr anchor="ctr">
                    <a:lnT w="12700" cap="flat" cmpd="sng" algn="ctr">
                      <a:solidFill>
                        <a:schemeClr val="bg1">
                          <a:lumMod val="75000"/>
                        </a:schemeClr>
                      </a:solidFill>
                      <a:prstDash val="solid"/>
                      <a:round/>
                      <a:headEnd type="none" w="med" len="med"/>
                      <a:tailEnd type="none" w="med" len="med"/>
                    </a:lnT>
                    <a:solidFill>
                      <a:srgbClr val="E63E30"/>
                    </a:solidFill>
                  </a:tcPr>
                </a:tc>
                <a:tc hMerge="1">
                  <a:txBody>
                    <a:bodyPr/>
                    <a:lstStyle/>
                    <a:p>
                      <a:endParaRPr lang="en-US" dirty="0"/>
                    </a:p>
                  </a:txBody>
                  <a:tcPr/>
                </a:tc>
                <a:tc gridSpan="2">
                  <a:txBody>
                    <a:bodyPr/>
                    <a:lstStyle/>
                    <a:p>
                      <a:pPr algn="ctr"/>
                      <a:r>
                        <a:rPr lang="en-US" sz="1600" dirty="0"/>
                        <a:t>Effect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E63E30"/>
                    </a:solidFill>
                  </a:tcPr>
                </a:tc>
                <a:tc hMerge="1">
                  <a:txBody>
                    <a:bodyPr/>
                    <a:lstStyle/>
                    <a:p>
                      <a:endParaRPr lang="en-US" dirty="0"/>
                    </a:p>
                  </a:txBody>
                  <a:tcPr/>
                </a:tc>
                <a:extLst>
                  <a:ext uri="{0D108BD9-81ED-4DB2-BD59-A6C34878D82A}">
                    <a16:rowId xmlns:a16="http://schemas.microsoft.com/office/drawing/2014/main" val="2869497369"/>
                  </a:ext>
                </a:extLst>
              </a:tr>
              <a:tr h="882166">
                <a:tc>
                  <a:txBody>
                    <a:bodyPr/>
                    <a:lstStyle/>
                    <a:p>
                      <a:endParaRPr lang="en-US" sz="1600" dirty="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Secondary Anticoagulant </a:t>
                      </a: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 antiplatelet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i="0" dirty="0">
                          <a:solidFill>
                            <a:schemeClr val="bg1">
                              <a:lumMod val="50000"/>
                            </a:schemeClr>
                          </a:solidFill>
                        </a:rPr>
                        <a:t>No secondary anticoagulant prophylaxis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Relative </a:t>
                      </a: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Absolute</a:t>
                      </a: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 (95% CI)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655526211"/>
                  </a:ext>
                </a:extLst>
              </a:tr>
              <a:tr h="483769">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Thrombus recurrence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23/133 </a:t>
                      </a: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(17.3 %)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11/25 </a:t>
                      </a:r>
                    </a:p>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(44%)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algn="ctr"/>
                      <a:r>
                        <a:rPr lang="en-CA" sz="1600" b="1" dirty="0">
                          <a:solidFill>
                            <a:schemeClr val="bg1">
                              <a:lumMod val="50000"/>
                            </a:schemeClr>
                          </a:solidFill>
                        </a:rPr>
                        <a:t>RR:</a:t>
                      </a:r>
                      <a:r>
                        <a:rPr lang="en-CA" sz="1600" b="1" baseline="0" dirty="0">
                          <a:solidFill>
                            <a:schemeClr val="bg1">
                              <a:lumMod val="50000"/>
                            </a:schemeClr>
                          </a:solidFill>
                        </a:rPr>
                        <a:t> 0.41</a:t>
                      </a:r>
                    </a:p>
                    <a:p>
                      <a:pPr algn="ctr"/>
                      <a:r>
                        <a:rPr lang="en-CA" sz="1600" baseline="0" dirty="0">
                          <a:solidFill>
                            <a:schemeClr val="bg1">
                              <a:lumMod val="50000"/>
                            </a:schemeClr>
                          </a:solidFill>
                        </a:rPr>
                        <a:t>(0.23 to 0.76)</a:t>
                      </a:r>
                      <a:endParaRPr lang="en-CA" sz="1600" dirty="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tc>
                  <a:txBody>
                    <a:bodyPr/>
                    <a:lstStyle/>
                    <a:p>
                      <a:pPr marL="0" algn="ctr" defTabSz="609585" rtl="0" eaLnBrk="1" latinLnBrk="0" hangingPunct="1"/>
                      <a:r>
                        <a:rPr lang="en-CA" sz="1600" b="1" kern="1200" dirty="0">
                          <a:solidFill>
                            <a:schemeClr val="bg1">
                              <a:lumMod val="50000"/>
                            </a:schemeClr>
                          </a:solidFill>
                          <a:latin typeface="+mn-lt"/>
                          <a:ea typeface="+mn-ea"/>
                          <a:cs typeface="+mn-cs"/>
                        </a:rPr>
                        <a:t>250 fewer per 1000</a:t>
                      </a:r>
                    </a:p>
                    <a:p>
                      <a:pPr algn="ctr"/>
                      <a:r>
                        <a:rPr lang="en-CA" sz="1600" baseline="0" dirty="0">
                          <a:solidFill>
                            <a:schemeClr val="bg1">
                              <a:lumMod val="50000"/>
                            </a:schemeClr>
                          </a:solidFill>
                        </a:rPr>
                        <a:t>(339 to 106 fewer)</a:t>
                      </a:r>
                      <a:endParaRPr lang="en-CA" sz="1600" dirty="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176165626"/>
                  </a:ext>
                </a:extLst>
              </a:tr>
              <a:tr h="599089">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CA" sz="1600" b="1" dirty="0">
                          <a:solidFill>
                            <a:schemeClr val="bg1">
                              <a:lumMod val="50000"/>
                            </a:schemeClr>
                          </a:solidFill>
                        </a:rPr>
                        <a:t>Bleeding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4/517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CA" sz="1600" dirty="0">
                          <a:solidFill>
                            <a:schemeClr val="bg1">
                              <a:lumMod val="50000"/>
                            </a:schemeClr>
                          </a:solidFill>
                        </a:rPr>
                        <a:t>0/1 (0.0%)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bg1">
                            <a:lumMod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1997333"/>
                  </a:ext>
                </a:extLst>
              </a:tr>
            </a:tbl>
          </a:graphicData>
        </a:graphic>
      </p:graphicFrame>
      <p:sp>
        <p:nvSpPr>
          <p:cNvPr id="7" name="TextBox 6">
            <a:extLst>
              <a:ext uri="{FF2B5EF4-FFF2-40B4-BE49-F238E27FC236}">
                <a16:creationId xmlns:a16="http://schemas.microsoft.com/office/drawing/2014/main" id="{27BEBF4E-85E1-EF50-842A-DC4766E3D2DC}"/>
              </a:ext>
            </a:extLst>
          </p:cNvPr>
          <p:cNvSpPr txBox="1"/>
          <p:nvPr/>
        </p:nvSpPr>
        <p:spPr>
          <a:xfrm>
            <a:off x="7282886" y="5648647"/>
            <a:ext cx="4109014" cy="888112"/>
          </a:xfrm>
          <a:prstGeom prst="rect">
            <a:avLst/>
          </a:prstGeom>
          <a:solidFill>
            <a:srgbClr val="FED9B0"/>
          </a:solidFill>
        </p:spPr>
        <p:txBody>
          <a:bodyPr wrap="square" rtlCol="0" anchor="t" anchorCtr="0">
            <a:noAutofit/>
          </a:bodyPr>
          <a:lstStyle/>
          <a:p>
            <a:r>
              <a:rPr lang="en-CA" sz="1600" dirty="0">
                <a:solidFill>
                  <a:schemeClr val="tx1">
                    <a:lumMod val="50000"/>
                    <a:lumOff val="50000"/>
                  </a:schemeClr>
                </a:solidFill>
              </a:rPr>
              <a:t>Panel Survey: 13 responses, N=157 </a:t>
            </a:r>
          </a:p>
          <a:p>
            <a:pPr marL="285750" indent="-285750">
              <a:buFont typeface="Arial" panose="020B0604020202020204" pitchFamily="34" charset="0"/>
              <a:buChar char="•"/>
            </a:pPr>
            <a:r>
              <a:rPr lang="en-US" sz="1600" dirty="0">
                <a:solidFill>
                  <a:schemeClr val="tx1">
                    <a:lumMod val="50000"/>
                    <a:lumOff val="50000"/>
                  </a:schemeClr>
                </a:solidFill>
              </a:rPr>
              <a:t>major bleeding events in 2 (1.27%) patients</a:t>
            </a:r>
          </a:p>
          <a:p>
            <a:pPr marL="285750" indent="-285750">
              <a:buFont typeface="Arial" panose="020B0604020202020204" pitchFamily="34" charset="0"/>
              <a:buChar char="•"/>
            </a:pPr>
            <a:r>
              <a:rPr lang="en-US" sz="1600" dirty="0">
                <a:solidFill>
                  <a:schemeClr val="tx1">
                    <a:lumMod val="50000"/>
                    <a:lumOff val="50000"/>
                  </a:schemeClr>
                </a:solidFill>
              </a:rPr>
              <a:t>CRNM bleeding events in 12 (7.6%) patients</a:t>
            </a:r>
            <a:endParaRPr lang="en-CA" sz="1600" dirty="0">
              <a:solidFill>
                <a:schemeClr val="tx1">
                  <a:lumMod val="50000"/>
                  <a:lumOff val="50000"/>
                </a:schemeClr>
              </a:solidFill>
            </a:endParaRPr>
          </a:p>
        </p:txBody>
      </p:sp>
    </p:spTree>
    <p:extLst>
      <p:ext uri="{BB962C8B-B14F-4D97-AF65-F5344CB8AC3E}">
        <p14:creationId xmlns:p14="http://schemas.microsoft.com/office/powerpoint/2010/main" val="30088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0852-62E5-4BCE-ADB6-41657008E763}"/>
              </a:ext>
            </a:extLst>
          </p:cNvPr>
          <p:cNvSpPr>
            <a:spLocks noGrp="1"/>
          </p:cNvSpPr>
          <p:nvPr>
            <p:ph type="title"/>
          </p:nvPr>
        </p:nvSpPr>
        <p:spPr/>
        <p:txBody>
          <a:bodyPr/>
          <a:lstStyle/>
          <a:p>
            <a:r>
              <a:rPr lang="en-CA" dirty="0"/>
              <a:t>Case 4: Conclusion</a:t>
            </a:r>
          </a:p>
        </p:txBody>
      </p:sp>
      <p:sp>
        <p:nvSpPr>
          <p:cNvPr id="3" name="Content Placeholder 2">
            <a:extLst>
              <a:ext uri="{FF2B5EF4-FFF2-40B4-BE49-F238E27FC236}">
                <a16:creationId xmlns:a16="http://schemas.microsoft.com/office/drawing/2014/main" id="{DE7149EB-0FCD-4A71-A469-C7A48884CD0E}"/>
              </a:ext>
            </a:extLst>
          </p:cNvPr>
          <p:cNvSpPr>
            <a:spLocks noGrp="1"/>
          </p:cNvSpPr>
          <p:nvPr>
            <p:ph idx="1"/>
          </p:nvPr>
        </p:nvSpPr>
        <p:spPr/>
        <p:txBody>
          <a:bodyPr lIns="0" tIns="0" rIns="0" bIns="0" anchor="t">
            <a:normAutofit/>
          </a:bodyPr>
          <a:lstStyle/>
          <a:p>
            <a:pPr>
              <a:spcAft>
                <a:spcPts val="600"/>
              </a:spcAft>
            </a:pPr>
            <a:r>
              <a:rPr lang="en-CA" dirty="0"/>
              <a:t>Patient initially had persistent APLA positivity and no thrombosis – not managed with primary anticoagulant prophylaxis</a:t>
            </a:r>
          </a:p>
          <a:p>
            <a:pPr>
              <a:spcAft>
                <a:spcPts val="600"/>
              </a:spcAft>
            </a:pPr>
            <a:r>
              <a:rPr lang="en-CA" dirty="0"/>
              <a:t>Then had a provoked VTE in the setting of underlying SLE disease activity on a background of persistent APLA positivity</a:t>
            </a:r>
          </a:p>
          <a:p>
            <a:pPr marL="456565" indent="-456565">
              <a:spcAft>
                <a:spcPts val="600"/>
              </a:spcAft>
            </a:pPr>
            <a:r>
              <a:rPr lang="en-CA" sz="2650" dirty="0">
                <a:ea typeface="Geneva"/>
              </a:rPr>
              <a:t>VTE treated and anticoagulation transitioned to long-term secondary prophylaxis given continued presence of APLA positivity</a:t>
            </a:r>
            <a:endParaRPr lang="en-CA" dirty="0"/>
          </a:p>
          <a:p>
            <a:pPr>
              <a:spcAft>
                <a:spcPts val="600"/>
              </a:spcAft>
            </a:pPr>
            <a:endParaRPr lang="en-CA" dirty="0"/>
          </a:p>
        </p:txBody>
      </p:sp>
    </p:spTree>
    <p:extLst>
      <p:ext uri="{BB962C8B-B14F-4D97-AF65-F5344CB8AC3E}">
        <p14:creationId xmlns:p14="http://schemas.microsoft.com/office/powerpoint/2010/main" val="2842268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a:lstStyle/>
          <a:p>
            <a:r>
              <a:rPr lang="en-CA" dirty="0"/>
              <a:t>Case 4: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1393632" y="3827780"/>
            <a:ext cx="9703154" cy="1200329"/>
          </a:xfrm>
          <a:prstGeom prst="rect">
            <a:avLst/>
          </a:prstGeom>
          <a:solidFill>
            <a:srgbClr val="CDE8EB"/>
          </a:solidFill>
        </p:spPr>
        <p:txBody>
          <a:bodyPr wrap="square" rtlCol="0">
            <a:spAutoFit/>
          </a:bodyPr>
          <a:lstStyle/>
          <a:p>
            <a:r>
              <a:rPr lang="en-CA" sz="2400" dirty="0">
                <a:solidFill>
                  <a:schemeClr val="tx1">
                    <a:lumMod val="50000"/>
                    <a:lumOff val="50000"/>
                  </a:schemeClr>
                </a:solidFill>
              </a:rPr>
              <a:t>Burden of treatment likely significant, given use of injectable drugs (LMWH), food and drug interactions (VKA), need for laboratory monitoring (LMWH and VKA),  extended duration anticoagulation in children with APS</a:t>
            </a:r>
            <a:endParaRPr lang="en-US" sz="2400" dirty="0">
              <a:solidFill>
                <a:schemeClr val="tx1">
                  <a:lumMod val="50000"/>
                  <a:lumOff val="50000"/>
                </a:schemeClr>
              </a:solidFill>
            </a:endParaRPr>
          </a:p>
        </p:txBody>
      </p:sp>
      <p:sp>
        <p:nvSpPr>
          <p:cNvPr id="3" name="TextBox 2">
            <a:extLst>
              <a:ext uri="{FF2B5EF4-FFF2-40B4-BE49-F238E27FC236}">
                <a16:creationId xmlns:a16="http://schemas.microsoft.com/office/drawing/2014/main" id="{8366F12A-838B-4D91-831B-1523FD2C7EE4}"/>
              </a:ext>
            </a:extLst>
          </p:cNvPr>
          <p:cNvSpPr txBox="1"/>
          <p:nvPr/>
        </p:nvSpPr>
        <p:spPr>
          <a:xfrm>
            <a:off x="1393632" y="2054108"/>
            <a:ext cx="9703154" cy="1569660"/>
          </a:xfrm>
          <a:prstGeom prst="rect">
            <a:avLst/>
          </a:prstGeom>
          <a:solidFill>
            <a:srgbClr val="CDE8EB"/>
          </a:solidFill>
        </p:spPr>
        <p:txBody>
          <a:bodyPr wrap="square" rtlCol="0">
            <a:spAutoFit/>
          </a:bodyPr>
          <a:lstStyle/>
          <a:p>
            <a:r>
              <a:rPr lang="en-CA" sz="2400" dirty="0">
                <a:solidFill>
                  <a:schemeClr val="tx1">
                    <a:lumMod val="50000"/>
                    <a:lumOff val="50000"/>
                  </a:schemeClr>
                </a:solidFill>
              </a:rPr>
              <a:t>DOACs not recommended in adult patients with APS, specifically triple-positive APS, history of arterial thrombosis</a:t>
            </a:r>
          </a:p>
          <a:p>
            <a:r>
              <a:rPr lang="en-CA" sz="2400" dirty="0">
                <a:solidFill>
                  <a:schemeClr val="tx1">
                    <a:lumMod val="50000"/>
                    <a:lumOff val="50000"/>
                  </a:schemeClr>
                </a:solidFill>
              </a:rPr>
              <a:t>Similar data  not available for pediatric patients, but LMWH and VKA extrapolated to be anticoagulants of choice</a:t>
            </a:r>
          </a:p>
        </p:txBody>
      </p:sp>
    </p:spTree>
    <p:extLst>
      <p:ext uri="{BB962C8B-B14F-4D97-AF65-F5344CB8AC3E}">
        <p14:creationId xmlns:p14="http://schemas.microsoft.com/office/powerpoint/2010/main" val="2960432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0EC2A-BA1F-63B4-C3FC-33278AE22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A3B54-B174-8847-86A7-CF412F5469E7}"/>
              </a:ext>
            </a:extLst>
          </p:cNvPr>
          <p:cNvSpPr>
            <a:spLocks noGrp="1"/>
          </p:cNvSpPr>
          <p:nvPr>
            <p:ph type="title"/>
          </p:nvPr>
        </p:nvSpPr>
        <p:spPr/>
        <p:txBody>
          <a:bodyPr/>
          <a:lstStyle/>
          <a:p>
            <a:r>
              <a:rPr lang="en-CA" dirty="0"/>
              <a:t>Case 4: Summary</a:t>
            </a:r>
          </a:p>
        </p:txBody>
      </p:sp>
      <p:sp>
        <p:nvSpPr>
          <p:cNvPr id="3" name="Content Placeholder 2">
            <a:extLst>
              <a:ext uri="{FF2B5EF4-FFF2-40B4-BE49-F238E27FC236}">
                <a16:creationId xmlns:a16="http://schemas.microsoft.com/office/drawing/2014/main" id="{A8025460-A3F2-8E5C-2288-EA900D851890}"/>
              </a:ext>
            </a:extLst>
          </p:cNvPr>
          <p:cNvSpPr>
            <a:spLocks noGrp="1"/>
          </p:cNvSpPr>
          <p:nvPr>
            <p:ph idx="1"/>
          </p:nvPr>
        </p:nvSpPr>
        <p:spPr>
          <a:xfrm>
            <a:off x="419100" y="1992453"/>
            <a:ext cx="10972800" cy="4339335"/>
          </a:xfrm>
        </p:spPr>
        <p:txBody>
          <a:bodyPr/>
          <a:lstStyle/>
          <a:p>
            <a:pPr marL="0" indent="0">
              <a:buNone/>
            </a:pPr>
            <a:r>
              <a:rPr lang="en-CA" sz="2400" dirty="0">
                <a:solidFill>
                  <a:schemeClr val="tx1">
                    <a:lumMod val="50000"/>
                    <a:lumOff val="50000"/>
                  </a:schemeClr>
                </a:solidFill>
              </a:rPr>
              <a:t>Future areas of study include prospective studies investigating:</a:t>
            </a:r>
          </a:p>
          <a:p>
            <a:pPr marL="342900" indent="-342900">
              <a:buFont typeface="Arial" panose="020B0604020202020204" pitchFamily="34" charset="0"/>
              <a:buChar char="•"/>
            </a:pPr>
            <a:r>
              <a:rPr lang="en-CA" sz="2400" dirty="0">
                <a:solidFill>
                  <a:schemeClr val="tx1">
                    <a:lumMod val="50000"/>
                    <a:lumOff val="50000"/>
                  </a:schemeClr>
                </a:solidFill>
              </a:rPr>
              <a:t>Risk stratification strategies and prognostic impact of primary anticoagulant prophylaxis in pediatric patients with persistently positive APLA and no history of thrombosis, at baseline and during periods of high VTE risk</a:t>
            </a:r>
          </a:p>
          <a:p>
            <a:pPr marL="342900" indent="-342900">
              <a:buFont typeface="Arial" panose="020B0604020202020204" pitchFamily="34" charset="0"/>
              <a:buChar char="•"/>
            </a:pPr>
            <a:r>
              <a:rPr lang="en-CA" sz="2400" dirty="0">
                <a:solidFill>
                  <a:schemeClr val="tx1">
                    <a:lumMod val="50000"/>
                    <a:lumOff val="50000"/>
                  </a:schemeClr>
                </a:solidFill>
              </a:rPr>
              <a:t>Natural history of APS in children</a:t>
            </a:r>
          </a:p>
          <a:p>
            <a:pPr marL="800100" lvl="1" indent="-342900"/>
            <a:r>
              <a:rPr lang="en-CA" sz="2200" dirty="0">
                <a:solidFill>
                  <a:schemeClr val="tx1">
                    <a:lumMod val="50000"/>
                    <a:lumOff val="50000"/>
                  </a:schemeClr>
                </a:solidFill>
              </a:rPr>
              <a:t>Risk of recurrent thrombosis in children with single versus double and triple positive APLA</a:t>
            </a:r>
          </a:p>
          <a:p>
            <a:pPr marL="342900" lvl="0" indent="-342900">
              <a:buFont typeface="Arial" panose="020B0604020202020204" pitchFamily="34" charset="0"/>
              <a:buChar char="•"/>
            </a:pPr>
            <a:r>
              <a:rPr lang="en-CA" sz="2400" dirty="0">
                <a:solidFill>
                  <a:schemeClr val="tx1">
                    <a:lumMod val="50000"/>
                    <a:lumOff val="50000"/>
                  </a:schemeClr>
                </a:solidFill>
              </a:rPr>
              <a:t>Safety and efficacy of different types of anticoagulant agents (LMWH, VKA and DOACs) in children with low-risk APS</a:t>
            </a:r>
            <a:endParaRPr lang="en-US" sz="2400" dirty="0">
              <a:solidFill>
                <a:schemeClr val="tx1">
                  <a:lumMod val="50000"/>
                  <a:lumOff val="50000"/>
                </a:schemeClr>
              </a:solidFill>
            </a:endParaRPr>
          </a:p>
          <a:p>
            <a:pPr marL="342900" lvl="0" indent="-342900">
              <a:buFont typeface="Arial" panose="020B0604020202020204" pitchFamily="34" charset="0"/>
              <a:buChar char="•"/>
            </a:pPr>
            <a:r>
              <a:rPr lang="en-CA" sz="2400" dirty="0">
                <a:solidFill>
                  <a:schemeClr val="tx1">
                    <a:lumMod val="50000"/>
                    <a:lumOff val="50000"/>
                  </a:schemeClr>
                </a:solidFill>
              </a:rPr>
              <a:t>Magnitude of undesirable effects of anticoagulation in children with APS, including bleeding and reduced QoL</a:t>
            </a:r>
            <a:endParaRPr lang="en-US" sz="2400"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184720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dirty="0"/>
              <a:t>How patients and clinicians should use these recommendations</a:t>
            </a:r>
          </a:p>
        </p:txBody>
      </p:sp>
      <p:graphicFrame>
        <p:nvGraphicFramePr>
          <p:cNvPr id="5" name="Table 4">
            <a:extLst>
              <a:ext uri="{FF2B5EF4-FFF2-40B4-BE49-F238E27FC236}">
                <a16:creationId xmlns:a16="http://schemas.microsoft.com/office/drawing/2014/main" id="{843B839B-644B-A14B-BB93-037AAF1AA2C4}"/>
              </a:ext>
            </a:extLst>
          </p:cNvPr>
          <p:cNvGraphicFramePr>
            <a:graphicFrameLocks noGrp="1"/>
          </p:cNvGraphicFramePr>
          <p:nvPr>
            <p:extLst>
              <p:ext uri="{D42A27DB-BD31-4B8C-83A1-F6EECF244321}">
                <p14:modId xmlns:p14="http://schemas.microsoft.com/office/powerpoint/2010/main" val="2614819661"/>
              </p:ext>
            </p:extLst>
          </p:nvPr>
        </p:nvGraphicFramePr>
        <p:xfrm>
          <a:off x="952500" y="2671582"/>
          <a:ext cx="10057114" cy="3326252"/>
        </p:xfrm>
        <a:graphic>
          <a:graphicData uri="http://schemas.openxmlformats.org/drawingml/2006/table">
            <a:tbl>
              <a:tblPr firstRow="1" bandRow="1">
                <a:tableStyleId>{5940675A-B579-460E-94D1-54222C63F5DA}</a:tableStyleId>
              </a:tblPr>
              <a:tblGrid>
                <a:gridCol w="1317054">
                  <a:extLst>
                    <a:ext uri="{9D8B030D-6E8A-4147-A177-3AD203B41FA5}">
                      <a16:colId xmlns:a16="http://schemas.microsoft.com/office/drawing/2014/main" val="49921947"/>
                    </a:ext>
                  </a:extLst>
                </a:gridCol>
                <a:gridCol w="2185015">
                  <a:extLst>
                    <a:ext uri="{9D8B030D-6E8A-4147-A177-3AD203B41FA5}">
                      <a16:colId xmlns:a16="http://schemas.microsoft.com/office/drawing/2014/main" val="3542235664"/>
                    </a:ext>
                  </a:extLst>
                </a:gridCol>
                <a:gridCol w="2185015">
                  <a:extLst>
                    <a:ext uri="{9D8B030D-6E8A-4147-A177-3AD203B41FA5}">
                      <a16:colId xmlns:a16="http://schemas.microsoft.com/office/drawing/2014/main" val="1942407915"/>
                    </a:ext>
                  </a:extLst>
                </a:gridCol>
                <a:gridCol w="2185015">
                  <a:extLst>
                    <a:ext uri="{9D8B030D-6E8A-4147-A177-3AD203B41FA5}">
                      <a16:colId xmlns:a16="http://schemas.microsoft.com/office/drawing/2014/main" val="3062731847"/>
                    </a:ext>
                  </a:extLst>
                </a:gridCol>
                <a:gridCol w="2185015">
                  <a:extLst>
                    <a:ext uri="{9D8B030D-6E8A-4147-A177-3AD203B41FA5}">
                      <a16:colId xmlns:a16="http://schemas.microsoft.com/office/drawing/2014/main" val="4101483759"/>
                    </a:ext>
                  </a:extLst>
                </a:gridCol>
              </a:tblGrid>
              <a:tr h="432776">
                <a:tc>
                  <a:txBody>
                    <a:bodyPr/>
                    <a:lstStyle/>
                    <a:p>
                      <a:endParaRPr lang="en-CA" sz="1600" b="1" dirty="0">
                        <a:solidFill>
                          <a:schemeClr val="tx1">
                            <a:lumMod val="50000"/>
                            <a:lumOff val="50000"/>
                          </a:schemeClr>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CA" sz="1600" b="1" dirty="0">
                          <a:solidFill>
                            <a:schemeClr val="bg1"/>
                          </a:solidFill>
                        </a:rPr>
                        <a:t>STRONG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600" b="1">
                          <a:solidFill>
                            <a:schemeClr val="bg1"/>
                          </a:solidFill>
                        </a:rPr>
                        <a:t>CONDITIONAL Recommendation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580012">
                <a:tc>
                  <a:txBody>
                    <a:bodyPr/>
                    <a:lstStyle/>
                    <a:p>
                      <a:endParaRPr lang="en-CA" sz="1600" b="1" dirty="0">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recommends…”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recommends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suggests…”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lumMod val="50000"/>
                              <a:lumOff val="50000"/>
                            </a:schemeClr>
                          </a:solidFill>
                        </a:rPr>
                        <a:t>“The panel suggests against…”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22662660"/>
                  </a:ext>
                </a:extLst>
              </a:tr>
              <a:tr h="500850">
                <a:tc>
                  <a:txBody>
                    <a:bodyPr/>
                    <a:lstStyle/>
                    <a:p>
                      <a:endParaRPr lang="en-CA" sz="1600" b="1">
                        <a:solidFill>
                          <a:schemeClr val="tx1">
                            <a:lumMod val="50000"/>
                            <a:lumOff val="50000"/>
                          </a:schemeClr>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1"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6075409"/>
                  </a:ext>
                </a:extLst>
              </a:tr>
              <a:tr h="546658">
                <a:tc>
                  <a:txBody>
                    <a:bodyPr/>
                    <a:lstStyle/>
                    <a:p>
                      <a:r>
                        <a:rPr lang="en-CA" sz="1600" b="1" dirty="0">
                          <a:solidFill>
                            <a:schemeClr val="tx1">
                              <a:lumMod val="50000"/>
                              <a:lumOff val="50000"/>
                            </a:schemeClr>
                          </a:solidFill>
                        </a:rPr>
                        <a:t>For patients</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233494">
                <a:tc>
                  <a:txBody>
                    <a:bodyPr/>
                    <a:lstStyle/>
                    <a:p>
                      <a:r>
                        <a:rPr lang="en-CA" sz="16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gridSpan="2">
                  <a:txBody>
                    <a:bodyPr/>
                    <a:lstStyle/>
                    <a:p>
                      <a:pPr marL="0" indent="0">
                        <a:buFont typeface="Arial" panose="020B0604020202020204" pitchFamily="34" charset="0"/>
                        <a:buNone/>
                      </a:pPr>
                      <a:r>
                        <a:rPr lang="en-CA" sz="16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0" indent="0">
                        <a:buFont typeface="Arial" panose="020B0604020202020204" pitchFamily="34" charset="0"/>
                        <a:buNone/>
                      </a:pPr>
                      <a:r>
                        <a:rPr lang="en-CA" sz="1600" dirty="0">
                          <a:solidFill>
                            <a:schemeClr val="tx1">
                              <a:lumMod val="50000"/>
                              <a:lumOff val="50000"/>
                            </a:schemeClr>
                          </a:solidFill>
                        </a:rPr>
                        <a:t>Different choices will be appropriate for different patients, depending on their values and preferences. Use </a:t>
                      </a:r>
                      <a:r>
                        <a:rPr lang="en-CA" sz="1600" b="1" dirty="0">
                          <a:solidFill>
                            <a:schemeClr val="tx1">
                              <a:lumMod val="50000"/>
                              <a:lumOff val="50000"/>
                            </a:schemeClr>
                          </a:solidFill>
                        </a:rPr>
                        <a:t>shared decision making</a:t>
                      </a:r>
                      <a:r>
                        <a:rPr lang="en-CA" sz="1600" b="0" dirty="0">
                          <a:solidFill>
                            <a:schemeClr val="tx1">
                              <a:lumMod val="50000"/>
                              <a:lumOff val="50000"/>
                            </a:schemeClr>
                          </a:solidFill>
                        </a:rPr>
                        <a:t>.</a:t>
                      </a:r>
                      <a:endParaRPr lang="en-CA" sz="16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0" indent="0">
                        <a:buFont typeface="Arial" panose="020B0604020202020204" pitchFamily="34" charset="0"/>
                        <a:buNone/>
                      </a:pP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pic>
        <p:nvPicPr>
          <p:cNvPr id="4" name="Picture 3" descr="A red circle with white x in it&#10;&#10;Description automatically generated">
            <a:extLst>
              <a:ext uri="{FF2B5EF4-FFF2-40B4-BE49-F238E27FC236}">
                <a16:creationId xmlns:a16="http://schemas.microsoft.com/office/drawing/2014/main" id="{6F357EB5-3B85-4521-86CF-13A2AFDFB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702" y="3747705"/>
            <a:ext cx="379485" cy="373397"/>
          </a:xfrm>
          <a:prstGeom prst="rect">
            <a:avLst/>
          </a:prstGeom>
        </p:spPr>
      </p:pic>
      <p:pic>
        <p:nvPicPr>
          <p:cNvPr id="9" name="Picture 8" descr="A green circle with a white tick in it&#10;&#10;Description automatically generated">
            <a:extLst>
              <a:ext uri="{FF2B5EF4-FFF2-40B4-BE49-F238E27FC236}">
                <a16:creationId xmlns:a16="http://schemas.microsoft.com/office/drawing/2014/main" id="{64B67B54-A9EA-C735-BE10-AFFC8C79B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847" y="3719633"/>
            <a:ext cx="379484" cy="373396"/>
          </a:xfrm>
          <a:prstGeom prst="rect">
            <a:avLst/>
          </a:prstGeom>
        </p:spPr>
      </p:pic>
      <p:pic>
        <p:nvPicPr>
          <p:cNvPr id="3" name="Picture 2" descr="A green tick in a circle&#10;&#10;Description automatically generated">
            <a:extLst>
              <a:ext uri="{FF2B5EF4-FFF2-40B4-BE49-F238E27FC236}">
                <a16:creationId xmlns:a16="http://schemas.microsoft.com/office/drawing/2014/main" id="{DA065E6E-6DD1-2FBC-F60B-1C241728BC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0558" y="3728880"/>
            <a:ext cx="353096" cy="347654"/>
          </a:xfrm>
          <a:prstGeom prst="rect">
            <a:avLst/>
          </a:prstGeom>
        </p:spPr>
      </p:pic>
      <p:pic>
        <p:nvPicPr>
          <p:cNvPr id="6" name="Picture 5">
            <a:extLst>
              <a:ext uri="{FF2B5EF4-FFF2-40B4-BE49-F238E27FC236}">
                <a16:creationId xmlns:a16="http://schemas.microsoft.com/office/drawing/2014/main" id="{23F672EB-F224-F74C-3E9C-6826C3650C3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629069" y="3745375"/>
            <a:ext cx="352692" cy="347654"/>
          </a:xfrm>
          <a:prstGeom prst="rect">
            <a:avLst/>
          </a:prstGeom>
        </p:spPr>
      </p:pic>
    </p:spTree>
    <p:extLst>
      <p:ext uri="{BB962C8B-B14F-4D97-AF65-F5344CB8AC3E}">
        <p14:creationId xmlns:p14="http://schemas.microsoft.com/office/powerpoint/2010/main" val="2199132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p:txBody>
          <a:bodyPr/>
          <a:lstStyle/>
          <a:p>
            <a:r>
              <a:rPr lang="en-CA" sz="2800"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p:txBody>
          <a:bodyPr>
            <a:normAutofit/>
          </a:bodyPr>
          <a:lstStyle/>
          <a:p>
            <a:pPr marL="0" indent="0">
              <a:buNone/>
            </a:pPr>
            <a:r>
              <a:rPr lang="en-CA" i="1" dirty="0"/>
              <a:t>For these topics, conditional recommendations were made based on low or very low certainty of evidence</a:t>
            </a:r>
          </a:p>
          <a:p>
            <a:r>
              <a:rPr lang="en-CA" dirty="0"/>
              <a:t>Prophylaxis in patients with solid tumors including Hodgkin’s Lymphoma</a:t>
            </a:r>
          </a:p>
          <a:p>
            <a:r>
              <a:rPr lang="en-CA" dirty="0"/>
              <a:t>Prophylaxis in patients (excluding oncology and TPN) with short term (≤7 days) and medium to long-term (≥8 days) CVAD </a:t>
            </a:r>
          </a:p>
          <a:p>
            <a:r>
              <a:rPr lang="en-CA" dirty="0"/>
              <a:t>Prophylaxis in patients with trauma</a:t>
            </a:r>
          </a:p>
          <a:p>
            <a:r>
              <a:rPr lang="en-CA" dirty="0"/>
              <a:t>Prophylaxis in hospitalized patients</a:t>
            </a:r>
          </a:p>
          <a:p>
            <a:r>
              <a:rPr lang="en-CA" dirty="0"/>
              <a:t>Prophylaxis in non-cardiac surgical patients</a:t>
            </a:r>
          </a:p>
          <a:p>
            <a:endParaRPr lang="en-CA" i="1" dirty="0"/>
          </a:p>
          <a:p>
            <a:endParaRPr lang="en-CA" dirty="0"/>
          </a:p>
          <a:p>
            <a:endParaRPr lang="en-CA" dirty="0"/>
          </a:p>
        </p:txBody>
      </p:sp>
    </p:spTree>
    <p:extLst>
      <p:ext uri="{BB962C8B-B14F-4D97-AF65-F5344CB8AC3E}">
        <p14:creationId xmlns:p14="http://schemas.microsoft.com/office/powerpoint/2010/main" val="1573270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a:t>Future Priorities for Research </a:t>
            </a:r>
          </a:p>
        </p:txBody>
      </p:sp>
      <p:sp>
        <p:nvSpPr>
          <p:cNvPr id="3" name="Content Placeholder 2">
            <a:extLst>
              <a:ext uri="{FF2B5EF4-FFF2-40B4-BE49-F238E27FC236}">
                <a16:creationId xmlns:a16="http://schemas.microsoft.com/office/drawing/2014/main" id="{F63C8265-2454-B590-9A45-ED8E54AEE628}"/>
              </a:ext>
            </a:extLst>
          </p:cNvPr>
          <p:cNvSpPr>
            <a:spLocks noGrp="1"/>
          </p:cNvSpPr>
          <p:nvPr>
            <p:ph idx="1"/>
          </p:nvPr>
        </p:nvSpPr>
        <p:spPr/>
        <p:txBody>
          <a:bodyPr/>
          <a:lstStyle/>
          <a:p>
            <a:r>
              <a:rPr lang="en-US" sz="2670" dirty="0"/>
              <a:t>Development, validation and refinement of risk assessment models of pediatric VTE to help identify those children at high risk of VTE and low risk of bleeding</a:t>
            </a:r>
          </a:p>
          <a:p>
            <a:r>
              <a:rPr lang="en-US" sz="2670" dirty="0"/>
              <a:t>High-quality evidence investigating the safety and efficacy of anticoagulant prophylaxis for VTE prevention across different pediatric subgroups</a:t>
            </a:r>
          </a:p>
          <a:p>
            <a:r>
              <a:rPr lang="en-US" sz="2670" dirty="0"/>
              <a:t>Evaluation of the optimal prophylactic dosing, timing and duration of different anticoagulant agents, including DOACs, across various clinical scenarios and pediatric subgroups</a:t>
            </a:r>
            <a:endParaRPr lang="en-CA" sz="2670" dirty="0"/>
          </a:p>
          <a:p>
            <a:endParaRPr lang="en-US" sz="2670" dirty="0"/>
          </a:p>
          <a:p>
            <a:endParaRPr lang="en-CA" sz="2670" dirty="0"/>
          </a:p>
          <a:p>
            <a:endParaRPr lang="en-US" sz="2670" dirty="0"/>
          </a:p>
        </p:txBody>
      </p:sp>
    </p:spTree>
    <p:extLst>
      <p:ext uri="{BB962C8B-B14F-4D97-AF65-F5344CB8AC3E}">
        <p14:creationId xmlns:p14="http://schemas.microsoft.com/office/powerpoint/2010/main" val="363792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437C-53C7-A181-FA2C-8182F4C62D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20C358-89A8-AF53-DC5D-F0D83BB24763}"/>
              </a:ext>
            </a:extLst>
          </p:cNvPr>
          <p:cNvSpPr>
            <a:spLocks noGrp="1"/>
          </p:cNvSpPr>
          <p:nvPr>
            <p:ph type="title"/>
          </p:nvPr>
        </p:nvSpPr>
        <p:spPr>
          <a:xfrm>
            <a:off x="419100" y="1170070"/>
            <a:ext cx="10972800" cy="713539"/>
          </a:xfrm>
        </p:spPr>
        <p:txBody>
          <a:bodyPr/>
          <a:lstStyle/>
          <a:p>
            <a:r>
              <a:rPr lang="en-CA" dirty="0"/>
              <a:t>In Summary: Back to our Objectives</a:t>
            </a:r>
          </a:p>
        </p:txBody>
      </p:sp>
      <p:sp>
        <p:nvSpPr>
          <p:cNvPr id="6" name="Content Placeholder 5">
            <a:extLst>
              <a:ext uri="{FF2B5EF4-FFF2-40B4-BE49-F238E27FC236}">
                <a16:creationId xmlns:a16="http://schemas.microsoft.com/office/drawing/2014/main" id="{7A21EB08-526D-10C8-2310-3E4E7EAFAF43}"/>
              </a:ext>
            </a:extLst>
          </p:cNvPr>
          <p:cNvSpPr>
            <a:spLocks noGrp="1"/>
          </p:cNvSpPr>
          <p:nvPr>
            <p:ph idx="1"/>
          </p:nvPr>
        </p:nvSpPr>
        <p:spPr>
          <a:xfrm>
            <a:off x="419100" y="2033094"/>
            <a:ext cx="10972800" cy="4423462"/>
          </a:xfrm>
        </p:spPr>
        <p:txBody>
          <a:bodyPr lIns="0" tIns="0" rIns="0" bIns="0" anchor="t">
            <a:normAutofit/>
          </a:bodyPr>
          <a:lstStyle/>
          <a:p>
            <a:pPr marL="514350" indent="-514350">
              <a:buFont typeface="+mj-lt"/>
              <a:buAutoNum type="arabicPeriod"/>
            </a:pPr>
            <a:endParaRPr lang="en-CA" dirty="0"/>
          </a:p>
          <a:p>
            <a:pPr marL="989965" lvl="1" indent="-380365">
              <a:buChar char="•"/>
            </a:pPr>
            <a:endParaRPr lang="en-CA" dirty="0">
              <a:cs typeface="Calibri"/>
            </a:endParaRPr>
          </a:p>
          <a:p>
            <a:pPr marL="1047115" lvl="1" indent="-514350">
              <a:buFont typeface="Arial"/>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0" indent="0">
              <a:buNone/>
            </a:pPr>
            <a:endParaRPr lang="en-CA" dirty="0">
              <a:solidFill>
                <a:schemeClr val="tx1">
                  <a:lumMod val="50000"/>
                  <a:lumOff val="50000"/>
                </a:schemeClr>
              </a:solidFill>
            </a:endParaRPr>
          </a:p>
          <a:p>
            <a:pPr marL="989965" lvl="1" indent="-380365">
              <a:buChar char="•"/>
            </a:pPr>
            <a:endParaRPr lang="en-CA" dirty="0">
              <a:cs typeface="Calibri"/>
            </a:endParaRPr>
          </a:p>
        </p:txBody>
      </p:sp>
      <p:sp>
        <p:nvSpPr>
          <p:cNvPr id="2" name="Rectangle 1">
            <a:extLst>
              <a:ext uri="{FF2B5EF4-FFF2-40B4-BE49-F238E27FC236}">
                <a16:creationId xmlns:a16="http://schemas.microsoft.com/office/drawing/2014/main" id="{948447DA-6E7B-EE1E-553D-08D9F6DD6AE1}"/>
              </a:ext>
            </a:extLst>
          </p:cNvPr>
          <p:cNvSpPr/>
          <p:nvPr/>
        </p:nvSpPr>
        <p:spPr>
          <a:xfrm>
            <a:off x="228600" y="1804727"/>
            <a:ext cx="11455400" cy="4462760"/>
          </a:xfrm>
          <a:prstGeom prst="rect">
            <a:avLst/>
          </a:prstGeom>
        </p:spPr>
        <p:txBody>
          <a:bodyPr wrap="square">
            <a:spAutoFit/>
          </a:bodyPr>
          <a:lstStyle/>
          <a:p>
            <a:pPr marL="342900" indent="-342900">
              <a:spcBef>
                <a:spcPts val="600"/>
              </a:spcBef>
              <a:buFont typeface="+mj-lt"/>
              <a:buAutoNum type="arabicPeriod"/>
            </a:pPr>
            <a:r>
              <a:rPr lang="en-US" sz="2400" b="1" dirty="0">
                <a:solidFill>
                  <a:schemeClr val="bg1">
                    <a:lumMod val="50000"/>
                  </a:schemeClr>
                </a:solidFill>
              </a:rPr>
              <a:t>Describe recommendations for prophylaxis in children with acute lymphoblastic leukemia </a:t>
            </a:r>
          </a:p>
          <a:p>
            <a:pPr marL="742950" lvl="1" indent="-285750">
              <a:spcBef>
                <a:spcPts val="600"/>
              </a:spcBef>
              <a:buFont typeface="Arial" panose="020B0604020202020204" pitchFamily="34" charset="0"/>
              <a:buChar char="•"/>
            </a:pPr>
            <a:r>
              <a:rPr lang="en-US" sz="2400" dirty="0">
                <a:solidFill>
                  <a:schemeClr val="bg1">
                    <a:lumMod val="50000"/>
                  </a:schemeClr>
                </a:solidFill>
              </a:rPr>
              <a:t>The ASH ISTH guideline panel </a:t>
            </a:r>
            <a:r>
              <a:rPr lang="en-US" sz="2400" b="1" i="1" dirty="0">
                <a:solidFill>
                  <a:schemeClr val="bg1">
                    <a:lumMod val="50000"/>
                  </a:schemeClr>
                </a:solidFill>
              </a:rPr>
              <a:t>suggests either</a:t>
            </a:r>
            <a:r>
              <a:rPr lang="en-US" sz="2400" dirty="0">
                <a:solidFill>
                  <a:schemeClr val="bg1">
                    <a:lumMod val="50000"/>
                  </a:schemeClr>
                </a:solidFill>
              </a:rPr>
              <a:t> anticoagulant prophylaxis or no anticoagulant prophylaxis for patients with leukemia / lymphoblastic lymphoma, based on the individual assessment for risk of thrombosis and bleeding and patients’ values and preferences.</a:t>
            </a:r>
          </a:p>
          <a:p>
            <a:pPr marL="742950" lvl="1" indent="-285750">
              <a:spcBef>
                <a:spcPts val="600"/>
              </a:spcBef>
              <a:buFont typeface="Arial" panose="020B0604020202020204" pitchFamily="34" charset="0"/>
              <a:buChar char="•"/>
            </a:pPr>
            <a:r>
              <a:rPr lang="en-US" sz="2400" dirty="0">
                <a:solidFill>
                  <a:schemeClr val="bg1">
                    <a:lumMod val="50000"/>
                  </a:schemeClr>
                </a:solidFill>
              </a:rPr>
              <a:t>The Panel also </a:t>
            </a:r>
            <a:r>
              <a:rPr lang="en-US" sz="2400" b="1" i="1" dirty="0">
                <a:solidFill>
                  <a:schemeClr val="bg1">
                    <a:lumMod val="50000"/>
                  </a:schemeClr>
                </a:solidFill>
              </a:rPr>
              <a:t>suggests no </a:t>
            </a:r>
            <a:r>
              <a:rPr lang="en-US" sz="2400" dirty="0">
                <a:solidFill>
                  <a:schemeClr val="bg1">
                    <a:lumMod val="50000"/>
                  </a:schemeClr>
                </a:solidFill>
              </a:rPr>
              <a:t>AT supplementation for patients with leukemia / lymphoblastic lymphoma. </a:t>
            </a:r>
          </a:p>
          <a:p>
            <a:pPr marL="342900" indent="-342900">
              <a:spcBef>
                <a:spcPts val="600"/>
              </a:spcBef>
              <a:buFont typeface="+mj-lt"/>
              <a:buAutoNum type="arabicPeriod"/>
            </a:pPr>
            <a:r>
              <a:rPr lang="en-US" sz="2400" b="1" dirty="0">
                <a:solidFill>
                  <a:schemeClr val="bg1">
                    <a:lumMod val="50000"/>
                  </a:schemeClr>
                </a:solidFill>
              </a:rPr>
              <a:t>Describe recommendations for the prophylaxis in children receiving long term home total parenteral nutrition </a:t>
            </a:r>
          </a:p>
          <a:p>
            <a:pPr marL="811213">
              <a:spcBef>
                <a:spcPts val="600"/>
              </a:spcBef>
              <a:tabLst>
                <a:tab pos="717550" algn="l"/>
              </a:tabLst>
            </a:pPr>
            <a:r>
              <a:rPr lang="en-US" sz="2400" dirty="0">
                <a:solidFill>
                  <a:schemeClr val="bg1">
                    <a:lumMod val="50000"/>
                  </a:schemeClr>
                </a:solidFill>
              </a:rPr>
              <a:t>The ASH/ ISTH Guideline Panel </a:t>
            </a:r>
            <a:r>
              <a:rPr lang="en-US" sz="2400" b="1" i="1" dirty="0">
                <a:solidFill>
                  <a:schemeClr val="bg1">
                    <a:lumMod val="50000"/>
                  </a:schemeClr>
                </a:solidFill>
              </a:rPr>
              <a:t>suggests</a:t>
            </a:r>
            <a:r>
              <a:rPr lang="en-US" sz="2400" dirty="0">
                <a:solidFill>
                  <a:schemeClr val="bg1">
                    <a:lumMod val="50000"/>
                  </a:schemeClr>
                </a:solidFill>
              </a:rPr>
              <a:t> using primary pharmacological prophylaxis.</a:t>
            </a:r>
          </a:p>
        </p:txBody>
      </p:sp>
    </p:spTree>
    <p:extLst>
      <p:ext uri="{BB962C8B-B14F-4D97-AF65-F5344CB8AC3E}">
        <p14:creationId xmlns:p14="http://schemas.microsoft.com/office/powerpoint/2010/main" val="2295500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170070"/>
            <a:ext cx="10972800" cy="713539"/>
          </a:xfrm>
        </p:spPr>
        <p:txBody>
          <a:bodyPr/>
          <a:lstStyle/>
          <a:p>
            <a:r>
              <a:rPr lang="en-CA" dirty="0"/>
              <a:t>In Summary: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4"/>
            <a:ext cx="10972800" cy="4423462"/>
          </a:xfrm>
        </p:spPr>
        <p:txBody>
          <a:bodyPr lIns="0" tIns="0" rIns="0" bIns="0" anchor="t">
            <a:normAutofit/>
          </a:bodyPr>
          <a:lstStyle/>
          <a:p>
            <a:pPr marL="514350" indent="-514350">
              <a:buFont typeface="+mj-lt"/>
              <a:buAutoNum type="arabicPeriod"/>
            </a:pPr>
            <a:endParaRPr lang="en-CA" dirty="0"/>
          </a:p>
          <a:p>
            <a:pPr marL="989965" lvl="1" indent="-380365">
              <a:buChar char="•"/>
            </a:pPr>
            <a:endParaRPr lang="en-CA" dirty="0">
              <a:cs typeface="Calibri"/>
            </a:endParaRPr>
          </a:p>
          <a:p>
            <a:pPr marL="1047115" lvl="1" indent="-514350">
              <a:buFont typeface="Arial"/>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989965" lvl="1" indent="-380365">
              <a:buFont typeface="Arial" panose="05000000000000000000" pitchFamily="2" charset="2"/>
              <a:buChar char="•"/>
            </a:pPr>
            <a:endParaRPr lang="en-CA" dirty="0">
              <a:cs typeface="Calibri"/>
            </a:endParaRPr>
          </a:p>
          <a:p>
            <a:pPr marL="0" indent="0">
              <a:buNone/>
            </a:pPr>
            <a:endParaRPr lang="en-CA" dirty="0">
              <a:solidFill>
                <a:schemeClr val="tx1">
                  <a:lumMod val="50000"/>
                  <a:lumOff val="50000"/>
                </a:schemeClr>
              </a:solidFill>
            </a:endParaRPr>
          </a:p>
          <a:p>
            <a:pPr marL="989965" lvl="1" indent="-380365">
              <a:buChar char="•"/>
            </a:pPr>
            <a:endParaRPr lang="en-CA" dirty="0">
              <a:cs typeface="Calibri"/>
            </a:endParaRPr>
          </a:p>
        </p:txBody>
      </p:sp>
      <p:sp>
        <p:nvSpPr>
          <p:cNvPr id="2" name="Rectangle 1"/>
          <p:cNvSpPr/>
          <p:nvPr/>
        </p:nvSpPr>
        <p:spPr>
          <a:xfrm>
            <a:off x="228600" y="1804727"/>
            <a:ext cx="11455400" cy="4093428"/>
          </a:xfrm>
          <a:prstGeom prst="rect">
            <a:avLst/>
          </a:prstGeom>
        </p:spPr>
        <p:txBody>
          <a:bodyPr wrap="square">
            <a:spAutoFit/>
          </a:bodyPr>
          <a:lstStyle/>
          <a:p>
            <a:pPr marL="342900" indent="-342900">
              <a:spcBef>
                <a:spcPts val="600"/>
              </a:spcBef>
              <a:buFont typeface="+mj-lt"/>
              <a:buAutoNum type="arabicPeriod" startAt="3"/>
            </a:pPr>
            <a:r>
              <a:rPr lang="en-US" sz="2400" b="1" dirty="0">
                <a:solidFill>
                  <a:schemeClr val="bg1">
                    <a:lumMod val="50000"/>
                  </a:schemeClr>
                </a:solidFill>
              </a:rPr>
              <a:t>Describe recommendations for prophylaxis in critically ill children </a:t>
            </a:r>
          </a:p>
          <a:p>
            <a:pPr marL="811213">
              <a:spcBef>
                <a:spcPts val="600"/>
              </a:spcBef>
              <a:tabLst>
                <a:tab pos="811213" algn="l"/>
              </a:tabLst>
            </a:pPr>
            <a:r>
              <a:rPr lang="en-CA" sz="2400" dirty="0">
                <a:solidFill>
                  <a:schemeClr val="bg1">
                    <a:lumMod val="50000"/>
                  </a:schemeClr>
                </a:solidFill>
              </a:rPr>
              <a:t>The ASH ISTH Guideline Panel </a:t>
            </a:r>
            <a:r>
              <a:rPr lang="en-CA" sz="2400" b="1" i="1" dirty="0">
                <a:solidFill>
                  <a:schemeClr val="bg1">
                    <a:lumMod val="50000"/>
                  </a:schemeClr>
                </a:solidFill>
              </a:rPr>
              <a:t>suggests no</a:t>
            </a:r>
            <a:r>
              <a:rPr lang="en-CA" sz="2400" dirty="0">
                <a:solidFill>
                  <a:schemeClr val="bg1">
                    <a:lumMod val="50000"/>
                  </a:schemeClr>
                </a:solidFill>
              </a:rPr>
              <a:t> anticoagulant prophylaxis rather than anticoagulant prophylaxis.</a:t>
            </a:r>
            <a:endParaRPr lang="en-US" sz="2400" u="sng" dirty="0">
              <a:solidFill>
                <a:schemeClr val="bg1">
                  <a:lumMod val="50000"/>
                </a:schemeClr>
              </a:solidFill>
            </a:endParaRPr>
          </a:p>
          <a:p>
            <a:pPr marL="342900" indent="-342900">
              <a:spcBef>
                <a:spcPts val="600"/>
              </a:spcBef>
              <a:buFont typeface="+mj-lt"/>
              <a:buAutoNum type="arabicPeriod" startAt="4"/>
            </a:pPr>
            <a:r>
              <a:rPr lang="en-US" sz="2400" b="1" dirty="0">
                <a:solidFill>
                  <a:schemeClr val="bg1">
                    <a:lumMod val="50000"/>
                  </a:schemeClr>
                </a:solidFill>
              </a:rPr>
              <a:t>Describe recommendations for prophylaxis in children with antiphospholipid antibody syndrome</a:t>
            </a:r>
          </a:p>
          <a:p>
            <a:pPr marL="811213">
              <a:spcBef>
                <a:spcPts val="600"/>
              </a:spcBef>
            </a:pPr>
            <a:r>
              <a:rPr lang="en-US" sz="2400" dirty="0">
                <a:solidFill>
                  <a:schemeClr val="bg1">
                    <a:lumMod val="50000"/>
                  </a:schemeClr>
                </a:solidFill>
              </a:rPr>
              <a:t>The ASH/ISTH guideline panel </a:t>
            </a:r>
            <a:r>
              <a:rPr lang="en-US" sz="2400" b="1" i="1" dirty="0">
                <a:solidFill>
                  <a:schemeClr val="bg1">
                    <a:lumMod val="50000"/>
                  </a:schemeClr>
                </a:solidFill>
              </a:rPr>
              <a:t>suggests no </a:t>
            </a:r>
            <a:r>
              <a:rPr lang="en-US" sz="2400" dirty="0">
                <a:solidFill>
                  <a:schemeClr val="bg1">
                    <a:lumMod val="50000"/>
                  </a:schemeClr>
                </a:solidFill>
              </a:rPr>
              <a:t>primary anticoagulant prophylaxis rather than primary anticoagulant prophylaxis in pediatric patients with persistently positive APLA without a history of thrombosis</a:t>
            </a:r>
            <a:endParaRPr lang="en-CA" sz="2400" dirty="0">
              <a:solidFill>
                <a:schemeClr val="bg1">
                  <a:lumMod val="50000"/>
                </a:schemeClr>
              </a:solidFill>
            </a:endParaRPr>
          </a:p>
          <a:p>
            <a:pPr marL="811213">
              <a:spcBef>
                <a:spcPts val="600"/>
              </a:spcBef>
            </a:pPr>
            <a:r>
              <a:rPr lang="en-CA" sz="2400" dirty="0">
                <a:solidFill>
                  <a:schemeClr val="bg1">
                    <a:lumMod val="50000"/>
                  </a:schemeClr>
                </a:solidFill>
              </a:rPr>
              <a:t>The ASH ISTH Guideline Panel </a:t>
            </a:r>
            <a:r>
              <a:rPr lang="en-CA" sz="2400" b="1" i="1" dirty="0">
                <a:solidFill>
                  <a:schemeClr val="bg1">
                    <a:lumMod val="50000"/>
                  </a:schemeClr>
                </a:solidFill>
              </a:rPr>
              <a:t>suggests</a:t>
            </a:r>
            <a:r>
              <a:rPr lang="en-CA" sz="2400" i="1" dirty="0">
                <a:solidFill>
                  <a:schemeClr val="bg1">
                    <a:lumMod val="50000"/>
                  </a:schemeClr>
                </a:solidFill>
              </a:rPr>
              <a:t> </a:t>
            </a:r>
            <a:r>
              <a:rPr lang="en-CA" sz="2400" dirty="0">
                <a:solidFill>
                  <a:schemeClr val="bg1">
                    <a:lumMod val="50000"/>
                  </a:schemeClr>
                </a:solidFill>
              </a:rPr>
              <a:t>using secondary anticoagulant prophylaxis rather than no secondary anticoagulant prophylaxis in pediatric patients with APS </a:t>
            </a:r>
            <a:endParaRPr lang="en-CA" sz="2400" u="sng" dirty="0">
              <a:solidFill>
                <a:schemeClr val="bg1">
                  <a:lumMod val="50000"/>
                </a:schemeClr>
              </a:solidFill>
            </a:endParaRPr>
          </a:p>
        </p:txBody>
      </p:sp>
    </p:spTree>
    <p:extLst>
      <p:ext uri="{BB962C8B-B14F-4D97-AF65-F5344CB8AC3E}">
        <p14:creationId xmlns:p14="http://schemas.microsoft.com/office/powerpoint/2010/main" val="3044303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normAutofit/>
          </a:bodyPr>
          <a:lstStyle/>
          <a:p>
            <a:r>
              <a:rPr lang="en-CA" sz="2800" dirty="0"/>
              <a:t>ASH Guideline Panel team members</a:t>
            </a:r>
          </a:p>
          <a:p>
            <a:r>
              <a:rPr lang="en-CA" sz="2800" dirty="0"/>
              <a:t>Systematic Review team members</a:t>
            </a:r>
          </a:p>
          <a:p>
            <a:r>
              <a:rPr lang="en-CA" sz="2800" dirty="0"/>
              <a:t>Authors of current ASH VTE Slide Sets</a:t>
            </a:r>
          </a:p>
          <a:p>
            <a:endParaRPr lang="en-CA" sz="2800" dirty="0"/>
          </a:p>
          <a:p>
            <a:pPr marL="0" indent="0">
              <a:buNone/>
            </a:pPr>
            <a:r>
              <a:rPr lang="en-CA" sz="2800" dirty="0"/>
              <a:t>See more about the </a:t>
            </a:r>
            <a:r>
              <a:rPr lang="en-CA" sz="2800" b="1" dirty="0"/>
              <a:t>ASH VTE guidelines </a:t>
            </a:r>
            <a:r>
              <a:rPr lang="en-CA" sz="2800" dirty="0"/>
              <a:t>at </a:t>
            </a:r>
            <a:r>
              <a:rPr lang="en-CA" sz="2800" i="1" dirty="0"/>
              <a:t>hematology.org/</a:t>
            </a:r>
            <a:r>
              <a:rPr lang="en-CA" sz="2800" i="1" dirty="0" err="1"/>
              <a:t>VTEguidelines</a:t>
            </a:r>
            <a:endParaRPr lang="en-CA" sz="2800" i="1" dirty="0"/>
          </a:p>
        </p:txBody>
      </p:sp>
    </p:spTree>
    <p:extLst>
      <p:ext uri="{BB962C8B-B14F-4D97-AF65-F5344CB8AC3E}">
        <p14:creationId xmlns:p14="http://schemas.microsoft.com/office/powerpoint/2010/main" val="116373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Autofit/>
          </a:bodyPr>
          <a:lstStyle/>
          <a:p>
            <a:pPr marL="0" indent="0">
              <a:buNone/>
            </a:pPr>
            <a:r>
              <a:rPr lang="en-CA" b="1" dirty="0"/>
              <a:t>By the end of this session, you should be able to</a:t>
            </a:r>
          </a:p>
          <a:p>
            <a:pPr marL="514350" indent="-514350">
              <a:buAutoNum type="arabicPeriod"/>
            </a:pPr>
            <a:r>
              <a:rPr lang="en-US" dirty="0"/>
              <a:t>Describe recommendations for prophylaxis in children with acute leukemia/lymphoblastic lymphoma (ALL/LL)</a:t>
            </a:r>
          </a:p>
          <a:p>
            <a:pPr marL="514350" indent="-514350">
              <a:buAutoNum type="arabicPeriod"/>
            </a:pPr>
            <a:r>
              <a:rPr lang="en-US" dirty="0"/>
              <a:t>Describe recommendations for prophylaxis in children receiving long-term home total parenteral nutrition (TPN)</a:t>
            </a:r>
          </a:p>
          <a:p>
            <a:pPr marL="514350" indent="-514350">
              <a:buAutoNum type="arabicPeriod"/>
            </a:pPr>
            <a:r>
              <a:rPr lang="en-US" dirty="0"/>
              <a:t>Describe recommendations for prophylaxis in critically ill children </a:t>
            </a:r>
          </a:p>
          <a:p>
            <a:pPr marL="514350" indent="-514350">
              <a:buAutoNum type="arabicPeriod"/>
            </a:pPr>
            <a:r>
              <a:rPr lang="en-US" dirty="0"/>
              <a:t>Describe recommendations for prophylaxis in children with antiphospholipid antibody syndrome (APS)</a:t>
            </a:r>
          </a:p>
          <a:p>
            <a:pPr marL="514350" indent="-514350">
              <a:buAutoNum type="arabicPeriod"/>
            </a:pPr>
            <a:endParaRPr lang="en-CA" u="sng" dirty="0"/>
          </a:p>
        </p:txBody>
      </p:sp>
    </p:spTree>
    <p:extLst>
      <p:ext uri="{BB962C8B-B14F-4D97-AF65-F5344CB8AC3E}">
        <p14:creationId xmlns:p14="http://schemas.microsoft.com/office/powerpoint/2010/main" val="92198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341120" y="4208964"/>
            <a:ext cx="4754880" cy="1728216"/>
          </a:xfrm>
          <a:prstGeom prst="rect">
            <a:avLst/>
          </a:prstGeom>
          <a:solidFill>
            <a:schemeClr val="accent4">
              <a:lumMod val="20000"/>
              <a:lumOff val="80000"/>
            </a:schemeClr>
          </a:solidFill>
        </p:spPr>
        <p:txBody>
          <a:bodyPr wrap="square" rtlCol="0" anchor="ctr">
            <a:noAutofit/>
          </a:bodyPr>
          <a:lstStyle/>
          <a:p>
            <a:pPr algn="ctr"/>
            <a:r>
              <a:rPr lang="en-US" sz="2000" b="1" dirty="0">
                <a:solidFill>
                  <a:srgbClr val="E63E30"/>
                </a:solidFill>
              </a:rPr>
              <a:t>Anticoagulant prophylaxis strategies </a:t>
            </a:r>
            <a:r>
              <a:rPr lang="en-US" sz="2000" dirty="0">
                <a:solidFill>
                  <a:schemeClr val="tx1">
                    <a:lumMod val="50000"/>
                    <a:lumOff val="50000"/>
                  </a:schemeClr>
                </a:solidFill>
              </a:rPr>
              <a:t>for VTE prevention in children need to be age stratified and cannot simply be extrapolated from adult strategies</a:t>
            </a:r>
            <a:endParaRPr lang="en-CA" sz="2000" dirty="0">
              <a:solidFill>
                <a:schemeClr val="tx1">
                  <a:lumMod val="50000"/>
                  <a:lumOff val="50000"/>
                </a:schemeClr>
              </a:solidFill>
            </a:endParaRPr>
          </a:p>
        </p:txBody>
      </p:sp>
      <p:sp>
        <p:nvSpPr>
          <p:cNvPr id="9" name="TextBox 8">
            <a:extLst>
              <a:ext uri="{FF2B5EF4-FFF2-40B4-BE49-F238E27FC236}">
                <a16:creationId xmlns:a16="http://schemas.microsoft.com/office/drawing/2014/main" id="{AE554332-ABDD-4444-AA2A-CBE1C0E51A1D}"/>
              </a:ext>
            </a:extLst>
          </p:cNvPr>
          <p:cNvSpPr txBox="1"/>
          <p:nvPr/>
        </p:nvSpPr>
        <p:spPr>
          <a:xfrm>
            <a:off x="6224488" y="4235540"/>
            <a:ext cx="4756939" cy="1723942"/>
          </a:xfrm>
          <a:prstGeom prst="rect">
            <a:avLst/>
          </a:prstGeom>
          <a:solidFill>
            <a:schemeClr val="accent5">
              <a:lumMod val="20000"/>
              <a:lumOff val="80000"/>
            </a:schemeClr>
          </a:solidFill>
        </p:spPr>
        <p:txBody>
          <a:bodyPr wrap="square" lIns="91440" tIns="45720" rIns="91440" bIns="45720" rtlCol="0" anchor="ctr">
            <a:noAutofit/>
          </a:bodyPr>
          <a:lstStyle/>
          <a:p>
            <a:pPr algn="ctr"/>
            <a:r>
              <a:rPr lang="en-US" sz="2000" dirty="0">
                <a:solidFill>
                  <a:schemeClr val="tx1">
                    <a:lumMod val="50000"/>
                    <a:lumOff val="50000"/>
                  </a:schemeClr>
                </a:solidFill>
              </a:rPr>
              <a:t>Development of </a:t>
            </a:r>
            <a:r>
              <a:rPr lang="en-US" sz="2000" b="1" dirty="0">
                <a:solidFill>
                  <a:srgbClr val="E63E30"/>
                </a:solidFill>
              </a:rPr>
              <a:t>risk-stratified</a:t>
            </a:r>
            <a:r>
              <a:rPr lang="en-US" sz="2000" dirty="0">
                <a:solidFill>
                  <a:schemeClr val="tx1">
                    <a:lumMod val="50000"/>
                    <a:lumOff val="50000"/>
                  </a:schemeClr>
                </a:solidFill>
              </a:rPr>
              <a:t> and </a:t>
            </a:r>
            <a:r>
              <a:rPr lang="en-US" sz="2000" b="1" dirty="0">
                <a:solidFill>
                  <a:srgbClr val="E63E30"/>
                </a:solidFill>
              </a:rPr>
              <a:t>subgroup-specific</a:t>
            </a:r>
            <a:r>
              <a:rPr lang="en-US" sz="2000" dirty="0">
                <a:solidFill>
                  <a:schemeClr val="tx1">
                    <a:lumMod val="50000"/>
                    <a:lumOff val="50000"/>
                  </a:schemeClr>
                </a:solidFill>
              </a:rPr>
              <a:t> anticoagulant prophylaxis strategies is critical for the prevention of pediatric VTE</a:t>
            </a:r>
            <a:endParaRPr lang="en-CA" sz="2000" b="1"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21221" y="1385173"/>
            <a:ext cx="11345437" cy="713539"/>
          </a:xfrm>
        </p:spPr>
        <p:txBody>
          <a:bodyPr/>
          <a:lstStyle/>
          <a:p>
            <a:r>
              <a:rPr lang="en-CA" dirty="0"/>
              <a:t>Pediatric VTE prophylaxis strategies should be risk-stratified and subgroup specific</a:t>
            </a:r>
          </a:p>
        </p:txBody>
      </p:sp>
      <p:sp>
        <p:nvSpPr>
          <p:cNvPr id="8" name="TextBox 7">
            <a:extLst>
              <a:ext uri="{FF2B5EF4-FFF2-40B4-BE49-F238E27FC236}">
                <a16:creationId xmlns:a16="http://schemas.microsoft.com/office/drawing/2014/main" id="{7D431369-ED22-471C-8B5E-BF6BF831D638}"/>
              </a:ext>
            </a:extLst>
          </p:cNvPr>
          <p:cNvSpPr txBox="1"/>
          <p:nvPr/>
        </p:nvSpPr>
        <p:spPr>
          <a:xfrm>
            <a:off x="1339061" y="2349017"/>
            <a:ext cx="4756939" cy="1723942"/>
          </a:xfrm>
          <a:prstGeom prst="rect">
            <a:avLst/>
          </a:prstGeom>
          <a:solidFill>
            <a:schemeClr val="accent6">
              <a:lumMod val="20000"/>
              <a:lumOff val="80000"/>
            </a:schemeClr>
          </a:solidFill>
        </p:spPr>
        <p:txBody>
          <a:bodyPr wrap="square" rtlCol="0" anchor="ctr">
            <a:noAutofit/>
          </a:bodyPr>
          <a:lstStyle/>
          <a:p>
            <a:pPr algn="ctr"/>
            <a:r>
              <a:rPr lang="en-US" sz="2000" dirty="0">
                <a:solidFill>
                  <a:schemeClr val="tx1">
                    <a:lumMod val="50000"/>
                    <a:lumOff val="50000"/>
                  </a:schemeClr>
                </a:solidFill>
              </a:rPr>
              <a:t>VTE is a significant complication among </a:t>
            </a:r>
            <a:r>
              <a:rPr lang="en-US" sz="2000" b="1" dirty="0">
                <a:solidFill>
                  <a:srgbClr val="E63E30"/>
                </a:solidFill>
              </a:rPr>
              <a:t>hospitalized</a:t>
            </a:r>
            <a:r>
              <a:rPr lang="en-US" sz="2000" dirty="0">
                <a:solidFill>
                  <a:srgbClr val="E63E30"/>
                </a:solidFill>
              </a:rPr>
              <a:t> </a:t>
            </a:r>
            <a:r>
              <a:rPr lang="en-US" sz="2000" b="1" dirty="0">
                <a:solidFill>
                  <a:srgbClr val="E63E30"/>
                </a:solidFill>
              </a:rPr>
              <a:t>children</a:t>
            </a:r>
            <a:r>
              <a:rPr lang="en-US" sz="2000" dirty="0">
                <a:solidFill>
                  <a:srgbClr val="E63E30"/>
                </a:solidFill>
              </a:rPr>
              <a:t> </a:t>
            </a:r>
            <a:r>
              <a:rPr lang="en-US" sz="2000" dirty="0">
                <a:solidFill>
                  <a:schemeClr val="tx1">
                    <a:lumMod val="50000"/>
                    <a:lumOff val="50000"/>
                  </a:schemeClr>
                </a:solidFill>
              </a:rPr>
              <a:t>and those with </a:t>
            </a:r>
            <a:r>
              <a:rPr lang="en-US" sz="2000" b="1" dirty="0">
                <a:solidFill>
                  <a:srgbClr val="E63E30"/>
                </a:solidFill>
              </a:rPr>
              <a:t>chronic medical conditions</a:t>
            </a:r>
            <a:endParaRPr lang="en-CA" sz="2000" dirty="0">
              <a:solidFill>
                <a:srgbClr val="E63E30"/>
              </a:solidFill>
            </a:endParaRPr>
          </a:p>
        </p:txBody>
      </p:sp>
      <p:sp>
        <p:nvSpPr>
          <p:cNvPr id="3" name="TextBox 2">
            <a:extLst>
              <a:ext uri="{FF2B5EF4-FFF2-40B4-BE49-F238E27FC236}">
                <a16:creationId xmlns:a16="http://schemas.microsoft.com/office/drawing/2014/main" id="{2B85C3A5-6F4A-0A1B-D4FC-29B8D927D500}"/>
              </a:ext>
            </a:extLst>
          </p:cNvPr>
          <p:cNvSpPr txBox="1"/>
          <p:nvPr/>
        </p:nvSpPr>
        <p:spPr>
          <a:xfrm>
            <a:off x="6226547" y="2362305"/>
            <a:ext cx="4754880" cy="1723942"/>
          </a:xfrm>
          <a:prstGeom prst="rect">
            <a:avLst/>
          </a:prstGeom>
          <a:solidFill>
            <a:schemeClr val="accent2">
              <a:lumMod val="40000"/>
              <a:lumOff val="60000"/>
            </a:schemeClr>
          </a:solidFill>
        </p:spPr>
        <p:txBody>
          <a:bodyPr wrap="square" rtlCol="0" anchor="ctr">
            <a:noAutofit/>
          </a:bodyPr>
          <a:lstStyle/>
          <a:p>
            <a:pPr algn="ctr"/>
            <a:r>
              <a:rPr lang="en-US" sz="2000" dirty="0">
                <a:solidFill>
                  <a:schemeClr val="tx1">
                    <a:lumMod val="50000"/>
                    <a:lumOff val="50000"/>
                  </a:schemeClr>
                </a:solidFill>
              </a:rPr>
              <a:t>VTE in children has a complex pathophysiology with different pediatric subgroups </a:t>
            </a:r>
            <a:r>
              <a:rPr lang="en-US" sz="2000" dirty="0">
                <a:solidFill>
                  <a:schemeClr val="bg1">
                    <a:lumMod val="50000"/>
                  </a:schemeClr>
                </a:solidFill>
              </a:rPr>
              <a:t>exhibiting</a:t>
            </a:r>
            <a:r>
              <a:rPr lang="en-US" sz="2000" dirty="0">
                <a:solidFill>
                  <a:srgbClr val="E63E30"/>
                </a:solidFill>
              </a:rPr>
              <a:t> </a:t>
            </a:r>
            <a:r>
              <a:rPr lang="en-US" sz="2000" b="1" dirty="0">
                <a:solidFill>
                  <a:srgbClr val="E63E30"/>
                </a:solidFill>
              </a:rPr>
              <a:t>distinct thrombosis and bleeding risk profiles</a:t>
            </a:r>
            <a:r>
              <a:rPr lang="en-US" sz="2000" dirty="0">
                <a:solidFill>
                  <a:schemeClr val="tx1">
                    <a:lumMod val="50000"/>
                    <a:lumOff val="50000"/>
                  </a:schemeClr>
                </a:solidFill>
              </a:rPr>
              <a:t>. </a:t>
            </a:r>
            <a:endParaRPr lang="en-CA" sz="2000" b="1" dirty="0">
              <a:solidFill>
                <a:srgbClr val="E63E30"/>
              </a:solidFill>
            </a:endParaRPr>
          </a:p>
        </p:txBody>
      </p:sp>
    </p:spTree>
    <p:extLst>
      <p:ext uri="{BB962C8B-B14F-4D97-AF65-F5344CB8AC3E}">
        <p14:creationId xmlns:p14="http://schemas.microsoft.com/office/powerpoint/2010/main" val="14842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21221" y="1385173"/>
            <a:ext cx="11345437" cy="713539"/>
          </a:xfrm>
        </p:spPr>
        <p:txBody>
          <a:bodyPr/>
          <a:lstStyle/>
          <a:p>
            <a:r>
              <a:rPr lang="en-CA" dirty="0"/>
              <a:t>Good Practice Statement 1</a:t>
            </a:r>
          </a:p>
        </p:txBody>
      </p:sp>
      <p:sp>
        <p:nvSpPr>
          <p:cNvPr id="8" name="TextBox 7">
            <a:extLst>
              <a:ext uri="{FF2B5EF4-FFF2-40B4-BE49-F238E27FC236}">
                <a16:creationId xmlns:a16="http://schemas.microsoft.com/office/drawing/2014/main" id="{7D431369-ED22-471C-8B5E-BF6BF831D638}"/>
              </a:ext>
            </a:extLst>
          </p:cNvPr>
          <p:cNvSpPr txBox="1"/>
          <p:nvPr/>
        </p:nvSpPr>
        <p:spPr>
          <a:xfrm>
            <a:off x="958802" y="2109345"/>
            <a:ext cx="10582710" cy="3363482"/>
          </a:xfrm>
          <a:prstGeom prst="rect">
            <a:avLst/>
          </a:prstGeom>
          <a:solidFill>
            <a:schemeClr val="accent6">
              <a:lumMod val="20000"/>
              <a:lumOff val="80000"/>
            </a:schemeClr>
          </a:solidFill>
        </p:spPr>
        <p:txBody>
          <a:bodyPr wrap="square" lIns="274320" rIns="274320" rtlCol="0" anchor="ctr">
            <a:noAutofit/>
          </a:bodyPr>
          <a:lstStyle/>
          <a:p>
            <a:pPr marL="342900" indent="-342900">
              <a:buFont typeface="Arial" panose="020B0604020202020204" pitchFamily="34" charset="0"/>
              <a:buChar char="•"/>
            </a:pPr>
            <a:r>
              <a:rPr lang="en-US" sz="2400" dirty="0">
                <a:solidFill>
                  <a:schemeClr val="tx1">
                    <a:lumMod val="50000"/>
                    <a:lumOff val="50000"/>
                  </a:schemeClr>
                </a:solidFill>
              </a:rPr>
              <a:t>In pediatric patients at increased risk for VTE, the decision regarding the use of anticoagulant prophylaxis </a:t>
            </a:r>
            <a:r>
              <a:rPr lang="en-US" sz="2400" b="1" i="1" dirty="0">
                <a:solidFill>
                  <a:schemeClr val="tx1">
                    <a:lumMod val="50000"/>
                    <a:lumOff val="50000"/>
                  </a:schemeClr>
                </a:solidFill>
              </a:rPr>
              <a:t>requires careful consideration of not just the patient’s individual </a:t>
            </a:r>
            <a:r>
              <a:rPr lang="en-US" sz="2400" b="1" dirty="0">
                <a:solidFill>
                  <a:srgbClr val="E63E30"/>
                </a:solidFill>
              </a:rPr>
              <a:t>risk for thrombosis </a:t>
            </a:r>
            <a:r>
              <a:rPr lang="en-US" sz="2400" dirty="0">
                <a:solidFill>
                  <a:schemeClr val="tx1">
                    <a:lumMod val="50000"/>
                    <a:lumOff val="50000"/>
                  </a:schemeClr>
                </a:solidFill>
              </a:rPr>
              <a:t>but, importantly, their </a:t>
            </a:r>
            <a:r>
              <a:rPr lang="en-US" sz="2400" b="1" dirty="0">
                <a:solidFill>
                  <a:srgbClr val="E63E30"/>
                </a:solidFill>
              </a:rPr>
              <a:t>risk of bleeding</a:t>
            </a:r>
            <a:r>
              <a:rPr lang="en-US" sz="2400" dirty="0">
                <a:solidFill>
                  <a:srgbClr val="E63E30"/>
                </a:solidFill>
              </a:rPr>
              <a:t> </a:t>
            </a:r>
          </a:p>
          <a:p>
            <a:pPr marL="342900" indent="-342900">
              <a:buFont typeface="Arial" panose="020B0604020202020204" pitchFamily="34" charset="0"/>
              <a:buChar char="•"/>
            </a:pPr>
            <a:r>
              <a:rPr lang="en-US" sz="2400" dirty="0">
                <a:solidFill>
                  <a:schemeClr val="tx1">
                    <a:lumMod val="50000"/>
                    <a:lumOff val="50000"/>
                  </a:schemeClr>
                </a:solidFill>
              </a:rPr>
              <a:t>Using the principle of </a:t>
            </a:r>
            <a:r>
              <a:rPr lang="en-US" sz="2400" b="1" dirty="0">
                <a:solidFill>
                  <a:srgbClr val="E63E30"/>
                </a:solidFill>
              </a:rPr>
              <a:t>“first do no harm”</a:t>
            </a:r>
            <a:r>
              <a:rPr lang="en-US" sz="2400" dirty="0">
                <a:solidFill>
                  <a:srgbClr val="E63E30"/>
                </a:solidFill>
              </a:rPr>
              <a:t>, </a:t>
            </a:r>
            <a:r>
              <a:rPr lang="en-US" sz="2400" dirty="0">
                <a:solidFill>
                  <a:schemeClr val="tx1">
                    <a:lumMod val="50000"/>
                    <a:lumOff val="50000"/>
                  </a:schemeClr>
                </a:solidFill>
              </a:rPr>
              <a:t>anticoagulant prophylaxis should not be initiated in those considered to be at high risk of major or clinically relevant non-major bleeding even if the perceived risk of VTE is high</a:t>
            </a:r>
          </a:p>
          <a:p>
            <a:pPr marL="342900" indent="-342900">
              <a:buFont typeface="Arial" panose="020B0604020202020204" pitchFamily="34" charset="0"/>
              <a:buChar char="•"/>
            </a:pPr>
            <a:r>
              <a:rPr lang="en-US" sz="2400" dirty="0">
                <a:solidFill>
                  <a:schemeClr val="tx1">
                    <a:lumMod val="50000"/>
                    <a:lumOff val="50000"/>
                  </a:schemeClr>
                </a:solidFill>
              </a:rPr>
              <a:t>The benefit:risk ratio for the use of anticoagulant prophylaxis for VTE prevention in each patient should be reassessed regularly </a:t>
            </a:r>
            <a:endParaRPr lang="en-CA" sz="2400" dirty="0">
              <a:solidFill>
                <a:schemeClr val="tx1">
                  <a:lumMod val="50000"/>
                  <a:lumOff val="50000"/>
                </a:schemeClr>
              </a:solidFill>
            </a:endParaRPr>
          </a:p>
        </p:txBody>
      </p:sp>
    </p:spTree>
    <p:extLst>
      <p:ext uri="{BB962C8B-B14F-4D97-AF65-F5344CB8AC3E}">
        <p14:creationId xmlns:p14="http://schemas.microsoft.com/office/powerpoint/2010/main" val="145757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804135" y="2098712"/>
            <a:ext cx="10579608" cy="3587713"/>
          </a:xfrm>
          <a:prstGeom prst="rect">
            <a:avLst/>
          </a:prstGeom>
          <a:solidFill>
            <a:schemeClr val="accent4">
              <a:lumMod val="20000"/>
              <a:lumOff val="80000"/>
            </a:schemeClr>
          </a:solidFill>
        </p:spPr>
        <p:txBody>
          <a:bodyPr wrap="square" lIns="274320" rIns="274320" rtlCol="0" anchor="ctr">
            <a:noAutofit/>
          </a:bodyPr>
          <a:lstStyle/>
          <a:p>
            <a:pPr marL="342900" indent="-342900">
              <a:buFont typeface="Arial" panose="020B0604020202020204" pitchFamily="34" charset="0"/>
              <a:buChar char="•"/>
            </a:pPr>
            <a:r>
              <a:rPr lang="en-US" sz="2400" dirty="0">
                <a:solidFill>
                  <a:schemeClr val="tx1">
                    <a:lumMod val="50000"/>
                    <a:lumOff val="50000"/>
                  </a:schemeClr>
                </a:solidFill>
              </a:rPr>
              <a:t>In pediatric patients receiving anticoagulant prophylaxis, decisions regarding the peri-procedural interruption of anticoagulation, including timing and duration, should be made by carefully balancing the individual patient’s risk of bleeding and thrombosis complications, as well as the specific risks associated with the procedure </a:t>
            </a:r>
          </a:p>
          <a:p>
            <a:pPr marL="342900" indent="-342900">
              <a:buFont typeface="Arial" panose="020B0604020202020204" pitchFamily="34" charset="0"/>
              <a:buChar char="•"/>
            </a:pPr>
            <a:r>
              <a:rPr lang="en-US" sz="2400" dirty="0">
                <a:solidFill>
                  <a:schemeClr val="tx1">
                    <a:lumMod val="50000"/>
                    <a:lumOff val="50000"/>
                  </a:schemeClr>
                </a:solidFill>
              </a:rPr>
              <a:t>Institutions are encouraged to develop </a:t>
            </a:r>
            <a:r>
              <a:rPr lang="en-US" sz="2400" b="1" dirty="0">
                <a:solidFill>
                  <a:srgbClr val="E63E30"/>
                </a:solidFill>
              </a:rPr>
              <a:t>guidelines for the optimal management of peri-procedural anticoagulant prophylaxis</a:t>
            </a:r>
            <a:r>
              <a:rPr lang="en-US" sz="2400" dirty="0">
                <a:solidFill>
                  <a:schemeClr val="tx1">
                    <a:lumMod val="50000"/>
                    <a:lumOff val="50000"/>
                  </a:schemeClr>
                </a:solidFill>
              </a:rPr>
              <a:t>, especially around lumbar puncture or spinal anesthetic procedures for which the potential complications of bleeding are significant </a:t>
            </a:r>
            <a:endParaRPr lang="en-CA" sz="2400" dirty="0">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21221" y="1385173"/>
            <a:ext cx="11345437" cy="713539"/>
          </a:xfrm>
        </p:spPr>
        <p:txBody>
          <a:bodyPr/>
          <a:lstStyle/>
          <a:p>
            <a:r>
              <a:rPr lang="en-CA" dirty="0"/>
              <a:t>Good Practice Statement 2</a:t>
            </a:r>
          </a:p>
        </p:txBody>
      </p:sp>
    </p:spTree>
    <p:extLst>
      <p:ext uri="{BB962C8B-B14F-4D97-AF65-F5344CB8AC3E}">
        <p14:creationId xmlns:p14="http://schemas.microsoft.com/office/powerpoint/2010/main" val="36840736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655D6BA9B7CA4BB79FD0543CDF2E38" ma:contentTypeVersion="7" ma:contentTypeDescription="Create a new document." ma:contentTypeScope="" ma:versionID="1b8f62d4e6edbacb178623d0325d3da7">
  <xsd:schema xmlns:xsd="http://www.w3.org/2001/XMLSchema" xmlns:xs="http://www.w3.org/2001/XMLSchema" xmlns:p="http://schemas.microsoft.com/office/2006/metadata/properties" xmlns:ns2="f428f131-8437-48c9-9cdf-8fab9dca4571" xmlns:ns3="8991e167-cbff-404b-9ee3-90e14fb9137e" targetNamespace="http://schemas.microsoft.com/office/2006/metadata/properties" ma:root="true" ma:fieldsID="47c2fdcc8aafb79a078e1ee6666bd2db" ns2:_="" ns3:_="">
    <xsd:import namespace="f428f131-8437-48c9-9cdf-8fab9dca4571"/>
    <xsd:import namespace="8991e167-cbff-404b-9ee3-90e14fb9137e"/>
    <xsd:element name="properties">
      <xsd:complexType>
        <xsd:sequence>
          <xsd:element name="documentManagement">
            <xsd:complexType>
              <xsd:all>
                <xsd:element ref="ns2:Doc_x0020_Status" minOccurs="0"/>
                <xsd:element ref="ns3:DocType"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91e167-cbff-404b-9ee3-90e14fb9137e" elementFormDefault="qualified">
    <xsd:import namespace="http://schemas.microsoft.com/office/2006/documentManagement/types"/>
    <xsd:import namespace="http://schemas.microsoft.com/office/infopath/2007/PartnerControls"/>
    <xsd:element name="DocType" ma:index="9" nillable="true" ma:displayName="Doc Type" ma:format="Dropdown" ma:internalName="DocType">
      <xsd:simpleType>
        <xsd:restriction base="dms:Choice">
          <xsd:enumeration value="Planning"/>
          <xsd:enumeration value="Publication"/>
          <xsd:enumeration value="Appointments"/>
          <xsd:enumeration value="Draft Recommendations"/>
          <xsd:enumeration value="Evidence Review"/>
          <xsd:enumeration value="Question Formulation"/>
          <xsd:enumeration value="Reference"/>
          <xsd:enumeration value="Public Comment"/>
          <xsd:enumeration value="Derivative Products"/>
          <xsd:enumeration value="Post Publication"/>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SharedWithUsers xmlns="f428f131-8437-48c9-9cdf-8fab9dca4571">
      <UserInfo>
        <DisplayName/>
        <AccountId xsi:nil="true"/>
        <AccountType/>
      </UserInfo>
    </SharedWithUsers>
    <DocType xmlns="8991e167-cbff-404b-9ee3-90e14fb9137e">Derivative Products</DocType>
  </documentManagement>
</p:properties>
</file>

<file path=customXml/itemProps1.xml><?xml version="1.0" encoding="utf-8"?>
<ds:datastoreItem xmlns:ds="http://schemas.openxmlformats.org/officeDocument/2006/customXml" ds:itemID="{32BFD1B6-F30B-4A10-ACD1-2D2D89F5F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8991e167-cbff-404b-9ee3-90e14fb913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F49450-3A7D-4D1A-BBA5-4CC2705237A4}">
  <ds:schemaRefs>
    <ds:schemaRef ds:uri="http://schemas.microsoft.com/office/2006/metadata/customXsn"/>
  </ds:schemaRefs>
</ds:datastoreItem>
</file>

<file path=customXml/itemProps3.xml><?xml version="1.0" encoding="utf-8"?>
<ds:datastoreItem xmlns:ds="http://schemas.openxmlformats.org/officeDocument/2006/customXml" ds:itemID="{1BAA65AF-4DBB-4E7B-872A-F20629E12C79}">
  <ds:schemaRefs>
    <ds:schemaRef ds:uri="http://schemas.microsoft.com/sharepoint/v3/contenttype/forms"/>
  </ds:schemaRefs>
</ds:datastoreItem>
</file>

<file path=customXml/itemProps4.xml><?xml version="1.0" encoding="utf-8"?>
<ds:datastoreItem xmlns:ds="http://schemas.openxmlformats.org/officeDocument/2006/customXml" ds:itemID="{9B401481-A814-43FC-AE88-1BBC3651A017}">
  <ds:schemaRefs>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f428f131-8437-48c9-9cdf-8fab9dca4571"/>
    <ds:schemaRef ds:uri="http://purl.org/dc/terms/"/>
    <ds:schemaRef ds:uri="http://schemas.microsoft.com/office/infopath/2007/PartnerControls"/>
    <ds:schemaRef ds:uri="http://schemas.openxmlformats.org/package/2006/metadata/core-properties"/>
    <ds:schemaRef ds:uri="c1a35a05-9825-4b28-8cbc-5c38a9e056ec"/>
    <ds:schemaRef ds:uri="8991e167-cbff-404b-9ee3-90e14fb9137e"/>
  </ds:schemaRefs>
</ds:datastoreItem>
</file>

<file path=docProps/app.xml><?xml version="1.0" encoding="utf-8"?>
<Properties xmlns="http://schemas.openxmlformats.org/officeDocument/2006/extended-properties" xmlns:vt="http://schemas.openxmlformats.org/officeDocument/2006/docPropsVTypes">
  <Template/>
  <TotalTime>3895</TotalTime>
  <Words>14381</Words>
  <Application>Microsoft Office PowerPoint</Application>
  <PresentationFormat>Widescreen</PresentationFormat>
  <Paragraphs>677</Paragraphs>
  <Slides>54</Slides>
  <Notes>51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1_Office Theme</vt:lpstr>
      <vt:lpstr>Prophylaxis for Pediatric Patients at Risk of Venous Thromboembolism (VTE)</vt:lpstr>
      <vt:lpstr>PowerPoint Presentation</vt:lpstr>
      <vt:lpstr>ASH Clinical Practice Guidelines on VTE</vt:lpstr>
      <vt:lpstr>How were these guidelines created?</vt:lpstr>
      <vt:lpstr>How patients and clinicians should use these recommendations</vt:lpstr>
      <vt:lpstr>Objectives</vt:lpstr>
      <vt:lpstr>Pediatric VTE prophylaxis strategies should be risk-stratified and subgroup specific</vt:lpstr>
      <vt:lpstr>Good Practice Statement 1</vt:lpstr>
      <vt:lpstr>Good Practice Statement 2</vt:lpstr>
      <vt:lpstr>Case 1: Anticoagulant prophylaxis in a child with ALL</vt:lpstr>
      <vt:lpstr>Case 1: Anticoagulant prophylaxis in a child with ALL</vt:lpstr>
      <vt:lpstr>Recommendation </vt:lpstr>
      <vt:lpstr>Further Considerations</vt:lpstr>
      <vt:lpstr>Further Considerations</vt:lpstr>
      <vt:lpstr>Case 1: Anticoagulant prophylaxis in a child with ALL</vt:lpstr>
      <vt:lpstr>Recommendation </vt:lpstr>
      <vt:lpstr>Case 1: Conclusion</vt:lpstr>
      <vt:lpstr>Case 1: Summary</vt:lpstr>
      <vt:lpstr>Case 2: Anticoagulant prophylaxis in a child requiring long-term TPN</vt:lpstr>
      <vt:lpstr>Case 2: Anticoagulant prophylaxis in a child requiring long-term TPN</vt:lpstr>
      <vt:lpstr>Recommendation </vt:lpstr>
      <vt:lpstr>Case 2: Anticoagulant prophylaxis in a child requiring long-term TPN</vt:lpstr>
      <vt:lpstr>Case 2: Anticoagulant prophylaxis in a child requiring long-term TPN</vt:lpstr>
      <vt:lpstr>Case 2: Anticoagulation prophylaxis in a child requiring long-term TPN</vt:lpstr>
      <vt:lpstr>Case 2: Conclusion </vt:lpstr>
      <vt:lpstr>Case 2 Summary</vt:lpstr>
      <vt:lpstr>Case 3: Anticoagulant prophylaxis in a child critically ill</vt:lpstr>
      <vt:lpstr>Case 3: Anticoagulant prophylaxis in a child critically ill</vt:lpstr>
      <vt:lpstr>Recommendation</vt:lpstr>
      <vt:lpstr>Case 3: Anticoagulant prophylaxis in a child critically ill</vt:lpstr>
      <vt:lpstr>Case 3: Anticoagulant prophylaxis in a child critically ill</vt:lpstr>
      <vt:lpstr>Case 3: Conclusion</vt:lpstr>
      <vt:lpstr>Case 3: Summary</vt:lpstr>
      <vt:lpstr>Case 4: Anticoagulant prophylaxis in a child with antiphospholipid antibodies (APLA)</vt:lpstr>
      <vt:lpstr>Case 4: Anticoagulant prophylaxis in a child with APLA</vt:lpstr>
      <vt:lpstr>PowerPoint Presentation</vt:lpstr>
      <vt:lpstr>Recommendation 8 </vt:lpstr>
      <vt:lpstr>Recommendation 8 </vt:lpstr>
      <vt:lpstr>Recommendation 8</vt:lpstr>
      <vt:lpstr>Recommendation 8 </vt:lpstr>
      <vt:lpstr>PowerPoint Presentation</vt:lpstr>
      <vt:lpstr>Case 4: Anticoagulant prophylaxis in a child with APS</vt:lpstr>
      <vt:lpstr>PowerPoint Presentation</vt:lpstr>
      <vt:lpstr>Recommendation 7 </vt:lpstr>
      <vt:lpstr>Recommendation 7 </vt:lpstr>
      <vt:lpstr>Children with APS treated with secondary anticoagulant (+/- antiplatelet prophylaxis)</vt:lpstr>
      <vt:lpstr>Case 4: Conclusion</vt:lpstr>
      <vt:lpstr>Case 4: Summary</vt:lpstr>
      <vt:lpstr>Case 4: Summary</vt:lpstr>
      <vt:lpstr>Other guideline recommendations that were not covered in this session</vt:lpstr>
      <vt:lpstr>Future Priorities for Research </vt:lpstr>
      <vt:lpstr>In Summary: Back to our Objectives</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Pediatric Venous Thromboembolism</dc:title>
  <dc:creator>Eric Tseng</dc:creator>
  <cp:lastModifiedBy>Meghin Brooks</cp:lastModifiedBy>
  <cp:revision>98</cp:revision>
  <dcterms:created xsi:type="dcterms:W3CDTF">2018-08-17T18:11:17Z</dcterms:created>
  <dcterms:modified xsi:type="dcterms:W3CDTF">2026-04-07T14:55:44Z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0x010100B9655D6BA9B7CA4BB79FD0543CDF2E38</vt:lpwstr>
  </property>
  <property fmtid="{D5CDD505-2E9C-101B-9397-08002B2CF9AE}" pid="3" name="MediaServiceImageTags">
    <vt:lpwstr/>
  </property>
  <property fmtid="{D5CDD505-2E9C-101B-9397-08002B2CF9AE}" pid="4" name="Order">
    <vt:r8>159600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