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5"/>
  </p:sldMasterIdLst>
  <p:notesMasterIdLst>
    <p:notesMasterId r:id="rId53"/>
  </p:notesMasterIdLst>
  <p:sldIdLst>
    <p:sldId id="256" r:id="rId6"/>
    <p:sldId id="332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71" r:id="rId15"/>
    <p:sldId id="341" r:id="rId16"/>
    <p:sldId id="334" r:id="rId17"/>
    <p:sldId id="302" r:id="rId18"/>
    <p:sldId id="269" r:id="rId19"/>
    <p:sldId id="304" r:id="rId20"/>
    <p:sldId id="342" r:id="rId21"/>
    <p:sldId id="336" r:id="rId22"/>
    <p:sldId id="337" r:id="rId23"/>
    <p:sldId id="331" r:id="rId24"/>
    <p:sldId id="343" r:id="rId25"/>
    <p:sldId id="338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6" r:id="rId44"/>
    <p:sldId id="362" r:id="rId45"/>
    <p:sldId id="363" r:id="rId46"/>
    <p:sldId id="364" r:id="rId47"/>
    <p:sldId id="365" r:id="rId48"/>
    <p:sldId id="294" r:id="rId49"/>
    <p:sldId id="298" r:id="rId50"/>
    <p:sldId id="273" r:id="rId51"/>
    <p:sldId id="29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Witt" initials="DMW" lastIdx="6" clrIdx="0">
    <p:extLst>
      <p:ext uri="{19B8F6BF-5375-455C-9EA6-DF929625EA0E}">
        <p15:presenceInfo xmlns:p15="http://schemas.microsoft.com/office/powerpoint/2012/main" userId="Dan Witt" providerId="None"/>
      </p:ext>
    </p:extLst>
  </p:cmAuthor>
  <p:cmAuthor id="2" name="Eric Tseng" initials="ET" lastIdx="15" clrIdx="1">
    <p:extLst>
      <p:ext uri="{19B8F6BF-5375-455C-9EA6-DF929625EA0E}">
        <p15:presenceInfo xmlns:p15="http://schemas.microsoft.com/office/powerpoint/2012/main" userId="S::eric.tseng@mail.utoronto.ca::ff68222d-e22b-4bed-bc89-3c5383ae0691" providerId="AD"/>
      </p:ext>
    </p:extLst>
  </p:cmAuthor>
  <p:cmAuthor id="3" name="page hayes" initials="ph" lastIdx="4" clrIdx="2">
    <p:extLst>
      <p:ext uri="{19B8F6BF-5375-455C-9EA6-DF929625EA0E}">
        <p15:presenceInfo xmlns:p15="http://schemas.microsoft.com/office/powerpoint/2012/main" userId="page hayes" providerId="None"/>
      </p:ext>
    </p:extLst>
  </p:cmAuthor>
  <p:cmAuthor id="4" name="Mithoowani, Siraj" initials="MS" lastIdx="2" clrIdx="3">
    <p:extLst>
      <p:ext uri="{19B8F6BF-5375-455C-9EA6-DF929625EA0E}">
        <p15:presenceInfo xmlns:p15="http://schemas.microsoft.com/office/powerpoint/2012/main" userId="S::mithoos@mcmaster.ca::fb6f30ad-e990-466b-a8a9-3fcdb48c69c7" providerId="AD"/>
      </p:ext>
    </p:extLst>
  </p:cmAuthor>
  <p:cmAuthor id="5" name="Marc Carrier" initials="MC" lastIdx="1" clrIdx="4">
    <p:extLst>
      <p:ext uri="{19B8F6BF-5375-455C-9EA6-DF929625EA0E}">
        <p15:presenceInfo xmlns:p15="http://schemas.microsoft.com/office/powerpoint/2012/main" userId="S::mcarrier@toh.ca::0bc120e7-ef1e-4532-827a-4a1a6efcd67e" providerId="AD"/>
      </p:ext>
    </p:extLst>
  </p:cmAuthor>
  <p:cmAuthor id="6" name="Kailee Boedeker" initials="KB" lastIdx="1" clrIdx="5">
    <p:extLst>
      <p:ext uri="{19B8F6BF-5375-455C-9EA6-DF929625EA0E}">
        <p15:presenceInfo xmlns:p15="http://schemas.microsoft.com/office/powerpoint/2012/main" userId="S::KBoedeker@hq.hematology.org::b77dd867-4351-4e21-a3f6-fcf19f53a3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B0"/>
    <a:srgbClr val="E63E30"/>
    <a:srgbClr val="E53E31"/>
    <a:srgbClr val="C9D7AF"/>
    <a:srgbClr val="91AF5F"/>
    <a:srgbClr val="BEE0E4"/>
    <a:srgbClr val="90CCD3"/>
    <a:srgbClr val="8B80A3"/>
    <a:srgbClr val="F99D1C"/>
    <a:srgbClr val="538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F314A-DB14-4B42-C3D5-7D77EB57BE78}" v="2" dt="2023-07-19T17:53:16.501"/>
    <p1510:client id="{3F1BEFF0-523F-4EF6-ABC6-04D3617C89BB}" v="1" dt="2023-06-26T20:28:34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335" autoAdjust="0"/>
  </p:normalViewPr>
  <p:slideViewPr>
    <p:cSldViewPr snapToGrid="0">
      <p:cViewPr varScale="1">
        <p:scale>
          <a:sx n="51" d="100"/>
          <a:sy n="51" d="100"/>
        </p:scale>
        <p:origin x="1064" y="36"/>
      </p:cViewPr>
      <p:guideLst/>
    </p:cSldViewPr>
  </p:slideViewPr>
  <p:outlineViewPr>
    <p:cViewPr>
      <p:scale>
        <a:sx n="33" d="100"/>
        <a:sy n="33" d="100"/>
      </p:scale>
      <p:origin x="0" y="-536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Paliani" userId="a5b1fdcc-e7bb-40e6-ad11-c70cf6bc8755" providerId="ADAL" clId="{3F1BEFF0-523F-4EF6-ABC6-04D3617C89BB}"/>
    <pc:docChg chg="undo custSel addSld modSld">
      <pc:chgData name="Sarah Paliani" userId="a5b1fdcc-e7bb-40e6-ad11-c70cf6bc8755" providerId="ADAL" clId="{3F1BEFF0-523F-4EF6-ABC6-04D3617C89BB}" dt="2023-06-26T20:28:37.475" v="11" actId="1076"/>
      <pc:docMkLst>
        <pc:docMk/>
      </pc:docMkLst>
      <pc:sldChg chg="addSp modSp mod modShow">
        <pc:chgData name="Sarah Paliani" userId="a5b1fdcc-e7bb-40e6-ad11-c70cf6bc8755" providerId="ADAL" clId="{3F1BEFF0-523F-4EF6-ABC6-04D3617C89BB}" dt="2023-06-26T20:28:37.475" v="11" actId="1076"/>
        <pc:sldMkLst>
          <pc:docMk/>
          <pc:sldMk cId="1623834847" sldId="258"/>
        </pc:sldMkLst>
        <pc:spChg chg="mod">
          <ac:chgData name="Sarah Paliani" userId="a5b1fdcc-e7bb-40e6-ad11-c70cf6bc8755" providerId="ADAL" clId="{3F1BEFF0-523F-4EF6-ABC6-04D3617C89BB}" dt="2023-06-26T20:28:30.323" v="8" actId="14100"/>
          <ac:spMkLst>
            <pc:docMk/>
            <pc:sldMk cId="1623834847" sldId="258"/>
            <ac:spMk id="3" creationId="{F824E6A8-5613-421F-8044-B6B74D5B6E18}"/>
          </ac:spMkLst>
        </pc:spChg>
        <pc:spChg chg="mod">
          <ac:chgData name="Sarah Paliani" userId="a5b1fdcc-e7bb-40e6-ad11-c70cf6bc8755" providerId="ADAL" clId="{3F1BEFF0-523F-4EF6-ABC6-04D3617C89BB}" dt="2023-06-26T20:28:33.048" v="9" actId="14100"/>
          <ac:spMkLst>
            <pc:docMk/>
            <pc:sldMk cId="1623834847" sldId="258"/>
            <ac:spMk id="4" creationId="{07309C5C-6E11-4DF2-8E4D-2C5530080A15}"/>
          </ac:spMkLst>
        </pc:spChg>
        <pc:spChg chg="add mod">
          <ac:chgData name="Sarah Paliani" userId="a5b1fdcc-e7bb-40e6-ad11-c70cf6bc8755" providerId="ADAL" clId="{3F1BEFF0-523F-4EF6-ABC6-04D3617C89BB}" dt="2023-06-26T20:28:37.475" v="11" actId="1076"/>
          <ac:spMkLst>
            <pc:docMk/>
            <pc:sldMk cId="1623834847" sldId="258"/>
            <ac:spMk id="5" creationId="{F1FDBB2D-29F3-9F53-4090-DB47C3043CCB}"/>
          </ac:spMkLst>
        </pc:spChg>
        <pc:spChg chg="mod">
          <ac:chgData name="Sarah Paliani" userId="a5b1fdcc-e7bb-40e6-ad11-c70cf6bc8755" providerId="ADAL" clId="{3F1BEFF0-523F-4EF6-ABC6-04D3617C89BB}" dt="2023-06-26T20:28:17.445" v="4" actId="14100"/>
          <ac:spMkLst>
            <pc:docMk/>
            <pc:sldMk cId="1623834847" sldId="258"/>
            <ac:spMk id="6" creationId="{AECCE9CB-824E-4CA9-AB76-B3775E792044}"/>
          </ac:spMkLst>
        </pc:spChg>
        <pc:spChg chg="mod">
          <ac:chgData name="Sarah Paliani" userId="a5b1fdcc-e7bb-40e6-ad11-c70cf6bc8755" providerId="ADAL" clId="{3F1BEFF0-523F-4EF6-ABC6-04D3617C89BB}" dt="2023-06-26T20:28:28.320" v="7" actId="14100"/>
          <ac:spMkLst>
            <pc:docMk/>
            <pc:sldMk cId="1623834847" sldId="258"/>
            <ac:spMk id="7" creationId="{64C897C3-EBF7-48DB-A65B-2BB4B85599B7}"/>
          </ac:spMkLst>
        </pc:spChg>
        <pc:spChg chg="mod">
          <ac:chgData name="Sarah Paliani" userId="a5b1fdcc-e7bb-40e6-ad11-c70cf6bc8755" providerId="ADAL" clId="{3F1BEFF0-523F-4EF6-ABC6-04D3617C89BB}" dt="2023-06-26T20:28:25.705" v="6" actId="1076"/>
          <ac:spMkLst>
            <pc:docMk/>
            <pc:sldMk cId="1623834847" sldId="258"/>
            <ac:spMk id="8" creationId="{EBAD31F5-B205-4523-B4DA-87F4D6E146B4}"/>
          </ac:spMkLst>
        </pc:spChg>
      </pc:sldChg>
      <pc:sldChg chg="add">
        <pc:chgData name="Sarah Paliani" userId="a5b1fdcc-e7bb-40e6-ad11-c70cf6bc8755" providerId="ADAL" clId="{3F1BEFF0-523F-4EF6-ABC6-04D3617C89BB}" dt="2023-06-26T20:28:12.416" v="2" actId="2890"/>
        <pc:sldMkLst>
          <pc:docMk/>
          <pc:sldMk cId="4290051277" sldId="367"/>
        </pc:sldMkLst>
      </pc:sldChg>
    </pc:docChg>
  </pc:docChgLst>
  <pc:docChgLst>
    <pc:chgData name="Kailee Boedeker" userId="b77dd867-4351-4e21-a3f6-fcf19f53a39f" providerId="ADAL" clId="{5F1ED657-97A8-4155-95AB-8B46C60768D9}"/>
    <pc:docChg chg="custSel modSld">
      <pc:chgData name="Kailee Boedeker" userId="b77dd867-4351-4e21-a3f6-fcf19f53a39f" providerId="ADAL" clId="{5F1ED657-97A8-4155-95AB-8B46C60768D9}" dt="2021-02-10T21:32:50.009" v="98" actId="1592"/>
      <pc:docMkLst>
        <pc:docMk/>
      </pc:docMkLst>
      <pc:sldChg chg="modSp mod">
        <pc:chgData name="Kailee Boedeker" userId="b77dd867-4351-4e21-a3f6-fcf19f53a39f" providerId="ADAL" clId="{5F1ED657-97A8-4155-95AB-8B46C60768D9}" dt="2021-02-10T21:29:25.996" v="93" actId="20577"/>
        <pc:sldMkLst>
          <pc:docMk/>
          <pc:sldMk cId="3313246422" sldId="257"/>
        </pc:sldMkLst>
        <pc:spChg chg="mod">
          <ac:chgData name="Kailee Boedeker" userId="b77dd867-4351-4e21-a3f6-fcf19f53a39f" providerId="ADAL" clId="{5F1ED657-97A8-4155-95AB-8B46C60768D9}" dt="2021-02-10T21:29:25.996" v="93" actId="20577"/>
          <ac:spMkLst>
            <pc:docMk/>
            <pc:sldMk cId="3313246422" sldId="257"/>
            <ac:spMk id="3" creationId="{A00B8377-9FDE-4791-9707-C7B2337F5934}"/>
          </ac:spMkLst>
        </pc:spChg>
      </pc:sldChg>
      <pc:sldChg chg="delCm">
        <pc:chgData name="Kailee Boedeker" userId="b77dd867-4351-4e21-a3f6-fcf19f53a39f" providerId="ADAL" clId="{5F1ED657-97A8-4155-95AB-8B46C60768D9}" dt="2021-02-10T21:32:50.009" v="98" actId="1592"/>
        <pc:sldMkLst>
          <pc:docMk/>
          <pc:sldMk cId="1761529900" sldId="299"/>
        </pc:sldMkLst>
      </pc:sldChg>
      <pc:sldChg chg="modNotesTx">
        <pc:chgData name="Kailee Boedeker" userId="b77dd867-4351-4e21-a3f6-fcf19f53a39f" providerId="ADAL" clId="{5F1ED657-97A8-4155-95AB-8B46C60768D9}" dt="2021-02-10T21:30:01.762" v="94" actId="20577"/>
        <pc:sldMkLst>
          <pc:docMk/>
          <pc:sldMk cId="2562886988" sldId="304"/>
        </pc:sldMkLst>
      </pc:sldChg>
      <pc:sldChg chg="addSp delSp modSp mod modNotesTx">
        <pc:chgData name="Kailee Boedeker" userId="b77dd867-4351-4e21-a3f6-fcf19f53a39f" providerId="ADAL" clId="{5F1ED657-97A8-4155-95AB-8B46C60768D9}" dt="2021-02-10T21:29:02.820" v="8" actId="20577"/>
        <pc:sldMkLst>
          <pc:docMk/>
          <pc:sldMk cId="934744782" sldId="332"/>
        </pc:sldMkLst>
        <pc:spChg chg="mod">
          <ac:chgData name="Kailee Boedeker" userId="b77dd867-4351-4e21-a3f6-fcf19f53a39f" providerId="ADAL" clId="{5F1ED657-97A8-4155-95AB-8B46C60768D9}" dt="2021-02-10T21:28:58.095" v="7" actId="20577"/>
          <ac:spMkLst>
            <pc:docMk/>
            <pc:sldMk cId="934744782" sldId="332"/>
            <ac:spMk id="3" creationId="{D6598563-646C-4343-96F0-E7607957F55C}"/>
          </ac:spMkLst>
        </pc:spChg>
        <pc:picChg chg="del">
          <ac:chgData name="Kailee Boedeker" userId="b77dd867-4351-4e21-a3f6-fcf19f53a39f" providerId="ADAL" clId="{5F1ED657-97A8-4155-95AB-8B46C60768D9}" dt="2021-02-10T21:28:37.081" v="0" actId="478"/>
          <ac:picMkLst>
            <pc:docMk/>
            <pc:sldMk cId="934744782" sldId="332"/>
            <ac:picMk id="5" creationId="{91140B46-B246-F24C-9352-1886CD64D4C6}"/>
          </ac:picMkLst>
        </pc:picChg>
        <pc:picChg chg="add mod">
          <ac:chgData name="Kailee Boedeker" userId="b77dd867-4351-4e21-a3f6-fcf19f53a39f" providerId="ADAL" clId="{5F1ED657-97A8-4155-95AB-8B46C60768D9}" dt="2021-02-10T21:28:52.262" v="6" actId="1076"/>
          <ac:picMkLst>
            <pc:docMk/>
            <pc:sldMk cId="934744782" sldId="332"/>
            <ac:picMk id="6" creationId="{33DFC802-2D99-4F79-B7A4-19CE314BB6FC}"/>
          </ac:picMkLst>
        </pc:picChg>
      </pc:sldChg>
      <pc:sldChg chg="delCm">
        <pc:chgData name="Kailee Boedeker" userId="b77dd867-4351-4e21-a3f6-fcf19f53a39f" providerId="ADAL" clId="{5F1ED657-97A8-4155-95AB-8B46C60768D9}" dt="2021-02-10T21:32:24.971" v="95" actId="1592"/>
        <pc:sldMkLst>
          <pc:docMk/>
          <pc:sldMk cId="3943825894" sldId="355"/>
        </pc:sldMkLst>
      </pc:sldChg>
      <pc:sldChg chg="modNotesTx">
        <pc:chgData name="Kailee Boedeker" userId="b77dd867-4351-4e21-a3f6-fcf19f53a39f" providerId="ADAL" clId="{5F1ED657-97A8-4155-95AB-8B46C60768D9}" dt="2021-02-10T21:32:36.317" v="97" actId="6549"/>
        <pc:sldMkLst>
          <pc:docMk/>
          <pc:sldMk cId="3195856848" sldId="361"/>
        </pc:sldMkLst>
      </pc:sldChg>
    </pc:docChg>
  </pc:docChgLst>
  <pc:docChgLst>
    <pc:chgData name="Sarah Paliani" userId="S::spaliani@hq.hematology.org::a5b1fdcc-e7bb-40e6-ad11-c70cf6bc8755" providerId="AD" clId="Web-{017F314A-DB14-4B42-C3D5-7D77EB57BE78}"/>
    <pc:docChg chg="delSld modSld">
      <pc:chgData name="Sarah Paliani" userId="S::spaliani@hq.hematology.org::a5b1fdcc-e7bb-40e6-ad11-c70cf6bc8755" providerId="AD" clId="Web-{017F314A-DB14-4B42-C3D5-7D77EB57BE78}" dt="2023-07-19T17:53:16.501" v="1"/>
      <pc:docMkLst>
        <pc:docMk/>
      </pc:docMkLst>
      <pc:sldChg chg="mod modShow">
        <pc:chgData name="Sarah Paliani" userId="S::spaliani@hq.hematology.org::a5b1fdcc-e7bb-40e6-ad11-c70cf6bc8755" providerId="AD" clId="Web-{017F314A-DB14-4B42-C3D5-7D77EB57BE78}" dt="2023-07-19T17:53:08.751" v="0"/>
        <pc:sldMkLst>
          <pc:docMk/>
          <pc:sldMk cId="1623834847" sldId="258"/>
        </pc:sldMkLst>
      </pc:sldChg>
      <pc:sldChg chg="del">
        <pc:chgData name="Sarah Paliani" userId="S::spaliani@hq.hematology.org::a5b1fdcc-e7bb-40e6-ad11-c70cf6bc8755" providerId="AD" clId="Web-{017F314A-DB14-4B42-C3D5-7D77EB57BE78}" dt="2023-07-19T17:53:16.501" v="1"/>
        <pc:sldMkLst>
          <pc:docMk/>
          <pc:sldMk cId="4290051277" sldId="3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1B3E-7430-49BE-93E3-84FC237EB9A5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19AF-31E1-4C13-8A47-7C32BFDA6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5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68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68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sng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25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13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5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08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172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Khorana AA, </a:t>
            </a:r>
            <a:r>
              <a:rPr lang="en-US" dirty="0" err="1"/>
              <a:t>Kuderer</a:t>
            </a:r>
            <a:r>
              <a:rPr lang="en-US" dirty="0"/>
              <a:t> NM, </a:t>
            </a:r>
            <a:r>
              <a:rPr lang="en-US" dirty="0" err="1"/>
              <a:t>Culakova</a:t>
            </a:r>
            <a:r>
              <a:rPr lang="en-US" dirty="0"/>
              <a:t> E, et al. Development and validation of a predictive model for chemotherapy-associated thrombosis. Blood 2008; 111:4902.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94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Khorana AA, </a:t>
            </a:r>
            <a:r>
              <a:rPr lang="en-US" dirty="0" err="1"/>
              <a:t>Kuderer</a:t>
            </a:r>
            <a:r>
              <a:rPr lang="en-US" dirty="0"/>
              <a:t> NM, </a:t>
            </a:r>
            <a:r>
              <a:rPr lang="en-US" dirty="0" err="1"/>
              <a:t>Culakova</a:t>
            </a:r>
            <a:r>
              <a:rPr lang="en-US" dirty="0"/>
              <a:t> E, et al. Development and validation of a predictive model for chemotherapy-associated thrombosis. Blood 2008; 111:4902.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53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Mulder et al.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Khorana score for prediction of venous thromboembolism in cancer patients: a systematic review and meta-analysis.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Haematologica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2019 Jun;104(6):1277-1287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101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23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267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9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162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318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599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157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Noble S, Banerjee S, Pease NJ. Management of venous thromboembolism in far-advanced cancer: current practice.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supportive &amp; palliative care.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2019:bmjspcare-2019-001804.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Tardy B, Picard S,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Guirimand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et al. Bleeding risk of terminally ill patients hospitalized in palliative care units: the RHESO study.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Thrombosis and Haemostasis.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2017;15(3):420- 428.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194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35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/>
              </a:rPr>
              <a:t>Warnings on </a:t>
            </a:r>
            <a:r>
              <a:rPr lang="en-US" baseline="0" dirty="0" err="1">
                <a:sym typeface="Wingdings"/>
              </a:rPr>
              <a:t>cabozantinib</a:t>
            </a:r>
            <a:r>
              <a:rPr lang="en-US" baseline="0" dirty="0">
                <a:sym typeface="Wingdings"/>
              </a:rPr>
              <a:t> product label – severe hemorrhage (avoid in patients with recent hemorrhage); thromboembolic events (discontinue the drug in patients who develop serious arterial/venous event); hematologic toxicity (low counts)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 err="1">
                <a:sym typeface="Wingdings"/>
              </a:rPr>
              <a:t>Cabozantinib</a:t>
            </a:r>
            <a:r>
              <a:rPr lang="en-US" baseline="0" dirty="0">
                <a:sym typeface="Wingdings"/>
              </a:rPr>
              <a:t>: Substrate of CYP 2C9 (minor) and CYP 3A4 (major)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1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823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65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738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404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073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44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72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37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41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72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38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57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451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733" b="1" i="0" cap="none" baseline="0">
                <a:solidFill>
                  <a:srgbClr val="E33D33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71" y="4066360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b="1" cap="none" baseline="0">
                <a:solidFill>
                  <a:srgbClr val="E53E3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2033094"/>
            <a:ext cx="10972800" cy="3954624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19076-BE8D-2C47-946C-80856A3A4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E195A5-01B6-9E42-A4B3-047ACDC2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E88F0-BFDA-2D49-908A-4FE3AB1E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4" orient="horz" pos="1176" userDrawn="1">
          <p15:clr>
            <a:srgbClr val="FBAE40"/>
          </p15:clr>
        </p15:guide>
        <p15:guide id="5" orient="horz" pos="1272" userDrawn="1">
          <p15:clr>
            <a:srgbClr val="FBAE40"/>
          </p15:clr>
        </p15:guide>
        <p15:guide id="6" orient="horz" pos="2136" userDrawn="1">
          <p15:clr>
            <a:srgbClr val="FBAE40"/>
          </p15:clr>
        </p15:guide>
        <p15:guide id="7" orient="horz" pos="3984" userDrawn="1">
          <p15:clr>
            <a:srgbClr val="FBAE40"/>
          </p15:clr>
        </p15:guide>
        <p15:guide id="8" pos="5112" userDrawn="1">
          <p15:clr>
            <a:srgbClr val="FBAE40"/>
          </p15:clr>
        </p15:guide>
        <p15:guide id="9" pos="52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267" b="0" cap="all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627447"/>
            <a:ext cx="3344984" cy="230555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CEA077D-40D2-7645-91D9-F5061C772B13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7447"/>
            <a:ext cx="2844800" cy="23055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4AA7F1F-F248-F943-913A-EBF08A13E9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42E69-0C09-F444-A5C0-B02321CB1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29D21F-6040-F54A-B444-DB253958B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E890E63-09A9-CB45-AC48-FF418B99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A6EE22-B7DB-5B4B-B5D2-2EEEFE9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3299B4-6F1F-0046-B254-9E3A6D5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50B3E6F-7A39-CF45-ADD0-6E0AECB7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B46124-DE82-0045-B51B-9A3FACAE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954624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A240D1-DD63-EB47-8276-86606C433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8746E5C-DBFC-7B46-ABB5-A849E20B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A71B089-2AE1-874D-8FDA-85E7D6D1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121A57-8680-394B-BA11-63468667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0F8247-89C7-B141-805B-FDE768F87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954624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373299-D979-264B-8C6E-7DADC44DF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C3435A-B2B5-7448-A877-D9F307D5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0CBB7F-5239-4241-A33C-60662552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0" y="6492876"/>
            <a:ext cx="33189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090422-FAC2-1B47-B696-15B7C4FF0E2E}" type="datetime1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0ABAB64-726D-C943-9B15-2E81C6025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4267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atology.org/vt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DA74-9D26-4A66-94C6-AF6D2540E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774680"/>
            <a:ext cx="10363200" cy="891931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CA" sz="4000" b="0" dirty="0"/>
              <a:t>Prevention and treatment of VTE in patients with cancer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2461E5A-55F3-D641-806A-FEC40503F555}"/>
              </a:ext>
            </a:extLst>
          </p:cNvPr>
          <p:cNvSpPr txBox="1">
            <a:spLocks/>
          </p:cNvSpPr>
          <p:nvPr/>
        </p:nvSpPr>
        <p:spPr>
          <a:xfrm>
            <a:off x="914400" y="4043563"/>
            <a:ext cx="8534400" cy="279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609585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219170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1828754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438339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i="1" cap="none" dirty="0"/>
              <a:t>An Educational Slide Set </a:t>
            </a:r>
          </a:p>
          <a:p>
            <a:pPr algn="l"/>
            <a:r>
              <a:rPr lang="en-CA" sz="2000" cap="none" dirty="0"/>
              <a:t>American Society of Hematology 2020 Guidelines </a:t>
            </a:r>
            <a:br>
              <a:rPr lang="en-CA" sz="2000" cap="none" dirty="0"/>
            </a:br>
            <a:r>
              <a:rPr lang="en-CA" sz="2000" cap="none" dirty="0"/>
              <a:t>for Management of Venous Thromboembolism</a:t>
            </a:r>
          </a:p>
          <a:p>
            <a:pPr algn="l"/>
            <a:endParaRPr lang="en-US" sz="1800" b="1" cap="none" dirty="0"/>
          </a:p>
          <a:p>
            <a:pPr algn="l">
              <a:spcBef>
                <a:spcPts val="0"/>
              </a:spcBef>
            </a:pPr>
            <a:r>
              <a:rPr lang="en-US" sz="1600" b="1" cap="none" dirty="0"/>
              <a:t>Slide set author: </a:t>
            </a:r>
            <a:br>
              <a:rPr lang="en-US" sz="1600" cap="none" dirty="0"/>
            </a:br>
            <a:r>
              <a:rPr lang="en-CA" sz="1600" cap="none" dirty="0"/>
              <a:t>Siraj </a:t>
            </a:r>
            <a:r>
              <a:rPr lang="en-CA" sz="1600" cap="none" dirty="0" err="1"/>
              <a:t>Mithoowani</a:t>
            </a:r>
            <a:r>
              <a:rPr lang="en-CA" sz="1600" cap="none" dirty="0"/>
              <a:t> MD, MHPE (McMaster University)</a:t>
            </a:r>
          </a:p>
        </p:txBody>
      </p:sp>
    </p:spTree>
    <p:extLst>
      <p:ext uri="{BB962C8B-B14F-4D97-AF65-F5344CB8AC3E}">
        <p14:creationId xmlns:p14="http://schemas.microsoft.com/office/powerpoint/2010/main" val="423979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29126" y="1345333"/>
            <a:ext cx="11333748" cy="19670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200" b="1" dirty="0">
                <a:solidFill>
                  <a:srgbClr val="FF0000"/>
                </a:solidFill>
              </a:rPr>
              <a:t>patients with cancer undergoing a surgical procedure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using </a:t>
            </a:r>
            <a:r>
              <a:rPr lang="en-CA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either LMWH or fondaparinux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 rather than UFH (</a:t>
            </a:r>
            <a:r>
              <a:rPr lang="en-CA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low certainty in the evidence about effects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48826"/>
              </p:ext>
            </p:extLst>
          </p:nvPr>
        </p:nvGraphicFramePr>
        <p:xfrm>
          <a:off x="774640" y="3085549"/>
          <a:ext cx="9666596" cy="3264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UFH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0.82</a:t>
                      </a:r>
                    </a:p>
                    <a:p>
                      <a:pPr algn="ctr"/>
                      <a:r>
                        <a:rPr lang="en-CA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(0.63 to 1.07)</a:t>
                      </a:r>
                      <a:r>
                        <a:rPr lang="en-CA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CA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109 out of 2155 (5.1%)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fewer deaths per 1,000</a:t>
                      </a:r>
                    </a:p>
                    <a:p>
                      <a:pPr algn="ctr"/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(19 fewer to 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0.52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(0.20 to 1.34)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 out of 3138 (0.6%)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2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0.67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(0.27 to 1.69)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out of 1144 (1.0%)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(7 fewer to 7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1.01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(0.69 to 1.48)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reported (5.6%)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more bleed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(17 fewer to 27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  <a:tr h="499445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Reoperation for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1.01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(0.69 to 1.48)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32 out of 627 (5.1%)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re-operations per 1,000</a:t>
                      </a:r>
                    </a:p>
                    <a:p>
                      <a:pPr algn="ctr"/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(22 fewer to 26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1608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74299-614A-8E4E-994A-871973D1B4D5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FBF09E-F056-1648-8675-052E0E4489D3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High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43121E-9547-AA4E-A627-DCEE01A6B82F}"/>
                </a:ext>
              </a:extLst>
            </p:cNvPr>
            <p:cNvSpPr/>
            <p:nvPr/>
          </p:nvSpPr>
          <p:spPr>
            <a:xfrm>
              <a:off x="8831959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423597-36DD-C94C-8AEC-39482A460F40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A8B08F-8871-044B-A510-6FED91F1B423}"/>
                </a:ext>
              </a:extLst>
            </p:cNvPr>
            <p:cNvSpPr/>
            <p:nvPr/>
          </p:nvSpPr>
          <p:spPr>
            <a:xfrm>
              <a:off x="10267355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096B56D-0373-7F42-9C9E-F84B2E5749B0}"/>
              </a:ext>
            </a:extLst>
          </p:cNvPr>
          <p:cNvSpPr/>
          <p:nvPr/>
        </p:nvSpPr>
        <p:spPr>
          <a:xfrm>
            <a:off x="847050" y="3981536"/>
            <a:ext cx="158294" cy="141947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27D8EEB-435F-4547-8D40-8571B86EF383}"/>
              </a:ext>
            </a:extLst>
          </p:cNvPr>
          <p:cNvSpPr/>
          <p:nvPr/>
        </p:nvSpPr>
        <p:spPr>
          <a:xfrm>
            <a:off x="841534" y="4518704"/>
            <a:ext cx="158294" cy="141947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7FCF56-9F79-1748-8661-7F81103B1F60}"/>
              </a:ext>
            </a:extLst>
          </p:cNvPr>
          <p:cNvSpPr/>
          <p:nvPr/>
        </p:nvSpPr>
        <p:spPr>
          <a:xfrm>
            <a:off x="847182" y="4992596"/>
            <a:ext cx="158294" cy="141947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3FEC25-6DFC-8643-B497-EC8438205275}"/>
              </a:ext>
            </a:extLst>
          </p:cNvPr>
          <p:cNvSpPr/>
          <p:nvPr/>
        </p:nvSpPr>
        <p:spPr>
          <a:xfrm>
            <a:off x="841534" y="5550909"/>
            <a:ext cx="158294" cy="141947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3648D8-5BFE-774D-A41E-546C6D0B3122}"/>
              </a:ext>
            </a:extLst>
          </p:cNvPr>
          <p:cNvSpPr/>
          <p:nvPr/>
        </p:nvSpPr>
        <p:spPr>
          <a:xfrm>
            <a:off x="841534" y="6075722"/>
            <a:ext cx="158294" cy="141947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73C494-368E-9446-B5B8-AAC3A98BA419}"/>
              </a:ext>
            </a:extLst>
          </p:cNvPr>
          <p:cNvSpPr txBox="1"/>
          <p:nvPr/>
        </p:nvSpPr>
        <p:spPr>
          <a:xfrm>
            <a:off x="776117" y="2797928"/>
            <a:ext cx="114943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CA" sz="1600" b="1" dirty="0">
                <a:solidFill>
                  <a:schemeClr val="accent1"/>
                </a:solidFill>
              </a:rPr>
              <a:t>LMWH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versus </a:t>
            </a:r>
            <a:r>
              <a:rPr lang="en-CA" sz="1600" b="1" dirty="0">
                <a:solidFill>
                  <a:schemeClr val="accent1"/>
                </a:solidFill>
              </a:rPr>
              <a:t>UFH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</a:t>
            </a:r>
          </a:p>
        </p:txBody>
      </p:sp>
    </p:spTree>
    <p:extLst>
      <p:ext uri="{BB962C8B-B14F-4D97-AF65-F5344CB8AC3E}">
        <p14:creationId xmlns:p14="http://schemas.microsoft.com/office/powerpoint/2010/main" val="32333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29126" y="1345333"/>
            <a:ext cx="11333748" cy="19670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200" b="1" dirty="0">
                <a:solidFill>
                  <a:srgbClr val="FF0000"/>
                </a:solidFill>
              </a:rPr>
              <a:t>patients with cancer undergoing a surgical procedure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using </a:t>
            </a:r>
            <a:r>
              <a:rPr lang="en-CA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either LMWH or fondaparinux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 rather than UFH (</a:t>
            </a:r>
            <a:r>
              <a:rPr lang="en-CA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low certainty in the evidence about effects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96190"/>
              </p:ext>
            </p:extLst>
          </p:nvPr>
        </p:nvGraphicFramePr>
        <p:xfrm>
          <a:off x="774640" y="3309483"/>
          <a:ext cx="9666596" cy="2722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Fondaparinux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reported</a:t>
                      </a:r>
                      <a:endParaRPr lang="en-CA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0.40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(0.14 to 1.12)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(62 fewer to 9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0.40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(0.14 to 1.12)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(62 fewer to 9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1.34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(0.81 to 2.22)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27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74299-614A-8E4E-994A-871973D1B4D5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FBF09E-F056-1648-8675-052E0E4489D3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High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43121E-9547-AA4E-A627-DCEE01A6B82F}"/>
                </a:ext>
              </a:extLst>
            </p:cNvPr>
            <p:cNvSpPr/>
            <p:nvPr/>
          </p:nvSpPr>
          <p:spPr>
            <a:xfrm>
              <a:off x="8831959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423597-36DD-C94C-8AEC-39482A460F40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A8B08F-8871-044B-A510-6FED91F1B423}"/>
                </a:ext>
              </a:extLst>
            </p:cNvPr>
            <p:cNvSpPr/>
            <p:nvPr/>
          </p:nvSpPr>
          <p:spPr>
            <a:xfrm>
              <a:off x="10267355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673C494-368E-9446-B5B8-AAC3A98BA419}"/>
              </a:ext>
            </a:extLst>
          </p:cNvPr>
          <p:cNvSpPr txBox="1"/>
          <p:nvPr/>
        </p:nvSpPr>
        <p:spPr>
          <a:xfrm>
            <a:off x="776117" y="3021862"/>
            <a:ext cx="114943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CA" sz="1600" b="1" dirty="0">
                <a:solidFill>
                  <a:schemeClr val="accent1"/>
                </a:solidFill>
              </a:rPr>
              <a:t>Fondaparinux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versus </a:t>
            </a:r>
            <a:r>
              <a:rPr lang="en-CA" sz="1600" b="1" dirty="0">
                <a:solidFill>
                  <a:schemeClr val="accent1"/>
                </a:solidFill>
              </a:rPr>
              <a:t>LMWH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1B03B1-E6D7-914C-B076-D599298B7A81}"/>
              </a:ext>
            </a:extLst>
          </p:cNvPr>
          <p:cNvSpPr/>
          <p:nvPr/>
        </p:nvSpPr>
        <p:spPr>
          <a:xfrm>
            <a:off x="819404" y="468335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0F5622-9EB0-C74F-95BB-269722C104F0}"/>
              </a:ext>
            </a:extLst>
          </p:cNvPr>
          <p:cNvSpPr/>
          <p:nvPr/>
        </p:nvSpPr>
        <p:spPr>
          <a:xfrm>
            <a:off x="819404" y="5208652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45DFA5-7025-2446-8E41-2B1B8F903B15}"/>
              </a:ext>
            </a:extLst>
          </p:cNvPr>
          <p:cNvSpPr/>
          <p:nvPr/>
        </p:nvSpPr>
        <p:spPr>
          <a:xfrm>
            <a:off x="819404" y="570786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3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6CA8-807F-EF44-BC36-D365C7E1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F513-3C4A-EB44-B20C-A5048A09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UFH is generally preferred over LMWH for patients with cancer with severe renal impairment (defined as a creatinine clearance &lt; 30 mL/min)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planning for extended thromboprophylaxis (continuing pharmacological thromboprophylaxis at home), the guideline panel suggests the use of LMWH</a:t>
            </a:r>
          </a:p>
        </p:txBody>
      </p:sp>
    </p:spTree>
    <p:extLst>
      <p:ext uri="{BB962C8B-B14F-4D97-AF65-F5344CB8AC3E}">
        <p14:creationId xmlns:p14="http://schemas.microsoft.com/office/powerpoint/2010/main" val="218812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15874" y="1333500"/>
            <a:ext cx="11333748" cy="155915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200" b="1" dirty="0">
                <a:solidFill>
                  <a:srgbClr val="FF0000"/>
                </a:solidFill>
              </a:rPr>
              <a:t>patients with cancer undergoing a surgical procedure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using </a:t>
            </a:r>
            <a:r>
              <a:rPr lang="en-CA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post-operative thromboprophylaxis over pre-operative thromboprophylaxis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CA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low certainty in the evidence about effects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  <a:b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194278-611B-3747-BB19-D55DD36AC5C9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26BC84-DFB6-7945-A64D-6DDA2B117FC1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05DDF3-55AE-C64F-9DDA-FDEEF8544FD0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C8A592C-0F9D-EC4D-A9FF-DFA785C1A96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2A25DA-3F6C-834B-8FB1-A19161C87B88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823917-4F6A-5A4A-9EA5-19C759A8A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05413"/>
              </p:ext>
            </p:extLst>
          </p:nvPr>
        </p:nvGraphicFramePr>
        <p:xfrm>
          <a:off x="774640" y="3309483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immediate post-op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pre-operative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0.74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(0.50 to 1.09)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(13 fewer to 2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4.16)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3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0.86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(0.62 to 1.19)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51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(19 fewer to 10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1.55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(1.14 to 2.12)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more to 32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59580F0D-A957-0147-AE48-46A592B81FB5}"/>
              </a:ext>
            </a:extLst>
          </p:cNvPr>
          <p:cNvSpPr/>
          <p:nvPr/>
        </p:nvSpPr>
        <p:spPr>
          <a:xfrm>
            <a:off x="819404" y="472067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8EC09E-F96A-A44B-BC92-A864149C7D83}"/>
              </a:ext>
            </a:extLst>
          </p:cNvPr>
          <p:cNvSpPr/>
          <p:nvPr/>
        </p:nvSpPr>
        <p:spPr>
          <a:xfrm>
            <a:off x="819404" y="528329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B33D15-29BB-0C4B-B866-CC86CD9555A6}"/>
              </a:ext>
            </a:extLst>
          </p:cNvPr>
          <p:cNvSpPr/>
          <p:nvPr/>
        </p:nvSpPr>
        <p:spPr>
          <a:xfrm>
            <a:off x="819404" y="430384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FC5546-50B7-3445-A0A0-A147EA0EFC61}"/>
              </a:ext>
            </a:extLst>
          </p:cNvPr>
          <p:cNvSpPr/>
          <p:nvPr/>
        </p:nvSpPr>
        <p:spPr>
          <a:xfrm>
            <a:off x="819781" y="5771270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7A777-1CD8-A840-84D2-42FCDC5F7C80}"/>
              </a:ext>
            </a:extLst>
          </p:cNvPr>
          <p:cNvSpPr/>
          <p:nvPr/>
        </p:nvSpPr>
        <p:spPr>
          <a:xfrm>
            <a:off x="774640" y="5635689"/>
            <a:ext cx="9666596" cy="556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6FAA-8DDE-449D-B096-EA7270B4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dirty="0"/>
              <a:t>Case 1,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CA" sz="2400" dirty="0"/>
              <a:t>You prescribe </a:t>
            </a:r>
            <a:r>
              <a:rPr lang="en-CA" sz="2400" dirty="0" err="1"/>
              <a:t>dalteparin</a:t>
            </a:r>
            <a:r>
              <a:rPr lang="en-CA" sz="2400" dirty="0"/>
              <a:t> 5,000 IU </a:t>
            </a:r>
            <a:r>
              <a:rPr lang="en-CA" sz="2400" dirty="0" err="1"/>
              <a:t>subcut</a:t>
            </a:r>
            <a:r>
              <a:rPr lang="en-CA" sz="2400" dirty="0"/>
              <a:t> daily post-operatively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Your patient’s post-operative course is uneventful and discharge is planned on post-operative day 3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400" b="1" dirty="0"/>
              <a:t>What duration of pharmacological thromboprophylaxis do you recommend?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Discontinue pharmacological thromboprophylaxis at discharge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Discontinue pharmacological thromboprophylaxis once your patient is ambulatory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Continue pharmacological thromboprophylaxis at home for 7 days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Continue pharmacological thromboprophylaxis at home for 4 weeks</a:t>
            </a:r>
          </a:p>
          <a:p>
            <a:pPr>
              <a:spcAft>
                <a:spcPts val="1200"/>
              </a:spcAft>
            </a:pP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132922-1CF7-B740-B08F-2F12510F0C5A}"/>
              </a:ext>
            </a:extLst>
          </p:cNvPr>
          <p:cNvSpPr/>
          <p:nvPr/>
        </p:nvSpPr>
        <p:spPr>
          <a:xfrm>
            <a:off x="392596" y="5376606"/>
            <a:ext cx="8247821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9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cancer who had undergone a major abdominal/pelvic surgical procedure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</a:t>
            </a:r>
            <a:r>
              <a:rPr lang="en-CA" sz="2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continuing pharmacological thromboprophylaxis post discharge rather than discontinuing at the time of hospital discharge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CA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very low certainty in the evidence about effects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50540-62A9-5C4A-B230-6AD103DE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88955"/>
              </p:ext>
            </p:extLst>
          </p:nvPr>
        </p:nvGraphicFramePr>
        <p:xfrm>
          <a:off x="774640" y="3309483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limited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extended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1.14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(0.73 to 1.78)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stated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 more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(12 fewer to 35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0.18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(0.02 to 1.46)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(17 fewer to 8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0.67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(0.11 to 4.06)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(26 fewer to 89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0.83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(0.29 to 2.35)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stated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(7 fewer to 14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E59EAC3-C36F-9B43-A363-915BA5E73EF2}"/>
              </a:ext>
            </a:extLst>
          </p:cNvPr>
          <p:cNvSpPr/>
          <p:nvPr/>
        </p:nvSpPr>
        <p:spPr>
          <a:xfrm>
            <a:off x="819404" y="4795322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BE39B-BE3E-234E-98C0-D56A38F6FE99}"/>
              </a:ext>
            </a:extLst>
          </p:cNvPr>
          <p:cNvSpPr/>
          <p:nvPr/>
        </p:nvSpPr>
        <p:spPr>
          <a:xfrm>
            <a:off x="819404" y="528329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986F-C725-A346-B14B-8196F498F0FB}"/>
              </a:ext>
            </a:extLst>
          </p:cNvPr>
          <p:cNvSpPr/>
          <p:nvPr/>
        </p:nvSpPr>
        <p:spPr>
          <a:xfrm>
            <a:off x="819404" y="430384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E56061-1A7D-034C-A4CB-BDC2470049FF}"/>
              </a:ext>
            </a:extLst>
          </p:cNvPr>
          <p:cNvSpPr/>
          <p:nvPr/>
        </p:nvSpPr>
        <p:spPr>
          <a:xfrm>
            <a:off x="822387" y="5771270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E34A-4DA2-3347-AD45-F6B54F8A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CB20-D1C5-0247-BA8E-DCC7103B1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11353800" cy="3954624"/>
          </a:xfrm>
        </p:spPr>
        <p:txBody>
          <a:bodyPr/>
          <a:lstStyle/>
          <a:p>
            <a:r>
              <a:rPr lang="en-US" dirty="0"/>
              <a:t>We only identified evidence to assess the benefits and harms of extended thromboprophylaxis in patients undergoing </a:t>
            </a:r>
            <a:r>
              <a:rPr lang="en-US" b="1" dirty="0"/>
              <a:t>major abdominal/pelvic surgery.</a:t>
            </a:r>
          </a:p>
          <a:p>
            <a:endParaRPr lang="en-US" b="1" dirty="0"/>
          </a:p>
          <a:p>
            <a:r>
              <a:rPr lang="en-US" dirty="0"/>
              <a:t>This recommendation should not be extended to other surgical procedures.</a:t>
            </a:r>
          </a:p>
          <a:p>
            <a:endParaRPr lang="en-US" dirty="0"/>
          </a:p>
          <a:p>
            <a:r>
              <a:rPr lang="en-US" dirty="0"/>
              <a:t>Patients should be provided comprehensive anticoagulation education including self-injection technique during hospitalization to facilitate continuation of thromboprophylaxis after discharge.</a:t>
            </a:r>
          </a:p>
        </p:txBody>
      </p:sp>
    </p:spTree>
    <p:extLst>
      <p:ext uri="{BB962C8B-B14F-4D97-AF65-F5344CB8AC3E}">
        <p14:creationId xmlns:p14="http://schemas.microsoft.com/office/powerpoint/2010/main" val="54269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6FAA-8DDE-449D-B096-EA7270B4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dirty="0"/>
              <a:t>Case 1, Continued: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CA" sz="2400" dirty="0"/>
              <a:t>Four weeks later, your patient is seen in the Oncology clinic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Adjuvant chemotherapy (oxaliplatin, leucovorin, fluorouracil) is planned</a:t>
            </a:r>
            <a:br>
              <a:rPr lang="en-CA" sz="2400" dirty="0"/>
            </a:br>
            <a:endParaRPr lang="en-CA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CA" sz="2400" b="1" dirty="0">
                <a:solidFill>
                  <a:srgbClr val="FF0000"/>
                </a:solidFill>
              </a:rPr>
              <a:t>Physical examination: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br>
              <a:rPr lang="en-CA" sz="2400" dirty="0">
                <a:solidFill>
                  <a:srgbClr val="FF0000"/>
                </a:solidFill>
              </a:rPr>
            </a:br>
            <a:r>
              <a:rPr lang="en-CA" sz="2400" dirty="0"/>
              <a:t>Weight 80 kg, BMI 25 kg/m</a:t>
            </a:r>
            <a:r>
              <a:rPr lang="en-CA" sz="2400" baseline="30000" dirty="0"/>
              <a:t>2</a:t>
            </a:r>
            <a:br>
              <a:rPr lang="en-CA" sz="2400" dirty="0"/>
            </a:br>
            <a:r>
              <a:rPr lang="en-CA" sz="2400" dirty="0"/>
              <a:t>Well healed surgical incisions</a:t>
            </a:r>
            <a:br>
              <a:rPr lang="en-CA" sz="2400" dirty="0"/>
            </a:br>
            <a:r>
              <a:rPr lang="en-CA" sz="2400" dirty="0"/>
              <a:t>No evidence of DVT or PE</a:t>
            </a:r>
            <a:br>
              <a:rPr lang="en-CA" sz="2400" dirty="0"/>
            </a:br>
            <a:endParaRPr lang="en-CA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CA" sz="2400" b="1" dirty="0">
                <a:solidFill>
                  <a:srgbClr val="FF0000"/>
                </a:solidFill>
              </a:rPr>
              <a:t>Laboratory Investigations (pre-chemotherapy)</a:t>
            </a:r>
            <a:br>
              <a:rPr lang="en-CA" sz="2400" b="1" dirty="0">
                <a:solidFill>
                  <a:srgbClr val="FF0000"/>
                </a:solidFill>
              </a:rPr>
            </a:br>
            <a:r>
              <a:rPr lang="en-CA" sz="2400" dirty="0"/>
              <a:t>Hemoglobin 115 g/L</a:t>
            </a:r>
            <a:br>
              <a:rPr lang="en-CA" sz="2400" dirty="0"/>
            </a:br>
            <a:r>
              <a:rPr lang="en-CA" sz="2400" dirty="0"/>
              <a:t>Leukocyte count 13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Platelet count 405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Creatinine 55 µmol/L</a:t>
            </a:r>
          </a:p>
        </p:txBody>
      </p:sp>
    </p:spTree>
    <p:extLst>
      <p:ext uri="{BB962C8B-B14F-4D97-AF65-F5344CB8AC3E}">
        <p14:creationId xmlns:p14="http://schemas.microsoft.com/office/powerpoint/2010/main" val="39377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You judge that your patient is at moderate to high risk of VTE and low risk of bleeding.</a:t>
            </a:r>
          </a:p>
          <a:p>
            <a:pPr marL="0" indent="0">
              <a:buNone/>
            </a:pPr>
            <a:endParaRPr lang="en-CA" sz="2200" b="1" dirty="0"/>
          </a:p>
          <a:p>
            <a:pPr marL="0" indent="0">
              <a:buNone/>
            </a:pPr>
            <a:r>
              <a:rPr lang="en-CA" sz="2200" b="1" dirty="0"/>
              <a:t>What strategy do you recommend for </a:t>
            </a:r>
            <a:r>
              <a:rPr lang="en-CA" sz="2200" b="1" u="sng" dirty="0"/>
              <a:t>thromboprophylaxis</a:t>
            </a:r>
            <a:r>
              <a:rPr lang="en-CA" sz="2200" b="1" dirty="0"/>
              <a:t>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No thromboprophylaxis</a:t>
            </a:r>
          </a:p>
          <a:p>
            <a:pPr marL="514350" indent="-514350">
              <a:buAutoNum type="alphaUcPeriod"/>
            </a:pPr>
            <a:r>
              <a:rPr lang="en-CA" sz="2200" dirty="0"/>
              <a:t>Mechanical thromboprophylaxis only</a:t>
            </a:r>
          </a:p>
          <a:p>
            <a:pPr marL="514350" indent="-514350">
              <a:buAutoNum type="alphaUcPeriod"/>
            </a:pPr>
            <a:r>
              <a:rPr lang="en-CA" sz="2200" dirty="0"/>
              <a:t>Apixaban 2.5 mg twice daily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Dalteparin</a:t>
            </a:r>
            <a:r>
              <a:rPr lang="en-CA" sz="2200" dirty="0"/>
              <a:t> 5,000 IU SC daily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23F6-4757-3749-98F8-4744E96DD121}"/>
              </a:ext>
            </a:extLst>
          </p:cNvPr>
          <p:cNvSpPr/>
          <p:nvPr/>
        </p:nvSpPr>
        <p:spPr>
          <a:xfrm>
            <a:off x="385850" y="4246078"/>
            <a:ext cx="3870267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9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9FD5-B2A7-469A-8300-5D724DD0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Khorana risk score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C4BFCA-1E68-1046-8C4F-6BA9E8ED6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1505"/>
              </p:ext>
            </p:extLst>
          </p:nvPr>
        </p:nvGraphicFramePr>
        <p:xfrm>
          <a:off x="800100" y="2054108"/>
          <a:ext cx="7441144" cy="420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19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327">
                <a:tc>
                  <a:txBody>
                    <a:bodyPr/>
                    <a:lstStyle/>
                    <a:p>
                      <a:r>
                        <a:rPr lang="en-US" b="1" i="1" dirty="0"/>
                        <a:t>Site</a:t>
                      </a:r>
                      <a:r>
                        <a:rPr lang="en-US" b="1" i="1" baseline="0" dirty="0"/>
                        <a:t> of primary tumor</a:t>
                      </a:r>
                    </a:p>
                    <a:p>
                      <a:r>
                        <a:rPr lang="en-US" baseline="0" dirty="0"/>
                        <a:t>Very high risk (stomach, pancreas)</a:t>
                      </a:r>
                    </a:p>
                    <a:p>
                      <a:r>
                        <a:rPr lang="en-US" baseline="0" dirty="0"/>
                        <a:t>High risk (lung, lymphoma, </a:t>
                      </a:r>
                      <a:r>
                        <a:rPr lang="en-US" baseline="0" dirty="0" err="1"/>
                        <a:t>gyne</a:t>
                      </a:r>
                      <a:r>
                        <a:rPr lang="en-US" baseline="0" dirty="0"/>
                        <a:t>, bladder, testicular)</a:t>
                      </a:r>
                    </a:p>
                    <a:p>
                      <a:r>
                        <a:rPr lang="en-US" baseline="0" dirty="0"/>
                        <a:t>All others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Platelet count</a:t>
                      </a:r>
                      <a:r>
                        <a:rPr lang="en-US" b="1" i="1" baseline="0" dirty="0"/>
                        <a:t> </a:t>
                      </a:r>
                      <a:r>
                        <a:rPr lang="en-US" baseline="0" dirty="0"/>
                        <a:t>&gt; 350 x 10</a:t>
                      </a:r>
                      <a:r>
                        <a:rPr lang="en-US" baseline="30000" dirty="0"/>
                        <a:t>9</a:t>
                      </a:r>
                      <a:r>
                        <a:rPr lang="en-US" baseline="0" dirty="0"/>
                        <a:t>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Hemoglobin</a:t>
                      </a:r>
                      <a:r>
                        <a:rPr lang="en-US" dirty="0"/>
                        <a:t> &lt; 100 g/L or use of ESAs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WBC</a:t>
                      </a:r>
                      <a:r>
                        <a:rPr lang="en-US" baseline="0" dirty="0"/>
                        <a:t> &gt; 11 x 10</a:t>
                      </a:r>
                      <a:r>
                        <a:rPr lang="en-US" baseline="30000" dirty="0"/>
                        <a:t>9</a:t>
                      </a:r>
                      <a:r>
                        <a:rPr lang="en-US" baseline="0" dirty="0"/>
                        <a:t>/L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BMI</a:t>
                      </a:r>
                      <a:r>
                        <a:rPr lang="en-US" baseline="0" dirty="0"/>
                        <a:t> &gt; 35 kg/m</a:t>
                      </a:r>
                      <a:r>
                        <a:rPr lang="en-US" baseline="30000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A4AEFA6-E0EB-3447-B814-B9266FEF1D5F}"/>
              </a:ext>
            </a:extLst>
          </p:cNvPr>
          <p:cNvSpPr/>
          <p:nvPr/>
        </p:nvSpPr>
        <p:spPr>
          <a:xfrm>
            <a:off x="7609892" y="63438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Khorana et al. </a:t>
            </a:r>
            <a:r>
              <a:rPr lang="en-US" sz="1200" i="1" dirty="0"/>
              <a:t>Blood.</a:t>
            </a:r>
            <a:r>
              <a:rPr lang="en-US" sz="1200" dirty="0"/>
              <a:t> 2008; 111:4902.</a:t>
            </a:r>
          </a:p>
        </p:txBody>
      </p:sp>
    </p:spTree>
    <p:extLst>
      <p:ext uri="{BB962C8B-B14F-4D97-AF65-F5344CB8AC3E}">
        <p14:creationId xmlns:p14="http://schemas.microsoft.com/office/powerpoint/2010/main" val="22136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26F7-610E-CC46-96A6-1FAE6EA8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z="2800" dirty="0"/>
              <a:t>Clinical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8563-646C-4343-96F0-E7607957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300"/>
            <a:ext cx="7333422" cy="4033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American Society of Hematology 2020 Guidelines for Management of Venous Thromboembolism: Prevention and Treatment in Patients with Cancer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CA" sz="2000" dirty="0"/>
              <a:t>Gary H. Lyman, Marc Carrier, </a:t>
            </a:r>
            <a:r>
              <a:rPr lang="en-CA" sz="2000" dirty="0" err="1"/>
              <a:t>Cihan</a:t>
            </a:r>
            <a:r>
              <a:rPr lang="en-CA" sz="2000" dirty="0"/>
              <a:t> Ay, Marcello Di </a:t>
            </a:r>
            <a:r>
              <a:rPr lang="en-CA" sz="2000" dirty="0" err="1"/>
              <a:t>Nisio</a:t>
            </a:r>
            <a:r>
              <a:rPr lang="en-CA" sz="2000" dirty="0"/>
              <a:t>, Lisa K. Hicks, Alok A. Khorana, Andrew Leavitt, Agnes Y Y Lee, Fergus Macbeth, Rebecca L. Morgan, Simon Noble, Elizabeth Sexton, David </a:t>
            </a:r>
            <a:r>
              <a:rPr lang="en-CA" sz="2000" dirty="0" err="1"/>
              <a:t>Stenehjem</a:t>
            </a:r>
            <a:r>
              <a:rPr lang="en-CA" sz="2000" dirty="0"/>
              <a:t>, Wojtek </a:t>
            </a:r>
            <a:r>
              <a:rPr lang="en-CA" sz="2000" dirty="0" err="1"/>
              <a:t>Wiercioch</a:t>
            </a:r>
            <a:r>
              <a:rPr lang="en-CA" sz="2000" dirty="0"/>
              <a:t>, Lara A. </a:t>
            </a:r>
            <a:r>
              <a:rPr lang="en-CA" sz="2000" dirty="0" err="1"/>
              <a:t>Kahale</a:t>
            </a:r>
            <a:r>
              <a:rPr lang="en-CA" sz="2000" dirty="0"/>
              <a:t>, Pablo Alonso-</a:t>
            </a:r>
            <a:r>
              <a:rPr lang="en-CA" sz="2000" dirty="0" err="1"/>
              <a:t>Coello</a:t>
            </a:r>
            <a:endParaRPr lang="en-CA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3DFC802-2D99-4F79-B7A4-19CE314BB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22" y="1340569"/>
            <a:ext cx="3836928" cy="50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C4BFCA-1E68-1046-8C4F-6BA9E8ED6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74577"/>
              </p:ext>
            </p:extLst>
          </p:nvPr>
        </p:nvGraphicFramePr>
        <p:xfrm>
          <a:off x="800100" y="2054108"/>
          <a:ext cx="10972800" cy="420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19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1961">
                  <a:extLst>
                    <a:ext uri="{9D8B030D-6E8A-4147-A177-3AD203B41FA5}">
                      <a16:colId xmlns:a16="http://schemas.microsoft.com/office/drawing/2014/main" val="3994317861"/>
                    </a:ext>
                  </a:extLst>
                </a:gridCol>
              </a:tblGrid>
              <a:tr h="391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Our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327">
                <a:tc>
                  <a:txBody>
                    <a:bodyPr/>
                    <a:lstStyle/>
                    <a:p>
                      <a:r>
                        <a:rPr lang="en-US" b="1" i="1" dirty="0"/>
                        <a:t>Site</a:t>
                      </a:r>
                      <a:r>
                        <a:rPr lang="en-US" b="1" i="1" baseline="0" dirty="0"/>
                        <a:t> of primary tumor</a:t>
                      </a:r>
                    </a:p>
                    <a:p>
                      <a:r>
                        <a:rPr lang="en-US" baseline="0" dirty="0"/>
                        <a:t>Very high risk (stomach, pancreas)</a:t>
                      </a:r>
                    </a:p>
                    <a:p>
                      <a:r>
                        <a:rPr lang="en-US" baseline="0" dirty="0"/>
                        <a:t>High risk (lung, lymphoma, </a:t>
                      </a:r>
                      <a:r>
                        <a:rPr lang="en-US" baseline="0" dirty="0" err="1"/>
                        <a:t>gyne</a:t>
                      </a:r>
                      <a:r>
                        <a:rPr lang="en-US" baseline="0" dirty="0"/>
                        <a:t>, bladder, testicular)</a:t>
                      </a:r>
                    </a:p>
                    <a:p>
                      <a:r>
                        <a:rPr lang="en-US" baseline="0" dirty="0"/>
                        <a:t>All others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b="0" i="0" dirty="0"/>
                        <a:t>Colorectal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Platelet count</a:t>
                      </a:r>
                      <a:r>
                        <a:rPr lang="en-US" b="1" i="1" u="sng" baseline="0" dirty="0"/>
                        <a:t> </a:t>
                      </a:r>
                      <a:r>
                        <a:rPr lang="en-US" b="1" u="sng" baseline="0" dirty="0"/>
                        <a:t>&gt; 350 x 10</a:t>
                      </a:r>
                      <a:r>
                        <a:rPr lang="en-US" b="1" u="sng" baseline="30000" dirty="0"/>
                        <a:t>9</a:t>
                      </a:r>
                      <a:r>
                        <a:rPr lang="en-US" b="1" u="sng" baseline="0" dirty="0"/>
                        <a:t>/L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u="sng" dirty="0"/>
                        <a:t>405 x 10</a:t>
                      </a:r>
                      <a:r>
                        <a:rPr lang="en-CA" sz="2400" b="1" u="sng" baseline="30000" dirty="0"/>
                        <a:t>9</a:t>
                      </a:r>
                      <a:r>
                        <a:rPr lang="en-CA" sz="2400" b="1" u="sng" dirty="0"/>
                        <a:t>/L</a:t>
                      </a:r>
                      <a:endParaRPr lang="en-US" b="1" i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Hemoglobin</a:t>
                      </a:r>
                      <a:r>
                        <a:rPr lang="en-US" dirty="0"/>
                        <a:t> &lt; 100 g/L or use of ESAs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WBC</a:t>
                      </a:r>
                      <a:r>
                        <a:rPr lang="en-US" b="1" u="sng" baseline="0" dirty="0"/>
                        <a:t> &gt; 11 x 10</a:t>
                      </a:r>
                      <a:r>
                        <a:rPr lang="en-US" b="1" u="sng" baseline="30000" dirty="0"/>
                        <a:t>9</a:t>
                      </a:r>
                      <a:r>
                        <a:rPr lang="en-US" b="1" u="sng" baseline="0" dirty="0"/>
                        <a:t>/L 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u="sng" dirty="0"/>
                        <a:t>13 x 10</a:t>
                      </a:r>
                      <a:r>
                        <a:rPr lang="en-CA" sz="2400" b="1" u="sng" baseline="30000" dirty="0"/>
                        <a:t>9</a:t>
                      </a:r>
                      <a:r>
                        <a:rPr lang="en-CA" sz="2400" b="1" u="sng" dirty="0"/>
                        <a:t>/L </a:t>
                      </a:r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BMI</a:t>
                      </a:r>
                      <a:r>
                        <a:rPr lang="en-US" baseline="0" dirty="0"/>
                        <a:t> &gt; 35 kg/m</a:t>
                      </a:r>
                      <a:r>
                        <a:rPr lang="en-US" baseline="30000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kg/m</a:t>
                      </a:r>
                      <a:r>
                        <a:rPr lang="en-US" baseline="30000" dirty="0"/>
                        <a:t>2</a:t>
                      </a:r>
                      <a:endParaRPr lang="en-US" b="1" i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8E9FD5-B2A7-469A-8300-5D724DD0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Khorana risk score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4AEFA6-E0EB-3447-B814-B9266FEF1D5F}"/>
              </a:ext>
            </a:extLst>
          </p:cNvPr>
          <p:cNvSpPr/>
          <p:nvPr/>
        </p:nvSpPr>
        <p:spPr>
          <a:xfrm>
            <a:off x="7609892" y="63438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Khorana et al. </a:t>
            </a:r>
            <a:r>
              <a:rPr lang="en-US" sz="1200" i="1" dirty="0"/>
              <a:t>Blood.</a:t>
            </a:r>
            <a:r>
              <a:rPr lang="en-US" sz="1200" dirty="0"/>
              <a:t> 2008; 111:4902.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7D448-5033-A240-B10E-6731CFC5A12F}"/>
              </a:ext>
            </a:extLst>
          </p:cNvPr>
          <p:cNvSpPr/>
          <p:nvPr/>
        </p:nvSpPr>
        <p:spPr>
          <a:xfrm>
            <a:off x="800100" y="4393095"/>
            <a:ext cx="10972800" cy="5168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FDDFD-3F68-EA45-BEF7-2755E4E2E827}"/>
              </a:ext>
            </a:extLst>
          </p:cNvPr>
          <p:cNvSpPr/>
          <p:nvPr/>
        </p:nvSpPr>
        <p:spPr>
          <a:xfrm>
            <a:off x="800100" y="5318647"/>
            <a:ext cx="10972800" cy="5168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58B4-34C2-EC46-A90F-FFA45D44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Khorana risk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C672A-83AF-A54E-ACF1-6390333A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What is this patient’s risk of VTE?</a:t>
            </a:r>
          </a:p>
        </p:txBody>
      </p:sp>
      <p:pic>
        <p:nvPicPr>
          <p:cNvPr id="4" name="Picture 3" descr="Screen Shot 2020-09-28 at 10.51.24 PM.png">
            <a:extLst>
              <a:ext uri="{FF2B5EF4-FFF2-40B4-BE49-F238E27FC236}">
                <a16:creationId xmlns:a16="http://schemas.microsoft.com/office/drawing/2014/main" id="{130F9789-3FCB-8247-8924-F86578798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89" y="2554812"/>
            <a:ext cx="5251221" cy="3954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BF4E9E-6D8A-9F4A-B4C1-3DD4B3D496BE}"/>
              </a:ext>
            </a:extLst>
          </p:cNvPr>
          <p:cNvSpPr/>
          <p:nvPr/>
        </p:nvSpPr>
        <p:spPr>
          <a:xfrm>
            <a:off x="8386599" y="6363488"/>
            <a:ext cx="3805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Mulder et al, </a:t>
            </a:r>
            <a:r>
              <a:rPr lang="en-US" sz="1200" i="1" dirty="0" err="1"/>
              <a:t>Haematologica</a:t>
            </a:r>
            <a:r>
              <a:rPr lang="en-US" sz="1200" dirty="0"/>
              <a:t>. 2019 Jun;104(6):1277-1287.</a:t>
            </a:r>
          </a:p>
        </p:txBody>
      </p:sp>
    </p:spTree>
    <p:extLst>
      <p:ext uri="{BB962C8B-B14F-4D97-AF65-F5344CB8AC3E}">
        <p14:creationId xmlns:p14="http://schemas.microsoft.com/office/powerpoint/2010/main" val="237173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29126" y="1345333"/>
            <a:ext cx="11333748" cy="19670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Recommendations</a:t>
            </a:r>
          </a:p>
          <a:p>
            <a:pPr marL="0" indent="0">
              <a:buNone/>
            </a:pPr>
            <a:r>
              <a:rPr lang="en-CA" sz="2200" dirty="0"/>
              <a:t>In </a:t>
            </a:r>
            <a:r>
              <a:rPr lang="en-CA" sz="2200" b="1" dirty="0">
                <a:solidFill>
                  <a:srgbClr val="FF0000"/>
                </a:solidFill>
              </a:rPr>
              <a:t>ambulatory patients with cancer</a:t>
            </a:r>
            <a:r>
              <a:rPr lang="en-CA" sz="2200" dirty="0"/>
              <a:t> </a:t>
            </a:r>
            <a:r>
              <a:rPr lang="en-CA" sz="2200" b="1" dirty="0">
                <a:solidFill>
                  <a:srgbClr val="FF0000"/>
                </a:solidFill>
              </a:rPr>
              <a:t>at </a:t>
            </a:r>
            <a:r>
              <a:rPr lang="en-CA" sz="2200" b="1" u="sng" dirty="0">
                <a:solidFill>
                  <a:srgbClr val="FF0000"/>
                </a:solidFill>
              </a:rPr>
              <a:t>low</a:t>
            </a:r>
            <a:r>
              <a:rPr lang="en-CA" sz="2200" b="1" dirty="0">
                <a:solidFill>
                  <a:srgbClr val="FF0000"/>
                </a:solidFill>
              </a:rPr>
              <a:t> risk of thrombosis </a:t>
            </a:r>
            <a:r>
              <a:rPr lang="en-CA" sz="2200" dirty="0"/>
              <a:t>receiving systemic therapy, the ASH guideline panel suggests </a:t>
            </a:r>
            <a:r>
              <a:rPr lang="en-CA" sz="2200" u="sng" dirty="0"/>
              <a:t>no thromboprophylaxis over oral thromboprophylaxis</a:t>
            </a:r>
            <a:r>
              <a:rPr lang="en-CA" sz="2200" dirty="0"/>
              <a:t> with a DOAC (apixaban or rivaroxaban) </a:t>
            </a:r>
            <a:r>
              <a:rPr lang="en-CA" sz="2200" i="1" dirty="0"/>
              <a:t>(conditional recommendation based on moderate certainty in the evidence about effects). 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2200" dirty="0"/>
              <a:t>In </a:t>
            </a:r>
            <a:r>
              <a:rPr lang="en-CA" sz="2200" b="1" dirty="0">
                <a:solidFill>
                  <a:srgbClr val="FF0000"/>
                </a:solidFill>
              </a:rPr>
              <a:t>ambulatory patients with cancer at </a:t>
            </a:r>
            <a:r>
              <a:rPr lang="en-CA" sz="2200" b="1" u="sng" dirty="0">
                <a:solidFill>
                  <a:srgbClr val="FF0000"/>
                </a:solidFill>
              </a:rPr>
              <a:t>intermediate</a:t>
            </a:r>
            <a:r>
              <a:rPr lang="en-CA" sz="2200" b="1" dirty="0">
                <a:solidFill>
                  <a:srgbClr val="FF0000"/>
                </a:solidFill>
              </a:rPr>
              <a:t> risk of thrombosis</a:t>
            </a:r>
            <a:r>
              <a:rPr lang="en-CA" sz="2200" dirty="0"/>
              <a:t> receiving systemic therapy, the ASH guideline panel suggests </a:t>
            </a:r>
            <a:r>
              <a:rPr lang="en-CA" sz="2200" u="sng" dirty="0"/>
              <a:t>either thromboprophylaxis with a DOAC (apixaban or rivaroxaban) or no thromboprophylaxis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moderate certainty in the evidence about effects). 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2200" dirty="0"/>
              <a:t>In </a:t>
            </a:r>
            <a:r>
              <a:rPr lang="en-CA" sz="2200" b="1" dirty="0">
                <a:solidFill>
                  <a:srgbClr val="FF0000"/>
                </a:solidFill>
              </a:rPr>
              <a:t>ambulatory patients with cancer at </a:t>
            </a:r>
            <a:r>
              <a:rPr lang="en-CA" sz="2200" b="1" u="sng" dirty="0">
                <a:solidFill>
                  <a:srgbClr val="FF0000"/>
                </a:solidFill>
              </a:rPr>
              <a:t>high</a:t>
            </a:r>
            <a:r>
              <a:rPr lang="en-CA" sz="2200" b="1" dirty="0">
                <a:solidFill>
                  <a:srgbClr val="FF0000"/>
                </a:solidFill>
              </a:rPr>
              <a:t> risk of thrombosis</a:t>
            </a:r>
            <a:r>
              <a:rPr lang="en-CA" sz="2200" dirty="0"/>
              <a:t> receiving systemic therapy, the ASH guideline panel suggests </a:t>
            </a:r>
            <a:r>
              <a:rPr lang="en-CA" sz="2200" u="sng" dirty="0"/>
              <a:t>thromboprophylaxis with a DOAC (apixaban or rivaroxaban) over no thromboprophylaxis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moderate certainty in the evidence about effects). </a:t>
            </a:r>
          </a:p>
          <a:p>
            <a:pPr marL="0" indent="0">
              <a:buNone/>
            </a:pPr>
            <a:b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CA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AACE-F648-2440-AE54-36832327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13E7-FA23-834D-9034-ED068DDD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/>
              <a:t>In </a:t>
            </a:r>
            <a:r>
              <a:rPr lang="en-CA" sz="2000" b="1" dirty="0">
                <a:solidFill>
                  <a:srgbClr val="FF0000"/>
                </a:solidFill>
              </a:rPr>
              <a:t>ambulatory patients with cancer at </a:t>
            </a:r>
            <a:r>
              <a:rPr lang="en-CA" sz="2000" b="1" u="sng" dirty="0">
                <a:solidFill>
                  <a:srgbClr val="FF0000"/>
                </a:solidFill>
              </a:rPr>
              <a:t>high</a:t>
            </a:r>
            <a:r>
              <a:rPr lang="en-CA" sz="2000" b="1" dirty="0">
                <a:solidFill>
                  <a:srgbClr val="FF0000"/>
                </a:solidFill>
              </a:rPr>
              <a:t> risk of thrombosis</a:t>
            </a:r>
            <a:r>
              <a:rPr lang="en-CA" sz="2000" dirty="0"/>
              <a:t> receiving systemic therapy, the ASH guideline panel suggests </a:t>
            </a:r>
            <a:r>
              <a:rPr lang="en-CA" sz="2000" u="sng" dirty="0"/>
              <a:t>thromboprophylaxis with a DOAC (apixaban or rivaroxaban) over no thromboprophylaxis</a:t>
            </a:r>
            <a:r>
              <a:rPr lang="en-CA" sz="2000" dirty="0"/>
              <a:t> </a:t>
            </a:r>
            <a:r>
              <a:rPr lang="en-CA" sz="2000" i="1" dirty="0"/>
              <a:t>(conditional recommendation based on moderate certainty in the evidence about effects).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A9523-219D-8A42-B2F7-C0E6E9B27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16412"/>
              </p:ext>
            </p:extLst>
          </p:nvPr>
        </p:nvGraphicFramePr>
        <p:xfrm>
          <a:off x="1072202" y="3389244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no thromboprophylaxis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DOAC thromboprophylaxis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0.94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(0.64 to 1.38)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(67 fewer to 70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(0.12 to 0.47)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46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(53 fewer to 32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0.61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(0.31 to 1.21)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37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(66 fewer to 20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1.65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(0.72 to 3.80)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40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4A2E34-92F7-9040-A222-F014000A0AC5}"/>
              </a:ext>
            </a:extLst>
          </p:cNvPr>
          <p:cNvSpPr txBox="1"/>
          <p:nvPr/>
        </p:nvSpPr>
        <p:spPr>
          <a:xfrm>
            <a:off x="8053457" y="6345076"/>
            <a:ext cx="4138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of Evidence (GRADE): Low        Moderate        High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C32BD3-9E10-2649-9801-C224CB51DEF4}"/>
              </a:ext>
            </a:extLst>
          </p:cNvPr>
          <p:cNvSpPr/>
          <p:nvPr/>
        </p:nvSpPr>
        <p:spPr>
          <a:xfrm>
            <a:off x="10296194" y="640442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75F8FC-E07F-D241-9DD3-398C7CBADF95}"/>
              </a:ext>
            </a:extLst>
          </p:cNvPr>
          <p:cNvSpPr/>
          <p:nvPr/>
        </p:nvSpPr>
        <p:spPr>
          <a:xfrm>
            <a:off x="11170838" y="6404428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E1AF56-0283-8A4F-8600-482EBBE6A86E}"/>
              </a:ext>
            </a:extLst>
          </p:cNvPr>
          <p:cNvSpPr/>
          <p:nvPr/>
        </p:nvSpPr>
        <p:spPr>
          <a:xfrm>
            <a:off x="11731590" y="6404428"/>
            <a:ext cx="158294" cy="158294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14C09B-8AE5-A947-9361-A595E5EB27B6}"/>
              </a:ext>
            </a:extLst>
          </p:cNvPr>
          <p:cNvSpPr/>
          <p:nvPr/>
        </p:nvSpPr>
        <p:spPr>
          <a:xfrm>
            <a:off x="1113615" y="4370220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899537-5CF3-3846-88CA-C9DF50B12EF0}"/>
              </a:ext>
            </a:extLst>
          </p:cNvPr>
          <p:cNvSpPr/>
          <p:nvPr/>
        </p:nvSpPr>
        <p:spPr>
          <a:xfrm>
            <a:off x="1126868" y="4860553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DD084D-098B-F14F-847C-ADF6F41FEC15}"/>
              </a:ext>
            </a:extLst>
          </p:cNvPr>
          <p:cNvSpPr/>
          <p:nvPr/>
        </p:nvSpPr>
        <p:spPr>
          <a:xfrm>
            <a:off x="1126568" y="5384379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E96738-3B94-DC49-B1E3-23EFBD44658E}"/>
              </a:ext>
            </a:extLst>
          </p:cNvPr>
          <p:cNvSpPr/>
          <p:nvPr/>
        </p:nvSpPr>
        <p:spPr>
          <a:xfrm>
            <a:off x="1126568" y="5874712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9D6F-583B-6849-A422-017A1673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48E2A-93BA-B646-BA22-9729D72F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of patients as low, moderate or high-risk for VTE should be based on a validated score (i.e. Khorana score) complemented by </a:t>
            </a:r>
            <a:r>
              <a:rPr lang="en-US" b="1" dirty="0"/>
              <a:t>clinical judgment and experience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patients at high risk for thrombosis, thromboprophylaxis should be used with caution in those with a high risk of bleeding.</a:t>
            </a:r>
          </a:p>
        </p:txBody>
      </p:sp>
    </p:spTree>
    <p:extLst>
      <p:ext uri="{BB962C8B-B14F-4D97-AF65-F5344CB8AC3E}">
        <p14:creationId xmlns:p14="http://schemas.microsoft.com/office/powerpoint/2010/main" val="212726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b="1" dirty="0"/>
              <a:t>Case 2: Treatme</a:t>
            </a:r>
            <a:r>
              <a:rPr lang="en-CA" sz="2800" dirty="0"/>
              <a:t>nt of cancer associated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299"/>
            <a:ext cx="10972800" cy="42460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dirty="0"/>
              <a:t>A 44 year old female presents to the ED with a 3-day history of right leg swelling and pain</a:t>
            </a:r>
            <a:br>
              <a:rPr lang="en-CA" sz="2400" dirty="0"/>
            </a:br>
            <a:endParaRPr lang="en-CA" sz="2400" dirty="0"/>
          </a:p>
          <a:p>
            <a:pPr marL="0" indent="0">
              <a:buNone/>
            </a:pPr>
            <a:r>
              <a:rPr lang="en-CA" sz="2400" dirty="0"/>
              <a:t>A doppler ultrasound of the right leg reveals an </a:t>
            </a:r>
            <a:r>
              <a:rPr lang="en-CA" sz="2400" b="1" u="sng" dirty="0"/>
              <a:t>occlusive DVT in the right superficial femoral, popliteal and trifurcation veins</a:t>
            </a:r>
            <a:br>
              <a:rPr lang="en-CA" sz="2400" b="1" u="sng" dirty="0"/>
            </a:br>
            <a:endParaRPr lang="en-CA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Past Medical History: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Locally advanced breast cancer, grade 3 invasive ductal carcinoma, ER/PR negative, HER2 negative, grade 3 invasive ductal carcinoma</a:t>
            </a:r>
          </a:p>
          <a:p>
            <a:pPr marL="0" indent="0">
              <a:buNone/>
            </a:pPr>
            <a:endParaRPr lang="en-CA" sz="2400" dirty="0">
              <a:solidFill>
                <a:srgbClr val="E53E3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Medications: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Neo-adjuvant dose dense AC/T (doxorubicin, cyclophosphamide, paclitaxel)</a:t>
            </a:r>
            <a:br>
              <a:rPr lang="en-CA" sz="2400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Laboratory investigations in the ED:</a:t>
            </a:r>
          </a:p>
          <a:p>
            <a:pPr marL="0" indent="0">
              <a:buNone/>
            </a:pPr>
            <a:r>
              <a:rPr lang="en-CA" sz="2400" dirty="0"/>
              <a:t>Hemoglobin 109 g/L</a:t>
            </a:r>
            <a:br>
              <a:rPr lang="en-CA" sz="2400" dirty="0"/>
            </a:br>
            <a:r>
              <a:rPr lang="en-CA" sz="2400" dirty="0"/>
              <a:t>Leukocyte count 11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Platelet count 334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Creatinine 60 µmol/L</a:t>
            </a:r>
            <a:endParaRPr lang="en-CA" sz="2400" b="1" dirty="0">
              <a:solidFill>
                <a:srgbClr val="E53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25042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What initial treatment do you recommend? 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IVC filter insertion</a:t>
            </a:r>
          </a:p>
          <a:p>
            <a:pPr marL="514350" indent="-514350">
              <a:buAutoNum type="alphaUcPeriod"/>
            </a:pPr>
            <a:r>
              <a:rPr lang="en-CA" sz="2200" dirty="0"/>
              <a:t>Tinzaparin 175 IU/kg once daily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Edoxaban</a:t>
            </a:r>
            <a:r>
              <a:rPr lang="en-CA" sz="2200" dirty="0"/>
              <a:t> 60mg once daily</a:t>
            </a:r>
          </a:p>
          <a:p>
            <a:pPr marL="514350" indent="-514350">
              <a:buAutoNum type="alphaUcPeriod"/>
            </a:pPr>
            <a:r>
              <a:rPr lang="en-CA" sz="2200" dirty="0"/>
              <a:t>Unfractionated heparin infusion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AD835-D5F8-8749-96CD-9A4DA9CB21E6}"/>
              </a:ext>
            </a:extLst>
          </p:cNvPr>
          <p:cNvSpPr/>
          <p:nvPr/>
        </p:nvSpPr>
        <p:spPr>
          <a:xfrm>
            <a:off x="268941" y="3466322"/>
            <a:ext cx="4607860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5E59D4-C14D-D745-BA0C-4567FB0F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US" dirty="0"/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4504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1B17-5ABA-8C42-8F61-AB800C55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555C2-D7A4-C84E-96C8-404800080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ASH guideline panel divided the treatment course of VTE in cancer patients into three phases:</a:t>
            </a:r>
            <a:br>
              <a:rPr lang="en-US" dirty="0"/>
            </a:b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Initial treatment </a:t>
            </a:r>
            <a:r>
              <a:rPr lang="en-US" dirty="0"/>
              <a:t>(within the first week of diagnosis)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Short-term treatment</a:t>
            </a:r>
            <a:r>
              <a:rPr lang="en-US" dirty="0"/>
              <a:t> (3 to 6 months from diagnosis)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Long-term treatment</a:t>
            </a:r>
            <a:r>
              <a:rPr lang="en-US" dirty="0"/>
              <a:t> (&gt; 6 months from diagnosis)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AACE-F648-2440-AE54-36832327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13E7-FA23-834D-9034-ED068DDD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/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cancer and VTE</a:t>
            </a:r>
            <a:r>
              <a:rPr lang="en-CA" sz="2000" dirty="0"/>
              <a:t>, the ASH guideline panel suggests </a:t>
            </a:r>
            <a:r>
              <a:rPr lang="en-CA" sz="2000" u="sng" dirty="0"/>
              <a:t>either DOAC (apixaban or rivaroxaban) or LMWH be used for initial treatment of VTE</a:t>
            </a:r>
            <a:r>
              <a:rPr lang="en-CA" sz="2000" dirty="0"/>
              <a:t> in patients with cancer </a:t>
            </a:r>
            <a:r>
              <a:rPr lang="en-CA" sz="2000" i="1" dirty="0"/>
              <a:t>(conditional recommendation based on very low certainty in the evidence about effects).</a:t>
            </a:r>
            <a:r>
              <a:rPr lang="en-CA" sz="2000" dirty="0"/>
              <a:t> </a:t>
            </a:r>
            <a:br>
              <a:rPr lang="en-CA" sz="2000" dirty="0"/>
            </a:br>
            <a:br>
              <a:rPr lang="en-CA" sz="2000" dirty="0"/>
            </a:br>
            <a:r>
              <a:rPr lang="en-CA" sz="2000" dirty="0"/>
              <a:t>If a DOAC is not used, we recommend </a:t>
            </a:r>
            <a:r>
              <a:rPr lang="en-CA" sz="2000" u="sng" dirty="0"/>
              <a:t>LMWH over UFH for initial treatment of VTE in patients with cancer</a:t>
            </a:r>
            <a:r>
              <a:rPr lang="en-CA" sz="2000" dirty="0"/>
              <a:t> </a:t>
            </a:r>
            <a:r>
              <a:rPr lang="en-CA" sz="2000" i="1" dirty="0"/>
              <a:t>(strong recommendation based on moderate certainty in the evidence about effects)</a:t>
            </a:r>
            <a:r>
              <a:rPr lang="en-CA" sz="2000" dirty="0"/>
              <a:t>. </a:t>
            </a:r>
          </a:p>
          <a:p>
            <a:pPr marL="0" indent="0">
              <a:buNone/>
            </a:pPr>
            <a:endParaRPr lang="en-CA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E8A9B1-05A3-5641-A9C2-C8B7F95C2F45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A68AE9-E4C5-C046-A141-A49B4018F038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2B382B-66E1-A746-BB1F-6B0BB56A5D97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CC2742-0120-FC48-9A48-2B964FC962DC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3865A0-3CD2-E14A-A07A-54050816FCA6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C07EC7-7653-1349-B918-EA95B1689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63346"/>
              </p:ext>
            </p:extLst>
          </p:nvPr>
        </p:nvGraphicFramePr>
        <p:xfrm>
          <a:off x="819404" y="4000230"/>
          <a:ext cx="9666596" cy="2246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CI)*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DOAC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3.00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(0.12 to 73.21)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fewer to 0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4.04)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(14 fewer to 43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0.33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8.13)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fewer to 21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C31D6868-B411-CC49-B7B6-42033F24B0D0}"/>
              </a:ext>
            </a:extLst>
          </p:cNvPr>
          <p:cNvSpPr/>
          <p:nvPr/>
        </p:nvSpPr>
        <p:spPr>
          <a:xfrm>
            <a:off x="870203" y="5423580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2E055A-8D78-8A41-91D2-480C0C27104C}"/>
              </a:ext>
            </a:extLst>
          </p:cNvPr>
          <p:cNvSpPr/>
          <p:nvPr/>
        </p:nvSpPr>
        <p:spPr>
          <a:xfrm>
            <a:off x="870203" y="591155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F3958A-0E65-E24E-A201-3561B0991622}"/>
              </a:ext>
            </a:extLst>
          </p:cNvPr>
          <p:cNvSpPr/>
          <p:nvPr/>
        </p:nvSpPr>
        <p:spPr>
          <a:xfrm>
            <a:off x="870203" y="489823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1BA62-D156-AF47-AB07-A599C1B3B7AB}"/>
              </a:ext>
            </a:extLst>
          </p:cNvPr>
          <p:cNvSpPr txBox="1"/>
          <p:nvPr/>
        </p:nvSpPr>
        <p:spPr>
          <a:xfrm>
            <a:off x="749211" y="6302625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Based on results of the SELECT-D and ADAM-VTE trials only</a:t>
            </a:r>
          </a:p>
        </p:txBody>
      </p:sp>
    </p:spTree>
    <p:extLst>
      <p:ext uri="{BB962C8B-B14F-4D97-AF65-F5344CB8AC3E}">
        <p14:creationId xmlns:p14="http://schemas.microsoft.com/office/powerpoint/2010/main" val="15577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0710-70F1-8B4A-92A2-955316CB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7E8A-C3E1-BA4E-A372-512997BA5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/>
              <a:t>Only two DOACs (</a:t>
            </a:r>
            <a:r>
              <a:rPr lang="en-CA" sz="2200" b="1" dirty="0"/>
              <a:t>apixaban</a:t>
            </a:r>
            <a:r>
              <a:rPr lang="en-CA" sz="2200" dirty="0"/>
              <a:t> and </a:t>
            </a:r>
            <a:r>
              <a:rPr lang="en-CA" sz="2200" b="1" dirty="0"/>
              <a:t>rivaroxaban</a:t>
            </a:r>
            <a:r>
              <a:rPr lang="en-CA" sz="2200" dirty="0"/>
              <a:t>) have been approved for the </a:t>
            </a:r>
            <a:r>
              <a:rPr lang="en-CA" sz="2200" u="sng" dirty="0"/>
              <a:t>initial</a:t>
            </a:r>
            <a:r>
              <a:rPr lang="en-CA" sz="2200" dirty="0"/>
              <a:t> treatment period. 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DOACs should be used carefully in patients with gastrointestinal cancers because of a higher risk of GI bleeding. 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UFH might be preferred over LMWH for the patient with cancer with severe renal impairment (defined as creatinine clearance &lt; 30 mL/min). 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The use of fondaparinux might be considered in patients with cancer and VTE and a prior history of heparin induced thrombocytopenia.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654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B75A-C506-489A-A279-08099E0F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ASH Clinical Practice Guidelines on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8377-9FDE-4791-9707-C7B2337F5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300"/>
            <a:ext cx="10972800" cy="403373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VTE in Surgical Hospitalized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VTE in Medical Hospitalized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of Acute VTE (DVT and PE)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Optimal Management of Anticoagulation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tx1"/>
                </a:solidFill>
              </a:rPr>
              <a:t>Prevention and Treatment of VTE in Patients with Cancer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Heparin-Induced Thrombocytopenia (HIT)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Thrombophilia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Pediatric VTE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VTE in the Context of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Diagnosis of VTE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VTE in Latin America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Anticoagulation in Patients with COVID-19</a:t>
            </a:r>
          </a:p>
        </p:txBody>
      </p:sp>
    </p:spTree>
    <p:extLst>
      <p:ext uri="{BB962C8B-B14F-4D97-AF65-F5344CB8AC3E}">
        <p14:creationId xmlns:p14="http://schemas.microsoft.com/office/powerpoint/2010/main" val="331324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3F17-C9BE-9942-A1AB-DCF50E34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0CE0-62BA-5A49-89E3-B6C49DC9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Four weeks later, your patient undergoes an uncomplicated right modified radical mastectomy.</a:t>
            </a:r>
          </a:p>
          <a:p>
            <a:pPr marL="0" indent="0">
              <a:buNone/>
            </a:pPr>
            <a:r>
              <a:rPr lang="en-US" sz="2400" dirty="0"/>
              <a:t>She is seen in your outpatient clinic one week post-operatively.</a:t>
            </a:r>
          </a:p>
          <a:p>
            <a:pPr marL="0" indent="0">
              <a:buNone/>
            </a:pPr>
            <a:r>
              <a:rPr lang="en-US" sz="2400" dirty="0"/>
              <a:t>Her right leg swelling and pain has improved and she has no bleeding.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is your recommendation?</a:t>
            </a:r>
          </a:p>
          <a:p>
            <a:pPr marL="514350" indent="-514350">
              <a:buAutoNum type="alphaUcPeriod"/>
            </a:pPr>
            <a:r>
              <a:rPr lang="en-CA" sz="2400" dirty="0"/>
              <a:t>Continue tinzaparin 175 IU/kg once daily</a:t>
            </a:r>
          </a:p>
          <a:p>
            <a:pPr marL="514350" indent="-514350">
              <a:buAutoNum type="alphaUcPeriod"/>
            </a:pPr>
            <a:r>
              <a:rPr lang="en-CA" sz="2400" dirty="0"/>
              <a:t>Switch to VKA (warfarin) with target INR 2.5</a:t>
            </a:r>
          </a:p>
          <a:p>
            <a:pPr marL="514350" indent="-514350">
              <a:buAutoNum type="alphaUcPeriod"/>
            </a:pPr>
            <a:r>
              <a:rPr lang="en-CA" sz="2400" dirty="0"/>
              <a:t>Switch to rivaroxaban 20mg once daily</a:t>
            </a:r>
          </a:p>
          <a:p>
            <a:pPr marL="514350" indent="-514350">
              <a:buAutoNum type="alphaUcPeriod"/>
            </a:pPr>
            <a:r>
              <a:rPr lang="en-CA" sz="2400" dirty="0"/>
              <a:t>Discontinue anticoagulation</a:t>
            </a:r>
            <a:endParaRPr lang="en-US" sz="2400" b="1" dirty="0"/>
          </a:p>
          <a:p>
            <a:pPr marL="514350" indent="-514350">
              <a:buAutoNum type="alphaUcPeriod"/>
            </a:pP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F3BB6-EAD8-5F4C-88AE-931AD1590DB1}"/>
              </a:ext>
            </a:extLst>
          </p:cNvPr>
          <p:cNvSpPr/>
          <p:nvPr/>
        </p:nvSpPr>
        <p:spPr>
          <a:xfrm>
            <a:off x="368300" y="5361145"/>
            <a:ext cx="5422899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1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555B-60C0-444C-B279-5814BCB7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ACB37-169B-714C-9527-50320F30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200" dirty="0"/>
              <a:t>For the </a:t>
            </a:r>
            <a:r>
              <a:rPr lang="en-CA" sz="2200" b="1" dirty="0">
                <a:solidFill>
                  <a:srgbClr val="FF0000"/>
                </a:solidFill>
              </a:rPr>
              <a:t>short-term treatment of VTE (first 3-6 months)</a:t>
            </a:r>
            <a:r>
              <a:rPr lang="en-CA" sz="2200" dirty="0"/>
              <a:t> in patients with active cancer, the ASH guideline panel </a:t>
            </a:r>
            <a:r>
              <a:rPr lang="en-CA" sz="2200" u="sng" dirty="0"/>
              <a:t>suggests DOAC (apixaban, </a:t>
            </a:r>
            <a:r>
              <a:rPr lang="en-CA" sz="2200" u="sng" dirty="0" err="1"/>
              <a:t>edoxaban</a:t>
            </a:r>
            <a:r>
              <a:rPr lang="en-CA" sz="2200" u="sng" dirty="0"/>
              <a:t> or rivaroxaban) over LMWH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low certainty in the evidence about effects). </a:t>
            </a:r>
          </a:p>
          <a:p>
            <a:pPr marL="0" indent="0">
              <a:buNone/>
            </a:pPr>
            <a:endParaRPr lang="en-CA" sz="2200" i="1" u="sng" dirty="0"/>
          </a:p>
          <a:p>
            <a:pPr marL="0" indent="0">
              <a:buNone/>
            </a:pPr>
            <a:r>
              <a:rPr lang="en-CA" sz="2200" u="sng" dirty="0"/>
              <a:t>DOAC is also suggested over VKA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very low certainty in the evidence about effects). 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2200" dirty="0"/>
              <a:t>If a DOAC is not used, the ASH guideline panel </a:t>
            </a:r>
            <a:r>
              <a:rPr lang="en-CA" sz="2200" u="sng" dirty="0"/>
              <a:t>suggests LMWH over VKA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moderate certainty in the evidence about effects). 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For the </a:t>
            </a:r>
            <a:r>
              <a:rPr lang="en-CA" sz="2000" b="1" dirty="0">
                <a:solidFill>
                  <a:srgbClr val="FF0000"/>
                </a:solidFill>
              </a:rPr>
              <a:t>short-term treatment of VTE (first 3-6 months)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in patients with active cancer, the ASH guideline panel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suggests DOAC (apixaban, </a:t>
            </a:r>
            <a:r>
              <a:rPr lang="en-CA" sz="2000" u="sng" dirty="0" err="1">
                <a:solidFill>
                  <a:schemeClr val="bg1">
                    <a:lumMod val="50000"/>
                  </a:schemeClr>
                </a:solidFill>
              </a:rPr>
              <a:t>edoxaban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 or rivaroxaban) over LMWH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low certainty in the evidence about effects). </a:t>
            </a: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50540-62A9-5C4A-B230-6AD103DE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1013"/>
              </p:ext>
            </p:extLst>
          </p:nvPr>
        </p:nvGraphicFramePr>
        <p:xfrm>
          <a:off x="819404" y="3067173"/>
          <a:ext cx="9666596" cy="2246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Outcomes*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CI)*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DOAC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0.99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(0.83 to 1.18)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(42 fewer to 44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0.62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(0.43 to 0.90)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83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32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(47 fewer to 8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1.31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(0.83 to 2.06)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 fewer to 36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E59EAC3-C36F-9B43-A363-915BA5E73EF2}"/>
              </a:ext>
            </a:extLst>
          </p:cNvPr>
          <p:cNvSpPr/>
          <p:nvPr/>
        </p:nvSpPr>
        <p:spPr>
          <a:xfrm>
            <a:off x="870203" y="4490523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BE39B-BE3E-234E-98C0-D56A38F6FE99}"/>
              </a:ext>
            </a:extLst>
          </p:cNvPr>
          <p:cNvSpPr/>
          <p:nvPr/>
        </p:nvSpPr>
        <p:spPr>
          <a:xfrm>
            <a:off x="870203" y="4978497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986F-C725-A346-B14B-8196F498F0FB}"/>
              </a:ext>
            </a:extLst>
          </p:cNvPr>
          <p:cNvSpPr/>
          <p:nvPr/>
        </p:nvSpPr>
        <p:spPr>
          <a:xfrm>
            <a:off x="870203" y="396517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AFE6F-A976-0340-9E02-68653A6D6126}"/>
              </a:ext>
            </a:extLst>
          </p:cNvPr>
          <p:cNvSpPr txBox="1"/>
          <p:nvPr/>
        </p:nvSpPr>
        <p:spPr>
          <a:xfrm>
            <a:off x="730504" y="5680423"/>
            <a:ext cx="239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Follow-up: 12 months</a:t>
            </a:r>
          </a:p>
        </p:txBody>
      </p:sp>
    </p:spTree>
    <p:extLst>
      <p:ext uri="{BB962C8B-B14F-4D97-AF65-F5344CB8AC3E}">
        <p14:creationId xmlns:p14="http://schemas.microsoft.com/office/powerpoint/2010/main" val="39438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B0A4-5685-B64C-9ED0-DEEE36D3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B450-F33A-0E4D-9B93-CCC986F6F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Three months later, your patient has a surveillance CT scan showing metastatic deposits in the liver and bone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An MRI brain is negative for intracranial metastases</a:t>
            </a:r>
            <a:br>
              <a:rPr lang="en-US" sz="2100" dirty="0"/>
            </a:br>
            <a:endParaRPr lang="en-US" sz="2100" dirty="0"/>
          </a:p>
          <a:p>
            <a:pPr marL="0" indent="0">
              <a:buNone/>
            </a:pPr>
            <a:r>
              <a:rPr lang="en-US" sz="2100" dirty="0"/>
              <a:t>Palliative chemotherapy is planned</a:t>
            </a:r>
            <a:br>
              <a:rPr lang="en-US" sz="2100" dirty="0"/>
            </a:br>
            <a:endParaRPr lang="en-US" sz="2100" dirty="0"/>
          </a:p>
          <a:p>
            <a:pPr marL="0" indent="0">
              <a:buNone/>
            </a:pPr>
            <a:r>
              <a:rPr lang="en-CA" sz="2100" b="1" u="sng" dirty="0">
                <a:solidFill>
                  <a:srgbClr val="E53E31"/>
                </a:solidFill>
              </a:rPr>
              <a:t>Laboratory investigations:</a:t>
            </a:r>
          </a:p>
          <a:p>
            <a:pPr marL="0" indent="0">
              <a:buNone/>
            </a:pPr>
            <a:r>
              <a:rPr lang="en-CA" sz="2100" dirty="0"/>
              <a:t>Hemoglobin 99 g/L</a:t>
            </a:r>
            <a:br>
              <a:rPr lang="en-CA" sz="2100" dirty="0"/>
            </a:br>
            <a:r>
              <a:rPr lang="en-CA" sz="2100" dirty="0"/>
              <a:t>Leukocyte count 13 x 10</a:t>
            </a:r>
            <a:r>
              <a:rPr lang="en-CA" sz="2100" baseline="30000" dirty="0"/>
              <a:t>9</a:t>
            </a:r>
            <a:r>
              <a:rPr lang="en-CA" sz="2100" dirty="0"/>
              <a:t>/L</a:t>
            </a:r>
            <a:br>
              <a:rPr lang="en-CA" sz="2100" dirty="0"/>
            </a:br>
            <a:r>
              <a:rPr lang="en-CA" sz="2100" dirty="0"/>
              <a:t>Platelet count 89 x 10</a:t>
            </a:r>
            <a:r>
              <a:rPr lang="en-CA" sz="2100" baseline="30000" dirty="0"/>
              <a:t>9</a:t>
            </a:r>
            <a:r>
              <a:rPr lang="en-CA" sz="2100" dirty="0"/>
              <a:t>/L</a:t>
            </a:r>
            <a:br>
              <a:rPr lang="en-CA" sz="2100" dirty="0"/>
            </a:br>
            <a:r>
              <a:rPr lang="en-CA" sz="2100" dirty="0"/>
              <a:t>Creatinine 84 µmol/L</a:t>
            </a:r>
            <a:endParaRPr lang="en-US" sz="210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DFF6B-FF46-A14D-B788-EB1828518DA5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b="1" dirty="0">
              <a:solidFill>
                <a:srgbClr val="E53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2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25042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What duration of anticoagulation do you recommend?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Discontinue anticoagulation now</a:t>
            </a:r>
          </a:p>
          <a:p>
            <a:pPr marL="514350" indent="-514350">
              <a:buAutoNum type="alphaUcPeriod"/>
            </a:pPr>
            <a:r>
              <a:rPr lang="en-CA" sz="2200" dirty="0"/>
              <a:t>Discontinue anticoagulation after 3 months</a:t>
            </a:r>
          </a:p>
          <a:p>
            <a:pPr marL="514350" indent="-514350">
              <a:buAutoNum type="alphaUcPeriod"/>
            </a:pPr>
            <a:r>
              <a:rPr lang="en-CA" sz="2200" dirty="0"/>
              <a:t>Discontinue anticoagulation after 6 months</a:t>
            </a:r>
          </a:p>
          <a:p>
            <a:pPr marL="514350" indent="-514350">
              <a:buAutoNum type="alphaUcPeriod"/>
            </a:pPr>
            <a:r>
              <a:rPr lang="en-CA" sz="2200" dirty="0"/>
              <a:t>Continue anticoagulation indefinitely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AD835-D5F8-8749-96CD-9A4DA9CB21E6}"/>
              </a:ext>
            </a:extLst>
          </p:cNvPr>
          <p:cNvSpPr/>
          <p:nvPr/>
        </p:nvSpPr>
        <p:spPr>
          <a:xfrm>
            <a:off x="201207" y="4302354"/>
            <a:ext cx="5217460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5E59D4-C14D-D745-BA0C-4567FB0F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US" dirty="0"/>
              <a:t>Case 2, continued</a:t>
            </a:r>
          </a:p>
        </p:txBody>
      </p:sp>
    </p:spTree>
    <p:extLst>
      <p:ext uri="{BB962C8B-B14F-4D97-AF65-F5344CB8AC3E}">
        <p14:creationId xmlns:p14="http://schemas.microsoft.com/office/powerpoint/2010/main" val="29706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active cancer and VTE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, the ASH guideline panel suggests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long-term anticoagulation for secondary prophylaxis (longer than 6 months) rather than short term treatment alone (3-6 months)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low certainty in the evidence about effects). </a:t>
            </a: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50540-62A9-5C4A-B230-6AD103DE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32266"/>
              </p:ext>
            </p:extLst>
          </p:nvPr>
        </p:nvGraphicFramePr>
        <p:xfrm>
          <a:off x="819404" y="3067173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Outcomes*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short term treatment </a:t>
                      </a:r>
                      <a:b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(3-6 </a:t>
                      </a:r>
                      <a:r>
                        <a:rPr lang="en-CA" sz="14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</a:t>
                      </a: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long term treatment (longer than 6 </a:t>
                      </a:r>
                      <a:r>
                        <a:rPr lang="en-CA" sz="14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</a:t>
                      </a: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1.38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(0.85 to 2.23)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more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30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0.66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(0.29 to 1.51)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 fewer recurrent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(35 fewer to 25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0.54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(0.23 to 1.27)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138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(106 fewer to 36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9259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1.25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(0.68 to 2.30)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20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E59EAC3-C36F-9B43-A363-915BA5E73EF2}"/>
              </a:ext>
            </a:extLst>
          </p:cNvPr>
          <p:cNvSpPr/>
          <p:nvPr/>
        </p:nvSpPr>
        <p:spPr>
          <a:xfrm>
            <a:off x="888864" y="460248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BE39B-BE3E-234E-98C0-D56A38F6FE99}"/>
              </a:ext>
            </a:extLst>
          </p:cNvPr>
          <p:cNvSpPr/>
          <p:nvPr/>
        </p:nvSpPr>
        <p:spPr>
          <a:xfrm>
            <a:off x="888864" y="5090463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986F-C725-A346-B14B-8196F498F0FB}"/>
              </a:ext>
            </a:extLst>
          </p:cNvPr>
          <p:cNvSpPr/>
          <p:nvPr/>
        </p:nvSpPr>
        <p:spPr>
          <a:xfrm>
            <a:off x="888864" y="407714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AFE6F-A976-0340-9E02-68653A6D6126}"/>
              </a:ext>
            </a:extLst>
          </p:cNvPr>
          <p:cNvSpPr txBox="1"/>
          <p:nvPr/>
        </p:nvSpPr>
        <p:spPr>
          <a:xfrm>
            <a:off x="819404" y="6012643"/>
            <a:ext cx="295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Mean follow-up: 31 months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4B9874-E8A8-CD44-8090-D6F3E3CC5498}"/>
              </a:ext>
            </a:extLst>
          </p:cNvPr>
          <p:cNvSpPr/>
          <p:nvPr/>
        </p:nvSpPr>
        <p:spPr>
          <a:xfrm>
            <a:off x="891976" y="557876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active cancer and VTE receiving long-term anticoagulation for secondary prophylaxis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, the ASH guideline panel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suggests continuing indefinite anticoagulation over stopping after completion of a definitive period of anticoagulation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very low certainty in the evidence about effects). </a:t>
            </a: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DD7AFC-CAA3-6D40-91CC-76946F5C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79331"/>
              </p:ext>
            </p:extLst>
          </p:nvPr>
        </p:nvGraphicFramePr>
        <p:xfrm>
          <a:off x="819404" y="3272445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definite duration </a:t>
                      </a:r>
                      <a:b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(&lt; 12 </a:t>
                      </a:r>
                      <a:r>
                        <a:rPr lang="en-CA" sz="14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</a:t>
                      </a: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indefinite duration of therapy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0.70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(0.45 to 1.09)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(8 fewer to 1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0.23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(0.12 to 0.44)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 fewer recurrent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(24 fewer to 15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(0.11 to 0.38)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76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(85 fewer to 59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9259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2.21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(1.32 to 3.44)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more to 18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9AD16FA0-85F8-5D48-9629-E85202F03488}"/>
              </a:ext>
            </a:extLst>
          </p:cNvPr>
          <p:cNvSpPr/>
          <p:nvPr/>
        </p:nvSpPr>
        <p:spPr>
          <a:xfrm>
            <a:off x="888864" y="4807761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7670CE-1DDF-094F-BC5F-D1B87C38AD86}"/>
              </a:ext>
            </a:extLst>
          </p:cNvPr>
          <p:cNvSpPr/>
          <p:nvPr/>
        </p:nvSpPr>
        <p:spPr>
          <a:xfrm>
            <a:off x="888864" y="529573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96E13-29FF-CD48-A685-F11169B619D8}"/>
              </a:ext>
            </a:extLst>
          </p:cNvPr>
          <p:cNvSpPr/>
          <p:nvPr/>
        </p:nvSpPr>
        <p:spPr>
          <a:xfrm>
            <a:off x="888864" y="428241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45FEE6-D31A-1A41-8A85-1910CF9CA45C}"/>
              </a:ext>
            </a:extLst>
          </p:cNvPr>
          <p:cNvSpPr/>
          <p:nvPr/>
        </p:nvSpPr>
        <p:spPr>
          <a:xfrm>
            <a:off x="891976" y="578403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616A-C6A8-2446-9ED0-352C3FD3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EEBA-97F4-3A47-86DE-C8002E9F8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300" dirty="0"/>
              <a:t>Long-term anticoagulation can be discontinued </a:t>
            </a:r>
            <a:r>
              <a:rPr lang="en-CA" sz="2300" b="1" dirty="0"/>
              <a:t>when patients are no longer at high risk of recurrent VTE or if patients are entering the last weeks of life.</a:t>
            </a:r>
            <a:br>
              <a:rPr lang="en-CA" sz="2300" dirty="0">
                <a:solidFill>
                  <a:srgbClr val="FF0000"/>
                </a:solidFill>
              </a:rPr>
            </a:br>
            <a:endParaRPr lang="en-CA" sz="2300" dirty="0">
              <a:solidFill>
                <a:srgbClr val="FF0000"/>
              </a:solidFill>
            </a:endParaRPr>
          </a:p>
          <a:p>
            <a:r>
              <a:rPr lang="en-CA" sz="2300" dirty="0"/>
              <a:t>The decision to </a:t>
            </a:r>
            <a:r>
              <a:rPr lang="en-CA" sz="2300" dirty="0" err="1"/>
              <a:t>anticoagulate</a:t>
            </a:r>
            <a:r>
              <a:rPr lang="en-CA" sz="2300" dirty="0"/>
              <a:t> for a prolonged period will be dependent on the type and stage of cancer (e.g., metastatic cancer or not), long-term prognosis, and periodic re-evaluation of risk of thrombosis and bleeding, comorbidities, costs and patient preferences and values. </a:t>
            </a:r>
            <a:br>
              <a:rPr lang="en-CA" sz="2300" dirty="0"/>
            </a:br>
            <a:endParaRPr lang="en-CA" sz="2300" dirty="0"/>
          </a:p>
          <a:p>
            <a:r>
              <a:rPr lang="en-CA" sz="2300" dirty="0"/>
              <a:t>The choice of anticoagulant must also be based on the specific clinical setting to minimize risk, after careful consideration of bleeding risk, drug-drug interactions, patient’s preference, and the availability of treatment options including cost considerations. </a:t>
            </a:r>
          </a:p>
        </p:txBody>
      </p:sp>
    </p:spTree>
    <p:extLst>
      <p:ext uri="{BB962C8B-B14F-4D97-AF65-F5344CB8AC3E}">
        <p14:creationId xmlns:p14="http://schemas.microsoft.com/office/powerpoint/2010/main" val="19787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0796-D796-6E49-B79F-D964E0B1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Anticoagulation at the end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2AC2F-A1CC-A841-AEE0-F559E07C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Observational data support stopping anticoagulants and antithrombotic drugs as death approaches.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Observational data have shown:</a:t>
            </a:r>
          </a:p>
          <a:p>
            <a:pPr lvl="1"/>
            <a:r>
              <a:rPr lang="en-US" dirty="0"/>
              <a:t>A high risk of clinically relevant bleeding (</a:t>
            </a:r>
            <a:r>
              <a:rPr lang="en-US" b="1" dirty="0"/>
              <a:t>7-10%</a:t>
            </a:r>
            <a:r>
              <a:rPr lang="en-US" dirty="0"/>
              <a:t>) in the last weeks of life</a:t>
            </a:r>
          </a:p>
          <a:p>
            <a:pPr lvl="1"/>
            <a:r>
              <a:rPr lang="en-US" dirty="0"/>
              <a:t>That bleeding is strongly associated with use of anticoagulants (</a:t>
            </a:r>
            <a:r>
              <a:rPr lang="en-US" b="1" dirty="0"/>
              <a:t>HR 1.48</a:t>
            </a:r>
            <a:r>
              <a:rPr lang="en-US" sz="2000" dirty="0"/>
              <a:t>,</a:t>
            </a:r>
            <a:r>
              <a:rPr lang="en-US" dirty="0"/>
              <a:t> </a:t>
            </a:r>
            <a:r>
              <a:rPr lang="en-US" sz="2000" dirty="0"/>
              <a:t>95% CI 1.02-2.15</a:t>
            </a:r>
            <a:r>
              <a:rPr lang="en-US" dirty="0"/>
              <a:t>) and antiplatelet drugs (</a:t>
            </a:r>
            <a:r>
              <a:rPr lang="en-US" b="1" dirty="0"/>
              <a:t>HR 1.67</a:t>
            </a:r>
            <a:r>
              <a:rPr lang="en-US" sz="2000" dirty="0"/>
              <a:t>,</a:t>
            </a:r>
            <a:r>
              <a:rPr lang="en-US" dirty="0"/>
              <a:t> </a:t>
            </a:r>
            <a:r>
              <a:rPr lang="en-US" sz="2000" dirty="0"/>
              <a:t>95% CI 1.15-2.44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6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939E-6D71-EC44-B5B3-8068179C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2,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30E03-16B3-1C43-9067-3CEAAA779765}"/>
              </a:ext>
            </a:extLst>
          </p:cNvPr>
          <p:cNvSpPr txBox="1"/>
          <p:nvPr/>
        </p:nvSpPr>
        <p:spPr>
          <a:xfrm>
            <a:off x="587049" y="2654960"/>
            <a:ext cx="244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Initial treatment</a:t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(within first week of diagnosis)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92D8C-4BF7-7D47-9EEA-C4CBF56A9669}"/>
              </a:ext>
            </a:extLst>
          </p:cNvPr>
          <p:cNvSpPr txBox="1"/>
          <p:nvPr/>
        </p:nvSpPr>
        <p:spPr>
          <a:xfrm>
            <a:off x="3488091" y="2654960"/>
            <a:ext cx="2444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Short-term treatment </a:t>
            </a:r>
          </a:p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(3 to 6 mos. from diagnosis)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86F3A-C824-6340-A84E-B756327105D4}"/>
              </a:ext>
            </a:extLst>
          </p:cNvPr>
          <p:cNvSpPr txBox="1"/>
          <p:nvPr/>
        </p:nvSpPr>
        <p:spPr>
          <a:xfrm>
            <a:off x="6389133" y="2660026"/>
            <a:ext cx="244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Long-term treatment</a:t>
            </a:r>
          </a:p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(&gt; 6 mos. from diagnosis)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F65B4-1F54-5645-913C-C9D5C45BC933}"/>
              </a:ext>
            </a:extLst>
          </p:cNvPr>
          <p:cNvSpPr txBox="1"/>
          <p:nvPr/>
        </p:nvSpPr>
        <p:spPr>
          <a:xfrm>
            <a:off x="8957386" y="2654960"/>
            <a:ext cx="244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End of life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DF2F55-DCD4-6147-BDAF-E8C2B7A74286}"/>
              </a:ext>
            </a:extLst>
          </p:cNvPr>
          <p:cNvCxnSpPr/>
          <p:nvPr/>
        </p:nvCxnSpPr>
        <p:spPr>
          <a:xfrm>
            <a:off x="587049" y="2313992"/>
            <a:ext cx="10814957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640DE81-9AC7-4B49-A71B-4C9221896BAB}"/>
              </a:ext>
            </a:extLst>
          </p:cNvPr>
          <p:cNvSpPr/>
          <p:nvPr/>
        </p:nvSpPr>
        <p:spPr>
          <a:xfrm>
            <a:off x="1539096" y="2090058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FD4704-E9BD-1742-8B09-BB59EEC84376}"/>
              </a:ext>
            </a:extLst>
          </p:cNvPr>
          <p:cNvSpPr/>
          <p:nvPr/>
        </p:nvSpPr>
        <p:spPr>
          <a:xfrm>
            <a:off x="4500236" y="2095276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1E44F8-DADE-BA45-81A5-02653FB628A5}"/>
              </a:ext>
            </a:extLst>
          </p:cNvPr>
          <p:cNvSpPr/>
          <p:nvPr/>
        </p:nvSpPr>
        <p:spPr>
          <a:xfrm>
            <a:off x="7269872" y="2095276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2FBA4F-1A4A-E046-951A-F92C929D3242}"/>
              </a:ext>
            </a:extLst>
          </p:cNvPr>
          <p:cNvSpPr/>
          <p:nvPr/>
        </p:nvSpPr>
        <p:spPr>
          <a:xfrm>
            <a:off x="9988192" y="2095276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0F937-76DD-AA4B-AC75-97A3706CE6A7}"/>
              </a:ext>
            </a:extLst>
          </p:cNvPr>
          <p:cNvSpPr txBox="1"/>
          <p:nvPr/>
        </p:nvSpPr>
        <p:spPr>
          <a:xfrm>
            <a:off x="493744" y="4257800"/>
            <a:ext cx="270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Recommendation 20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DOAC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LMWH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E4F048-AD29-1848-9E3F-37B22AD3FEBA}"/>
              </a:ext>
            </a:extLst>
          </p:cNvPr>
          <p:cNvSpPr txBox="1"/>
          <p:nvPr/>
        </p:nvSpPr>
        <p:spPr>
          <a:xfrm>
            <a:off x="3532315" y="4257800"/>
            <a:ext cx="270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Recommendation 23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DOAC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over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LMWH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C5509-8DF7-1C4C-8E2A-D19BFC7E0DEF}"/>
              </a:ext>
            </a:extLst>
          </p:cNvPr>
          <p:cNvSpPr txBox="1"/>
          <p:nvPr/>
        </p:nvSpPr>
        <p:spPr>
          <a:xfrm>
            <a:off x="6224904" y="4257800"/>
            <a:ext cx="31280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Recommendation 32, 33</a:t>
            </a:r>
          </a:p>
          <a:p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Long-term, indefinite anticoagulation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rather than short-term treatment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119DF-1AD4-0D4B-8233-B831E3E64FA4}"/>
              </a:ext>
            </a:extLst>
          </p:cNvPr>
          <p:cNvSpPr txBox="1"/>
          <p:nvPr/>
        </p:nvSpPr>
        <p:spPr>
          <a:xfrm>
            <a:off x="9533554" y="4257800"/>
            <a:ext cx="2164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Discontinue anticoagulant therapy</a:t>
            </a:r>
          </a:p>
        </p:txBody>
      </p:sp>
    </p:spTree>
    <p:extLst>
      <p:ext uri="{BB962C8B-B14F-4D97-AF65-F5344CB8AC3E}">
        <p14:creationId xmlns:p14="http://schemas.microsoft.com/office/powerpoint/2010/main" val="26229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5475-4437-4149-A5B5-0F9858C4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How were these ASH guidelines developed?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09C5C-6E11-4DF2-8E4D-2C5530080A15}"/>
              </a:ext>
            </a:extLst>
          </p:cNvPr>
          <p:cNvSpPr txBox="1"/>
          <p:nvPr/>
        </p:nvSpPr>
        <p:spPr>
          <a:xfrm>
            <a:off x="1044819" y="2032236"/>
            <a:ext cx="2459736" cy="3830794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PANEL FORMATION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guideline panel was formed following these key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 of expertise (including disciplines beyond hematology, and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Close attention to minimization and management of COI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CE9CB-824E-4CA9-AB76-B3775E792044}"/>
              </a:ext>
            </a:extLst>
          </p:cNvPr>
          <p:cNvSpPr txBox="1"/>
          <p:nvPr/>
        </p:nvSpPr>
        <p:spPr>
          <a:xfrm>
            <a:off x="3673934" y="2032236"/>
            <a:ext cx="2459736" cy="2076301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CLINICAL QUESTIONS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to 20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clinically-relevant questions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generated in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PICO format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(population, intervention, comparison, outcome)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897C3-EBF7-48DB-A65B-2BB4B85599B7}"/>
              </a:ext>
            </a:extLst>
          </p:cNvPr>
          <p:cNvSpPr txBox="1"/>
          <p:nvPr/>
        </p:nvSpPr>
        <p:spPr>
          <a:xfrm>
            <a:off x="6303049" y="2032235"/>
            <a:ext cx="2459736" cy="3830795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EVIDENCE SYNTHESIS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Evidence summary generated for each PICO question via systematic review of health effects plus: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values and preferences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D31F5-B205-4523-B4DA-87F4D6E146B4}"/>
              </a:ext>
            </a:extLst>
          </p:cNvPr>
          <p:cNvSpPr txBox="1"/>
          <p:nvPr/>
        </p:nvSpPr>
        <p:spPr>
          <a:xfrm>
            <a:off x="3673934" y="4225955"/>
            <a:ext cx="2459736" cy="1637075"/>
          </a:xfrm>
          <a:prstGeom prst="rect">
            <a:avLst/>
          </a:prstGeom>
          <a:solidFill>
            <a:srgbClr val="FED9B0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PICO question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defRPr/>
            </a:pPr>
            <a:r>
              <a:rPr lang="en-CA" sz="1400" i="1" dirty="0">
                <a:solidFill>
                  <a:schemeClr val="bg1">
                    <a:lumMod val="50000"/>
                  </a:schemeClr>
                </a:solidFill>
              </a:rPr>
              <a:t>“Should pre-operative thromboprophylaxis vs. post-operative thromboprophylaxis be used in patients with cancer undergoing a surgical procedure?”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24E6A8-5613-421F-8044-B6B74D5B6E18}"/>
              </a:ext>
            </a:extLst>
          </p:cNvPr>
          <p:cNvSpPr/>
          <p:nvPr/>
        </p:nvSpPr>
        <p:spPr>
          <a:xfrm>
            <a:off x="8932164" y="2032236"/>
            <a:ext cx="2459736" cy="3830794"/>
          </a:xfrm>
          <a:prstGeom prst="rect">
            <a:avLst/>
          </a:prstGeom>
          <a:solidFill>
            <a:srgbClr val="8B80A3">
              <a:alpha val="47059"/>
            </a:srgbClr>
          </a:solidFill>
        </p:spPr>
        <p:txBody>
          <a:bodyPr wrap="square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MAKING RECOMMENDATIONS </a:t>
            </a:r>
            <a:endParaRPr lang="en-CA" b="1" dirty="0">
              <a:solidFill>
                <a:srgbClr val="E53E31"/>
              </a:solidFill>
            </a:endParaRPr>
          </a:p>
          <a:p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made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guideline panel members based on evidence for all factors.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DBB2D-29F3-9F53-4090-DB47C3043CCB}"/>
              </a:ext>
            </a:extLst>
          </p:cNvPr>
          <p:cNvSpPr txBox="1"/>
          <p:nvPr/>
        </p:nvSpPr>
        <p:spPr>
          <a:xfrm>
            <a:off x="967750" y="5948327"/>
            <a:ext cx="1033184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i="1" dirty="0">
                <a:solidFill>
                  <a:srgbClr val="2E2D2D"/>
                </a:solidFill>
                <a:latin typeface="Arial"/>
                <a:cs typeface="Arial"/>
              </a:rPr>
              <a:t>ASH guidelines are reviewed annually by expert work groups convened by ASH. Resources, such as this slide set, derived from guidelines that require updating are removed from the ASH website. </a:t>
            </a:r>
            <a:endParaRPr lang="en-US" sz="1600" b="1" i="1" dirty="0">
              <a:solidFill>
                <a:srgbClr val="2E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b="1" dirty="0"/>
              <a:t>Case 3: </a:t>
            </a:r>
            <a:r>
              <a:rPr lang="en-CA" sz="2800" dirty="0"/>
              <a:t>Treatment of incidental 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299"/>
            <a:ext cx="10972800" cy="42695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dirty="0"/>
              <a:t>53 year old male with </a:t>
            </a:r>
            <a:r>
              <a:rPr lang="en-CA" sz="2400" b="1" dirty="0"/>
              <a:t>metastatic renal cell carcinoma (to bones, liver)</a:t>
            </a:r>
            <a:br>
              <a:rPr lang="en-CA" sz="2400" b="1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Past Medical History: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Hypothyroidism, depression</a:t>
            </a:r>
            <a:br>
              <a:rPr lang="en-CA" sz="2400" dirty="0"/>
            </a:br>
            <a:endParaRPr lang="en-CA" sz="2400" dirty="0">
              <a:solidFill>
                <a:srgbClr val="E53E3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Medications: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Levothyroxine, escitalopram, </a:t>
            </a:r>
            <a:r>
              <a:rPr lang="en-CA" sz="2400" b="1" dirty="0" err="1"/>
              <a:t>cabozantinib</a:t>
            </a:r>
            <a:r>
              <a:rPr lang="en-CA" sz="2400" b="1" dirty="0"/>
              <a:t> (TKI drug)</a:t>
            </a:r>
            <a:br>
              <a:rPr lang="en-CA" sz="2400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Seen in outpatient clinic: </a:t>
            </a:r>
          </a:p>
          <a:p>
            <a:pPr marL="0" indent="0">
              <a:buNone/>
            </a:pPr>
            <a:r>
              <a:rPr lang="en-CA" sz="2400" dirty="0"/>
              <a:t>Routine staging CT shows </a:t>
            </a:r>
            <a:r>
              <a:rPr lang="en-CA" sz="2400" b="1" dirty="0"/>
              <a:t>bilateral segmental/subsegmental pulmonary emboli</a:t>
            </a:r>
          </a:p>
          <a:p>
            <a:pPr marL="0" indent="0">
              <a:buNone/>
            </a:pPr>
            <a:r>
              <a:rPr lang="en-CA" sz="2400" dirty="0"/>
              <a:t>Bilateral leg doppler ultrasound negative for DVT</a:t>
            </a:r>
          </a:p>
          <a:p>
            <a:pPr marL="0" indent="0">
              <a:buNone/>
            </a:pPr>
            <a:r>
              <a:rPr lang="en-CA" sz="2400" dirty="0"/>
              <a:t>He is asymptomatic with normal vital signs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Laboratory investigations:</a:t>
            </a:r>
          </a:p>
          <a:p>
            <a:pPr marL="0" indent="0">
              <a:buNone/>
            </a:pPr>
            <a:r>
              <a:rPr lang="en-CA" sz="2400" dirty="0"/>
              <a:t>Hemoglobin 129 g/L</a:t>
            </a:r>
            <a:br>
              <a:rPr lang="en-CA" sz="2400" dirty="0"/>
            </a:br>
            <a:r>
              <a:rPr lang="en-CA" sz="2400" dirty="0"/>
              <a:t>Leukocyte count 12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Platelet count 330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Creatinine 94 µmol/L</a:t>
            </a:r>
          </a:p>
        </p:txBody>
      </p:sp>
    </p:spTree>
    <p:extLst>
      <p:ext uri="{BB962C8B-B14F-4D97-AF65-F5344CB8AC3E}">
        <p14:creationId xmlns:p14="http://schemas.microsoft.com/office/powerpoint/2010/main" val="36986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What is your treatment recommendation?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Clinical observation only</a:t>
            </a:r>
          </a:p>
          <a:p>
            <a:pPr marL="514350" indent="-514350">
              <a:buAutoNum type="alphaUcPeriod"/>
            </a:pPr>
            <a:r>
              <a:rPr lang="en-CA" sz="2200" dirty="0"/>
              <a:t>IVC filter insertion</a:t>
            </a:r>
          </a:p>
          <a:p>
            <a:pPr marL="514350" indent="-514350">
              <a:buAutoNum type="alphaUcPeriod"/>
            </a:pPr>
            <a:r>
              <a:rPr lang="en-CA" sz="2200" dirty="0"/>
              <a:t>Start apixaban 10mg BID x 1 week, followed by apixaban 5mg BID </a:t>
            </a:r>
          </a:p>
          <a:p>
            <a:pPr marL="514350" indent="-514350">
              <a:buAutoNum type="alphaUcPeriod"/>
            </a:pPr>
            <a:r>
              <a:rPr lang="en-CA" sz="2200" dirty="0"/>
              <a:t>Start warfarin (target INR 2.5)</a:t>
            </a:r>
          </a:p>
          <a:p>
            <a:pPr marL="514350" indent="-514350">
              <a:buAutoNum type="alphaUcPeriod"/>
            </a:pPr>
            <a:endParaRPr lang="en-CA" sz="2200" dirty="0"/>
          </a:p>
          <a:p>
            <a:pPr marL="514350" indent="-514350">
              <a:buAutoNum type="alphaUcPeriod"/>
            </a:pPr>
            <a:endParaRPr lang="en-CA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8F7A7-B6E9-7C47-BBC3-592577A93D54}"/>
              </a:ext>
            </a:extLst>
          </p:cNvPr>
          <p:cNvSpPr/>
          <p:nvPr/>
        </p:nvSpPr>
        <p:spPr>
          <a:xfrm>
            <a:off x="238528" y="3429000"/>
            <a:ext cx="8233667" cy="433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7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cancer and incidental (unsuspected) PE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, the ASH guideline panel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suggests short-term anticoagulation treatment rather than observation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very low certainty in the evidence about effects). </a:t>
            </a: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DD7AFC-CAA3-6D40-91CC-76946F5C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02453"/>
              </p:ext>
            </p:extLst>
          </p:nvPr>
        </p:nvGraphicFramePr>
        <p:xfrm>
          <a:off x="819404" y="3067173"/>
          <a:ext cx="9666596" cy="2755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observation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treatment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0.81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(0.67 to 0.98)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369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70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(122 fewer to 7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PE*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0.36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(0.18 to 0.72)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 fewer recurrent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(49 fewer to 17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recurrent DVT*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0.19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(0.08 to 0.48)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48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(44 fewer to 25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9259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bleeding*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3.00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(1.21 to 7.47)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more to 414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9AD16FA0-85F8-5D48-9629-E85202F03488}"/>
              </a:ext>
            </a:extLst>
          </p:cNvPr>
          <p:cNvSpPr/>
          <p:nvPr/>
        </p:nvSpPr>
        <p:spPr>
          <a:xfrm>
            <a:off x="888864" y="450918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7670CE-1DDF-094F-BC5F-D1B87C38AD86}"/>
              </a:ext>
            </a:extLst>
          </p:cNvPr>
          <p:cNvSpPr/>
          <p:nvPr/>
        </p:nvSpPr>
        <p:spPr>
          <a:xfrm>
            <a:off x="888864" y="499715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96E13-29FF-CD48-A685-F11169B619D8}"/>
              </a:ext>
            </a:extLst>
          </p:cNvPr>
          <p:cNvSpPr/>
          <p:nvPr/>
        </p:nvSpPr>
        <p:spPr>
          <a:xfrm>
            <a:off x="888864" y="398383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45FEE6-D31A-1A41-8A85-1910CF9CA45C}"/>
              </a:ext>
            </a:extLst>
          </p:cNvPr>
          <p:cNvSpPr/>
          <p:nvPr/>
        </p:nvSpPr>
        <p:spPr>
          <a:xfrm>
            <a:off x="891976" y="548545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182CE-79A7-BE4B-8C4A-CF276F291957}"/>
              </a:ext>
            </a:extLst>
          </p:cNvPr>
          <p:cNvSpPr txBox="1"/>
          <p:nvPr/>
        </p:nvSpPr>
        <p:spPr>
          <a:xfrm>
            <a:off x="819404" y="6012643"/>
            <a:ext cx="22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Follow-up: 3 months</a:t>
            </a:r>
          </a:p>
        </p:txBody>
      </p:sp>
    </p:spTree>
    <p:extLst>
      <p:ext uri="{BB962C8B-B14F-4D97-AF65-F5344CB8AC3E}">
        <p14:creationId xmlns:p14="http://schemas.microsoft.com/office/powerpoint/2010/main" val="8883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6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FFFF-A797-9E47-8C3F-2AED1D28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7D410-7D22-A94C-94CE-54991B11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300" dirty="0"/>
              <a:t>Clinicians should use clinical judgment when considering anticoagulation for incidental PE, sub-segmental PE or splanchnic vein thrombosis.</a:t>
            </a:r>
            <a:br>
              <a:rPr lang="en-CA" sz="2300" dirty="0"/>
            </a:br>
            <a:endParaRPr lang="en-CA" sz="2300" dirty="0"/>
          </a:p>
          <a:p>
            <a:r>
              <a:rPr lang="en-CA" sz="2300" dirty="0"/>
              <a:t>Factors that should be considered include diagnostic certainty, chronicity (age of thrombus), extent of thrombosis, associated symptoms and bleeding risks. </a:t>
            </a:r>
          </a:p>
          <a:p>
            <a:endParaRPr lang="en-CA" sz="2300" dirty="0"/>
          </a:p>
          <a:p>
            <a:r>
              <a:rPr lang="en-CA" sz="2300" dirty="0"/>
              <a:t>If therapeutic anticoagulation is warranted, </a:t>
            </a:r>
            <a:r>
              <a:rPr lang="en-CA" sz="2300" u="sng" dirty="0"/>
              <a:t>the ASH guideline panel recommends use of the same anticoagulants recommended for treatment of cancer-associated thrombosis</a:t>
            </a:r>
            <a:r>
              <a:rPr lang="en-CA" sz="2300" dirty="0"/>
              <a:t>.</a:t>
            </a:r>
            <a:br>
              <a:rPr lang="en-CA" sz="2300" dirty="0"/>
            </a:br>
            <a:endParaRPr lang="en-CA" sz="2300" dirty="0"/>
          </a:p>
          <a:p>
            <a:endParaRPr lang="en-CA" sz="23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7407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8B83-43BD-49B1-BFB1-301EC8E6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1468100" cy="713539"/>
          </a:xfrm>
        </p:spPr>
        <p:txBody>
          <a:bodyPr lIns="0" tIns="0" rIns="0" bIns="0"/>
          <a:lstStyle/>
          <a:p>
            <a:r>
              <a:rPr lang="en-CA" sz="2800" dirty="0"/>
              <a:t>Other guideline recommendations that were not covered in this session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9F67D-80D5-014D-BBA6-A6D5C63B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prophylaxis in hospitalized </a:t>
            </a:r>
            <a:r>
              <a:rPr lang="en-US" i="1" dirty="0"/>
              <a:t>medical</a:t>
            </a:r>
            <a:r>
              <a:rPr lang="en-US" dirty="0"/>
              <a:t> patients with cancer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Primary prophylaxis for patients with cancer and a central venous catheter</a:t>
            </a:r>
            <a:br>
              <a:rPr lang="en-US" dirty="0"/>
            </a:br>
            <a:endParaRPr lang="en-US" dirty="0"/>
          </a:p>
          <a:p>
            <a:r>
              <a:rPr lang="en-CA" dirty="0"/>
              <a:t>Treatment versus observation for patients with cancer and SSPE or visceral/splanchnic vein thrombosis  </a:t>
            </a:r>
            <a:br>
              <a:rPr lang="en-CA" dirty="0"/>
            </a:br>
            <a:endParaRPr lang="en-CA" dirty="0"/>
          </a:p>
          <a:p>
            <a:r>
              <a:rPr lang="en-US" dirty="0"/>
              <a:t>Treatment of patients with cancer and recurrent VTE despite 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7019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8ED3-7A9E-4FF0-A99B-08D111C9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Some future priorities for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D68F3-DF55-874D-BDF1-73008660E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54108"/>
            <a:ext cx="10972800" cy="4645272"/>
          </a:xfrm>
        </p:spPr>
        <p:txBody>
          <a:bodyPr/>
          <a:lstStyle/>
          <a:p>
            <a:r>
              <a:rPr lang="en-US" sz="2600" dirty="0"/>
              <a:t>Optimal choice, dosing and duration of parenteral anticoagulation to prevent VTE in hospitalized patients with cancer</a:t>
            </a:r>
          </a:p>
          <a:p>
            <a:r>
              <a:rPr lang="en-US" sz="2600" dirty="0"/>
              <a:t>Cost effectiveness of primary prophylaxis for ambulatory patients with cancer</a:t>
            </a:r>
          </a:p>
          <a:p>
            <a:r>
              <a:rPr lang="en-US" sz="2600" dirty="0"/>
              <a:t>Primary prophylaxis for patients with cancer and a central venous catheter (treatment duration, agent of choice)</a:t>
            </a:r>
          </a:p>
          <a:p>
            <a:r>
              <a:rPr lang="en-US" sz="2600" dirty="0"/>
              <a:t>Comparative safety, efficacy and cost effectiveness of oral agents versus parenteral therapy for VTE in patients with cancer</a:t>
            </a:r>
          </a:p>
          <a:p>
            <a:r>
              <a:rPr lang="en-US" sz="2600" dirty="0"/>
              <a:t>Treatment versus observation for patients with cancer and incidental/subsegmental PE or splanchnic vein thrombosis</a:t>
            </a:r>
          </a:p>
        </p:txBody>
      </p:sp>
    </p:spTree>
    <p:extLst>
      <p:ext uri="{BB962C8B-B14F-4D97-AF65-F5344CB8AC3E}">
        <p14:creationId xmlns:p14="http://schemas.microsoft.com/office/powerpoint/2010/main" val="38910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b="1" dirty="0"/>
              <a:t>In Summary: </a:t>
            </a:r>
            <a:r>
              <a:rPr lang="en-CA" sz="2800" dirty="0"/>
              <a:t>Back to our Objectives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DB9B6EE-B253-544C-9B93-DE136B3210A5}"/>
              </a:ext>
            </a:extLst>
          </p:cNvPr>
          <p:cNvSpPr txBox="1">
            <a:spLocks/>
          </p:cNvSpPr>
          <p:nvPr/>
        </p:nvSpPr>
        <p:spPr>
          <a:xfrm>
            <a:off x="571500" y="2054109"/>
            <a:ext cx="10972800" cy="4365352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>
                <a:solidFill>
                  <a:schemeClr val="bg2">
                    <a:lumMod val="50000"/>
                  </a:schemeClr>
                </a:solidFill>
              </a:rPr>
              <a:t>primary prophylaxis in patients with cancer undergoing surgery</a:t>
            </a:r>
          </a:p>
          <a:p>
            <a:pPr lvl="1"/>
            <a:r>
              <a:rPr lang="en-CA" sz="2133" dirty="0">
                <a:solidFill>
                  <a:srgbClr val="FF0000"/>
                </a:solidFill>
              </a:rPr>
              <a:t>Prophylaxis with LMWH or fondaparinux recommended over UFH</a:t>
            </a:r>
          </a:p>
          <a:p>
            <a:pPr lvl="1"/>
            <a:r>
              <a:rPr lang="en-CA" sz="2133" dirty="0">
                <a:solidFill>
                  <a:srgbClr val="FF0000"/>
                </a:solidFill>
              </a:rPr>
              <a:t>Extended thromboprophylaxis (4 weeks) for major abdominal/pelvic surgery</a:t>
            </a:r>
          </a:p>
          <a:p>
            <a:pPr marL="514350" indent="-514350">
              <a:buFont typeface="Arial" charset="0"/>
              <a:buAutoNum type="arabicPeriod"/>
            </a:pPr>
            <a:endParaRPr lang="en-CA" sz="2400" dirty="0"/>
          </a:p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primary prophylaxis in ambulatory patients with cancer receiving systemic therapy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Pharmacological prophylaxis (DOACs) for patients at moderate to high risk of VTE</a:t>
            </a:r>
          </a:p>
          <a:p>
            <a:pPr marL="514350" indent="-514350">
              <a:buFont typeface="Arial" charset="0"/>
              <a:buAutoNum type="arabicPeriod"/>
            </a:pPr>
            <a:endParaRPr lang="en-CA" sz="2400" dirty="0"/>
          </a:p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Select appropriate </a:t>
            </a:r>
            <a:r>
              <a:rPr lang="en-CA" sz="2400" u="sng" dirty="0"/>
              <a:t>anticoagulant therapy for VTE in patients with cancer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Initial treatment (within 1 week): LMWH or DOACs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Short-term treatment (3-6 months): DOACs over LMWH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Long-term treatment (&gt; 6 months): Indefinite anticoagulation</a:t>
            </a:r>
            <a:br>
              <a:rPr lang="en-CA" sz="2133" dirty="0">
                <a:solidFill>
                  <a:srgbClr val="FF0000"/>
                </a:solidFill>
              </a:rPr>
            </a:br>
            <a:endParaRPr lang="en-CA" sz="2133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treatment of incidental PE in patients with cancer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Anticoagulation rather than observation</a:t>
            </a:r>
            <a:endParaRPr lang="en-CA" sz="2133" u="sng" dirty="0"/>
          </a:p>
          <a:p>
            <a:pPr marL="1047736" lvl="1" indent="-514350">
              <a:buFont typeface="+mj-lt"/>
              <a:buAutoNum type="arabicPeriod"/>
            </a:pPr>
            <a:endParaRPr lang="en-CA" sz="2133" u="sng" dirty="0"/>
          </a:p>
          <a:p>
            <a:pPr marL="1047736" lvl="1" indent="-514350"/>
            <a:endParaRPr lang="en-CA" sz="2133" dirty="0"/>
          </a:p>
        </p:txBody>
      </p:sp>
    </p:spTree>
    <p:extLst>
      <p:ext uri="{BB962C8B-B14F-4D97-AF65-F5344CB8AC3E}">
        <p14:creationId xmlns:p14="http://schemas.microsoft.com/office/powerpoint/2010/main" val="13906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11E9A9-7943-CB45-A77D-8169C8A9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1C5F3F-D67C-4BFC-BB16-9E8315A34AE2}"/>
              </a:ext>
            </a:extLst>
          </p:cNvPr>
          <p:cNvSpPr txBox="1">
            <a:spLocks/>
          </p:cNvSpPr>
          <p:nvPr/>
        </p:nvSpPr>
        <p:spPr>
          <a:xfrm>
            <a:off x="419100" y="2083894"/>
            <a:ext cx="10972800" cy="395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ASH Guideline Panel team members</a:t>
            </a:r>
          </a:p>
          <a:p>
            <a:r>
              <a:rPr lang="en-CA" sz="2400" dirty="0"/>
              <a:t>Knowledge Synthesis team members</a:t>
            </a:r>
          </a:p>
          <a:p>
            <a:r>
              <a:rPr lang="en-CA" sz="2400" dirty="0"/>
              <a:t>McMaster University GRADE Centre</a:t>
            </a:r>
          </a:p>
          <a:p>
            <a:r>
              <a:rPr lang="en-CA" sz="2500" dirty="0"/>
              <a:t>Author of this ASH VTE Slide Set: </a:t>
            </a:r>
            <a:br>
              <a:rPr lang="en-CA" sz="2500" dirty="0"/>
            </a:br>
            <a:r>
              <a:rPr lang="en-CA" sz="2500" b="1" dirty="0"/>
              <a:t>Siraj </a:t>
            </a:r>
            <a:r>
              <a:rPr lang="en-CA" sz="2500" b="1" dirty="0" err="1"/>
              <a:t>Mithoowani</a:t>
            </a:r>
            <a:r>
              <a:rPr lang="en-CA" sz="2500" b="1" dirty="0"/>
              <a:t> MD, MHPE (McMaster University)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See more about the </a:t>
            </a:r>
            <a:r>
              <a:rPr lang="en-CA" sz="2400" b="1" dirty="0"/>
              <a:t>ASH VTE guidelines </a:t>
            </a:r>
            <a:r>
              <a:rPr lang="en-CA" sz="2400" dirty="0"/>
              <a:t>at </a:t>
            </a:r>
            <a:r>
              <a:rPr lang="en-CA" sz="2400" dirty="0">
                <a:hlinkClick r:id="rId3"/>
              </a:rPr>
              <a:t>www.hematology.org/vte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6152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55E-1F8A-4BF9-ABF2-7CF9087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How patients and clinicians should use these recommendations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22976CB-4452-4F0F-AA69-09D77C593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70502"/>
              </p:ext>
            </p:extLst>
          </p:nvPr>
        </p:nvGraphicFramePr>
        <p:xfrm>
          <a:off x="1518684" y="2595830"/>
          <a:ext cx="9124508" cy="3103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008">
                  <a:extLst>
                    <a:ext uri="{9D8B030D-6E8A-4147-A177-3AD203B41FA5}">
                      <a16:colId xmlns:a16="http://schemas.microsoft.com/office/drawing/2014/main" val="49921947"/>
                    </a:ext>
                  </a:extLst>
                </a:gridCol>
                <a:gridCol w="3522765">
                  <a:extLst>
                    <a:ext uri="{9D8B030D-6E8A-4147-A177-3AD203B41FA5}">
                      <a16:colId xmlns:a16="http://schemas.microsoft.com/office/drawing/2014/main" val="3542235664"/>
                    </a:ext>
                  </a:extLst>
                </a:gridCol>
                <a:gridCol w="4105735">
                  <a:extLst>
                    <a:ext uri="{9D8B030D-6E8A-4147-A177-3AD203B41FA5}">
                      <a16:colId xmlns:a16="http://schemas.microsoft.com/office/drawing/2014/main" val="3062731847"/>
                    </a:ext>
                  </a:extLst>
                </a:gridCol>
              </a:tblGrid>
              <a:tr h="528715">
                <a:tc>
                  <a:txBody>
                    <a:bodyPr/>
                    <a:lstStyle/>
                    <a:p>
                      <a:endParaRPr lang="en-CA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STRONG Recommendation</a:t>
                      </a:r>
                    </a:p>
                    <a:p>
                      <a:pPr algn="ctr"/>
                      <a:r>
                        <a:rPr lang="en-CA" sz="1800" b="0" dirty="0">
                          <a:solidFill>
                            <a:schemeClr val="bg1"/>
                          </a:solidFill>
                        </a:rPr>
                        <a:t>(“The panel recommends…”)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CONDITIONAL Recommendation</a:t>
                      </a:r>
                    </a:p>
                    <a:p>
                      <a:pPr algn="ctr"/>
                      <a:r>
                        <a:rPr lang="en-CA" sz="1800" b="0" dirty="0">
                          <a:solidFill>
                            <a:schemeClr val="bg1"/>
                          </a:solidFill>
                        </a:rPr>
                        <a:t>(“The panel suggests…”)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36337"/>
                  </a:ext>
                </a:extLst>
              </a:tr>
              <a:tr h="956546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would want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 majority would want the intervention, but many would not.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16709"/>
                  </a:ext>
                </a:extLst>
              </a:tr>
              <a:tr h="15069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clinicians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should receive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Different choices will be appropriate for different patients, depending on their values and preferences. Use </a:t>
                      </a:r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shared decision making</a:t>
                      </a:r>
                      <a:r>
                        <a:rPr lang="en-CA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n-CA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2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4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58449"/>
            <a:ext cx="10972800" cy="4293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By the end of this session, you should be able to</a:t>
            </a:r>
            <a:endParaRPr lang="en-CA" sz="2400" dirty="0"/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>
                <a:solidFill>
                  <a:schemeClr val="bg2">
                    <a:lumMod val="50000"/>
                  </a:schemeClr>
                </a:solidFill>
              </a:rPr>
              <a:t>primary prophylaxis in patients with cancer undergoing surgery</a:t>
            </a: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primary prophylaxis in ambulatory patients with cancer receiving systemic therapy</a:t>
            </a:r>
            <a:endParaRPr lang="en-CA" sz="2400" u="sng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Select appropriate </a:t>
            </a:r>
            <a:r>
              <a:rPr lang="en-CA" sz="2400" u="sng" dirty="0"/>
              <a:t>anticoagulant therapy for VTE in patients with cancer</a:t>
            </a:r>
          </a:p>
          <a:p>
            <a:pPr marL="514350" indent="-514350">
              <a:buAutoNum type="arabicPeriod"/>
            </a:pPr>
            <a:endParaRPr lang="en-CA" sz="2400" u="sng" dirty="0"/>
          </a:p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treatment of incidental PE in patients with cancer</a:t>
            </a:r>
          </a:p>
        </p:txBody>
      </p:sp>
    </p:spTree>
    <p:extLst>
      <p:ext uri="{BB962C8B-B14F-4D97-AF65-F5344CB8AC3E}">
        <p14:creationId xmlns:p14="http://schemas.microsoft.com/office/powerpoint/2010/main" val="27953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92932-F046-4F23-A6F1-023EED476107}"/>
              </a:ext>
            </a:extLst>
          </p:cNvPr>
          <p:cNvSpPr txBox="1"/>
          <p:nvPr/>
        </p:nvSpPr>
        <p:spPr>
          <a:xfrm>
            <a:off x="1485208" y="2545418"/>
            <a:ext cx="4385770" cy="1938992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with cancer are at greater risk for VTE than the general population resulting in considerable morbidity, mortality and costs</a:t>
            </a:r>
            <a:endParaRPr lang="en-CA" sz="2400" dirty="0">
              <a:solidFill>
                <a:srgbClr val="E53E3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359B1-C4ED-46B3-8A75-E965935404BE}"/>
              </a:ext>
            </a:extLst>
          </p:cNvPr>
          <p:cNvSpPr txBox="1"/>
          <p:nvPr/>
        </p:nvSpPr>
        <p:spPr>
          <a:xfrm>
            <a:off x="1485208" y="4843322"/>
            <a:ext cx="8989233" cy="830997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chapter provides evidence-based recommendations on </a:t>
            </a:r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and treatment of VTE in patients with cancer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54332-ABDD-4444-AA2A-CBE1C0E51A1D}"/>
              </a:ext>
            </a:extLst>
          </p:cNvPr>
          <p:cNvSpPr txBox="1"/>
          <p:nvPr/>
        </p:nvSpPr>
        <p:spPr>
          <a:xfrm>
            <a:off x="6088671" y="2545418"/>
            <a:ext cx="4385770" cy="1569660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decisions should be individualized taking into account consequences of VTE and/or bleeding events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1FD7EDA-8935-4C03-96A4-5CCFA3F8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What is this chapter about?</a:t>
            </a:r>
          </a:p>
        </p:txBody>
      </p:sp>
    </p:spTree>
    <p:extLst>
      <p:ext uri="{BB962C8B-B14F-4D97-AF65-F5344CB8AC3E}">
        <p14:creationId xmlns:p14="http://schemas.microsoft.com/office/powerpoint/2010/main" val="152776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b="1" dirty="0"/>
              <a:t>Case 1: </a:t>
            </a:r>
            <a:r>
              <a:rPr lang="en-CA" sz="2800" dirty="0"/>
              <a:t>Primary prophylaxis in patients with cancer undergoing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300"/>
            <a:ext cx="10972800" cy="3954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/>
              <a:t>67 year old female with newly diagnosed </a:t>
            </a:r>
            <a:r>
              <a:rPr lang="en-CA" sz="2400" b="1" dirty="0"/>
              <a:t>stage IIIa colorectal cancer (T1N2aM0)</a:t>
            </a:r>
            <a:br>
              <a:rPr lang="en-CA" sz="2400" b="1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Past Medical History: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Hypertension, dyslipidemia</a:t>
            </a:r>
            <a:br>
              <a:rPr lang="en-CA" sz="2400" dirty="0"/>
            </a:br>
            <a:endParaRPr lang="en-CA" sz="2400" dirty="0">
              <a:solidFill>
                <a:srgbClr val="E53E3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Medications: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Amlodipine, rosuvastatin</a:t>
            </a:r>
            <a:br>
              <a:rPr lang="en-CA" sz="2400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Admitted to hospital: </a:t>
            </a:r>
          </a:p>
          <a:p>
            <a:pPr marL="0" indent="0">
              <a:buNone/>
            </a:pPr>
            <a:r>
              <a:rPr lang="en-CA" sz="2400" dirty="0"/>
              <a:t>Planned laparoscopic hemicolectomy</a:t>
            </a:r>
          </a:p>
          <a:p>
            <a:pPr marL="0" indent="0">
              <a:buNone/>
            </a:pPr>
            <a:r>
              <a:rPr lang="en-CA" sz="2400" dirty="0"/>
              <a:t>No symptoms of VTE or bleeding</a:t>
            </a:r>
          </a:p>
          <a:p>
            <a:pPr marL="0" indent="0">
              <a:buNone/>
            </a:pPr>
            <a:r>
              <a:rPr lang="en-CA" sz="2400" dirty="0"/>
              <a:t>Weight 80 kg</a:t>
            </a:r>
          </a:p>
        </p:txBody>
      </p:sp>
    </p:spTree>
    <p:extLst>
      <p:ext uri="{BB962C8B-B14F-4D97-AF65-F5344CB8AC3E}">
        <p14:creationId xmlns:p14="http://schemas.microsoft.com/office/powerpoint/2010/main" val="15844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You judge that your patient is at moderate to high risk of perioperative VTE and low risk of surgical bleeding.</a:t>
            </a:r>
          </a:p>
          <a:p>
            <a:pPr marL="0" indent="0">
              <a:buNone/>
            </a:pPr>
            <a:endParaRPr lang="en-CA" sz="2200" b="1" dirty="0"/>
          </a:p>
          <a:p>
            <a:pPr marL="0" indent="0">
              <a:buNone/>
            </a:pPr>
            <a:r>
              <a:rPr lang="en-CA" sz="2200" b="1" dirty="0"/>
              <a:t>What strategy do you recommend for </a:t>
            </a:r>
            <a:r>
              <a:rPr lang="en-CA" sz="2200" b="1" u="sng" dirty="0"/>
              <a:t>thromboprophylaxis</a:t>
            </a:r>
            <a:r>
              <a:rPr lang="en-CA" sz="2200" b="1" dirty="0"/>
              <a:t>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Mechanical thromboprophylaxis only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Dalteparin</a:t>
            </a:r>
            <a:r>
              <a:rPr lang="en-CA" sz="2200" dirty="0"/>
              <a:t> 5,000 units SC daily post-operatively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Dalteparin</a:t>
            </a:r>
            <a:r>
              <a:rPr lang="en-CA" sz="2200" dirty="0"/>
              <a:t> 5,000 units SC daily starting 12 hours pre-operatively</a:t>
            </a:r>
          </a:p>
          <a:p>
            <a:pPr marL="514350" indent="-514350">
              <a:buAutoNum type="alphaUcPeriod"/>
            </a:pPr>
            <a:r>
              <a:rPr lang="en-CA" sz="2200" dirty="0"/>
              <a:t>Unfractionated heparin 5,000 units SC BID post-operatively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AD767-7BAB-4B53-9712-EA8DCDE89366}"/>
              </a:ext>
            </a:extLst>
          </p:cNvPr>
          <p:cNvSpPr/>
          <p:nvPr/>
        </p:nvSpPr>
        <p:spPr>
          <a:xfrm>
            <a:off x="268940" y="4157830"/>
            <a:ext cx="6243827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7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28f131-8437-48c9-9cdf-8fab9dca4571" xsi:nil="true"/>
    <Topic xmlns="f60e50cf-b4eb-4913-b91b-c5f6cad801d6" xsi:nil="true"/>
    <lcf76f155ced4ddcb4097134ff3c332f xmlns="f60e50cf-b4eb-4913-b91b-c5f6cad801d6">
      <Terms xmlns="http://schemas.microsoft.com/office/infopath/2007/PartnerControls"/>
    </lcf76f155ced4ddcb4097134ff3c332f>
    <Project xmlns="f60e50cf-b4eb-4913-b91b-c5f6cad801d6" xsi:nil="true"/>
    <WebPage xmlns="f60e50cf-b4eb-4913-b91b-c5f6cad801d6" xsi:nil="true"/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5FF72BD9880498F842E047A956618" ma:contentTypeVersion="21" ma:contentTypeDescription="Create a new document." ma:contentTypeScope="" ma:versionID="ff15e974bd0152749d745f0e34613650">
  <xsd:schema xmlns:xsd="http://www.w3.org/2001/XMLSchema" xmlns:xs="http://www.w3.org/2001/XMLSchema" xmlns:p="http://schemas.microsoft.com/office/2006/metadata/properties" xmlns:ns2="f60e50cf-b4eb-4913-b91b-c5f6cad801d6" xmlns:ns3="f428f131-8437-48c9-9cdf-8fab9dca4571" targetNamespace="http://schemas.microsoft.com/office/2006/metadata/properties" ma:root="true" ma:fieldsID="9de9d4cc880452221b4252ab9868750c" ns2:_="" ns3:_="">
    <xsd:import namespace="f60e50cf-b4eb-4913-b91b-c5f6cad801d6"/>
    <xsd:import namespace="f428f131-8437-48c9-9cdf-8fab9dca4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WebPage" minOccurs="0"/>
                <xsd:element ref="ns2:Project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e50cf-b4eb-4913-b91b-c5f6cad80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WebPage" ma:index="20" nillable="true" ma:displayName="Web Page" ma:format="Dropdown" ma:internalName="WebPage">
      <xsd:simpleType>
        <xsd:restriction base="dms:Choice">
          <xsd:enumeration value="COVID-19"/>
          <xsd:enumeration value="VTE"/>
          <xsd:enumeration value="Amyloidosis"/>
        </xsd:restriction>
      </xsd:simpleType>
    </xsd:element>
    <xsd:element name="Project" ma:index="21" nillable="true" ma:displayName="Project" ma:format="Dropdown" ma:internalName="Project">
      <xsd:simpleType>
        <xsd:restriction base="dms:Choice">
          <xsd:enumeration value="Patient Decision Aids"/>
          <xsd:enumeration value="Teaching Slides"/>
          <xsd:enumeration value="Patient Versions"/>
          <xsd:enumeration value="Webinar"/>
          <xsd:enumeration value="Website"/>
          <xsd:enumeration value="Agenda"/>
        </xsd:restriction>
      </xsd:simpleType>
    </xsd:element>
    <xsd:element name="Topic" ma:index="22" nillable="true" ma:displayName="Topic" ma:format="Dropdown" ma:internalName="Topic">
      <xsd:simpleType>
        <xsd:restriction base="dms:Choice">
          <xsd:enumeration value="SCD"/>
          <xsd:enumeration value="Amyloidosis"/>
          <xsd:enumeration value="VWD"/>
          <xsd:enumeration value="ALL/AYA"/>
          <xsd:enumeration value="Thrombophilia"/>
          <xsd:enumeration value="COVID-19"/>
          <xsd:enumeration value="Choice 7"/>
          <xsd:enumeration value="VTE/LA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7a6b3a0-d35f-4ecf-9586-1f4c274d16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b921606-c105-48ac-9c58-9e88b1f69728}" ma:internalName="TaxCatchAll" ma:showField="CatchAllData" ma:web="f428f131-8437-48c9-9cdf-8fab9dca4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FE72F9-B3E9-4E73-AAE9-9060E733A02A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f60e50cf-b4eb-4913-b91b-c5f6cad801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428f131-8437-48c9-9cdf-8fab9dca457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921A5B-777B-4213-88C9-C257C70330D4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073A9E5B-AD01-45CD-83DF-E2B075732A15}"/>
</file>

<file path=customXml/itemProps4.xml><?xml version="1.0" encoding="utf-8"?>
<ds:datastoreItem xmlns:ds="http://schemas.openxmlformats.org/officeDocument/2006/customXml" ds:itemID="{E3B664D7-586E-4B27-B6C1-78A583CE25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8967</TotalTime>
  <Words>4908</Words>
  <Application>Microsoft Office PowerPoint</Application>
  <PresentationFormat>Widescreen</PresentationFormat>
  <Paragraphs>709</Paragraphs>
  <Slides>47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1_Office Theme</vt:lpstr>
      <vt:lpstr>Prevention and treatment of VTE in patients with cancer</vt:lpstr>
      <vt:lpstr>Clinical Guidelines</vt:lpstr>
      <vt:lpstr>ASH Clinical Practice Guidelines on VTE</vt:lpstr>
      <vt:lpstr>How were these ASH guidelines developed?</vt:lpstr>
      <vt:lpstr>How patients and clinicians should use these recommendations</vt:lpstr>
      <vt:lpstr>Objectives</vt:lpstr>
      <vt:lpstr>What is this chapter about?</vt:lpstr>
      <vt:lpstr>Case 1: Primary prophylaxis in patients with cancer undergoing surgery</vt:lpstr>
      <vt:lpstr>PowerPoint Presentation</vt:lpstr>
      <vt:lpstr>PowerPoint Presentation</vt:lpstr>
      <vt:lpstr>PowerPoint Presentation</vt:lpstr>
      <vt:lpstr>Remarks</vt:lpstr>
      <vt:lpstr>PowerPoint Presentation</vt:lpstr>
      <vt:lpstr>Case 1, continued</vt:lpstr>
      <vt:lpstr>Recommendation</vt:lpstr>
      <vt:lpstr>Remarks</vt:lpstr>
      <vt:lpstr>Case 1, Continued:</vt:lpstr>
      <vt:lpstr>PowerPoint Presentation</vt:lpstr>
      <vt:lpstr>Khorana risk score</vt:lpstr>
      <vt:lpstr>Khorana risk score</vt:lpstr>
      <vt:lpstr>Khorana risk score</vt:lpstr>
      <vt:lpstr>PowerPoint Presentation</vt:lpstr>
      <vt:lpstr>Recommendation</vt:lpstr>
      <vt:lpstr>Other considerations</vt:lpstr>
      <vt:lpstr>Case 2: Treatment of cancer associated VTE</vt:lpstr>
      <vt:lpstr>Case 2</vt:lpstr>
      <vt:lpstr>Definitions</vt:lpstr>
      <vt:lpstr>Recommendation</vt:lpstr>
      <vt:lpstr>Remarks</vt:lpstr>
      <vt:lpstr>Case 2, continued</vt:lpstr>
      <vt:lpstr>Recommendation</vt:lpstr>
      <vt:lpstr>Recommendation</vt:lpstr>
      <vt:lpstr>Case 2, continued</vt:lpstr>
      <vt:lpstr>Case 2, continued</vt:lpstr>
      <vt:lpstr>Recommendation</vt:lpstr>
      <vt:lpstr>Recommendation</vt:lpstr>
      <vt:lpstr>Remarks</vt:lpstr>
      <vt:lpstr>Anticoagulation at the end of life</vt:lpstr>
      <vt:lpstr>Case 2, Summary</vt:lpstr>
      <vt:lpstr>Case 3: Treatment of incidental PE</vt:lpstr>
      <vt:lpstr>PowerPoint Presentation</vt:lpstr>
      <vt:lpstr>Recommendation</vt:lpstr>
      <vt:lpstr>Remarks</vt:lpstr>
      <vt:lpstr>Other guideline recommendations that were not covered in this session</vt:lpstr>
      <vt:lpstr>Some future priorities for research</vt:lpstr>
      <vt:lpstr>In Summary: Back to our Objectives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Management of Anticoagulation Therapy</dc:title>
  <dc:creator>Eric Tseng</dc:creator>
  <cp:lastModifiedBy>Sarah Paliani</cp:lastModifiedBy>
  <cp:revision>510</cp:revision>
  <dcterms:created xsi:type="dcterms:W3CDTF">2018-08-17T18:11:17Z</dcterms:created>
  <dcterms:modified xsi:type="dcterms:W3CDTF">2023-07-19T17:53:19Z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0x0101002065FF72BD9880498F842E047A956618</vt:lpwstr>
  </property>
  <property fmtid="{D5CDD505-2E9C-101B-9397-08002B2CF9AE}" pid="3" name="MediaServiceImageTags">
    <vt:lpwstr/>
  </property>
</Properties>
</file>