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5"/>
  </p:sldMasterIdLst>
  <p:notesMasterIdLst>
    <p:notesMasterId r:id="rId57"/>
  </p:notesMasterIdLst>
  <p:sldIdLst>
    <p:sldId id="257" r:id="rId6"/>
    <p:sldId id="477" r:id="rId7"/>
    <p:sldId id="350" r:id="rId8"/>
    <p:sldId id="259" r:id="rId9"/>
    <p:sldId id="260" r:id="rId10"/>
    <p:sldId id="428" r:id="rId11"/>
    <p:sldId id="431" r:id="rId12"/>
    <p:sldId id="432" r:id="rId13"/>
    <p:sldId id="433" r:id="rId14"/>
    <p:sldId id="450" r:id="rId15"/>
    <p:sldId id="441" r:id="rId16"/>
    <p:sldId id="434" r:id="rId17"/>
    <p:sldId id="435" r:id="rId18"/>
    <p:sldId id="436" r:id="rId19"/>
    <p:sldId id="449" r:id="rId20"/>
    <p:sldId id="437" r:id="rId21"/>
    <p:sldId id="439" r:id="rId22"/>
    <p:sldId id="440" r:id="rId23"/>
    <p:sldId id="438" r:id="rId24"/>
    <p:sldId id="445" r:id="rId25"/>
    <p:sldId id="444" r:id="rId26"/>
    <p:sldId id="447" r:id="rId27"/>
    <p:sldId id="464" r:id="rId28"/>
    <p:sldId id="451" r:id="rId29"/>
    <p:sldId id="466" r:id="rId30"/>
    <p:sldId id="454" r:id="rId31"/>
    <p:sldId id="465" r:id="rId32"/>
    <p:sldId id="469" r:id="rId33"/>
    <p:sldId id="455" r:id="rId34"/>
    <p:sldId id="471" r:id="rId35"/>
    <p:sldId id="452" r:id="rId36"/>
    <p:sldId id="442" r:id="rId37"/>
    <p:sldId id="463" r:id="rId38"/>
    <p:sldId id="467" r:id="rId39"/>
    <p:sldId id="470" r:id="rId40"/>
    <p:sldId id="468" r:id="rId41"/>
    <p:sldId id="456" r:id="rId42"/>
    <p:sldId id="460" r:id="rId43"/>
    <p:sldId id="461" r:id="rId44"/>
    <p:sldId id="472" r:id="rId45"/>
    <p:sldId id="474" r:id="rId46"/>
    <p:sldId id="462" r:id="rId47"/>
    <p:sldId id="475" r:id="rId48"/>
    <p:sldId id="310" r:id="rId49"/>
    <p:sldId id="482" r:id="rId50"/>
    <p:sldId id="478" r:id="rId51"/>
    <p:sldId id="479" r:id="rId52"/>
    <p:sldId id="299" r:id="rId53"/>
    <p:sldId id="476" r:id="rId54"/>
    <p:sldId id="480" r:id="rId55"/>
    <p:sldId id="48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DA0823-4BD1-7D02-6501-63F074FBBDFB}" name="Nicole Elena Kucine" initials="NEK" userId="S::nik9015@med.cornell.edu::d8bcc144-1e4e-49d4-8e3e-52d022e9e57d" providerId="AD"/>
  <p188:author id="{2DD14537-2B9B-C0E4-AF87-C406AC498639}" name="Meghin Brooks" initials="MB" userId="S::mbrooks@hq.hematology.org::574d0f88-8da7-4c03-8969-c87c61c83944" providerId="AD"/>
  <p188:author id="{8BBC0C45-0BC5-E311-5E1B-1F91E46ADD1D}" name="Chyn Chua" initials="" userId="S::655647@monashhealth.org::8fb851b4-db1a-41c6-8622-7437f650e450" providerId="AD"/>
  <p188:author id="{6646FE5D-EB91-EDC5-BBD3-C3F720258624}" name="Kumar, Riten" initials="KR" userId="S::riten.kumar_childrens.harvard.edu#ext#@ashdc.onmicrosoft.com::171c0469-95e0-495c-9d61-2919df28b3c5" providerId="AD"/>
  <p188:author id="{2BC8E0A3-4360-82FA-C2C8-BFDFBD52B11F}" name="Guest User" initials="GU" userId="S::urn:spo:anon#25063a538bba941f9d71a21ad53cb9c62e3ad4a1b6d2f8167c1f8c4966b2a20a::" providerId="AD"/>
  <p188:author id="{E6B07FA9-EA6D-FEE5-83E0-7BD70D2E6E08}" name="Natalie Martin" initials="NM" userId="S::nmartin@hq.hematology.org::2d6e51d2-dfa2-42b7-a62c-6125f567f615" providerId="AD"/>
  <p188:author id="{FEB709FF-62E0-6489-3A67-0D05DA6CCC73}" name="Sarah Paliani" initials="SP" userId="S::spaliani@hq.hematology.org::a5b1fdcc-e7bb-40e6-ad11-c70cf6bc87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Witt" initials="DMW" lastIdx="6" clrIdx="0">
    <p:extLst>
      <p:ext uri="{19B8F6BF-5375-455C-9EA6-DF929625EA0E}">
        <p15:presenceInfo xmlns:p15="http://schemas.microsoft.com/office/powerpoint/2012/main" userId="Dan Witt" providerId="None"/>
      </p:ext>
    </p:extLst>
  </p:cmAuthor>
  <p:cmAuthor id="2" name="Eric Tseng" initials="ET" lastIdx="38" clrIdx="1">
    <p:extLst>
      <p:ext uri="{19B8F6BF-5375-455C-9EA6-DF929625EA0E}">
        <p15:presenceInfo xmlns:p15="http://schemas.microsoft.com/office/powerpoint/2012/main" userId="S::eric.tseng@mail.utoronto.ca::ff68222d-e22b-4bed-bc89-3c5383ae0691" providerId="AD"/>
      </p:ext>
    </p:extLst>
  </p:cmAuthor>
  <p:cmAuthor id="3" name="page hayes" initials="ph" lastIdx="4" clrIdx="2">
    <p:extLst>
      <p:ext uri="{19B8F6BF-5375-455C-9EA6-DF929625EA0E}">
        <p15:presenceInfo xmlns:p15="http://schemas.microsoft.com/office/powerpoint/2012/main" userId="page hay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5073"/>
    <a:srgbClr val="E63E30"/>
    <a:srgbClr val="949494"/>
    <a:srgbClr val="8D9292"/>
    <a:srgbClr val="F2F2F2"/>
    <a:srgbClr val="BFE0E3"/>
    <a:srgbClr val="FEC27B"/>
    <a:srgbClr val="FDDBB0"/>
    <a:srgbClr val="FEE3C2"/>
    <a:srgbClr val="FDD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6" autoAdjust="0"/>
    <p:restoredTop sz="89023" autoAdjust="0"/>
  </p:normalViewPr>
  <p:slideViewPr>
    <p:cSldViewPr snapToGrid="0">
      <p:cViewPr varScale="1">
        <p:scale>
          <a:sx n="98" d="100"/>
          <a:sy n="98" d="100"/>
        </p:scale>
        <p:origin x="882" y="9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285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1B3E-7430-49BE-93E3-84FC237EB9A5}" type="datetimeFigureOut">
              <a:rPr lang="en-CA" smtClean="0"/>
              <a:t>2025-11-26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219AF-31E1-4C13-8A47-7C32BFDA6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54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051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92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560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0684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5062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7675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502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4281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274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92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88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670B-179D-FA2A-B3FC-16DEE2273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D2CFA-9ECA-1940-17DA-40E87F14D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9A0151-AA70-B737-374B-8888B25C6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FCAC0-D486-C853-3823-C2ED33625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202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1568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551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F3E36-17AE-0BDB-C2EE-FFAAD020E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F64AD9-624C-AA82-3464-9FED96465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D51E1-F02B-B870-AC49-72E8ED6FD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0FC3A-40B8-3054-6AEB-C1A73782E9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291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5960F-7BB8-6BD8-880C-90166DEEC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2A727-BB82-A8A4-2399-AB191416A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CF8467-1A21-1799-47FF-0F8A41970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A484E-371C-A7BF-2234-48767DF240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9010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FEE22-1CCD-A597-95E1-E57ACF5AA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62F3D2-E549-10B8-0EBE-DCC190EFE1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1CB62-CDEC-0638-C0A0-7C46D0A3F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D9F6F-7F7C-DB7C-5F85-0F8BECEE9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395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620AA-9EEA-0950-65B3-BEE1830AC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D345D-D921-B6F5-3FFB-B03811D39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7D058C-47FB-F8D4-59B7-22E1AEC2C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B3434-C9DB-6CB8-5946-2A3C43F6C4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123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37AB9-7AE9-2237-2644-EB85279D5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ABC4B4-EDAB-A4AD-35D0-11D5EC0D3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5C0B9B-0225-3C86-A956-C306E5E68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4E738-023A-0688-8E83-E986E98A8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185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F310E-1AFA-C8F0-BB94-F3174ADD9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D1271-8823-44FF-BC06-1B2239303E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03D38-9523-7D0E-EF97-B5B23BC82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84AEB-F064-0D6A-FB41-F0556E8A5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0272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454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95C5E-032C-6F1F-03E3-F38D1C5A7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69C985-AFB4-5300-9CD3-A2F2C0CB2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5DF2B7-9595-4207-46F2-EB9D5596D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7E35C-7FC5-3537-02C9-6196267EE7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7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8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15340-FA77-2A33-3B65-21B45C755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6E4518-3315-E5D2-741F-6830CC475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79368-701E-A470-52B9-3397ECBBB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2014F-5695-8504-633F-94EBD406A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273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D9669-C3FD-C71C-B920-5051E4AFC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CFEA4-FAD4-FAB9-DA6B-CC0569F55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34096-349D-BA11-A929-F000F956C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/>
              <a:t>Important caveat: Ratify trial (</a:t>
            </a:r>
            <a:r>
              <a:rPr lang="en-CA" sz="1200" dirty="0" err="1"/>
              <a:t>midostaurin</a:t>
            </a:r>
            <a:r>
              <a:rPr lang="en-CA" sz="1200" dirty="0"/>
              <a:t> + induction) we not included as did not include older adults</a:t>
            </a:r>
          </a:p>
          <a:p>
            <a:endParaRPr lang="en-CA" sz="1200" dirty="0"/>
          </a:p>
          <a:p>
            <a:endParaRPr lang="en-CA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A9BBF-6CF8-9F3D-1ED2-3B59061BF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5132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22A86-1951-381A-A764-18BEEAC8E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11A92-4D32-1013-821B-A099C09F5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2B976D-5EC9-0B02-6731-161BA8499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6E9CC-8C4A-A4A5-E9AB-CA76AE5380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362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8428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33729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198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7838E-0EF8-7ED3-0EA3-5208109FB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A7317-3B7D-3234-DA6B-BBEE23573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A218B0-042F-D53E-EE54-09F69FDFA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39E55-0B04-B493-9260-602BBC268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99096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4297A-E9B0-3028-B25A-E90100B2F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D3F14F-5076-0BBE-8584-5312C353C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BED22-C01B-4059-AFB7-716A48325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7742B-516C-55A0-6698-6B04AD388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22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7449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06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4635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1068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139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05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EB283B-D6E9-66DA-27D8-C76615D31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735" y="1581913"/>
            <a:ext cx="12214735" cy="527608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95451"/>
            <a:ext cx="10363200" cy="8919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733" b="1" i="0" cap="none" baseline="0">
                <a:solidFill>
                  <a:srgbClr val="715073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671" y="4066360"/>
            <a:ext cx="8534400" cy="10737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CDD8DC-F016-34A6-96B0-D85B5DF0BF21}"/>
              </a:ext>
            </a:extLst>
          </p:cNvPr>
          <p:cNvSpPr/>
          <p:nvPr userDrawn="1"/>
        </p:nvSpPr>
        <p:spPr>
          <a:xfrm>
            <a:off x="0" y="-10160"/>
            <a:ext cx="12192000" cy="1592072"/>
          </a:xfrm>
          <a:prstGeom prst="rect">
            <a:avLst/>
          </a:prstGeom>
          <a:solidFill>
            <a:srgbClr val="E63E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D9302-B2BF-7806-DA13-4F0A245D6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5560" y="801827"/>
            <a:ext cx="1645920" cy="1645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21949A-2ED2-0B8E-2671-CD227327CEDC}"/>
              </a:ext>
            </a:extLst>
          </p:cNvPr>
          <p:cNvSpPr/>
          <p:nvPr userDrawn="1"/>
        </p:nvSpPr>
        <p:spPr>
          <a:xfrm>
            <a:off x="0" y="6634480"/>
            <a:ext cx="12192000" cy="223520"/>
          </a:xfrm>
          <a:prstGeom prst="rect">
            <a:avLst/>
          </a:prstGeom>
          <a:solidFill>
            <a:srgbClr val="E63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3ED3A-552F-B2EE-2EC9-C7EE68B857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0520" y="402474"/>
            <a:ext cx="4150847" cy="7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F28C43-AF8B-F72B-7E0E-FEC3EBDE4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0"/>
            <a:ext cx="12192000" cy="1189521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15CD90-E1A0-30BA-9452-6F7524104369}"/>
              </a:ext>
            </a:extLst>
          </p:cNvPr>
          <p:cNvSpPr/>
          <p:nvPr userDrawn="1"/>
        </p:nvSpPr>
        <p:spPr>
          <a:xfrm>
            <a:off x="0" y="-10160"/>
            <a:ext cx="12192000" cy="365124"/>
          </a:xfrm>
          <a:prstGeom prst="rect">
            <a:avLst/>
          </a:prstGeom>
          <a:solidFill>
            <a:srgbClr val="E63E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13000-320F-D844-BE01-DD67AD566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4348" y="-16097"/>
            <a:ext cx="636104" cy="6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cap="none" baseline="0">
                <a:solidFill>
                  <a:srgbClr val="71507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2033094"/>
            <a:ext cx="10972800" cy="3954624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AE195A5-01B6-9E42-A4B3-047ACDC2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1"/>
            <a:ext cx="3290047" cy="224120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11/26/2025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E88F0-BFDA-2D49-908A-4FE3AB1E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39EA55-0FA9-31E1-0F8A-994F9351C8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100" y="485395"/>
            <a:ext cx="3274359" cy="6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3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4" orient="horz" pos="1200" userDrawn="1">
          <p15:clr>
            <a:srgbClr val="FBAE40"/>
          </p15:clr>
        </p15:guide>
        <p15:guide id="5" orient="horz" pos="1272" userDrawn="1">
          <p15:clr>
            <a:srgbClr val="FBAE40"/>
          </p15:clr>
        </p15:guide>
        <p15:guide id="6" orient="horz" pos="2136" userDrawn="1">
          <p15:clr>
            <a:srgbClr val="FBAE40"/>
          </p15:clr>
        </p15:guide>
        <p15:guide id="7" orient="horz" pos="3984" userDrawn="1">
          <p15:clr>
            <a:srgbClr val="FBAE40"/>
          </p15:clr>
        </p15:guide>
        <p15:guide id="8" pos="5112" userDrawn="1">
          <p15:clr>
            <a:srgbClr val="FBAE40"/>
          </p15:clr>
        </p15:guide>
        <p15:guide id="9" pos="52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4240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42402"/>
            <a:ext cx="5384800" cy="353759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133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133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890E63-09A9-CB45-AC48-FF418B99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40569"/>
            <a:ext cx="10972800" cy="713539"/>
          </a:xfrm>
          <a:prstGeom prst="rect">
            <a:avLst/>
          </a:prstGeom>
        </p:spPr>
        <p:txBody>
          <a:bodyPr/>
          <a:lstStyle>
            <a:lvl1pPr>
              <a:defRPr sz="2667" cap="none" baseline="0">
                <a:solidFill>
                  <a:srgbClr val="7150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DA6EE22-B7DB-5B4B-B5D2-2EEEFE9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1" y="6633882"/>
            <a:ext cx="3290047" cy="224120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chemeClr val="bg1"/>
                </a:solidFill>
              </a:defRPr>
            </a:lvl1pPr>
          </a:lstStyle>
          <a:p>
            <a:fld id="{12F42DBC-C000-474C-847A-96A1FE0230FB}" type="datetime1">
              <a:rPr lang="en-US" smtClean="0"/>
              <a:pPr/>
              <a:t>11/26/2025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23299B4-6F1F-0046-B254-9E3A6D5D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633882"/>
            <a:ext cx="2889624" cy="22411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8009FEC-A01C-EB4F-9AED-98C23E3BD7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64A12-5636-9277-6575-91D158B25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0"/>
            <a:ext cx="12192000" cy="1189521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41DDE8-E7EB-A26A-E48C-93183E1D8336}"/>
              </a:ext>
            </a:extLst>
          </p:cNvPr>
          <p:cNvSpPr/>
          <p:nvPr userDrawn="1"/>
        </p:nvSpPr>
        <p:spPr>
          <a:xfrm>
            <a:off x="0" y="-10160"/>
            <a:ext cx="12192000" cy="365124"/>
          </a:xfrm>
          <a:prstGeom prst="rect">
            <a:avLst/>
          </a:prstGeom>
          <a:solidFill>
            <a:srgbClr val="E63E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4E339-2B80-88E0-57DF-B21F2C884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4348" y="-16097"/>
            <a:ext cx="636104" cy="6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EF466E-D5CC-7F9D-E70C-E196A95237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100" y="485395"/>
            <a:ext cx="3274359" cy="6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8B0519-EF76-0307-44D5-D7BE7BAEDA3E}"/>
              </a:ext>
            </a:extLst>
          </p:cNvPr>
          <p:cNvSpPr/>
          <p:nvPr userDrawn="1"/>
        </p:nvSpPr>
        <p:spPr>
          <a:xfrm>
            <a:off x="0" y="6634480"/>
            <a:ext cx="12192000" cy="223520"/>
          </a:xfrm>
          <a:prstGeom prst="rect">
            <a:avLst/>
          </a:prstGeom>
          <a:solidFill>
            <a:srgbClr val="E63E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0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9" r:id="rId3"/>
  </p:sldLayoutIdLst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4267" kern="1200">
          <a:solidFill>
            <a:srgbClr val="CD113B"/>
          </a:solidFill>
          <a:latin typeface="Arial"/>
          <a:ea typeface="Geneva" pitchFamily="37" charset="-128"/>
          <a:cs typeface="Arial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  <a:cs typeface="Times New Roman" pitchFamily="18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4267">
          <a:solidFill>
            <a:srgbClr val="800000"/>
          </a:solidFill>
          <a:latin typeface="Times New Roman" pitchFamily="37" charset="0"/>
          <a:ea typeface="Geneva" pitchFamily="37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37" charset="-128"/>
          <a:cs typeface="Geneva" pitchFamily="37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Geneva" pitchFamily="37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Geneva" pitchFamily="37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chemeClr val="tx1"/>
          </a:solidFill>
          <a:latin typeface="+mn-lt"/>
          <a:ea typeface="Geneva" pitchFamily="37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 kern="1200">
          <a:solidFill>
            <a:schemeClr val="tx1"/>
          </a:solidFill>
          <a:latin typeface="+mn-lt"/>
          <a:ea typeface="Geneva" pitchFamily="37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ematology.org/decisionaid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DA74-9D26-4A66-94C6-AF6D2540E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28709"/>
            <a:ext cx="10363200" cy="891931"/>
          </a:xfrm>
        </p:spPr>
        <p:txBody>
          <a:bodyPr>
            <a:noAutofit/>
          </a:bodyPr>
          <a:lstStyle/>
          <a:p>
            <a:pPr algn="l"/>
            <a:r>
              <a:rPr lang="en-CA" sz="4000" dirty="0"/>
              <a:t>Treating newly diagnosed acute myeloid leukemia in older adults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A7A0DF7-3A2B-8846-AACF-AB69A37D8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87382"/>
            <a:ext cx="9568543" cy="2791640"/>
          </a:xfrm>
        </p:spPr>
        <p:txBody>
          <a:bodyPr>
            <a:noAutofit/>
          </a:bodyPr>
          <a:lstStyle/>
          <a:p>
            <a:pPr algn="l"/>
            <a:r>
              <a:rPr lang="en-CA" b="1" i="1" cap="none" dirty="0"/>
              <a:t>An Educational Slide Set </a:t>
            </a:r>
          </a:p>
          <a:p>
            <a:pPr algn="l"/>
            <a:r>
              <a:rPr lang="en-US" sz="2000" cap="none" dirty="0"/>
              <a:t>American Society of Hematology 2025 guidelines for treating newly diagnosed acute myeloid leukemia in older adults</a:t>
            </a:r>
          </a:p>
          <a:p>
            <a:pPr algn="l"/>
            <a:endParaRPr lang="en-US" sz="1800" b="1" cap="none" dirty="0"/>
          </a:p>
          <a:p>
            <a:pPr algn="l"/>
            <a:r>
              <a:rPr lang="en-US" sz="1600" b="1" cap="none" dirty="0"/>
              <a:t>Slide set authors: </a:t>
            </a:r>
            <a:br>
              <a:rPr lang="en-US" sz="1600" cap="none" dirty="0"/>
            </a:br>
            <a:r>
              <a:rPr lang="en-US" sz="1600" cap="none" dirty="0"/>
              <a:t>Dr. Chyn Chua, Dr. Luke Fletcher </a:t>
            </a:r>
            <a:endParaRPr lang="en-CA" sz="1600" cap="none" dirty="0"/>
          </a:p>
        </p:txBody>
      </p:sp>
    </p:spTree>
    <p:extLst>
      <p:ext uri="{BB962C8B-B14F-4D97-AF65-F5344CB8AC3E}">
        <p14:creationId xmlns:p14="http://schemas.microsoft.com/office/powerpoint/2010/main" val="186448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7CC7-C6EF-394C-8461-4C5AC83B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of Case 1A</a:t>
            </a:r>
            <a:br>
              <a:rPr lang="en-CA" sz="36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0AE42-9309-BD43-9E40-FE679340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2619"/>
            <a:ext cx="11413348" cy="3793913"/>
          </a:xfrm>
        </p:spPr>
        <p:txBody>
          <a:bodyPr/>
          <a:lstStyle/>
          <a:p>
            <a:pPr>
              <a:buSzPct val="150000"/>
            </a:pPr>
            <a:r>
              <a:rPr lang="en-CA" sz="2400" dirty="0"/>
              <a:t>Caution should be exercised in interpreting these results as patients selected for </a:t>
            </a:r>
            <a:r>
              <a:rPr lang="en-CA" sz="2400" dirty="0" err="1"/>
              <a:t>allo</a:t>
            </a:r>
            <a:r>
              <a:rPr lang="en-CA" sz="2400" dirty="0"/>
              <a:t>-HCT are in general healthier, more fit with less aggressive AML features.</a:t>
            </a:r>
          </a:p>
          <a:p>
            <a:pPr>
              <a:buSzPct val="150000"/>
            </a:pPr>
            <a:r>
              <a:rPr lang="en-CA" sz="2400" dirty="0"/>
              <a:t>There is a lack of well-designed randomized trials to help guide the decision of </a:t>
            </a:r>
            <a:r>
              <a:rPr lang="en-CA" sz="2400" dirty="0" err="1"/>
              <a:t>allo</a:t>
            </a:r>
            <a:r>
              <a:rPr lang="en-CA" sz="2400" dirty="0"/>
              <a:t>-HCT versus no </a:t>
            </a:r>
            <a:r>
              <a:rPr lang="en-CA" sz="2400" dirty="0" err="1"/>
              <a:t>allo</a:t>
            </a:r>
            <a:r>
              <a:rPr lang="en-CA" sz="2400" dirty="0"/>
              <a:t>-HCT in this patient population. </a:t>
            </a:r>
          </a:p>
          <a:p>
            <a:pPr>
              <a:buSzPct val="150000"/>
            </a:pPr>
            <a:r>
              <a:rPr lang="en-CA" sz="2400" dirty="0"/>
              <a:t>This recommendation places a high value on the potential survival benefits of </a:t>
            </a:r>
            <a:r>
              <a:rPr lang="en-CA" sz="2400" dirty="0" err="1"/>
              <a:t>allo</a:t>
            </a:r>
            <a:r>
              <a:rPr lang="en-CA" sz="2400" dirty="0"/>
              <a:t>-HCT. Although the certainty of the evidence is very low, and does not capture the heterogeneity of the disease, the panel makes a conditional recommendation based on the overall small, but important benefits observed in the evidence and their clinical experience.</a:t>
            </a:r>
          </a:p>
          <a:p>
            <a:pPr>
              <a:buSzPct val="150000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6790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7CC7-C6EF-394C-8461-4C5AC83B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of Case 1A</a:t>
            </a:r>
            <a:br>
              <a:rPr lang="en-CA" sz="36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0AE42-9309-BD43-9E40-FE679340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2620"/>
            <a:ext cx="11413348" cy="2149140"/>
          </a:xfrm>
        </p:spPr>
        <p:txBody>
          <a:bodyPr/>
          <a:lstStyle/>
          <a:p>
            <a:pPr marL="0" indent="0">
              <a:buSzPct val="150000"/>
              <a:buNone/>
            </a:pPr>
            <a:r>
              <a:rPr lang="en-CA" sz="2400" dirty="0"/>
              <a:t>The potential value of </a:t>
            </a:r>
            <a:r>
              <a:rPr lang="en-CA" sz="2400" dirty="0" err="1"/>
              <a:t>allo</a:t>
            </a:r>
            <a:r>
              <a:rPr lang="en-CA" sz="2400" dirty="0"/>
              <a:t>-HCT and the decision whether to recommend the procedure is complicated, modulated by multiple factors and should be a shared decision between the patients and their clinicians.</a:t>
            </a:r>
          </a:p>
          <a:p>
            <a:pPr marL="0" indent="0">
              <a:buSzPct val="150000"/>
              <a:buNone/>
            </a:pPr>
            <a:endParaRPr lang="en-CA" sz="2400" dirty="0"/>
          </a:p>
          <a:p>
            <a:pPr marL="0" indent="0">
              <a:buSzPct val="150000"/>
              <a:buNone/>
            </a:pPr>
            <a:r>
              <a:rPr lang="en-CA" sz="2400" dirty="0">
                <a:hlinkClick r:id="rId3"/>
              </a:rPr>
              <a:t>http://hematology.org/decisionaids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0283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1B: Post remission management for older adults with AML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600" dirty="0"/>
              <a:t>68M with AML in remission after 1 cycle of ‘7+3’ induction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600" dirty="0"/>
              <a:t>AML is adverse risk by European </a:t>
            </a:r>
            <a:r>
              <a:rPr lang="en-CA" sz="2600" dirty="0" err="1"/>
              <a:t>LeukemiaNet</a:t>
            </a:r>
            <a:r>
              <a:rPr lang="en-CA" sz="2600" dirty="0"/>
              <a:t> (ELN) 2022 risk stratification.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600" b="1" dirty="0">
                <a:solidFill>
                  <a:srgbClr val="FF0000"/>
                </a:solidFill>
              </a:rPr>
              <a:t>Further work up found not to be a candidate for </a:t>
            </a:r>
            <a:r>
              <a:rPr lang="en-CA" sz="2600" b="1" dirty="0" err="1">
                <a:solidFill>
                  <a:srgbClr val="FF0000"/>
                </a:solidFill>
              </a:rPr>
              <a:t>allo</a:t>
            </a:r>
            <a:r>
              <a:rPr lang="en-CA" sz="2600" b="1" dirty="0">
                <a:solidFill>
                  <a:srgbClr val="FF0000"/>
                </a:solidFill>
              </a:rPr>
              <a:t>-HCT</a:t>
            </a:r>
          </a:p>
          <a:p>
            <a:pPr marL="0" indent="0">
              <a:buNone/>
            </a:pPr>
            <a:endParaRPr lang="en-CA" sz="2600" b="1" dirty="0"/>
          </a:p>
          <a:p>
            <a:pPr marL="0" indent="0">
              <a:buNone/>
            </a:pPr>
            <a:r>
              <a:rPr lang="en-CA" sz="2600" b="1" dirty="0"/>
              <a:t>What would you do next? </a:t>
            </a:r>
          </a:p>
          <a:p>
            <a:pPr marL="0" indent="0">
              <a:buNone/>
            </a:pPr>
            <a:endParaRPr lang="en-CA" sz="2600" dirty="0"/>
          </a:p>
          <a:p>
            <a:pPr marL="514350" indent="-514350">
              <a:buAutoNum type="alphaUcPeriod"/>
            </a:pPr>
            <a:r>
              <a:rPr lang="en-CA" sz="2600" dirty="0"/>
              <a:t>No further therapy as the patient is already in remission </a:t>
            </a:r>
          </a:p>
          <a:p>
            <a:pPr marL="514350" indent="-514350">
              <a:buAutoNum type="alphaUcPeriod"/>
            </a:pPr>
            <a:r>
              <a:rPr lang="en-CA" sz="2600" dirty="0"/>
              <a:t>Repeat conventional intensive induction chemotherapy</a:t>
            </a:r>
          </a:p>
          <a:p>
            <a:pPr marL="514350" indent="-514350">
              <a:buAutoNum type="alphaUcPeriod"/>
            </a:pPr>
            <a:r>
              <a:rPr lang="en-CA" sz="2600" dirty="0"/>
              <a:t>Post-remission therapy</a:t>
            </a:r>
          </a:p>
          <a:p>
            <a:pPr marL="514350" indent="-514350">
              <a:buAutoNum type="alphaUcPeriod"/>
            </a:pPr>
            <a:r>
              <a:rPr lang="en-CA" sz="2600" dirty="0"/>
              <a:t>Switch to </a:t>
            </a:r>
            <a:r>
              <a:rPr lang="en-CA" sz="2600" dirty="0" err="1"/>
              <a:t>azacitidine-venetoclax</a:t>
            </a:r>
            <a:r>
              <a:rPr lang="en-CA" sz="2600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en-CA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6B3ACB-F7F6-EB32-3447-1FCCD60C905C}"/>
              </a:ext>
            </a:extLst>
          </p:cNvPr>
          <p:cNvSpPr/>
          <p:nvPr/>
        </p:nvSpPr>
        <p:spPr>
          <a:xfrm>
            <a:off x="301530" y="5120086"/>
            <a:ext cx="11471371" cy="407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6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7CC7-C6EF-394C-8461-4C5AC83B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 3</a:t>
            </a:r>
            <a:br>
              <a:rPr lang="en-CA" sz="36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0AE42-9309-BD43-9E40-FE679340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2620"/>
            <a:ext cx="11413348" cy="2149140"/>
          </a:xfrm>
        </p:spPr>
        <p:txBody>
          <a:bodyPr/>
          <a:lstStyle/>
          <a:p>
            <a:pPr>
              <a:buSzPct val="150000"/>
              <a:buBlip>
                <a:blip r:embed="rId3"/>
              </a:buBlip>
            </a:pPr>
            <a:r>
              <a:rPr lang="en-CA" sz="2400" dirty="0"/>
              <a:t>For older adults with AML who achieve remission after at least a single cycle of conventional induction therapy and who are not candidates for </a:t>
            </a:r>
            <a:r>
              <a:rPr lang="en-CA" sz="2400" dirty="0" err="1"/>
              <a:t>allo</a:t>
            </a:r>
            <a:r>
              <a:rPr lang="en-CA" sz="2400" dirty="0"/>
              <a:t>-HCT, the ASH guideline panel </a:t>
            </a:r>
            <a:r>
              <a:rPr lang="en-CA" sz="2400" b="1" i="1" dirty="0">
                <a:solidFill>
                  <a:srgbClr val="E63E30"/>
                </a:solidFill>
              </a:rPr>
              <a:t>recommends </a:t>
            </a:r>
            <a:r>
              <a:rPr lang="en-CA" sz="2400" b="1" i="1" dirty="0">
                <a:solidFill>
                  <a:srgbClr val="FF0000"/>
                </a:solidFill>
              </a:rPr>
              <a:t>post-remission therapy </a:t>
            </a:r>
            <a:r>
              <a:rPr lang="en-CA" sz="2400" dirty="0"/>
              <a:t>over no additional therapy (strong recommendation based on low certainty in the evidence of effects </a:t>
            </a:r>
            <a:r>
              <a:rPr lang="en-AU" sz="2400" dirty="0">
                <a:effectLst/>
              </a:rPr>
              <a:t>⨁⨁◯◯).</a:t>
            </a:r>
          </a:p>
          <a:p>
            <a:pPr>
              <a:buSzPct val="150000"/>
              <a:buBlip>
                <a:blip r:embed="rId3"/>
              </a:buBlip>
            </a:pPr>
            <a:endParaRPr lang="en-CA" sz="2400" b="1" u="sng" dirty="0"/>
          </a:p>
          <a:p>
            <a:pPr marL="0" indent="0">
              <a:buNone/>
            </a:pPr>
            <a:endParaRPr lang="en-CA" sz="2400" i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232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7CC7-C6EF-394C-8461-4C5AC83B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br>
              <a:rPr lang="en-CA" sz="36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0AE42-9309-BD43-9E40-FE679340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2619"/>
            <a:ext cx="11413348" cy="4522047"/>
          </a:xfrm>
        </p:spPr>
        <p:txBody>
          <a:bodyPr/>
          <a:lstStyle/>
          <a:p>
            <a:pPr marL="0" indent="0">
              <a:buSzPct val="150000"/>
              <a:buNone/>
            </a:pPr>
            <a:r>
              <a:rPr lang="en-CA" sz="2400" dirty="0"/>
              <a:t>Recommendation is based on 4 RCTs comparing no additional therapy / placebo vs:</a:t>
            </a:r>
          </a:p>
          <a:p>
            <a:pPr>
              <a:buSzPct val="150000"/>
            </a:pPr>
            <a:r>
              <a:rPr lang="en-CA" sz="2400" dirty="0"/>
              <a:t>oral azacitidine,</a:t>
            </a:r>
            <a:r>
              <a:rPr lang="en-CA" sz="2400" baseline="30000" dirty="0"/>
              <a:t>15</a:t>
            </a:r>
            <a:r>
              <a:rPr lang="en-CA" sz="2400" dirty="0"/>
              <a:t> SC/IV azacitidine,</a:t>
            </a:r>
            <a:r>
              <a:rPr lang="en-CA" sz="2400" baseline="30000" dirty="0"/>
              <a:t>16,17</a:t>
            </a:r>
            <a:r>
              <a:rPr lang="en-CA" sz="2400" dirty="0"/>
              <a:t> </a:t>
            </a:r>
            <a:r>
              <a:rPr lang="en-CA" sz="2400" baseline="30000" dirty="0"/>
              <a:t> </a:t>
            </a:r>
            <a:r>
              <a:rPr lang="en-CA" sz="2400" dirty="0" err="1"/>
              <a:t>gemtuzumab</a:t>
            </a:r>
            <a:r>
              <a:rPr lang="en-CA" sz="2400" dirty="0"/>
              <a:t> ozogamicin</a:t>
            </a:r>
            <a:r>
              <a:rPr lang="en-CA" sz="2400" baseline="30000" dirty="0"/>
              <a:t>18</a:t>
            </a:r>
            <a:endParaRPr lang="en-CA" sz="2400" dirty="0"/>
          </a:p>
          <a:p>
            <a:pPr marL="0" indent="0">
              <a:buSzPct val="150000"/>
              <a:buNone/>
            </a:pPr>
            <a:endParaRPr lang="en-CA" sz="2400" dirty="0"/>
          </a:p>
          <a:p>
            <a:pPr marL="0" indent="0">
              <a:buSzPct val="150000"/>
              <a:buNone/>
            </a:pPr>
            <a:r>
              <a:rPr lang="en-CA" sz="2400" dirty="0"/>
              <a:t>On pooled analysis, receiving additional therapy has the following benefits:</a:t>
            </a:r>
          </a:p>
          <a:p>
            <a:pPr>
              <a:buSzPct val="150000"/>
            </a:pPr>
            <a:r>
              <a:rPr lang="en-CA" sz="2400" dirty="0"/>
              <a:t>Reduces mortality at 12 months: RR 0.67, 95% CI 0.54-0.84</a:t>
            </a:r>
          </a:p>
          <a:p>
            <a:pPr>
              <a:buSzPct val="150000"/>
            </a:pPr>
            <a:r>
              <a:rPr lang="en-CA" sz="2400" dirty="0"/>
              <a:t>Increases survival time at longest follow-up (41 months): median difference 9.9 months</a:t>
            </a:r>
          </a:p>
          <a:p>
            <a:pPr>
              <a:buSzPct val="150000"/>
            </a:pPr>
            <a:r>
              <a:rPr lang="en-CA" sz="2400" dirty="0"/>
              <a:t>Increases disease-free survival at 12 months: RR 1.61, 95% CI 1.31-1.98</a:t>
            </a:r>
          </a:p>
          <a:p>
            <a:pPr>
              <a:buSzPct val="150000"/>
            </a:pPr>
            <a:r>
              <a:rPr lang="en-CA" sz="2400" dirty="0"/>
              <a:t>Decreases relapse at longest follow-up (mean 51 months): RR 0.83, 95% CI 0.70-0.98</a:t>
            </a:r>
          </a:p>
          <a:p>
            <a:pPr marL="0" indent="0">
              <a:buSzPct val="150000"/>
              <a:buNone/>
            </a:pPr>
            <a:endParaRPr lang="en-CA" sz="2400" dirty="0"/>
          </a:p>
          <a:p>
            <a:pPr marL="0" indent="0">
              <a:buSzPct val="150000"/>
              <a:buNone/>
            </a:pPr>
            <a:r>
              <a:rPr lang="en-CA" sz="2400" dirty="0"/>
              <a:t>Main harm relates to treatment-related adverse events and resultant hospitalization. </a:t>
            </a:r>
          </a:p>
        </p:txBody>
      </p:sp>
    </p:spTree>
    <p:extLst>
      <p:ext uri="{BB962C8B-B14F-4D97-AF65-F5344CB8AC3E}">
        <p14:creationId xmlns:p14="http://schemas.microsoft.com/office/powerpoint/2010/main" val="14541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D1DE-0DFA-ECCA-3AD5-82D06DC0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B7BB2E6-47FE-80F0-9316-BB7B8529D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Survival benefit mainly reflects </a:t>
            </a:r>
            <a:r>
              <a:rPr lang="en-US" dirty="0" err="1"/>
              <a:t>azacitidine</a:t>
            </a:r>
            <a:r>
              <a:rPr lang="en-US" dirty="0"/>
              <a:t> maintenance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81F78-FA71-0DA2-9507-883897839728}"/>
              </a:ext>
            </a:extLst>
          </p:cNvPr>
          <p:cNvSpPr txBox="1"/>
          <p:nvPr/>
        </p:nvSpPr>
        <p:spPr>
          <a:xfrm>
            <a:off x="1287226" y="2747469"/>
            <a:ext cx="294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Oral azacitidine (Wei et al.)</a:t>
            </a:r>
            <a:r>
              <a:rPr lang="en-US" baseline="30000" dirty="0"/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1C46D-69E6-5609-9937-6BEFE73FCE6D}"/>
              </a:ext>
            </a:extLst>
          </p:cNvPr>
          <p:cNvSpPr txBox="1"/>
          <p:nvPr/>
        </p:nvSpPr>
        <p:spPr>
          <a:xfrm>
            <a:off x="5042422" y="2747469"/>
            <a:ext cx="273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 azacitidine (Hul et al.)</a:t>
            </a:r>
            <a:r>
              <a:rPr lang="en-US" baseline="30000" dirty="0"/>
              <a:t>16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C0594D-B62E-D1C8-6FF1-58B643504256}"/>
              </a:ext>
            </a:extLst>
          </p:cNvPr>
          <p:cNvGrpSpPr/>
          <p:nvPr/>
        </p:nvGrpSpPr>
        <p:grpSpPr>
          <a:xfrm>
            <a:off x="4736915" y="3165624"/>
            <a:ext cx="3027640" cy="2784284"/>
            <a:chOff x="4651764" y="2757341"/>
            <a:chExt cx="3027640" cy="27842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54187B-F274-38BD-C6B1-56571B473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1764" y="2757341"/>
              <a:ext cx="3027640" cy="278428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888C37-7680-AD25-FB94-5D2809DC3ABD}"/>
                </a:ext>
              </a:extLst>
            </p:cNvPr>
            <p:cNvSpPr txBox="1"/>
            <p:nvPr/>
          </p:nvSpPr>
          <p:spPr>
            <a:xfrm>
              <a:off x="6565185" y="3562564"/>
              <a:ext cx="983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C00000"/>
                  </a:solidFill>
                </a:rPr>
                <a:t>Azacitidine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C61C81-14E4-03AF-5AB7-FF39BB9DB95A}"/>
                </a:ext>
              </a:extLst>
            </p:cNvPr>
            <p:cNvSpPr txBox="1"/>
            <p:nvPr/>
          </p:nvSpPr>
          <p:spPr>
            <a:xfrm>
              <a:off x="6090216" y="4398205"/>
              <a:ext cx="107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Observation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1E4BFD-CD04-75A2-954B-A8D382B7DB10}"/>
              </a:ext>
            </a:extLst>
          </p:cNvPr>
          <p:cNvGrpSpPr/>
          <p:nvPr/>
        </p:nvGrpSpPr>
        <p:grpSpPr>
          <a:xfrm>
            <a:off x="379264" y="3190637"/>
            <a:ext cx="3974928" cy="2465166"/>
            <a:chOff x="294113" y="2782354"/>
            <a:chExt cx="3974928" cy="24651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8F3D38-5602-E265-6375-77DE3446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113" y="2782354"/>
              <a:ext cx="3919857" cy="24651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2A2388-EE44-6CD8-8FE6-71F4104CEB70}"/>
                </a:ext>
              </a:extLst>
            </p:cNvPr>
            <p:cNvSpPr txBox="1"/>
            <p:nvPr/>
          </p:nvSpPr>
          <p:spPr>
            <a:xfrm>
              <a:off x="2803190" y="3716452"/>
              <a:ext cx="14658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Oral </a:t>
              </a:r>
              <a:r>
                <a:rPr lang="en-US" sz="1600" dirty="0" err="1">
                  <a:solidFill>
                    <a:schemeClr val="accent1"/>
                  </a:solidFill>
                </a:rPr>
                <a:t>azacitidine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66EE4C-BDCE-3483-6357-E80EC541A3C1}"/>
                </a:ext>
              </a:extLst>
            </p:cNvPr>
            <p:cNvSpPr txBox="1"/>
            <p:nvPr/>
          </p:nvSpPr>
          <p:spPr>
            <a:xfrm>
              <a:off x="2043046" y="4108269"/>
              <a:ext cx="760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Placebo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9F9F9FD-B790-F470-A45E-EE636798B8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49" t="8346"/>
          <a:stretch/>
        </p:blipFill>
        <p:spPr>
          <a:xfrm>
            <a:off x="8514851" y="3017785"/>
            <a:ext cx="3093198" cy="30799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4D23E3-21E6-3C17-277E-6C9C000F31DE}"/>
              </a:ext>
            </a:extLst>
          </p:cNvPr>
          <p:cNvSpPr txBox="1"/>
          <p:nvPr/>
        </p:nvSpPr>
        <p:spPr>
          <a:xfrm>
            <a:off x="8902049" y="2747469"/>
            <a:ext cx="316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SC/IV azacitidine (Oliva et al.)</a:t>
            </a:r>
            <a:r>
              <a:rPr lang="en-US" baseline="300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569587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7CC7-C6EF-394C-8461-4C5AC83B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266547"/>
            <a:ext cx="10972800" cy="713539"/>
          </a:xfrm>
        </p:spPr>
        <p:txBody>
          <a:bodyPr/>
          <a:lstStyle/>
          <a:p>
            <a:r>
              <a:rPr lang="en-CA" dirty="0"/>
              <a:t>Summary of Case 1B</a:t>
            </a:r>
            <a:br>
              <a:rPr lang="en-CA" sz="36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0AE42-9309-BD43-9E40-FE679340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51918"/>
            <a:ext cx="11413348" cy="5018115"/>
          </a:xfrm>
        </p:spPr>
        <p:txBody>
          <a:bodyPr/>
          <a:lstStyle/>
          <a:p>
            <a:pPr marL="0" indent="0">
              <a:buSzPct val="150000"/>
              <a:buNone/>
            </a:pPr>
            <a:r>
              <a:rPr lang="en-CA" sz="2400" dirty="0"/>
              <a:t>Overall, the panel determined that potential benefits of survival outweigh the harms, favoring post-remission therapy.  </a:t>
            </a:r>
          </a:p>
          <a:p>
            <a:pPr marL="0" indent="0">
              <a:buSzPct val="150000"/>
              <a:buNone/>
            </a:pPr>
            <a:r>
              <a:rPr lang="en-CA" sz="2400" dirty="0"/>
              <a:t>Important caveats: 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CA" sz="2400" dirty="0"/>
              <a:t>Post-remission therapy can consist of cytarabine-based treatment or azacitidine-based treatment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CA" sz="2400" dirty="0" err="1"/>
              <a:t>Gemtuzumab</a:t>
            </a:r>
            <a:r>
              <a:rPr lang="en-CA" sz="2400" dirty="0"/>
              <a:t> </a:t>
            </a:r>
            <a:r>
              <a:rPr lang="en-CA" sz="2400" dirty="0" err="1"/>
              <a:t>ozogamicin</a:t>
            </a:r>
            <a:r>
              <a:rPr lang="en-CA" sz="2400" dirty="0"/>
              <a:t> alone in the post-remission setting did not result in significant improvement in survival or relapses 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CA" sz="2400" dirty="0"/>
              <a:t>Insufficient data for maintenance therapy in patients with core binding factor AML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CA" sz="2400" dirty="0"/>
              <a:t>Limited data on the number of post remission conventional chemotherapy cycles that should be administered beyond one cycle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en-CA" sz="2400" dirty="0"/>
              <a:t>Optimal duration of post-remission therapy still needs to be further studied</a:t>
            </a:r>
          </a:p>
        </p:txBody>
      </p:sp>
    </p:spTree>
    <p:extLst>
      <p:ext uri="{BB962C8B-B14F-4D97-AF65-F5344CB8AC3E}">
        <p14:creationId xmlns:p14="http://schemas.microsoft.com/office/powerpoint/2010/main" val="369137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2: Post remission management for older adults with AML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400" b="1" dirty="0"/>
              <a:t>76M with AML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45% bone marrow blasts at diagnosis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Normal karyotype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Mutations in </a:t>
            </a:r>
            <a:r>
              <a:rPr lang="en-CA" i="1" dirty="0"/>
              <a:t>NPM1, SRSF2, TET2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Achieved remission (bone marrow blasts &lt;5%) after 1 cycle of </a:t>
            </a:r>
            <a:r>
              <a:rPr lang="en-CA" sz="2400" dirty="0" err="1"/>
              <a:t>Azacitidine-Venetoclax</a:t>
            </a:r>
            <a:r>
              <a:rPr lang="en-CA" sz="2400" dirty="0"/>
              <a:t> (AZA-VEN) 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Complications: febrile neutropenia </a:t>
            </a:r>
          </a:p>
          <a:p>
            <a:pPr>
              <a:spcAft>
                <a:spcPts val="600"/>
              </a:spcAft>
            </a:pPr>
            <a:r>
              <a:rPr lang="en-CA" dirty="0"/>
              <a:t>ECOG 1, Comorbidities: T2DM, IHD, HTN, </a:t>
            </a:r>
            <a:r>
              <a:rPr lang="en-CA" dirty="0" err="1"/>
              <a:t>HChol</a:t>
            </a:r>
            <a:r>
              <a:rPr lang="en-CA" dirty="0"/>
              <a:t>, OSA</a:t>
            </a:r>
          </a:p>
        </p:txBody>
      </p:sp>
    </p:spTree>
    <p:extLst>
      <p:ext uri="{BB962C8B-B14F-4D97-AF65-F5344CB8AC3E}">
        <p14:creationId xmlns:p14="http://schemas.microsoft.com/office/powerpoint/2010/main" val="4080365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Case 2: Post remission management for older adults with AML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400" b="1" dirty="0"/>
              <a:t>76M with AML in remission after 1 cycle of </a:t>
            </a:r>
            <a:r>
              <a:rPr lang="en-CA" sz="2400" b="1" dirty="0" err="1"/>
              <a:t>Azacitidine-Venetoclax</a:t>
            </a:r>
            <a:r>
              <a:rPr lang="en-CA" sz="2400" b="1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400" dirty="0"/>
              <a:t>AML is favorable risk by European </a:t>
            </a:r>
            <a:r>
              <a:rPr lang="en-CA" sz="2400" dirty="0" err="1"/>
              <a:t>LeukemiaNet</a:t>
            </a:r>
            <a:r>
              <a:rPr lang="en-CA" sz="2400" dirty="0"/>
              <a:t> (ELN) 2024 risk stratification for less-intensive therapies.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400" dirty="0"/>
              <a:t>Continued treatment for a total of 6 months with minimal complications.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400" i="1" dirty="0"/>
              <a:t>NPM1</a:t>
            </a:r>
            <a:r>
              <a:rPr lang="en-CA" sz="2400" dirty="0"/>
              <a:t> measurable residual disease (MRD) at 4 and 6 months (by RT-qPCR) were undetectable. </a:t>
            </a:r>
          </a:p>
          <a:p>
            <a:pPr marL="0" indent="0">
              <a:spcAft>
                <a:spcPts val="600"/>
              </a:spcAft>
              <a:buNone/>
            </a:pPr>
            <a:endParaRPr lang="en-CA" sz="2400" dirty="0"/>
          </a:p>
          <a:p>
            <a:pPr marL="0" indent="0">
              <a:spcAft>
                <a:spcPts val="600"/>
              </a:spcAft>
              <a:buNone/>
            </a:pPr>
            <a:r>
              <a:rPr lang="en-CA" sz="2400" dirty="0"/>
              <a:t>Patient is feeling good and now asking “Doc, how long do I need to continue AZA-VEN for?”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400" dirty="0"/>
              <a:t> 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spcAft>
                <a:spcPts val="600"/>
              </a:spcAft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1450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2: Post remission management for older adults with AML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600" dirty="0"/>
              <a:t>76M with AML in MRD negative remission, completed 6 months of AZA-VEN.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600" dirty="0"/>
              <a:t>AML is favorable risk by European </a:t>
            </a:r>
            <a:r>
              <a:rPr lang="en-CA" sz="2600" dirty="0" err="1"/>
              <a:t>LeukemiaNet</a:t>
            </a:r>
            <a:r>
              <a:rPr lang="en-CA" sz="2600" dirty="0"/>
              <a:t> (ELN) 2024 risk stratification.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600" dirty="0"/>
              <a:t>Patient asking re: duration of AZA-VEN therapy. </a:t>
            </a:r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en-CA" sz="2400" b="1" dirty="0"/>
              <a:t>What would you do next? </a:t>
            </a:r>
          </a:p>
          <a:p>
            <a:pPr marL="0" indent="0">
              <a:buNone/>
            </a:pPr>
            <a:endParaRPr lang="en-CA" sz="2400" dirty="0"/>
          </a:p>
          <a:p>
            <a:pPr marL="514350" indent="-514350">
              <a:buAutoNum type="alphaUcPeriod"/>
            </a:pPr>
            <a:r>
              <a:rPr lang="en-CA" sz="2400" dirty="0"/>
              <a:t>Stop now, no further therapy</a:t>
            </a:r>
          </a:p>
          <a:p>
            <a:pPr marL="514350" indent="-514350">
              <a:buAutoNum type="alphaUcPeriod"/>
            </a:pPr>
            <a:r>
              <a:rPr lang="en-CA" sz="2400" dirty="0"/>
              <a:t>Continue AZA-VEN until progression or unacceptable toxicity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CA" sz="2400" dirty="0"/>
              <a:t>Continue AZA-VEN until 12 months total then cease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CA" sz="2400" dirty="0"/>
              <a:t>Switch to VEN alone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CA" sz="2400" dirty="0"/>
              <a:t>Switch to AZA alone </a:t>
            </a:r>
          </a:p>
          <a:p>
            <a:pPr marL="0" indent="0">
              <a:spcAft>
                <a:spcPts val="600"/>
              </a:spcAft>
              <a:buNone/>
            </a:pPr>
            <a:endParaRPr lang="en-CA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6B3ACB-F7F6-EB32-3447-1FCCD60C905C}"/>
              </a:ext>
            </a:extLst>
          </p:cNvPr>
          <p:cNvSpPr/>
          <p:nvPr/>
        </p:nvSpPr>
        <p:spPr>
          <a:xfrm>
            <a:off x="301529" y="4613942"/>
            <a:ext cx="11471371" cy="407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2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76F2E-5C2F-AF1D-9344-7274605B3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124CBD-4CEC-DF11-2736-16F1DAE655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8978738" y="1987813"/>
            <a:ext cx="2782936" cy="3632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A55FAC78-BF98-F4B8-43EC-3C994E246E56}"/>
              </a:ext>
            </a:extLst>
          </p:cNvPr>
          <p:cNvSpPr txBox="1"/>
          <p:nvPr/>
        </p:nvSpPr>
        <p:spPr>
          <a:xfrm>
            <a:off x="430326" y="2570483"/>
            <a:ext cx="7723074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  <a:cs typeface="Arial"/>
              </a:rPr>
              <a:t>American Society of Hematology 2025 guidelines </a:t>
            </a:r>
            <a:r>
              <a:rPr lang="en-US" sz="2400" dirty="0">
                <a:latin typeface="+mj-lt"/>
              </a:rPr>
              <a:t>for treating newly diagnosed acute myeloid leukemia in older adults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1600" dirty="0">
                <a:latin typeface="+mj-lt"/>
                <a:cs typeface="Arial" panose="020B0604020202020204" pitchFamily="34" charset="0"/>
              </a:rPr>
              <a:t>Mikkael A. Sekeres, Ryan Mattison, Andrew Artz, Maria R. Baer, Chong Chyn Chua, Roberta Demichelis-Gómez, Pamela C. Egan, Luke Fletcher, Charles </a:t>
            </a:r>
            <a:r>
              <a:rPr lang="en-US" sz="1600" dirty="0" err="1">
                <a:latin typeface="+mj-lt"/>
                <a:cs typeface="Arial" panose="020B0604020202020204" pitchFamily="34" charset="0"/>
              </a:rPr>
              <a:t>Foucar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, Jacqueline S. Garcia, Linda Gilberto, Andres Gómez de León, Jeffrey Lancet, Kah Poh Loh, Luca </a:t>
            </a:r>
            <a:r>
              <a:rPr lang="en-US" sz="1600" dirty="0" err="1">
                <a:latin typeface="+mj-lt"/>
                <a:cs typeface="Arial" panose="020B0604020202020204" pitchFamily="34" charset="0"/>
              </a:rPr>
              <a:t>Malcovati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, Bernard Marini, Uwe </a:t>
            </a:r>
            <a:r>
              <a:rPr lang="en-US" sz="1600" dirty="0" err="1">
                <a:latin typeface="+mj-lt"/>
                <a:cs typeface="Arial" panose="020B0604020202020204" pitchFamily="34" charset="0"/>
              </a:rPr>
              <a:t>Platzbecker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, Mohamed L. </a:t>
            </a:r>
            <a:r>
              <a:rPr lang="en-US" sz="1600" dirty="0" err="1">
                <a:latin typeface="+mj-lt"/>
                <a:cs typeface="Arial" panose="020B0604020202020204" pitchFamily="34" charset="0"/>
              </a:rPr>
              <a:t>Sorror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, Sara Tinsley-Vance, John Treitz, Maria Jose Oliveros, Sara Ibrahim, </a:t>
            </a:r>
            <a:r>
              <a:rPr lang="en-US" sz="1600" dirty="0" err="1">
                <a:latin typeface="+mj-lt"/>
                <a:cs typeface="Arial" panose="020B0604020202020204" pitchFamily="34" charset="0"/>
              </a:rPr>
              <a:t>Yetiani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Roldan, Gordon Guyatt, Romina </a:t>
            </a:r>
            <a:r>
              <a:rPr lang="en-US" sz="1600" dirty="0" err="1">
                <a:latin typeface="+mj-lt"/>
                <a:cs typeface="Arial" panose="020B0604020202020204" pitchFamily="34" charset="0"/>
              </a:rPr>
              <a:t>Brignardello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-Petersen</a:t>
            </a:r>
          </a:p>
        </p:txBody>
      </p:sp>
    </p:spTree>
    <p:extLst>
      <p:ext uri="{BB962C8B-B14F-4D97-AF65-F5344CB8AC3E}">
        <p14:creationId xmlns:p14="http://schemas.microsoft.com/office/powerpoint/2010/main" val="3400230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7CC7-C6EF-394C-8461-4C5AC83B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 6</a:t>
            </a:r>
            <a:br>
              <a:rPr lang="en-CA" sz="36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0AE42-9309-BD43-9E40-FE679340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2620"/>
            <a:ext cx="11413348" cy="2149140"/>
          </a:xfrm>
        </p:spPr>
        <p:txBody>
          <a:bodyPr/>
          <a:lstStyle/>
          <a:p>
            <a:pPr>
              <a:buSzPct val="150000"/>
              <a:buBlip>
                <a:blip r:embed="rId3"/>
              </a:buBlip>
            </a:pPr>
            <a:r>
              <a:rPr lang="en-CA" sz="2400" dirty="0"/>
              <a:t>For older adults with AML who achieve a response after receiving HMA- or LDAC-based induction and post-remission therapy, the ASH guideline panel </a:t>
            </a:r>
            <a:r>
              <a:rPr lang="en-CA" sz="2400" b="1" i="1" dirty="0">
                <a:solidFill>
                  <a:srgbClr val="FF0000"/>
                </a:solidFill>
              </a:rPr>
              <a:t>suggests continuing therapy indefinitely until progression or unacceptable toxicity </a:t>
            </a:r>
            <a:r>
              <a:rPr lang="en-CA" sz="2400" dirty="0"/>
              <a:t>over stopping therapy after a finite number of cycles (conditional recommendation based on very low certainty in the evidence of effects </a:t>
            </a:r>
            <a:r>
              <a:rPr lang="en-AU" sz="2400" dirty="0">
                <a:effectLst/>
              </a:rPr>
              <a:t>⨁◯◯◯).</a:t>
            </a:r>
          </a:p>
          <a:p>
            <a:pPr>
              <a:buSzPct val="150000"/>
              <a:buBlip>
                <a:blip r:embed="rId3"/>
              </a:buBlip>
            </a:pPr>
            <a:endParaRPr lang="en-AU" sz="2400" dirty="0">
              <a:effectLst/>
            </a:endParaRPr>
          </a:p>
          <a:p>
            <a:pPr>
              <a:buSzPct val="150000"/>
              <a:buBlip>
                <a:blip r:embed="rId3"/>
              </a:buBlip>
            </a:pPr>
            <a:endParaRPr lang="en-CA" sz="2400" b="1" u="sng" dirty="0"/>
          </a:p>
          <a:p>
            <a:pPr marL="0" indent="0">
              <a:buNone/>
            </a:pPr>
            <a:endParaRPr lang="en-CA" sz="2400" i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9172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7CC7-C6EF-394C-8461-4C5AC83B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0AE42-9309-BD43-9E40-FE679340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10972800" cy="3954624"/>
          </a:xfrm>
        </p:spPr>
        <p:txBody>
          <a:bodyPr/>
          <a:lstStyle/>
          <a:p>
            <a:r>
              <a:rPr lang="en-CA" sz="2400" dirty="0"/>
              <a:t>Systematic review identified only two retrospective observational studies comparing continuous vs finite duration of therapy. </a:t>
            </a:r>
            <a:r>
              <a:rPr lang="en-CA" sz="2400" baseline="30000" dirty="0"/>
              <a:t>19-20</a:t>
            </a:r>
          </a:p>
          <a:p>
            <a:pPr lvl="1"/>
            <a:r>
              <a:rPr lang="en-CA" sz="2200" dirty="0"/>
              <a:t>One study compared patients receiving ≥12 months of </a:t>
            </a:r>
            <a:r>
              <a:rPr lang="en-CA" sz="2200" dirty="0" err="1"/>
              <a:t>venetoclax</a:t>
            </a:r>
            <a:r>
              <a:rPr lang="en-CA" sz="2200" dirty="0"/>
              <a:t>-based combinations (with LDAC, azacitidine or decitabine) and reported that a subset of patients can experience durable treatment-free remission after ceasing therapy with trivial to no effect on mortality</a:t>
            </a:r>
            <a:r>
              <a:rPr lang="en-CA" sz="2200" baseline="30000" dirty="0"/>
              <a:t>19</a:t>
            </a:r>
          </a:p>
          <a:p>
            <a:pPr lvl="1"/>
            <a:r>
              <a:rPr lang="en-CA" sz="2200" dirty="0"/>
              <a:t>One study compared HMA monotherapy (6+3 schedule) and reported that continuing HMA until progression/toxicity is associated with improved overall survival (increase in survival time at longest follow-up (15 months): MD 3.45 months higher (95% CI: 1.36 higher to 5.54 higher)</a:t>
            </a:r>
            <a:r>
              <a:rPr lang="en-CA" sz="2200" baseline="30000" dirty="0"/>
              <a:t>20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63008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7CC7-C6EF-394C-8461-4C5AC83B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CA" dirty="0"/>
              <a:t>Summary of Case 2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0AE42-9309-BD43-9E40-FE679340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10972800" cy="3954624"/>
          </a:xfrm>
        </p:spPr>
        <p:txBody>
          <a:bodyPr/>
          <a:lstStyle/>
          <a:p>
            <a:r>
              <a:rPr lang="en-CA" sz="2400" dirty="0"/>
              <a:t>Overall, the panel judged that currently there is insufficient evidence to guide routine cessation of therapy after a defined period </a:t>
            </a:r>
            <a:r>
              <a:rPr lang="en-CA" sz="2400" b="1" i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CA" sz="2400" b="1" i="1" dirty="0">
                <a:solidFill>
                  <a:srgbClr val="FF0000"/>
                </a:solidFill>
              </a:rPr>
              <a:t> conditional recommendation for continuing therapy </a:t>
            </a:r>
          </a:p>
          <a:p>
            <a:pPr lvl="1"/>
            <a:r>
              <a:rPr lang="en-CA" sz="2200" dirty="0"/>
              <a:t>Being retrospective and observational with small patient numbers, the studies provided very low certainty of evidence</a:t>
            </a:r>
          </a:p>
          <a:p>
            <a:pPr lvl="1"/>
            <a:r>
              <a:rPr lang="en-CA" sz="2200" dirty="0"/>
              <a:t>Main harm of continuous treatment are treatment-related toxicities, which should be managed with dose modifications following published guidelines to allow patients to safely remain on therapy </a:t>
            </a:r>
          </a:p>
          <a:p>
            <a:r>
              <a:rPr lang="en-CA" sz="2400" dirty="0"/>
              <a:t>Prospective studies are underway to identify patients receiving HMA- or LDAC- based regimens in whom therapy can be safely stopped</a:t>
            </a:r>
            <a:r>
              <a:rPr lang="en-CA" sz="2400" baseline="30000" dirty="0"/>
              <a:t>21,22</a:t>
            </a:r>
          </a:p>
        </p:txBody>
      </p:sp>
    </p:spTree>
    <p:extLst>
      <p:ext uri="{BB962C8B-B14F-4D97-AF65-F5344CB8AC3E}">
        <p14:creationId xmlns:p14="http://schemas.microsoft.com/office/powerpoint/2010/main" val="2598316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A0DDC-9B32-132A-7DDD-F756DAC6D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55E5-FCF0-07D3-DE84-112B14105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3: AML with IDH1 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1E661-4D37-5DA6-881F-6A039D71F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400" b="1" dirty="0"/>
              <a:t>77M with AML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44% bone marrow blasts at diagnosis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Normal karyotype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Mutation in </a:t>
            </a:r>
            <a:r>
              <a:rPr lang="en-CA" i="1" dirty="0"/>
              <a:t>IDH1</a:t>
            </a:r>
          </a:p>
          <a:p>
            <a:pPr>
              <a:spcAft>
                <a:spcPts val="600"/>
              </a:spcAft>
            </a:pPr>
            <a:r>
              <a:rPr lang="en-CA" dirty="0"/>
              <a:t>ECOG 1, Comorbidities: T2DM, CKD3, HTN</a:t>
            </a:r>
          </a:p>
        </p:txBody>
      </p:sp>
    </p:spTree>
    <p:extLst>
      <p:ext uri="{BB962C8B-B14F-4D97-AF65-F5344CB8AC3E}">
        <p14:creationId xmlns:p14="http://schemas.microsoft.com/office/powerpoint/2010/main" val="1801940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EAD07-EF4C-754C-8BD3-EF3A65FE2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3A65-0623-605D-4459-E2B59354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3: Treatment for older adults with IDH1 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FF86-8CC6-91C9-9C00-AB35F5454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600" dirty="0"/>
              <a:t>Patient is wondering about next step for treatment</a:t>
            </a:r>
          </a:p>
          <a:p>
            <a:pPr marL="0" indent="0">
              <a:spcAft>
                <a:spcPts val="600"/>
              </a:spcAft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en-CA" sz="2400" b="1" dirty="0"/>
              <a:t>What would you do next? </a:t>
            </a:r>
          </a:p>
          <a:p>
            <a:pPr marL="0" indent="0">
              <a:buNone/>
            </a:pPr>
            <a:endParaRPr lang="en-CA" sz="2400" dirty="0"/>
          </a:p>
          <a:p>
            <a:pPr marL="514350" indent="-514350">
              <a:buAutoNum type="alphaUcPeriod"/>
            </a:pPr>
            <a:r>
              <a:rPr lang="en-CA" sz="2400" dirty="0" err="1"/>
              <a:t>Ivosidenib</a:t>
            </a:r>
            <a:r>
              <a:rPr lang="en-CA" sz="2400" dirty="0"/>
              <a:t> alone</a:t>
            </a:r>
          </a:p>
          <a:p>
            <a:pPr marL="514350" indent="-514350">
              <a:buAutoNum type="alphaUcPeriod"/>
            </a:pPr>
            <a:r>
              <a:rPr lang="en-CA" sz="2400" dirty="0"/>
              <a:t>Azacitidine + </a:t>
            </a:r>
            <a:r>
              <a:rPr lang="en-CA" sz="2400" dirty="0" err="1"/>
              <a:t>ivosidenib</a:t>
            </a:r>
            <a:endParaRPr lang="en-CA" sz="2400" dirty="0"/>
          </a:p>
          <a:p>
            <a:pPr marL="514350" indent="-514350">
              <a:buFont typeface="Arial" charset="0"/>
              <a:buAutoNum type="alphaUcPeriod"/>
            </a:pPr>
            <a:r>
              <a:rPr lang="en-CA" sz="2400" dirty="0"/>
              <a:t>Azacitidine + </a:t>
            </a:r>
            <a:r>
              <a:rPr lang="en-CA" sz="2400" dirty="0" err="1"/>
              <a:t>venetoclax</a:t>
            </a:r>
            <a:endParaRPr lang="en-CA" sz="2400" dirty="0"/>
          </a:p>
          <a:p>
            <a:pPr marL="514350" indent="-514350">
              <a:buFont typeface="Arial" charset="0"/>
              <a:buAutoNum type="alphaUcPeriod"/>
            </a:pPr>
            <a:r>
              <a:rPr lang="en-CA" sz="2400" dirty="0"/>
              <a:t>Azacitidine alone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CA" sz="2400" dirty="0"/>
              <a:t>B or C</a:t>
            </a:r>
          </a:p>
          <a:p>
            <a:pPr marL="0" indent="0">
              <a:spcAft>
                <a:spcPts val="600"/>
              </a:spcAft>
              <a:buNone/>
            </a:pPr>
            <a:endParaRPr lang="en-CA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CC148-B75F-BCC2-D1B8-918CC467FA99}"/>
              </a:ext>
            </a:extLst>
          </p:cNvPr>
          <p:cNvSpPr/>
          <p:nvPr/>
        </p:nvSpPr>
        <p:spPr>
          <a:xfrm>
            <a:off x="169814" y="5384409"/>
            <a:ext cx="11471371" cy="407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069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C5479-AD02-3E14-6037-78B7C9AAA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A: For older adults with newly diagnosed AML and an IDH1 mutation considered appropriate for antileukemic therapy but not for conventional induction and post-remission therapy, the ASH guideline panel </a:t>
            </a:r>
            <a:r>
              <a:rPr lang="en-US" sz="2400" b="1" i="1" dirty="0">
                <a:solidFill>
                  <a:srgbClr val="FF0000"/>
                </a:solidFill>
              </a:rPr>
              <a:t>suggests azacitidine in combination with </a:t>
            </a:r>
            <a:r>
              <a:rPr lang="en-US" sz="2400" b="1" i="1" dirty="0" err="1">
                <a:solidFill>
                  <a:srgbClr val="FF0000"/>
                </a:solidFill>
              </a:rPr>
              <a:t>ivosidenib</a:t>
            </a:r>
            <a:r>
              <a:rPr lang="en-US" sz="2400" b="1" i="1" dirty="0">
                <a:solidFill>
                  <a:srgbClr val="FF0000"/>
                </a:solidFill>
              </a:rPr>
              <a:t> over azacitidine monotherapy</a:t>
            </a:r>
            <a:r>
              <a:rPr lang="en-US" sz="2400" dirty="0"/>
              <a:t> (conditional recommendation based on low certainty in the evidence of effects ⨁⨁◯◯).</a:t>
            </a:r>
          </a:p>
          <a:p>
            <a:endParaRPr lang="en-US" sz="2400" dirty="0"/>
          </a:p>
          <a:p>
            <a:r>
              <a:rPr lang="en-US" sz="2400" dirty="0"/>
              <a:t>B: For older adults with newly diagnosed AML and an IDH1 mutation considered appropriate for antileukemic therapy but not for conventional induction and post-remission therapy, the ASH guideline panel </a:t>
            </a:r>
            <a:r>
              <a:rPr lang="en-US" sz="2400" b="1" i="1" dirty="0">
                <a:solidFill>
                  <a:srgbClr val="FF0000"/>
                </a:solidFill>
              </a:rPr>
              <a:t>suggests using either azacitidine in combination with </a:t>
            </a:r>
            <a:r>
              <a:rPr lang="en-US" sz="2400" b="1" i="1" dirty="0" err="1">
                <a:solidFill>
                  <a:srgbClr val="FF0000"/>
                </a:solidFill>
              </a:rPr>
              <a:t>ivosidenib</a:t>
            </a:r>
            <a:r>
              <a:rPr lang="en-US" sz="2400" b="1" i="1" dirty="0">
                <a:solidFill>
                  <a:srgbClr val="FF0000"/>
                </a:solidFill>
              </a:rPr>
              <a:t> or HMA in combination with </a:t>
            </a:r>
            <a:r>
              <a:rPr lang="en-US" sz="2400" b="1" i="1" dirty="0" err="1">
                <a:solidFill>
                  <a:srgbClr val="FF0000"/>
                </a:solidFill>
              </a:rPr>
              <a:t>venetoclax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(conditional recommendation based on very low certainty in the evidence of effects ⨁◯◯◯).</a:t>
            </a:r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DFA1B-8F39-9A1D-8CE1-2FE1F548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CA" dirty="0"/>
              <a:t>Recommendation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43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1C0C0-8D72-235B-1F84-0197F7CDD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07A094-8B97-D176-0142-3ECA7613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CA" dirty="0"/>
              <a:t>Recommendation</a:t>
            </a: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E15A82-F6AC-9148-79AA-CFA41764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54735"/>
            <a:ext cx="10972800" cy="3954624"/>
          </a:xfrm>
        </p:spPr>
        <p:txBody>
          <a:bodyPr/>
          <a:lstStyle/>
          <a:p>
            <a:r>
              <a:rPr lang="en-CA" sz="2400" dirty="0"/>
              <a:t>Systematic review identified only one randomized control trials to answer question of IDH1 therapy</a:t>
            </a:r>
            <a:r>
              <a:rPr lang="en-CA" sz="2400" baseline="30000" dirty="0"/>
              <a:t>23</a:t>
            </a:r>
            <a:endParaRPr lang="en-CA" sz="2400" dirty="0"/>
          </a:p>
          <a:p>
            <a:pPr lvl="1"/>
            <a:r>
              <a:rPr lang="en-CA" sz="2130" dirty="0"/>
              <a:t>Agile study: 146 patients mean age 75 years, HMA + </a:t>
            </a:r>
            <a:r>
              <a:rPr lang="en-CA" sz="2130" dirty="0" err="1"/>
              <a:t>ivosidenib</a:t>
            </a:r>
            <a:r>
              <a:rPr lang="en-CA" sz="2130" dirty="0"/>
              <a:t> vs HMA alone</a:t>
            </a:r>
          </a:p>
          <a:p>
            <a:pPr lvl="1"/>
            <a:r>
              <a:rPr lang="en-US" sz="2130" dirty="0"/>
              <a:t>Results: </a:t>
            </a:r>
          </a:p>
          <a:p>
            <a:pPr lvl="2"/>
            <a:r>
              <a:rPr lang="en-US" sz="1866" dirty="0"/>
              <a:t>Probably increases CR/</a:t>
            </a:r>
            <a:r>
              <a:rPr lang="en-US" sz="1866" dirty="0" err="1"/>
              <a:t>CRi</a:t>
            </a:r>
            <a:r>
              <a:rPr lang="en-US" sz="1866" dirty="0"/>
              <a:t> (RR, 3.34; 95% CI, 1.91 to 5.85; median 15 months follow-up) </a:t>
            </a:r>
          </a:p>
          <a:p>
            <a:pPr lvl="2"/>
            <a:r>
              <a:rPr lang="en-US" sz="1866" dirty="0"/>
              <a:t>Reduce mortality at 12 months (RR, 0.64; 95% CI, 0.46 to 0.88; low certainty evidence) </a:t>
            </a:r>
          </a:p>
          <a:p>
            <a:pPr lvl="2"/>
            <a:r>
              <a:rPr lang="en-US" sz="1866" dirty="0"/>
              <a:t>May increase survival time: median of 24 months compared to 7.9 months (very low certainty evidence)</a:t>
            </a:r>
          </a:p>
          <a:p>
            <a:pPr lvl="1"/>
            <a:endParaRPr lang="en-CA" sz="2133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68092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26B0-ECFF-62D1-C83C-4D8582406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43E1-E88A-600B-DD7A-625613512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In answering question of HMA therapy + </a:t>
            </a:r>
            <a:r>
              <a:rPr lang="en-CA" sz="2400" dirty="0" err="1"/>
              <a:t>venetoclax</a:t>
            </a:r>
            <a:r>
              <a:rPr lang="en-CA" sz="2400" dirty="0"/>
              <a:t> vs. azacitidine + </a:t>
            </a:r>
            <a:r>
              <a:rPr lang="en-CA" sz="2400" dirty="0" err="1"/>
              <a:t>ivosidenib</a:t>
            </a:r>
            <a:r>
              <a:rPr lang="en-CA" sz="2400" dirty="0"/>
              <a:t> therapy, there were no direct trials comparing these head-to-head. Data was indirectly extrapolated from AGILE study but also from a guideline panel survey.</a:t>
            </a:r>
          </a:p>
          <a:p>
            <a:pPr lvl="1"/>
            <a:r>
              <a:rPr lang="en-US" sz="2130" dirty="0"/>
              <a:t>Key benefits of HMA in combination with targeted therapy may include a reduction in mortality and an increase in survival. However, the panel was very uncertain about these effects. </a:t>
            </a:r>
            <a:endParaRPr lang="en-CA" sz="2130" dirty="0"/>
          </a:p>
          <a:p>
            <a:pPr lvl="1"/>
            <a:r>
              <a:rPr lang="en-CA" sz="2130" dirty="0"/>
              <a:t>Per survey of full panel, panel judged the benefits of HMA in combination with </a:t>
            </a:r>
            <a:r>
              <a:rPr lang="en-CA" sz="2130" dirty="0" err="1"/>
              <a:t>ivosidenib</a:t>
            </a:r>
            <a:r>
              <a:rPr lang="en-CA" sz="2130" dirty="0"/>
              <a:t> compared to HMA in combination with </a:t>
            </a:r>
            <a:r>
              <a:rPr lang="en-CA" sz="2130" dirty="0" err="1"/>
              <a:t>venetoclax</a:t>
            </a:r>
            <a:r>
              <a:rPr lang="en-CA" sz="2130" dirty="0"/>
              <a:t> to be trivial.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9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EA2E-7D2A-DC11-004F-88021A43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206037"/>
            <a:ext cx="10972800" cy="713539"/>
          </a:xfrm>
        </p:spPr>
        <p:txBody>
          <a:bodyPr/>
          <a:lstStyle/>
          <a:p>
            <a:r>
              <a:rPr lang="en-US" dirty="0"/>
              <a:t>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F1E05-031F-CAA3-1693-F3BB52D0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39808"/>
            <a:ext cx="10972800" cy="5142793"/>
          </a:xfrm>
        </p:spPr>
        <p:txBody>
          <a:bodyPr/>
          <a:lstStyle/>
          <a:p>
            <a:r>
              <a:rPr lang="en-US" sz="2400" dirty="0"/>
              <a:t>When compared to azacitidine monotherapy, azacitidine in combination with </a:t>
            </a:r>
            <a:r>
              <a:rPr lang="en-US" sz="2400" dirty="0" err="1"/>
              <a:t>ivosidenib</a:t>
            </a:r>
            <a:r>
              <a:rPr lang="en-US" sz="2400" dirty="0"/>
              <a:t> may have trivial to no effect on severe toxicity, particularly differentiation syndrome (low-certainty evidence) </a:t>
            </a:r>
          </a:p>
          <a:p>
            <a:pPr lvl="1"/>
            <a:r>
              <a:rPr lang="en-US" sz="2130" dirty="0"/>
              <a:t>Given the uncertainty in the evidence, the panel judged these harms as small but important.</a:t>
            </a:r>
          </a:p>
          <a:p>
            <a:r>
              <a:rPr lang="en-US" sz="2400" dirty="0"/>
              <a:t>The evidence on the undesirable effects of azacitidine in combination with </a:t>
            </a:r>
            <a:r>
              <a:rPr lang="en-US" sz="2400" dirty="0" err="1"/>
              <a:t>ivosidenib</a:t>
            </a:r>
            <a:r>
              <a:rPr lang="en-US" sz="2400" dirty="0"/>
              <a:t> compared to HMA in combination with </a:t>
            </a:r>
            <a:r>
              <a:rPr lang="en-US" sz="2400" dirty="0" err="1"/>
              <a:t>venetoclax</a:t>
            </a:r>
            <a:r>
              <a:rPr lang="en-US" sz="2400" dirty="0"/>
              <a:t> is indirect and of very low certainty. </a:t>
            </a:r>
          </a:p>
          <a:p>
            <a:pPr lvl="1"/>
            <a:r>
              <a:rPr lang="en-US" sz="2130" dirty="0"/>
              <a:t>Both regimens share common toxicities, and the overall toxicity burden is unlikely to differ meaningfully with supportive care.</a:t>
            </a:r>
          </a:p>
          <a:p>
            <a:pPr lvl="1"/>
            <a:r>
              <a:rPr lang="en-US" sz="2130" dirty="0"/>
              <a:t>Given the very low certainty of the evidence, the panel judged the harms to be trivial.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55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26CDC-6DE6-D34F-6216-CBEE8E91B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01EFC1-E558-E7D0-4CE1-52778E91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CA" dirty="0"/>
              <a:t>Summary of Case 3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CC4658-9F9E-8B54-2F00-1698D37CD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99414"/>
            <a:ext cx="10972800" cy="4702986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Overall, the panel judged that while there was uncertainty in evidence, benefits of azacitidine in combination with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ivosidenib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 including a reduction in mortality at 12 months and the longest follow-up, as well as a probable increase in CR/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CRi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 at the longest follow-up–to be of moderate magnitude.</a:t>
            </a:r>
          </a:p>
          <a:p>
            <a:pPr lvl="1"/>
            <a:r>
              <a:rPr lang="en-US" sz="2133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The panel placed a higher value on the  benefits of azacitidine with </a:t>
            </a:r>
            <a:r>
              <a:rPr lang="en-US" sz="2133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ivosidenib</a:t>
            </a:r>
            <a:r>
              <a:rPr lang="en-US" sz="2133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 and the lack of important variability in patient values and preferences.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After considering all factors of HMA plus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ivosidenib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 versus HMA plus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venetoclax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 versus, the panel judged the benefits to be trivial.</a:t>
            </a:r>
          </a:p>
          <a:p>
            <a:pPr lvl="1"/>
            <a:r>
              <a:rPr lang="en-US" sz="2133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The panel placed a higher value on the very low certainty in the evidence regarding the relative effects of the options, which was supported by their clinical experience. </a:t>
            </a:r>
          </a:p>
          <a:p>
            <a:pPr lvl="1"/>
            <a:r>
              <a:rPr lang="en-US" sz="2133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Toxicity profile in relation to the patient’s comorbidities and functional status may help guide the choice between them.</a:t>
            </a:r>
          </a:p>
          <a:p>
            <a:pPr lvl="1"/>
            <a:endParaRPr lang="en-US" sz="2133" dirty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endParaRPr lang="en-US" sz="2133" dirty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endParaRPr lang="en-US" sz="2133" dirty="0">
              <a:solidFill>
                <a:schemeClr val="tx1"/>
              </a:solidFill>
              <a:sym typeface="Wingdings" pitchFamily="2" charset="2"/>
            </a:endParaRPr>
          </a:p>
          <a:p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endParaRPr lang="en-CA" sz="2400" dirty="0">
              <a:solidFill>
                <a:schemeClr val="tx1"/>
              </a:solidFill>
            </a:endParaRPr>
          </a:p>
          <a:p>
            <a:endParaRPr lang="en-C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5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E24C3CB-597C-8842-82F7-4EFDE006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8" y="1381955"/>
            <a:ext cx="10972800" cy="425073"/>
          </a:xfrm>
        </p:spPr>
        <p:txBody>
          <a:bodyPr lIns="0" tIns="0" rIns="0" bIns="0"/>
          <a:lstStyle/>
          <a:p>
            <a:r>
              <a:rPr lang="en-CA" sz="2800"/>
              <a:t>How were these guidelines updated?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29A0A-5DB0-2146-B1DC-0A2DE21050F0}"/>
              </a:ext>
            </a:extLst>
          </p:cNvPr>
          <p:cNvSpPr txBox="1"/>
          <p:nvPr/>
        </p:nvSpPr>
        <p:spPr>
          <a:xfrm>
            <a:off x="702128" y="2113614"/>
            <a:ext cx="2459736" cy="3485195"/>
          </a:xfrm>
          <a:prstGeom prst="rect">
            <a:avLst/>
          </a:prstGeom>
          <a:solidFill>
            <a:srgbClr val="BEE0E4"/>
          </a:solidFill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PANEL FORMATION</a:t>
            </a: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guideline panel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was formed following these key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Balance of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Close attention to minimization and management of conflicts of interest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6DE98-C6B0-4B43-B955-F09AE8BF5E19}"/>
              </a:ext>
            </a:extLst>
          </p:cNvPr>
          <p:cNvSpPr txBox="1"/>
          <p:nvPr/>
        </p:nvSpPr>
        <p:spPr>
          <a:xfrm>
            <a:off x="3331243" y="2113614"/>
            <a:ext cx="2459736" cy="1781053"/>
          </a:xfrm>
          <a:prstGeom prst="rect">
            <a:avLst/>
          </a:prstGeom>
          <a:solidFill>
            <a:srgbClr val="FED9B0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CLINICAL QUESTIONS</a:t>
            </a:r>
          </a:p>
          <a:p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 </a:t>
            </a:r>
            <a:r>
              <a:rPr lang="en-C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clinically-relevant questions 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generated in </a:t>
            </a:r>
            <a:r>
              <a:rPr lang="en-C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PICO format</a:t>
            </a:r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(population, intervention, comparison, outcome)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918534-2EA9-0648-A04C-E14CA2B85015}"/>
              </a:ext>
            </a:extLst>
          </p:cNvPr>
          <p:cNvSpPr txBox="1"/>
          <p:nvPr/>
        </p:nvSpPr>
        <p:spPr>
          <a:xfrm>
            <a:off x="5960358" y="2113614"/>
            <a:ext cx="2459736" cy="3485196"/>
          </a:xfrm>
          <a:prstGeom prst="rect">
            <a:avLst/>
          </a:prstGeom>
          <a:solidFill>
            <a:srgbClr val="C9D7AF"/>
          </a:solidFill>
        </p:spPr>
        <p:txBody>
          <a:bodyPr wrap="square" rtlCol="0">
            <a:noAutofit/>
          </a:bodyPr>
          <a:lstStyle/>
          <a:p>
            <a:r>
              <a:rPr lang="en-CA" sz="2000" b="1">
                <a:solidFill>
                  <a:srgbClr val="E53E31"/>
                </a:solidFill>
              </a:rPr>
              <a:t>EVIDENCE SYNTHESIS</a:t>
            </a:r>
          </a:p>
          <a:p>
            <a:r>
              <a:rPr lang="en-CA">
                <a:solidFill>
                  <a:schemeClr val="tx1">
                    <a:lumMod val="50000"/>
                    <a:lumOff val="50000"/>
                  </a:schemeClr>
                </a:solidFill>
              </a:rPr>
              <a:t>Evidence summary generated for each PICO question via systematic review of health effects plus: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tx1">
                    <a:lumMod val="50000"/>
                    <a:lumOff val="50000"/>
                  </a:schemeClr>
                </a:solidFill>
              </a:rPr>
              <a:t>Resource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tx1">
                    <a:lumMod val="50000"/>
                    <a:lumOff val="50000"/>
                  </a:schemeClr>
                </a:solidFill>
              </a:rPr>
              <a:t>Feasibility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tx1">
                    <a:lumMod val="50000"/>
                    <a:lumOff val="50000"/>
                  </a:schemeClr>
                </a:solidFill>
              </a:rPr>
              <a:t>Acceptability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tx1">
                    <a:lumMod val="50000"/>
                    <a:lumOff val="50000"/>
                  </a:schemeClr>
                </a:solidFill>
              </a:rPr>
              <a:t>Equity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>
                <a:solidFill>
                  <a:schemeClr val="tx1">
                    <a:lumMod val="50000"/>
                    <a:lumOff val="50000"/>
                  </a:schemeClr>
                </a:solidFill>
              </a:rPr>
              <a:t>Patient values and preferences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94DD09-C512-854A-ACA3-4CA23486A782}"/>
              </a:ext>
            </a:extLst>
          </p:cNvPr>
          <p:cNvSpPr txBox="1"/>
          <p:nvPr/>
        </p:nvSpPr>
        <p:spPr>
          <a:xfrm>
            <a:off x="3336840" y="3987800"/>
            <a:ext cx="2459736" cy="1611010"/>
          </a:xfrm>
          <a:prstGeom prst="rect">
            <a:avLst/>
          </a:prstGeom>
          <a:solidFill>
            <a:srgbClr val="FED9B0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C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PICO question:</a:t>
            </a:r>
            <a:endParaRPr lang="en-C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Should older adults with newly diagnosed AML who are candidates for antileukemic therapy receive antileukemic therapy instead of best supportive care only?”</a:t>
            </a:r>
            <a:endParaRPr lang="en-C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75C9E-F471-A845-8429-D89832F69364}"/>
              </a:ext>
            </a:extLst>
          </p:cNvPr>
          <p:cNvSpPr/>
          <p:nvPr/>
        </p:nvSpPr>
        <p:spPr>
          <a:xfrm>
            <a:off x="8589473" y="2113614"/>
            <a:ext cx="2459736" cy="3485195"/>
          </a:xfrm>
          <a:prstGeom prst="rect">
            <a:avLst/>
          </a:prstGeom>
          <a:solidFill>
            <a:srgbClr val="8B80A3">
              <a:alpha val="47059"/>
            </a:srgbClr>
          </a:solidFill>
        </p:spPr>
        <p:txBody>
          <a:bodyPr wrap="square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MAKING RECOMMENDATIONS </a:t>
            </a:r>
            <a:endParaRPr lang="en-CA" b="1" dirty="0">
              <a:solidFill>
                <a:srgbClr val="E53E31"/>
              </a:solidFill>
            </a:endParaRP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Recommendations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made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guideline panel members based on evidence for all factors.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1FDBB2D-29F3-9F53-4090-DB47C3043CCB}"/>
              </a:ext>
            </a:extLst>
          </p:cNvPr>
          <p:cNvSpPr txBox="1"/>
          <p:nvPr/>
        </p:nvSpPr>
        <p:spPr>
          <a:xfrm>
            <a:off x="625059" y="5905397"/>
            <a:ext cx="1033184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ASH guidelines are reviewed routinely by expert work groups convened by ASH. Resources, such as this slide set, derived from guidelines that require updating are removed from the ASH website. 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EB0AE-98A0-D877-E93D-4E09C6819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6478-6AA9-425D-E49F-46CF791C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4: AML with IDH2 mutation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A2E6-619A-DFA1-9436-E03B685E3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400" b="1" dirty="0"/>
              <a:t>79M with AML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54% bone marrow blasts at diagnosis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Normal karyotype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Mutation in </a:t>
            </a:r>
            <a:r>
              <a:rPr lang="en-CA" i="1" dirty="0"/>
              <a:t>IDH2, DNMT3A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ECOG 2, Comorbidities: OSA, HLD, HTN, CHF (stable)</a:t>
            </a:r>
          </a:p>
        </p:txBody>
      </p:sp>
    </p:spTree>
    <p:extLst>
      <p:ext uri="{BB962C8B-B14F-4D97-AF65-F5344CB8AC3E}">
        <p14:creationId xmlns:p14="http://schemas.microsoft.com/office/powerpoint/2010/main" val="2877788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5B0D4-69A4-1E1D-0AED-B0CEFB6F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0048-00F1-FE21-697B-AF389A62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4: Treatment for older adults with IDH2 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F81FA-A007-AEE6-71DF-83F870A8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600" b="1" dirty="0"/>
              <a:t>What therapy do you  recommend?</a:t>
            </a:r>
            <a:endParaRPr lang="en-CA" sz="2400" b="1" dirty="0"/>
          </a:p>
          <a:p>
            <a:pPr marL="514350" indent="-514350">
              <a:buAutoNum type="alphaUcPeriod"/>
            </a:pPr>
            <a:r>
              <a:rPr lang="en-CA" sz="2400" dirty="0"/>
              <a:t>Azacitidine monotherapy</a:t>
            </a:r>
          </a:p>
          <a:p>
            <a:pPr marL="514350" indent="-514350">
              <a:buAutoNum type="alphaUcPeriod"/>
            </a:pPr>
            <a:r>
              <a:rPr lang="en-CA" sz="2400" dirty="0"/>
              <a:t>Azacitidine + </a:t>
            </a:r>
            <a:r>
              <a:rPr lang="en-CA" sz="2400" dirty="0" err="1"/>
              <a:t>venetoclax</a:t>
            </a:r>
            <a:endParaRPr lang="en-CA" sz="2400" dirty="0"/>
          </a:p>
          <a:p>
            <a:pPr marL="514350" indent="-514350">
              <a:buFont typeface="Arial" charset="0"/>
              <a:buAutoNum type="alphaUcPeriod"/>
            </a:pPr>
            <a:r>
              <a:rPr lang="en-CA" sz="2400" dirty="0"/>
              <a:t>Azacitidine + </a:t>
            </a:r>
            <a:r>
              <a:rPr lang="en-CA" sz="2400" dirty="0" err="1"/>
              <a:t>enasidenib</a:t>
            </a:r>
            <a:endParaRPr lang="en-CA" sz="2400" dirty="0"/>
          </a:p>
          <a:p>
            <a:pPr marL="514350" indent="-514350">
              <a:buFont typeface="Arial" charset="0"/>
              <a:buAutoNum type="alphaUcPeriod"/>
            </a:pPr>
            <a:r>
              <a:rPr lang="en-CA" sz="2400" dirty="0"/>
              <a:t>Conventional induction (7+3)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CA" sz="2400" dirty="0" err="1"/>
              <a:t>Enasidenib</a:t>
            </a:r>
            <a:r>
              <a:rPr lang="en-CA" sz="2400" dirty="0"/>
              <a:t> alone</a:t>
            </a:r>
          </a:p>
          <a:p>
            <a:pPr marL="0" indent="0">
              <a:spcAft>
                <a:spcPts val="600"/>
              </a:spcAft>
              <a:buNone/>
            </a:pPr>
            <a:endParaRPr lang="en-CA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B0A85-D006-0FD1-1612-A51B38DBBD1D}"/>
              </a:ext>
            </a:extLst>
          </p:cNvPr>
          <p:cNvSpPr/>
          <p:nvPr/>
        </p:nvSpPr>
        <p:spPr>
          <a:xfrm>
            <a:off x="233796" y="3011425"/>
            <a:ext cx="11471371" cy="407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29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04D2-3EE8-F823-A89A-CEA48CD3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5D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2E160-B986-601C-0DD6-DD4EAB3E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older adults with newly diagnosed AML and an IDH2 mutation considered appropriate for antileukemic therapy but not for conventional induction and post-remission therapy, the ASH guideline panel </a:t>
            </a:r>
            <a:r>
              <a:rPr lang="en-US" sz="2400" b="1" i="1" dirty="0">
                <a:solidFill>
                  <a:srgbClr val="FF0000"/>
                </a:solidFill>
              </a:rPr>
              <a:t>suggests HMA in combination with </a:t>
            </a:r>
            <a:r>
              <a:rPr lang="en-US" sz="2400" b="1" i="1" dirty="0" err="1">
                <a:solidFill>
                  <a:srgbClr val="FF0000"/>
                </a:solidFill>
              </a:rPr>
              <a:t>venetoclax</a:t>
            </a:r>
            <a:r>
              <a:rPr lang="en-US" sz="2400" b="1" i="1" dirty="0">
                <a:solidFill>
                  <a:srgbClr val="FF0000"/>
                </a:solidFill>
              </a:rPr>
              <a:t> over HMA in combination with </a:t>
            </a:r>
            <a:r>
              <a:rPr lang="en-US" sz="2400" b="1" i="1" dirty="0" err="1">
                <a:solidFill>
                  <a:srgbClr val="FF0000"/>
                </a:solidFill>
              </a:rPr>
              <a:t>enasidenib</a:t>
            </a:r>
            <a:r>
              <a:rPr lang="en-US" sz="2400" dirty="0"/>
              <a:t> (conditional recommendation based on very low certainty in the evidence of effects ⨁◯◯◯).</a:t>
            </a:r>
          </a:p>
        </p:txBody>
      </p:sp>
    </p:spTree>
    <p:extLst>
      <p:ext uri="{BB962C8B-B14F-4D97-AF65-F5344CB8AC3E}">
        <p14:creationId xmlns:p14="http://schemas.microsoft.com/office/powerpoint/2010/main" val="994158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D5DD-3869-430D-9610-8BF3FB05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E5F7E-441C-2E4E-8C2E-1913AD054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3"/>
            <a:ext cx="10972800" cy="4435083"/>
          </a:xfrm>
        </p:spPr>
        <p:txBody>
          <a:bodyPr/>
          <a:lstStyle/>
          <a:p>
            <a:r>
              <a:rPr lang="en-US" sz="2400" dirty="0"/>
              <a:t>We identified one RCT comparing </a:t>
            </a:r>
            <a:r>
              <a:rPr lang="en-US" sz="2400" dirty="0" err="1"/>
              <a:t>enasidenib</a:t>
            </a:r>
            <a:r>
              <a:rPr lang="en-US" sz="2400" dirty="0"/>
              <a:t> combined with azacitidine to azacitidine alone.</a:t>
            </a:r>
            <a:r>
              <a:rPr lang="en-US" sz="2400" baseline="30000" dirty="0"/>
              <a:t>24</a:t>
            </a:r>
            <a:r>
              <a:rPr lang="en-US" sz="2400" dirty="0"/>
              <a:t> This RCT enrolled 101 older adults with a mean age of 75 years (SD 5.3)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Low certainty evidence suggests that azacitidine in combination with </a:t>
            </a:r>
            <a:r>
              <a:rPr lang="en-US" sz="2400" dirty="0" err="1"/>
              <a:t>enasidenib</a:t>
            </a:r>
            <a:r>
              <a:rPr lang="en-US" sz="2400" dirty="0"/>
              <a:t> may increase CR/</a:t>
            </a:r>
            <a:r>
              <a:rPr lang="en-US" sz="2400" dirty="0" err="1"/>
              <a:t>CRi</a:t>
            </a:r>
            <a:r>
              <a:rPr lang="en-US" sz="2400" dirty="0"/>
              <a:t> at the longest follow-up (RR, 2.09; 95% CI, 1.21 to 3.61. with a median of 22 (95% CI, 14.6 to 37.2) compared to 18.6 months (95% CI, 11.9 to 25.7), but trivial to no effect on the rate of mortality over time, though there is uncertainty (HR, 0.99; 95% CI, 0.52 to 1.87; very low certainty evidence.</a:t>
            </a:r>
          </a:p>
        </p:txBody>
      </p:sp>
    </p:spTree>
    <p:extLst>
      <p:ext uri="{BB962C8B-B14F-4D97-AF65-F5344CB8AC3E}">
        <p14:creationId xmlns:p14="http://schemas.microsoft.com/office/powerpoint/2010/main" val="2608139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3C79-38B6-725E-E140-BFE8E355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F6EB9-9D61-13DF-66BA-5407E8634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answer question of </a:t>
            </a:r>
            <a:r>
              <a:rPr lang="en-US" sz="2400" dirty="0" err="1"/>
              <a:t>enasidenib</a:t>
            </a:r>
            <a:r>
              <a:rPr lang="en-US" sz="2400" dirty="0"/>
              <a:t> + azacitidine vs. HMA + </a:t>
            </a:r>
            <a:r>
              <a:rPr lang="en-US" sz="2400" dirty="0" err="1"/>
              <a:t>venetoclax</a:t>
            </a:r>
            <a:r>
              <a:rPr lang="en-US" sz="2400" dirty="0"/>
              <a:t> though, there again was no direct head-to-head comparisons and indirect evidence required along with panel.</a:t>
            </a:r>
          </a:p>
          <a:p>
            <a:r>
              <a:rPr lang="en-US" sz="2400" dirty="0"/>
              <a:t>Indirect evidence : Panel survey, VIALE-A study, with IDH2 specific data with </a:t>
            </a:r>
            <a:r>
              <a:rPr lang="en-US" sz="2400" dirty="0" err="1"/>
              <a:t>CRc</a:t>
            </a:r>
            <a:r>
              <a:rPr lang="en-US" sz="2400" dirty="0"/>
              <a:t> rate of 86.0% and </a:t>
            </a:r>
            <a:r>
              <a:rPr lang="en-US" sz="2400" dirty="0" err="1"/>
              <a:t>mOS</a:t>
            </a:r>
            <a:r>
              <a:rPr lang="en-US" sz="2400" dirty="0"/>
              <a:t> not reached in </a:t>
            </a:r>
            <a:r>
              <a:rPr lang="en-US" sz="2400" dirty="0" err="1"/>
              <a:t>longterm</a:t>
            </a:r>
            <a:r>
              <a:rPr lang="en-US" sz="2400" dirty="0"/>
              <a:t> data</a:t>
            </a:r>
            <a:r>
              <a:rPr lang="en-US" sz="2400" baseline="30000" dirty="0"/>
              <a:t>25,26</a:t>
            </a: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1368C1-B1DD-C933-CC7D-87721BB9A1F7}"/>
              </a:ext>
            </a:extLst>
          </p:cNvPr>
          <p:cNvGrpSpPr/>
          <p:nvPr/>
        </p:nvGrpSpPr>
        <p:grpSpPr>
          <a:xfrm>
            <a:off x="3815343" y="4145973"/>
            <a:ext cx="4561314" cy="2204139"/>
            <a:chOff x="3815343" y="4145973"/>
            <a:chExt cx="4561314" cy="22041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BCEF0E-BAA9-83BD-8717-FCE317FBD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16" t="4777"/>
            <a:stretch>
              <a:fillRect/>
            </a:stretch>
          </p:blipFill>
          <p:spPr>
            <a:xfrm>
              <a:off x="3815343" y="4194221"/>
              <a:ext cx="4561314" cy="21558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720BD4-8196-B523-1DC7-CFD2CFE0E9AA}"/>
                </a:ext>
              </a:extLst>
            </p:cNvPr>
            <p:cNvSpPr/>
            <p:nvPr/>
          </p:nvSpPr>
          <p:spPr>
            <a:xfrm>
              <a:off x="3815343" y="4145973"/>
              <a:ext cx="122812" cy="1558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A5E07A2-2FD2-65CC-3ECF-868504869128}"/>
              </a:ext>
            </a:extLst>
          </p:cNvPr>
          <p:cNvSpPr txBox="1"/>
          <p:nvPr/>
        </p:nvSpPr>
        <p:spPr>
          <a:xfrm>
            <a:off x="3938155" y="6310911"/>
            <a:ext cx="61510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(Pratz et al Am J </a:t>
            </a:r>
            <a:r>
              <a:rPr lang="en-US" sz="1200" dirty="0" err="1"/>
              <a:t>Hematol</a:t>
            </a:r>
            <a:r>
              <a:rPr lang="en-US" sz="1200" dirty="0"/>
              <a:t> 2024)</a:t>
            </a:r>
          </a:p>
        </p:txBody>
      </p:sp>
    </p:spTree>
    <p:extLst>
      <p:ext uri="{BB962C8B-B14F-4D97-AF65-F5344CB8AC3E}">
        <p14:creationId xmlns:p14="http://schemas.microsoft.com/office/powerpoint/2010/main" val="3498692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1840-510B-C70F-55A1-CEB6B4DD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6F13-2A1F-94CC-DD33-232AABB9F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undesirable effects of azacitidine in combination with </a:t>
            </a:r>
            <a:r>
              <a:rPr lang="en-US" sz="2400" dirty="0" err="1"/>
              <a:t>enasidenib</a:t>
            </a:r>
            <a:r>
              <a:rPr lang="en-US" sz="2400" dirty="0"/>
              <a:t> compared to HMA in combination with </a:t>
            </a:r>
            <a:r>
              <a:rPr lang="en-US" sz="2400" dirty="0" err="1"/>
              <a:t>venetoclax</a:t>
            </a:r>
            <a:r>
              <a:rPr lang="en-US" sz="2400" dirty="0"/>
              <a:t> were assessed using indirect evidence. </a:t>
            </a:r>
          </a:p>
          <a:p>
            <a:pPr lvl="1"/>
            <a:r>
              <a:rPr lang="en-US" dirty="0"/>
              <a:t>Both regimens share common toxicities such as myelosuppression, fatigue, and infections, and the overall toxicity burden is unlikely to differ meaningfully when appropriate mitigation strategies are in place. </a:t>
            </a:r>
          </a:p>
          <a:p>
            <a:pPr lvl="1"/>
            <a:r>
              <a:rPr lang="en-US" dirty="0"/>
              <a:t>Given the very low certainty of the evidence, the panel judged the harms to be trivial.</a:t>
            </a:r>
          </a:p>
        </p:txBody>
      </p:sp>
    </p:spTree>
    <p:extLst>
      <p:ext uri="{BB962C8B-B14F-4D97-AF65-F5344CB8AC3E}">
        <p14:creationId xmlns:p14="http://schemas.microsoft.com/office/powerpoint/2010/main" val="2854612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37CB-3A35-99B7-3AA3-E1C17F4E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643EE-6F9B-3117-9CCD-C21F7965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48427"/>
            <a:ext cx="10972800" cy="3954624"/>
          </a:xfrm>
        </p:spPr>
        <p:txBody>
          <a:bodyPr/>
          <a:lstStyle/>
          <a:p>
            <a:r>
              <a:rPr lang="en-US" sz="2400" dirty="0"/>
              <a:t>The panel discussed that the  benefits of HMA in combination with </a:t>
            </a:r>
            <a:r>
              <a:rPr lang="en-US" sz="2400" dirty="0" err="1"/>
              <a:t>enasidenib</a:t>
            </a:r>
            <a:r>
              <a:rPr lang="en-US" sz="2400" dirty="0"/>
              <a:t> were likely smaller when compared to those of azacitidine in combination with </a:t>
            </a:r>
            <a:r>
              <a:rPr lang="en-US" sz="2400" dirty="0" err="1"/>
              <a:t>venetoclax</a:t>
            </a:r>
            <a:r>
              <a:rPr lang="en-US" sz="2400" dirty="0"/>
              <a:t>. This is supported by evidence that azacitidine in combination with </a:t>
            </a:r>
            <a:r>
              <a:rPr lang="en-US" sz="2400" dirty="0" err="1"/>
              <a:t>venetoclax</a:t>
            </a:r>
            <a:r>
              <a:rPr lang="en-US" sz="2400" dirty="0"/>
              <a:t> provides moderate benefits compared to azacitidine monotherapy.</a:t>
            </a:r>
          </a:p>
          <a:p>
            <a:pPr lvl="1"/>
            <a:r>
              <a:rPr lang="en-US" dirty="0"/>
              <a:t>This recommendation places a high value on the trivial differences in the net benefits, the very low certainty in the evidence, and the greater clinical experience and acceptability of azacitidine with </a:t>
            </a:r>
            <a:r>
              <a:rPr lang="en-US" dirty="0" err="1"/>
              <a:t>venetoclax</a:t>
            </a:r>
            <a:r>
              <a:rPr lang="en-US" dirty="0"/>
              <a:t>. 	</a:t>
            </a:r>
          </a:p>
          <a:p>
            <a:r>
              <a:rPr lang="en-US" sz="2400" dirty="0"/>
              <a:t>HMA-based monotherapy, as opposed to combination therapy with </a:t>
            </a:r>
            <a:r>
              <a:rPr lang="en-US" sz="2400" dirty="0" err="1"/>
              <a:t>venetoclax</a:t>
            </a:r>
            <a:r>
              <a:rPr lang="en-US" sz="2400" dirty="0"/>
              <a:t>, may be </a:t>
            </a:r>
            <a:r>
              <a:rPr lang="en-US" sz="2400" dirty="0" err="1"/>
              <a:t>equi</a:t>
            </a:r>
            <a:r>
              <a:rPr lang="en-US" sz="2400" dirty="0"/>
              <a:t>-efficacious in select subgroups, such as patients whose AML has a TP53 mutation or in areas of the world where </a:t>
            </a:r>
            <a:r>
              <a:rPr lang="en-US" sz="2400" dirty="0" err="1"/>
              <a:t>venetoclax</a:t>
            </a:r>
            <a:r>
              <a:rPr lang="en-US" sz="2400" dirty="0"/>
              <a:t> may not be available.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30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3089D-6C30-D536-DC20-64280D211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ACA4C-1239-71B5-8D6C-5D83F919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5: FLT3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32277-F38E-E547-CC57-2FEE2A3DF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600" dirty="0"/>
              <a:t>72M with AML with new diagnosis of FLT3 ITD mutated AML. Very fit, ECOG 1 without significant comorbidities including cardiac disease, renal disease, or liver disease. He is motivated for aggressive therapy. </a:t>
            </a:r>
            <a:endParaRPr lang="en-CA" sz="2400" b="1" dirty="0"/>
          </a:p>
          <a:p>
            <a:pPr marL="0" indent="0">
              <a:buNone/>
            </a:pPr>
            <a:r>
              <a:rPr lang="en-CA" sz="2400" b="1" dirty="0"/>
              <a:t>What would you do next? </a:t>
            </a:r>
          </a:p>
          <a:p>
            <a:pPr marL="0" indent="0">
              <a:buNone/>
            </a:pPr>
            <a:endParaRPr lang="en-CA" sz="2400" dirty="0"/>
          </a:p>
          <a:p>
            <a:pPr marL="514350" indent="-514350">
              <a:buAutoNum type="alphaUcPeriod"/>
            </a:pPr>
            <a:r>
              <a:rPr lang="en-CA" sz="2400" dirty="0"/>
              <a:t>Standard induction chemotherapy (</a:t>
            </a:r>
            <a:r>
              <a:rPr lang="en-CA" sz="2400" dirty="0" err="1"/>
              <a:t>ie</a:t>
            </a:r>
            <a:r>
              <a:rPr lang="en-CA" sz="2400" dirty="0"/>
              <a:t> 7+3) alone</a:t>
            </a:r>
          </a:p>
          <a:p>
            <a:pPr marL="514350" indent="-514350">
              <a:buAutoNum type="alphaUcPeriod"/>
            </a:pPr>
            <a:r>
              <a:rPr lang="en-CA" sz="2400" dirty="0"/>
              <a:t>7+3 plus FLT3 inhibitor (</a:t>
            </a:r>
            <a:r>
              <a:rPr lang="en-CA" sz="2400" dirty="0" err="1"/>
              <a:t>midostaurin</a:t>
            </a:r>
            <a:r>
              <a:rPr lang="en-CA" sz="2400" dirty="0"/>
              <a:t> or </a:t>
            </a:r>
            <a:r>
              <a:rPr lang="en-CA" sz="2400" dirty="0" err="1"/>
              <a:t>quizartinib</a:t>
            </a:r>
            <a:r>
              <a:rPr lang="en-CA" sz="2400" dirty="0"/>
              <a:t>)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CA" sz="2400" dirty="0"/>
              <a:t>Azacitidine alone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CA" sz="2400" dirty="0" err="1"/>
              <a:t>Gilteritinib</a:t>
            </a:r>
            <a:r>
              <a:rPr lang="en-CA" sz="2400" dirty="0"/>
              <a:t> alone</a:t>
            </a:r>
          </a:p>
          <a:p>
            <a:pPr marL="0" indent="0">
              <a:spcAft>
                <a:spcPts val="600"/>
              </a:spcAft>
              <a:buNone/>
            </a:pPr>
            <a:endParaRPr lang="en-CA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3A714C-57F0-2C23-9865-5BE7483030D2}"/>
              </a:ext>
            </a:extLst>
          </p:cNvPr>
          <p:cNvSpPr/>
          <p:nvPr/>
        </p:nvSpPr>
        <p:spPr>
          <a:xfrm>
            <a:off x="301529" y="4227950"/>
            <a:ext cx="11471371" cy="407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85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90781-D52D-3BB7-C74F-FC421150E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94C79F-BC37-18EF-EF5D-DD6072E2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 7</a:t>
            </a:r>
            <a:br>
              <a:rPr lang="en-CA" sz="36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FD7F5E-9ACB-7CA3-3CAF-DAD0EB66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2619"/>
            <a:ext cx="11413348" cy="4124113"/>
          </a:xfrm>
        </p:spPr>
        <p:txBody>
          <a:bodyPr/>
          <a:lstStyle/>
          <a:p>
            <a:pPr>
              <a:buSzPct val="150000"/>
              <a:buBlip>
                <a:blip r:embed="rId3"/>
              </a:buBlip>
            </a:pPr>
            <a:r>
              <a:rPr lang="en-US" sz="2400" dirty="0">
                <a:effectLst/>
              </a:rPr>
              <a:t>For older adults with newly diagnosed AML who have a FLT3 mutation, the ASH guideline panel </a:t>
            </a:r>
            <a:r>
              <a:rPr lang="en-US" sz="2400" b="1" i="1" dirty="0">
                <a:solidFill>
                  <a:srgbClr val="FF0000"/>
                </a:solidFill>
                <a:effectLst/>
              </a:rPr>
              <a:t>suggests antileukemic therapy in combination with a FLT3 inhibitor over antileukemic therapy alone </a:t>
            </a:r>
            <a:r>
              <a:rPr lang="en-US" sz="2400" dirty="0">
                <a:effectLst/>
              </a:rPr>
              <a:t>(conditional recommendation based on low certainty in the evidence of effects ⨁⨁◯◯).</a:t>
            </a:r>
          </a:p>
          <a:p>
            <a:pPr marL="0" indent="0">
              <a:buSzPct val="150000"/>
              <a:buNone/>
            </a:pPr>
            <a:endParaRPr lang="en-US" sz="2400" dirty="0">
              <a:effectLst/>
            </a:endParaRPr>
          </a:p>
          <a:p>
            <a:pPr>
              <a:buSzPct val="150000"/>
              <a:buBlip>
                <a:blip r:embed="rId3"/>
              </a:buBlip>
            </a:pPr>
            <a:r>
              <a:rPr lang="en-US" sz="2400" dirty="0">
                <a:effectLst/>
              </a:rPr>
              <a:t>Remark: This recommendation applies primarily to patients receiving conventional induction and post-remission therapy, and may or may not apply to patients receiving HMA or LDAC plus </a:t>
            </a:r>
            <a:r>
              <a:rPr lang="en-US" sz="2400" dirty="0" err="1">
                <a:effectLst/>
              </a:rPr>
              <a:t>venetoclax</a:t>
            </a:r>
            <a:r>
              <a:rPr lang="en-US" sz="2400" dirty="0">
                <a:effectLst/>
              </a:rPr>
              <a:t>, or HMA or LDAC monotherapy. The panel is less confident about the addition of FLT3 inhibitors resulting in net benefit in patients who receive HMA or LDAC plus </a:t>
            </a:r>
            <a:r>
              <a:rPr lang="en-US" sz="2400" dirty="0" err="1">
                <a:effectLst/>
              </a:rPr>
              <a:t>venetoclax</a:t>
            </a:r>
            <a:r>
              <a:rPr lang="en-US" sz="2400" dirty="0">
                <a:effectLst/>
              </a:rPr>
              <a:t>, or HMA or LDAC monotherapy. </a:t>
            </a:r>
          </a:p>
          <a:p>
            <a:pPr>
              <a:buSzPct val="150000"/>
              <a:buBlip>
                <a:blip r:embed="rId3"/>
              </a:buBlip>
            </a:pPr>
            <a:endParaRPr lang="en-AU" sz="2400" dirty="0">
              <a:effectLst/>
            </a:endParaRPr>
          </a:p>
          <a:p>
            <a:pPr>
              <a:buSzPct val="150000"/>
              <a:buBlip>
                <a:blip r:embed="rId3"/>
              </a:buBlip>
            </a:pPr>
            <a:endParaRPr lang="en-AU" sz="2400" dirty="0">
              <a:effectLst/>
            </a:endParaRPr>
          </a:p>
          <a:p>
            <a:pPr>
              <a:buSzPct val="150000"/>
              <a:buBlip>
                <a:blip r:embed="rId3"/>
              </a:buBlip>
            </a:pPr>
            <a:endParaRPr lang="en-CA" sz="2400" b="1" u="sng" dirty="0"/>
          </a:p>
          <a:p>
            <a:pPr marL="0" indent="0">
              <a:buNone/>
            </a:pPr>
            <a:endParaRPr lang="en-CA" sz="2400" i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1659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6C5AD-4743-B28E-BE0E-C0E51ACCF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B7B5A8-1C21-4AD0-450F-2E7BF7E6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AA51A4-5340-2D1F-23FF-95A636EFA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14" y="1799969"/>
            <a:ext cx="10972800" cy="4592365"/>
          </a:xfrm>
        </p:spPr>
        <p:txBody>
          <a:bodyPr/>
          <a:lstStyle/>
          <a:p>
            <a:r>
              <a:rPr lang="en-US" sz="2130" dirty="0"/>
              <a:t>Five studies addressed this question, including three RCTs</a:t>
            </a:r>
            <a:r>
              <a:rPr lang="en-US" sz="2130" baseline="30000" dirty="0"/>
              <a:t>27-29</a:t>
            </a:r>
            <a:r>
              <a:rPr lang="en-US" sz="2130" dirty="0"/>
              <a:t> and two NRSs</a:t>
            </a:r>
            <a:r>
              <a:rPr lang="en-US" sz="2130" baseline="30000" dirty="0"/>
              <a:t>30-31</a:t>
            </a:r>
            <a:r>
              <a:rPr lang="en-US" sz="2130" dirty="0"/>
              <a:t> and a total of 729 participants. </a:t>
            </a:r>
          </a:p>
          <a:p>
            <a:r>
              <a:rPr lang="en-CA" sz="2130" dirty="0"/>
              <a:t>First RCT (27): </a:t>
            </a:r>
            <a:r>
              <a:rPr lang="en-CA" sz="2130" dirty="0" err="1"/>
              <a:t>quizartinib</a:t>
            </a:r>
            <a:r>
              <a:rPr lang="en-CA" sz="2130" dirty="0"/>
              <a:t> once daily for 14 days + conventional 7+3 and in ARA-C consolidation, then maintenance for u </a:t>
            </a:r>
            <a:r>
              <a:rPr lang="en-CA" sz="2130" dirty="0" err="1"/>
              <a:t>pto</a:t>
            </a:r>
            <a:r>
              <a:rPr lang="en-CA" sz="2130" dirty="0"/>
              <a:t> 36 months</a:t>
            </a:r>
          </a:p>
          <a:p>
            <a:pPr lvl="1"/>
            <a:r>
              <a:rPr lang="en-CA" sz="2130" dirty="0"/>
              <a:t>Results: may reduce mortality at 12 months (RR, 0.88; 95% CI, 0.63 to 1.21), </a:t>
            </a:r>
            <a:r>
              <a:rPr lang="en-US" sz="2130" dirty="0"/>
              <a:t>increase median of 17.5 months compared to 14.2 months (low certainty evidence).</a:t>
            </a:r>
            <a:endParaRPr lang="en-CA" sz="2130" dirty="0"/>
          </a:p>
          <a:p>
            <a:r>
              <a:rPr lang="en-CA" sz="2130" dirty="0"/>
              <a:t>Second RCT (28) </a:t>
            </a:r>
            <a:r>
              <a:rPr lang="en-CA" sz="2130" dirty="0" err="1"/>
              <a:t>quizartinib</a:t>
            </a:r>
            <a:r>
              <a:rPr lang="en-CA" sz="2130" dirty="0"/>
              <a:t> + low dose cytarabine</a:t>
            </a:r>
          </a:p>
          <a:p>
            <a:pPr lvl="1"/>
            <a:r>
              <a:rPr lang="en-CA" sz="2130" dirty="0"/>
              <a:t>Very low certainty evidence: may reduce </a:t>
            </a:r>
            <a:r>
              <a:rPr lang="en-US" sz="2130" dirty="0"/>
              <a:t>12-month mortality (RR, 0.41; 95% CI, 0.21 to 0.84; very low certainty evidence), may also increase survival time at the longest follow-up, with a median of 17.5 months compared to 5.1 months (very low certainty evidence).</a:t>
            </a:r>
            <a:endParaRPr lang="en-CA" sz="2130" dirty="0"/>
          </a:p>
          <a:p>
            <a:r>
              <a:rPr lang="en-CA" sz="2130" dirty="0"/>
              <a:t>Third RCT (29) azacitidine combined with </a:t>
            </a:r>
            <a:r>
              <a:rPr lang="en-CA" sz="2130" dirty="0" err="1"/>
              <a:t>gilteritinib</a:t>
            </a:r>
            <a:r>
              <a:rPr lang="en-CA" sz="2130" dirty="0"/>
              <a:t> vs. azacitidine alone</a:t>
            </a:r>
          </a:p>
          <a:p>
            <a:pPr lvl="1"/>
            <a:r>
              <a:rPr lang="en-US" sz="2130" dirty="0"/>
              <a:t>Results: no difference in mortality at the longest follow-up (RR, 1.00; 95% CI, 0.82 to 1.47; 30 months follow-up; moderate certainty evidence).</a:t>
            </a:r>
            <a:endParaRPr lang="en-CA" sz="2130" dirty="0"/>
          </a:p>
          <a:p>
            <a:pPr lvl="1"/>
            <a:endParaRPr lang="en-CA" sz="2130" dirty="0"/>
          </a:p>
        </p:txBody>
      </p:sp>
    </p:spTree>
    <p:extLst>
      <p:ext uri="{BB962C8B-B14F-4D97-AF65-F5344CB8AC3E}">
        <p14:creationId xmlns:p14="http://schemas.microsoft.com/office/powerpoint/2010/main" val="385022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F55E-1F8A-4BF9-ABF2-7CF90873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patients and clinicians should use these recommendations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3B839B-644B-A14B-BB93-037AAF1AA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29479"/>
              </p:ext>
            </p:extLst>
          </p:nvPr>
        </p:nvGraphicFramePr>
        <p:xfrm>
          <a:off x="735541" y="1794564"/>
          <a:ext cx="10339917" cy="4393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1077">
                  <a:extLst>
                    <a:ext uri="{9D8B030D-6E8A-4147-A177-3AD203B41FA5}">
                      <a16:colId xmlns:a16="http://schemas.microsoft.com/office/drawing/2014/main" val="49921947"/>
                    </a:ext>
                  </a:extLst>
                </a:gridCol>
                <a:gridCol w="2254710">
                  <a:extLst>
                    <a:ext uri="{9D8B030D-6E8A-4147-A177-3AD203B41FA5}">
                      <a16:colId xmlns:a16="http://schemas.microsoft.com/office/drawing/2014/main" val="3542235664"/>
                    </a:ext>
                  </a:extLst>
                </a:gridCol>
                <a:gridCol w="2254710">
                  <a:extLst>
                    <a:ext uri="{9D8B030D-6E8A-4147-A177-3AD203B41FA5}">
                      <a16:colId xmlns:a16="http://schemas.microsoft.com/office/drawing/2014/main" val="1942407915"/>
                    </a:ext>
                  </a:extLst>
                </a:gridCol>
                <a:gridCol w="2254710">
                  <a:extLst>
                    <a:ext uri="{9D8B030D-6E8A-4147-A177-3AD203B41FA5}">
                      <a16:colId xmlns:a16="http://schemas.microsoft.com/office/drawing/2014/main" val="3062731847"/>
                    </a:ext>
                  </a:extLst>
                </a:gridCol>
                <a:gridCol w="2254710">
                  <a:extLst>
                    <a:ext uri="{9D8B030D-6E8A-4147-A177-3AD203B41FA5}">
                      <a16:colId xmlns:a16="http://schemas.microsoft.com/office/drawing/2014/main" val="4101483759"/>
                    </a:ext>
                  </a:extLst>
                </a:gridCol>
              </a:tblGrid>
              <a:tr h="432776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Strong Recommendation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</a:rPr>
                        <a:t>Conditional Recommendation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36337"/>
                  </a:ext>
                </a:extLst>
              </a:tr>
              <a:tr h="580012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“The panel recommends…”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“The panel recommends against…”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“The panel suggests…”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“The panel suggests against…”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662660"/>
                  </a:ext>
                </a:extLst>
              </a:tr>
              <a:tr h="500850">
                <a:tc>
                  <a:txBody>
                    <a:bodyPr/>
                    <a:lstStyle/>
                    <a:p>
                      <a:endParaRPr lang="en-CA" sz="16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075409"/>
                  </a:ext>
                </a:extLst>
              </a:tr>
              <a:tr h="546658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Interpretation of</a:t>
                      </a: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Recommendations</a:t>
                      </a: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Interpretation of</a:t>
                      </a: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Conditional Recommendations</a:t>
                      </a: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993204"/>
                  </a:ext>
                </a:extLst>
              </a:tr>
              <a:tr h="546658"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patients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individuals in this situation would want the recommended course of action, and only a small proportion would not.  </a:t>
                      </a:r>
                      <a:endParaRPr lang="en-CA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individuals in this situation would want the suggested course of action, but many would not. </a:t>
                      </a:r>
                      <a:endParaRPr lang="en-CA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16709"/>
                  </a:ext>
                </a:extLst>
              </a:tr>
              <a:tr h="1233494">
                <a:tc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clinicians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individuals should follow the recommended course of action. </a:t>
                      </a:r>
                      <a:endParaRPr lang="en-CA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choices will be appropriate for individual patients; clinicians must help each patient arrive at a management decision consistent with the patient’s values and preferences. </a:t>
                      </a:r>
                      <a:endParaRPr lang="en-CA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22128"/>
                  </a:ext>
                </a:extLst>
              </a:tr>
            </a:tbl>
          </a:graphicData>
        </a:graphic>
      </p:graphicFrame>
      <p:pic>
        <p:nvPicPr>
          <p:cNvPr id="4" name="Picture 3" descr="A red circle with white x in it&#10;&#10;Description automatically generated">
            <a:extLst>
              <a:ext uri="{FF2B5EF4-FFF2-40B4-BE49-F238E27FC236}">
                <a16:creationId xmlns:a16="http://schemas.microsoft.com/office/drawing/2014/main" id="{6F357EB5-3B85-4521-86CF-13A2AFDFB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41" y="2881432"/>
            <a:ext cx="379485" cy="373397"/>
          </a:xfrm>
          <a:prstGeom prst="rect">
            <a:avLst/>
          </a:prstGeom>
        </p:spPr>
      </p:pic>
      <p:pic>
        <p:nvPicPr>
          <p:cNvPr id="9" name="Picture 8" descr="A green circle with a white tick in it&#10;&#10;Description automatically generated">
            <a:extLst>
              <a:ext uri="{FF2B5EF4-FFF2-40B4-BE49-F238E27FC236}">
                <a16:creationId xmlns:a16="http://schemas.microsoft.com/office/drawing/2014/main" id="{64B67B54-A9EA-C735-BE10-AFFC8C79B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98" y="2881433"/>
            <a:ext cx="379484" cy="373396"/>
          </a:xfrm>
          <a:prstGeom prst="rect">
            <a:avLst/>
          </a:prstGeom>
        </p:spPr>
      </p:pic>
      <p:pic>
        <p:nvPicPr>
          <p:cNvPr id="3" name="Picture 2" descr="A green tick in a circle&#10;&#10;Description automatically generated">
            <a:extLst>
              <a:ext uri="{FF2B5EF4-FFF2-40B4-BE49-F238E27FC236}">
                <a16:creationId xmlns:a16="http://schemas.microsoft.com/office/drawing/2014/main" id="{DA065E6E-6DD1-2FBC-F60B-1C241728B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06" y="2881432"/>
            <a:ext cx="353096" cy="347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F672EB-F224-F74C-3E9C-6826C3650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4682" y="2881432"/>
            <a:ext cx="352692" cy="3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32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23CF-D7FA-B6EA-99C4-6FC2D22BB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FAAB3-E836-6940-A28A-773F56F2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3760"/>
            <a:ext cx="10972800" cy="3954624"/>
          </a:xfrm>
        </p:spPr>
        <p:txBody>
          <a:bodyPr/>
          <a:lstStyle/>
          <a:p>
            <a:r>
              <a:rPr lang="en-CA" sz="2130" dirty="0"/>
              <a:t>Non-randomized study (30): 191 patients </a:t>
            </a:r>
            <a:r>
              <a:rPr lang="en-CA" sz="2130" dirty="0" err="1"/>
              <a:t>midostaurin</a:t>
            </a:r>
            <a:r>
              <a:rPr lang="en-CA" sz="2130" dirty="0"/>
              <a:t> vs. 7+3 chemotherapy alone</a:t>
            </a:r>
          </a:p>
          <a:p>
            <a:pPr lvl="1"/>
            <a:r>
              <a:rPr lang="en-US" sz="2130" dirty="0"/>
              <a:t>Very low certainty evidence suggests that the addition of </a:t>
            </a:r>
            <a:r>
              <a:rPr lang="en-US" sz="2130" dirty="0" err="1"/>
              <a:t>midostaurin</a:t>
            </a:r>
            <a:r>
              <a:rPr lang="en-US" sz="2130" dirty="0"/>
              <a:t> may decrease mortality at 12 months (RR, 0.60; 95% CI, 0.46 to 0.78) and may reduce the rate of mortality over time (HR, 0.47; 95% CI, 0.33 to 0.67)</a:t>
            </a:r>
            <a:endParaRPr lang="en-CA" sz="2130" dirty="0"/>
          </a:p>
          <a:p>
            <a:r>
              <a:rPr lang="en-CA" sz="2130" dirty="0"/>
              <a:t>Last study (31): </a:t>
            </a:r>
            <a:r>
              <a:rPr lang="en-US" sz="2130" dirty="0"/>
              <a:t>395 participants with FLT3-ITD, assessing the impact of FLT3-inhibitors in clinical outcomes</a:t>
            </a:r>
            <a:endParaRPr lang="en-CA" sz="213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21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65B6-A8DB-7BF5-65D2-1F0CC5A0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4F96A-2F0E-5399-D646-7E9B974E9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80693"/>
            <a:ext cx="10972800" cy="4680973"/>
          </a:xfrm>
        </p:spPr>
        <p:txBody>
          <a:bodyPr/>
          <a:lstStyle/>
          <a:p>
            <a:r>
              <a:rPr lang="en-US" sz="2400" dirty="0"/>
              <a:t>The panel noted that the observed harms of FLT3 inhibitors were based on very low certainty evidence.</a:t>
            </a:r>
          </a:p>
          <a:p>
            <a:endParaRPr lang="en-US" sz="2400" dirty="0"/>
          </a:p>
          <a:p>
            <a:r>
              <a:rPr lang="en-US" sz="2400" dirty="0"/>
              <a:t>The panel further highlighted the variability in toxicity profiles among FLT3 inhibitors, including possible higher rates of gastrointestinal symptoms with </a:t>
            </a:r>
            <a:r>
              <a:rPr lang="en-US" sz="2400" dirty="0" err="1"/>
              <a:t>midostaurin</a:t>
            </a:r>
            <a:r>
              <a:rPr lang="en-US" sz="2400" dirty="0"/>
              <a:t>, </a:t>
            </a:r>
            <a:r>
              <a:rPr lang="en-US" sz="2400" dirty="0" err="1"/>
              <a:t>cytopenias</a:t>
            </a:r>
            <a:r>
              <a:rPr lang="en-US" sz="2400" dirty="0"/>
              <a:t> and QT prolongation with </a:t>
            </a:r>
            <a:r>
              <a:rPr lang="en-US" sz="2400" dirty="0" err="1"/>
              <a:t>quizartinib</a:t>
            </a:r>
            <a:r>
              <a:rPr lang="en-US" sz="2400" dirty="0"/>
              <a:t>, and mild liver function test elevations with </a:t>
            </a:r>
            <a:r>
              <a:rPr lang="en-US" sz="2400" dirty="0" err="1"/>
              <a:t>gilteritinib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Given the significant uncertainty in the evidence about key harms and the likely variability in how patients perceive toxicities, the panel judged these harms as small but important. 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6732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9A197-8906-D80D-1B01-BCFB68FB7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4CA6D1-F3E0-2C7E-8388-9F8A4DC0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44824A-A7C2-829B-AA9A-C33A9B428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10972800" cy="3954624"/>
          </a:xfrm>
        </p:spPr>
        <p:txBody>
          <a:bodyPr/>
          <a:lstStyle/>
          <a:p>
            <a:r>
              <a:rPr lang="en-US" sz="2400" dirty="0"/>
              <a:t>Panel determined that FLT3 inhibitors in combination with antileukemic therapy may offer a net benefit over antileukemic therapy alone in older adults with newly diagnosed AML who have a FLT3 mutation. </a:t>
            </a:r>
          </a:p>
          <a:p>
            <a:pPr lvl="1"/>
            <a:r>
              <a:rPr lang="en-US" sz="2133" dirty="0"/>
              <a:t>This recommendation places value on  benefits, such as a possible reduction in mortality and increased rates of complete remission, despite the low to very low certainty of evidence. </a:t>
            </a:r>
          </a:p>
          <a:p>
            <a:pPr lvl="1"/>
            <a:r>
              <a:rPr lang="en-US" sz="2133" dirty="0"/>
              <a:t>The panel also acknowledged small but important harms, including the  for increased severe toxicities, such as pneumonia, length of hospitalization, or gastrointestinal side effects. </a:t>
            </a:r>
          </a:p>
          <a:p>
            <a:r>
              <a:rPr lang="en-CA" sz="2400" dirty="0"/>
              <a:t>The panel discussed that the benefit of FLT3 inhibitors applies primarily to patients receiving conventional induction and post-remission therapy.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9464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AD31-BE85-320D-0135-AE71FC4C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BC1DE-480A-4098-8C8C-25463360E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Optimal FLT3 inhibitor in combination with antileukemic therapy has not been established; thus, differences in toxicity profiles, medication access, and patient preference play a role in the agent selection. </a:t>
            </a:r>
          </a:p>
          <a:p>
            <a:pPr lvl="1"/>
            <a:r>
              <a:rPr lang="en-CA" sz="2130" dirty="0"/>
              <a:t>Type I FLT3 inhibitors (e.g., </a:t>
            </a:r>
            <a:r>
              <a:rPr lang="en-CA" sz="2130" dirty="0" err="1"/>
              <a:t>midostaurin</a:t>
            </a:r>
            <a:r>
              <a:rPr lang="en-CA" sz="2130" dirty="0"/>
              <a:t>, </a:t>
            </a:r>
            <a:r>
              <a:rPr lang="en-CA" sz="2130" dirty="0" err="1"/>
              <a:t>gilteritinib</a:t>
            </a:r>
            <a:r>
              <a:rPr lang="en-CA" sz="2130" dirty="0"/>
              <a:t>) have efficacy in AML with both FLT3-ITD and FLT3 TKD mutations, whereas Type II FLT3 inhibitors (e.g., </a:t>
            </a:r>
            <a:r>
              <a:rPr lang="en-CA" sz="2130" dirty="0" err="1"/>
              <a:t>quizartinib</a:t>
            </a:r>
            <a:r>
              <a:rPr lang="en-CA" sz="2130" dirty="0"/>
              <a:t>, sorafenib) have efficacy only in AML with FLT3-ITD mutations.</a:t>
            </a:r>
            <a:endParaRPr lang="en-US" sz="2130" dirty="0"/>
          </a:p>
          <a:p>
            <a:r>
              <a:rPr lang="en-CA" sz="2400" dirty="0"/>
              <a:t>Benefit of FLT3 inhibitors added to HMA or LDAC monotherapy, or to </a:t>
            </a:r>
            <a:r>
              <a:rPr lang="en-CA" sz="2400" dirty="0" err="1"/>
              <a:t>venetoclax</a:t>
            </a:r>
            <a:r>
              <a:rPr lang="en-CA" sz="2400" dirty="0"/>
              <a:t>-based combination therapies, has not been definitively established. </a:t>
            </a:r>
          </a:p>
          <a:p>
            <a:pPr lvl="1"/>
            <a:r>
              <a:rPr lang="en-CA" sz="2130" dirty="0"/>
              <a:t>Clinical trials are ongoing evaluating triplet therapy with FLT3 inhibitors in addition to HMA and </a:t>
            </a:r>
            <a:r>
              <a:rPr lang="en-CA" sz="2130" dirty="0" err="1"/>
              <a:t>venetoclax</a:t>
            </a:r>
            <a:r>
              <a:rPr lang="en-CA" sz="2130" dirty="0"/>
              <a:t>. </a:t>
            </a:r>
            <a:endParaRPr lang="en-US" sz="2130" dirty="0"/>
          </a:p>
        </p:txBody>
      </p:sp>
    </p:spTree>
    <p:extLst>
      <p:ext uri="{BB962C8B-B14F-4D97-AF65-F5344CB8AC3E}">
        <p14:creationId xmlns:p14="http://schemas.microsoft.com/office/powerpoint/2010/main" val="1715594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35898D-686D-42BC-AEB6-ABDCE921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6" y="1310890"/>
            <a:ext cx="10972800" cy="713539"/>
          </a:xfrm>
        </p:spPr>
        <p:txBody>
          <a:bodyPr/>
          <a:lstStyle/>
          <a:p>
            <a:r>
              <a:rPr lang="en-CA" dirty="0"/>
              <a:t>In Summary: Back to our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44482-248D-4035-AF9D-C5527DEA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1" y="1882428"/>
            <a:ext cx="11636943" cy="4803006"/>
          </a:xfrm>
        </p:spPr>
        <p:txBody>
          <a:bodyPr lIns="0" tIns="0" rIns="0" bIns="0" anchor="t">
            <a:normAutofit/>
          </a:bodyPr>
          <a:lstStyle/>
          <a:p>
            <a:pPr marL="533414" indent="-457200">
              <a:buFont typeface="+mj-lt"/>
              <a:buAutoNum type="arabicPeriod"/>
            </a:pPr>
            <a:r>
              <a:rPr lang="en-US" sz="2400" dirty="0">
                <a:cs typeface="Calibri"/>
              </a:rPr>
              <a:t>Describe recommendations for post-remission therapy for older adults with AML in three settings</a:t>
            </a:r>
          </a:p>
          <a:p>
            <a:pPr marL="609600" lvl="1" indent="0">
              <a:buNone/>
            </a:pPr>
            <a:r>
              <a:rPr lang="en-US" dirty="0">
                <a:cs typeface="Calibri"/>
              </a:rPr>
              <a:t>Candidates for allogeneic stem cell transplantation (</a:t>
            </a:r>
            <a:r>
              <a:rPr lang="en-US" dirty="0" err="1">
                <a:cs typeface="Calibri"/>
              </a:rPr>
              <a:t>allo</a:t>
            </a:r>
            <a:r>
              <a:rPr lang="en-US" dirty="0">
                <a:cs typeface="Calibri"/>
              </a:rPr>
              <a:t>-HCT)</a:t>
            </a:r>
          </a:p>
          <a:p>
            <a:pPr marL="1523352" lvl="2" indent="-380365">
              <a:buFont typeface="Wingdings" panose="05000000000000000000" pitchFamily="2" charset="2"/>
              <a:buChar char="ü"/>
            </a:pPr>
            <a:r>
              <a:rPr lang="en-US" b="1" dirty="0">
                <a:cs typeface="Calibri"/>
              </a:rPr>
              <a:t>Rec 8: For older adults with newly diagnosed AML who have responded to initial antileukemic therapy and who have non-favorable prognosis based on molecular and karyotypic characteristics, the ASH guideline panel suggests an </a:t>
            </a:r>
            <a:r>
              <a:rPr lang="en-US" b="1" dirty="0" err="1">
                <a:cs typeface="Calibri"/>
              </a:rPr>
              <a:t>allo</a:t>
            </a:r>
            <a:r>
              <a:rPr lang="en-US" b="1" dirty="0">
                <a:cs typeface="Calibri"/>
              </a:rPr>
              <a:t>-HCT over no transplantation.</a:t>
            </a:r>
          </a:p>
          <a:p>
            <a:pPr marL="1142987" lvl="2" indent="0">
              <a:buNone/>
            </a:pPr>
            <a:endParaRPr lang="en-US" b="1" dirty="0">
              <a:cs typeface="Calibri"/>
            </a:endParaRPr>
          </a:p>
          <a:p>
            <a:pPr marL="609600" lvl="1" indent="0">
              <a:buNone/>
            </a:pPr>
            <a:r>
              <a:rPr lang="en-US" dirty="0">
                <a:cs typeface="Calibri"/>
              </a:rPr>
              <a:t>Not candidates for </a:t>
            </a:r>
            <a:r>
              <a:rPr lang="en-US" dirty="0" err="1">
                <a:cs typeface="Calibri"/>
              </a:rPr>
              <a:t>allo</a:t>
            </a:r>
            <a:r>
              <a:rPr lang="en-US" dirty="0">
                <a:cs typeface="Calibri"/>
              </a:rPr>
              <a:t>-HCT post conventional induction therapy</a:t>
            </a:r>
          </a:p>
          <a:p>
            <a:pPr marL="1523352" lvl="2" indent="-380365">
              <a:buFont typeface="Wingdings" panose="05000000000000000000" pitchFamily="2" charset="2"/>
              <a:buChar char="ü"/>
            </a:pPr>
            <a:r>
              <a:rPr lang="en-US" b="1" dirty="0">
                <a:cs typeface="Calibri"/>
              </a:rPr>
              <a:t>Rec 3: For older adults with AML who achieve remission after at least a single cycle of conventional induction therapy and who are not candidates for </a:t>
            </a:r>
            <a:r>
              <a:rPr lang="en-US" b="1" dirty="0" err="1">
                <a:cs typeface="Calibri"/>
              </a:rPr>
              <a:t>allo</a:t>
            </a:r>
            <a:r>
              <a:rPr lang="en-US" b="1" dirty="0">
                <a:cs typeface="Calibri"/>
              </a:rPr>
              <a:t>-HCT, the ASH guideline panel recommends post-remission therapy over no additional therapy.</a:t>
            </a:r>
          </a:p>
          <a:p>
            <a:pPr marL="532765" lvl="1" indent="0">
              <a:buNone/>
            </a:pPr>
            <a:endParaRPr lang="en-CA" dirty="0">
              <a:cs typeface="Calibri"/>
            </a:endParaRPr>
          </a:p>
          <a:p>
            <a:pPr marL="989965" lvl="1" indent="-380365">
              <a:buFont typeface="Arial" panose="05000000000000000000" pitchFamily="2" charset="2"/>
              <a:buChar char="•"/>
            </a:pPr>
            <a:endParaRPr lang="en-CA" dirty="0">
              <a:cs typeface="Calibri"/>
            </a:endParaRPr>
          </a:p>
          <a:p>
            <a:pPr marL="989965" lvl="1" indent="-380365">
              <a:buFont typeface="Arial" panose="05000000000000000000" pitchFamily="2" charset="2"/>
              <a:buChar char="•"/>
            </a:pPr>
            <a:endParaRPr lang="en-CA" dirty="0">
              <a:cs typeface="Calibri"/>
            </a:endParaRPr>
          </a:p>
          <a:p>
            <a:pPr marL="0" indent="0">
              <a:buNone/>
            </a:pPr>
            <a:endParaRPr lang="en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9965" lvl="1" indent="-380365">
              <a:buChar char="•"/>
            </a:pPr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303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35898D-686D-42BC-AEB6-ABDCE921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6" y="1310891"/>
            <a:ext cx="10972800" cy="713539"/>
          </a:xfrm>
        </p:spPr>
        <p:txBody>
          <a:bodyPr/>
          <a:lstStyle/>
          <a:p>
            <a:r>
              <a:rPr lang="en-CA" dirty="0"/>
              <a:t>In Summary: Back to our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44482-248D-4035-AF9D-C5527DEA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1" y="1882428"/>
            <a:ext cx="11636943" cy="4803006"/>
          </a:xfrm>
        </p:spPr>
        <p:txBody>
          <a:bodyPr lIns="0" tIns="0" rIns="0" bIns="0" anchor="t">
            <a:normAutofit/>
          </a:bodyPr>
          <a:lstStyle/>
          <a:p>
            <a:pPr marL="533414" indent="-457200">
              <a:buFont typeface="+mj-lt"/>
              <a:buAutoNum type="arabicPeriod"/>
            </a:pPr>
            <a:r>
              <a:rPr lang="en-US" sz="2400" dirty="0">
                <a:cs typeface="Calibri"/>
              </a:rPr>
              <a:t>Describe recommendations for post-remission therapy for older adults with AML in three settings</a:t>
            </a:r>
          </a:p>
          <a:p>
            <a:pPr marL="609600" lvl="1" indent="0">
              <a:buNone/>
            </a:pPr>
            <a:r>
              <a:rPr lang="en-US" dirty="0">
                <a:cs typeface="Calibri"/>
              </a:rPr>
              <a:t>Not candidates for </a:t>
            </a:r>
            <a:r>
              <a:rPr lang="en-US" dirty="0" err="1">
                <a:cs typeface="Calibri"/>
              </a:rPr>
              <a:t>allo</a:t>
            </a:r>
            <a:r>
              <a:rPr lang="en-US" dirty="0">
                <a:cs typeface="Calibri"/>
              </a:rPr>
              <a:t>-HCT and responding to HMA- or LDAC-based therapy </a:t>
            </a:r>
          </a:p>
          <a:p>
            <a:pPr marL="1523352" lvl="2" indent="-380365">
              <a:buFont typeface="Wingdings" panose="05000000000000000000" pitchFamily="2" charset="2"/>
              <a:buChar char="ü"/>
            </a:pPr>
            <a:r>
              <a:rPr lang="en-CA" b="1" dirty="0">
                <a:solidFill>
                  <a:schemeClr val="bg2">
                    <a:lumMod val="50000"/>
                  </a:schemeClr>
                </a:solidFill>
              </a:rPr>
              <a:t>Rec 6: For older adults with AML who achieve a response after receiving HMA- or LDAC-based induction and post-remission therapy, the ASH guideline panel </a:t>
            </a:r>
            <a:r>
              <a:rPr lang="en-CA" b="1" i="1" dirty="0">
                <a:solidFill>
                  <a:schemeClr val="bg2">
                    <a:lumMod val="50000"/>
                  </a:schemeClr>
                </a:solidFill>
              </a:rPr>
              <a:t>suggests continuing therapy indefinitely until progression or unacceptable toxicity </a:t>
            </a:r>
            <a:r>
              <a:rPr lang="en-CA" b="1" dirty="0">
                <a:solidFill>
                  <a:schemeClr val="bg2">
                    <a:lumMod val="50000"/>
                  </a:schemeClr>
                </a:solidFill>
              </a:rPr>
              <a:t>over stopping therapy after a finite number of cycles</a:t>
            </a:r>
            <a:endParaRPr lang="en-CA" b="1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1047115" lvl="1" indent="-514350">
              <a:buFont typeface="Arial"/>
              <a:buChar char="•"/>
            </a:pPr>
            <a:endParaRPr lang="en-CA" dirty="0">
              <a:cs typeface="Calibri"/>
            </a:endParaRPr>
          </a:p>
          <a:p>
            <a:pPr marL="989965" lvl="1" indent="-380365">
              <a:buFont typeface="Arial" panose="05000000000000000000" pitchFamily="2" charset="2"/>
              <a:buChar char="•"/>
            </a:pPr>
            <a:endParaRPr lang="en-CA" dirty="0">
              <a:cs typeface="Calibri"/>
            </a:endParaRPr>
          </a:p>
          <a:p>
            <a:pPr marL="989965" lvl="1" indent="-380365">
              <a:buFont typeface="Arial" panose="05000000000000000000" pitchFamily="2" charset="2"/>
              <a:buChar char="•"/>
            </a:pPr>
            <a:endParaRPr lang="en-CA" dirty="0">
              <a:cs typeface="Calibri"/>
            </a:endParaRPr>
          </a:p>
          <a:p>
            <a:pPr marL="0" indent="0">
              <a:buNone/>
            </a:pPr>
            <a:endParaRPr lang="en-C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9965" lvl="1" indent="-380365">
              <a:buChar char="•"/>
            </a:pPr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65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C048-5B85-3B5A-3CBB-B4E19E36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5C27F-1A3E-32BD-D705-00A45B43A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8" y="1804630"/>
            <a:ext cx="10972800" cy="3954624"/>
          </a:xfrm>
        </p:spPr>
        <p:txBody>
          <a:bodyPr/>
          <a:lstStyle/>
          <a:p>
            <a:pPr marL="76214" indent="0">
              <a:buNone/>
            </a:pPr>
            <a:r>
              <a:rPr lang="en-US" dirty="0">
                <a:cs typeface="Calibri"/>
              </a:rPr>
              <a:t>2</a:t>
            </a:r>
            <a:r>
              <a:rPr lang="en-US" sz="2400" dirty="0">
                <a:cs typeface="Calibri"/>
              </a:rPr>
              <a:t>. Describe recommendations for targeted therapy for older adults with AML</a:t>
            </a:r>
          </a:p>
          <a:p>
            <a:pPr marL="609600" lvl="1" indent="0">
              <a:buNone/>
            </a:pPr>
            <a:r>
              <a:rPr lang="en-US" dirty="0">
                <a:cs typeface="Calibri"/>
              </a:rPr>
              <a:t>IDH1</a:t>
            </a:r>
          </a:p>
          <a:p>
            <a:pPr marL="1523352" lvl="2" indent="-380365">
              <a:buFont typeface="Wingdings" panose="05000000000000000000" pitchFamily="2" charset="2"/>
              <a:buChar char="ü"/>
            </a:pPr>
            <a:r>
              <a:rPr lang="en-US" sz="2130" b="1" dirty="0">
                <a:cs typeface="Calibri"/>
              </a:rPr>
              <a:t>Rec 5A: For older adults with newly diagnosed AML and an IDH1 mutation considered appropriate for antileukemic therapy but not for conventional induction and post-remission therapy, the ASH guideline panel suggests azacitidine in combination with </a:t>
            </a:r>
            <a:r>
              <a:rPr lang="en-US" sz="2130" b="1" dirty="0" err="1">
                <a:cs typeface="Calibri"/>
              </a:rPr>
              <a:t>ivosidenib</a:t>
            </a:r>
            <a:r>
              <a:rPr lang="en-US" sz="2130" b="1" dirty="0">
                <a:cs typeface="Calibri"/>
              </a:rPr>
              <a:t> over azacitidine monotherapy.</a:t>
            </a:r>
          </a:p>
          <a:p>
            <a:pPr marL="1523352" lvl="2" indent="-380365">
              <a:buFont typeface="Wingdings" panose="05000000000000000000" pitchFamily="2" charset="2"/>
              <a:buChar char="ü"/>
            </a:pPr>
            <a:r>
              <a:rPr lang="en-US" sz="2130" b="1" dirty="0">
                <a:cs typeface="Calibri"/>
              </a:rPr>
              <a:t> Rec 5B: For older adults with newly diagnosed AML and an IDH1 mutation considered appropriate for antileukemic therapy but not for conventional induction and post-remission therapy, the ASH guideline panel suggests using either HMA in combination with </a:t>
            </a:r>
            <a:r>
              <a:rPr lang="en-US" sz="2130" b="1" dirty="0" err="1">
                <a:cs typeface="Calibri"/>
              </a:rPr>
              <a:t>ivosidenib</a:t>
            </a:r>
            <a:r>
              <a:rPr lang="en-US" sz="2130" b="1" dirty="0">
                <a:cs typeface="Calibri"/>
              </a:rPr>
              <a:t> or HMA in combination with </a:t>
            </a:r>
            <a:r>
              <a:rPr lang="en-US" sz="2130" b="1" dirty="0" err="1">
                <a:cs typeface="Calibri"/>
              </a:rPr>
              <a:t>venetoclax</a:t>
            </a:r>
            <a:r>
              <a:rPr lang="en-US" sz="2130" b="1" dirty="0">
                <a:cs typeface="Calibri"/>
              </a:rPr>
              <a:t>.</a:t>
            </a:r>
            <a:endParaRPr lang="en-US" sz="2130" dirty="0"/>
          </a:p>
        </p:txBody>
      </p:sp>
    </p:spTree>
    <p:extLst>
      <p:ext uri="{BB962C8B-B14F-4D97-AF65-F5344CB8AC3E}">
        <p14:creationId xmlns:p14="http://schemas.microsoft.com/office/powerpoint/2010/main" val="204435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CFEB-9943-5744-1D4C-3E24A7E02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265E6-C37F-45AD-2086-16CFA0936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74300"/>
            <a:ext cx="10972800" cy="4712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Calibri"/>
              </a:rPr>
              <a:t>2</a:t>
            </a:r>
            <a:r>
              <a:rPr lang="en-US" sz="2400" dirty="0">
                <a:cs typeface="Calibri"/>
              </a:rPr>
              <a:t>. Describe recommendations for targeted therapy for older adults with AML</a:t>
            </a:r>
          </a:p>
          <a:p>
            <a:pPr marL="609585" lvl="1" indent="0">
              <a:buNone/>
            </a:pPr>
            <a:r>
              <a:rPr lang="en-US" dirty="0"/>
              <a:t>IDH2</a:t>
            </a:r>
          </a:p>
          <a:p>
            <a:pPr marL="1523352" lvl="2" indent="-380365">
              <a:buFont typeface="Wingdings" panose="05000000000000000000" pitchFamily="2" charset="2"/>
              <a:buChar char="ü"/>
            </a:pPr>
            <a:r>
              <a:rPr lang="en-US" sz="213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For older adults with newly diagnosed AML and an IDH2 mutation considered appropriate for antileukemic therapy but not for conventional induction and post-remission therapy, the ASH guideline panel suggests HMA in combination with </a:t>
            </a:r>
            <a:r>
              <a:rPr lang="en-US" sz="2130" b="1" dirty="0" err="1">
                <a:solidFill>
                  <a:schemeClr val="bg2">
                    <a:lumMod val="50000"/>
                  </a:schemeClr>
                </a:solidFill>
                <a:cs typeface="Calibri"/>
              </a:rPr>
              <a:t>venetoclax</a:t>
            </a:r>
            <a:r>
              <a:rPr lang="en-US" sz="213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 over HMA in combination with </a:t>
            </a:r>
            <a:r>
              <a:rPr lang="en-US" sz="2130" b="1" dirty="0" err="1">
                <a:solidFill>
                  <a:schemeClr val="bg2">
                    <a:lumMod val="50000"/>
                  </a:schemeClr>
                </a:solidFill>
                <a:cs typeface="Calibri"/>
              </a:rPr>
              <a:t>enasidenib</a:t>
            </a:r>
            <a:r>
              <a:rPr lang="en-US" sz="213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.</a:t>
            </a:r>
            <a:endParaRPr lang="en-US" sz="2130" dirty="0"/>
          </a:p>
          <a:p>
            <a:pPr marL="609585" lvl="1" indent="0">
              <a:buNone/>
            </a:pPr>
            <a:endParaRPr lang="en-US" sz="2130" b="1" dirty="0"/>
          </a:p>
          <a:p>
            <a:pPr marL="609585" lvl="1" indent="0">
              <a:buNone/>
            </a:pPr>
            <a:r>
              <a:rPr lang="en-US" dirty="0"/>
              <a:t>FLT3</a:t>
            </a:r>
            <a:endParaRPr lang="en-US" dirty="0">
              <a:cs typeface="Calibri"/>
            </a:endParaRPr>
          </a:p>
          <a:p>
            <a:pPr marL="1600187" lvl="2" indent="-457200">
              <a:buFont typeface="Wingdings" panose="05000000000000000000" pitchFamily="2" charset="2"/>
              <a:buChar char="ü"/>
            </a:pPr>
            <a:r>
              <a:rPr lang="en-US" sz="2130" b="1" dirty="0">
                <a:cs typeface="Calibri"/>
              </a:rPr>
              <a:t>Rec 7: For older adults with newly diagnosed AML who have a FLT3 mutation, the ASH guideline panel suggests antileukemic therapy in combination with a FLT3 inhibitor over antileukemic therapy alone.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17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B80B-6BB9-4FEC-97F6-F52DEF37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188CC-0829-495A-870F-168102C9D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ASH Guideline Panel team members</a:t>
            </a:r>
          </a:p>
          <a:p>
            <a:r>
              <a:rPr lang="en-CA" sz="2400" dirty="0"/>
              <a:t>Evidence Synthesis team members</a:t>
            </a:r>
          </a:p>
          <a:p>
            <a:r>
              <a:rPr lang="en-CA" sz="2400" dirty="0"/>
              <a:t>McMaster University</a:t>
            </a:r>
          </a:p>
          <a:p>
            <a:endParaRPr lang="en-CA" sz="2400" dirty="0"/>
          </a:p>
          <a:p>
            <a:pPr marL="0" indent="0">
              <a:buNone/>
            </a:pPr>
            <a:r>
              <a:rPr lang="en-CA" sz="2400" dirty="0"/>
              <a:t>See more about the </a:t>
            </a:r>
            <a:r>
              <a:rPr lang="en-CA" sz="2400" b="1" dirty="0"/>
              <a:t>ASH AML guidelines </a:t>
            </a:r>
            <a:r>
              <a:rPr lang="en-CA" sz="2400" dirty="0"/>
              <a:t>at </a:t>
            </a:r>
            <a:r>
              <a:rPr lang="en-CA" sz="2400" i="1" dirty="0"/>
              <a:t>hematology.org/</a:t>
            </a:r>
            <a:r>
              <a:rPr lang="en-CA" sz="2400" i="1" dirty="0" err="1"/>
              <a:t>amlguidelines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1163732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FAB2-6478-34D8-C0D0-B09E8A2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41203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679C-F1A6-5275-F99F-B4D56AD0A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752601"/>
            <a:ext cx="11662833" cy="4995332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sz="1050" dirty="0" err="1">
                <a:solidFill>
                  <a:schemeClr val="tx1"/>
                </a:solidFill>
              </a:rPr>
              <a:t>Sorror</a:t>
            </a:r>
            <a:r>
              <a:rPr lang="en-US" sz="1050" dirty="0">
                <a:solidFill>
                  <a:schemeClr val="tx1"/>
                </a:solidFill>
              </a:rPr>
              <a:t> ML, Gooley TA, Storer BE, et al. An 8-year pragmatic observation evaluation of the benefits of allogeneic HCT in older and medically infirm patients with AML. Blood. Jan 19 2023;141(3):295-308. doi:10.1182/blood.2022016916 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Devillier R, Forcade E, Garnier A, et al. In-depth time-dependent analysis of the benefit of </a:t>
            </a:r>
            <a:r>
              <a:rPr lang="en-US" sz="1050" dirty="0" err="1">
                <a:solidFill>
                  <a:schemeClr val="tx1"/>
                </a:solidFill>
              </a:rPr>
              <a:t>allo</a:t>
            </a:r>
            <a:r>
              <a:rPr lang="en-US" sz="1050" dirty="0">
                <a:solidFill>
                  <a:schemeClr val="tx1"/>
                </a:solidFill>
              </a:rPr>
              <a:t>-HSCT for elderly patients with CR1 AML: a FILO study. Blood Adv. 2022;6(6):1804-1812. doi:10.1182/BLOODADVANCES.2021004435 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Fleischmann M, </a:t>
            </a:r>
            <a:r>
              <a:rPr lang="en-US" sz="1050" dirty="0" err="1">
                <a:solidFill>
                  <a:schemeClr val="tx1"/>
                </a:solidFill>
              </a:rPr>
              <a:t>Schnetzke</a:t>
            </a:r>
            <a:r>
              <a:rPr lang="en-US" sz="1050" dirty="0">
                <a:solidFill>
                  <a:schemeClr val="tx1"/>
                </a:solidFill>
              </a:rPr>
              <a:t> U, Frietsch JJ, et al. Impact of induction chemotherapy with intermediate-dosed cytarabine and subsequent allogeneic stem cell transplantation on the outcome of high-risk acute myeloid leukemia. J Cancer Res Clin Oncol. 2022;148(6):1481-1492. doi:10.1007/s00432-021-03733-0 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Versluis J, </a:t>
            </a:r>
            <a:r>
              <a:rPr lang="en-US" sz="1050" dirty="0" err="1">
                <a:solidFill>
                  <a:schemeClr val="tx1"/>
                </a:solidFill>
              </a:rPr>
              <a:t>Hazenberg</a:t>
            </a:r>
            <a:r>
              <a:rPr lang="en-US" sz="1050" dirty="0">
                <a:solidFill>
                  <a:schemeClr val="tx1"/>
                </a:solidFill>
              </a:rPr>
              <a:t> CL, </a:t>
            </a:r>
            <a:r>
              <a:rPr lang="en-US" sz="1050" dirty="0" err="1">
                <a:solidFill>
                  <a:schemeClr val="tx1"/>
                </a:solidFill>
              </a:rPr>
              <a:t>Passweg</a:t>
            </a:r>
            <a:r>
              <a:rPr lang="en-US" sz="1050" dirty="0">
                <a:solidFill>
                  <a:schemeClr val="tx1"/>
                </a:solidFill>
              </a:rPr>
              <a:t> JR, et al. Post-remission treatment with allogeneic stem cell transplantation in patients aged 60 years and older with acute myeloid </a:t>
            </a:r>
            <a:r>
              <a:rPr lang="en-US" sz="1050" dirty="0" err="1">
                <a:solidFill>
                  <a:schemeClr val="tx1"/>
                </a:solidFill>
              </a:rPr>
              <a:t>leukaemia</a:t>
            </a:r>
            <a:r>
              <a:rPr lang="en-US" sz="1050" dirty="0">
                <a:solidFill>
                  <a:schemeClr val="tx1"/>
                </a:solidFill>
              </a:rPr>
              <a:t>: a time-dependent analysis. The Lancet </a:t>
            </a:r>
            <a:r>
              <a:rPr lang="en-US" sz="1050" dirty="0" err="1">
                <a:solidFill>
                  <a:schemeClr val="tx1"/>
                </a:solidFill>
              </a:rPr>
              <a:t>Haematology</a:t>
            </a:r>
            <a:r>
              <a:rPr lang="en-US" sz="1050" dirty="0">
                <a:solidFill>
                  <a:schemeClr val="tx1"/>
                </a:solidFill>
              </a:rPr>
              <a:t>. 2015;2(10):e427-36. doi:10.1016/S2352-3026(15)00148-9 </a:t>
            </a:r>
          </a:p>
          <a:p>
            <a:pPr marL="228600" indent="-228600">
              <a:buAutoNum type="arabicPeriod"/>
            </a:pPr>
            <a:r>
              <a:rPr lang="en-US" sz="1050" dirty="0" err="1">
                <a:solidFill>
                  <a:schemeClr val="tx1"/>
                </a:solidFill>
              </a:rPr>
              <a:t>Niederwieser</a:t>
            </a:r>
            <a:r>
              <a:rPr lang="en-US" sz="1050" dirty="0">
                <a:solidFill>
                  <a:schemeClr val="tx1"/>
                </a:solidFill>
              </a:rPr>
              <a:t> D, Hasenclever D, </a:t>
            </a:r>
            <a:r>
              <a:rPr lang="en-US" sz="1050" dirty="0" err="1">
                <a:solidFill>
                  <a:schemeClr val="tx1"/>
                </a:solidFill>
              </a:rPr>
              <a:t>Berdel</a:t>
            </a:r>
            <a:r>
              <a:rPr lang="en-US" sz="1050" dirty="0">
                <a:solidFill>
                  <a:schemeClr val="tx1"/>
                </a:solidFill>
              </a:rPr>
              <a:t> WE, et al. Hematopoietic cell transplantation for older acute myeloid leukemia patients in first complete remission: results of a randomized phase III study. </a:t>
            </a:r>
            <a:r>
              <a:rPr lang="en-US" sz="1050" dirty="0" err="1">
                <a:solidFill>
                  <a:schemeClr val="tx1"/>
                </a:solidFill>
              </a:rPr>
              <a:t>Haematologica</a:t>
            </a:r>
            <a:r>
              <a:rPr lang="en-US" sz="1050" dirty="0">
                <a:solidFill>
                  <a:schemeClr val="tx1"/>
                </a:solidFill>
              </a:rPr>
              <a:t>. Jan 1 2025;110(1):68-77. doi:10.3324/haematol.2024.285879 </a:t>
            </a:r>
          </a:p>
          <a:p>
            <a:pPr marL="228600" indent="-228600">
              <a:buAutoNum type="arabicPeriod"/>
            </a:pPr>
            <a:r>
              <a:rPr lang="en-US" sz="1050" dirty="0" err="1">
                <a:solidFill>
                  <a:schemeClr val="tx1"/>
                </a:solidFill>
              </a:rPr>
              <a:t>Bouchacourt</a:t>
            </a:r>
            <a:r>
              <a:rPr lang="en-US" sz="1050" dirty="0">
                <a:solidFill>
                  <a:schemeClr val="tx1"/>
                </a:solidFill>
              </a:rPr>
              <a:t> B, Hospital MA, Zemmour C, et al. Post-remission therapy of adults aged 60 and older with acute myeloid leukemia in first complete remission: role of treatment intensity on the outcome. Annals of hematology. 2020;99(4):773-780. </a:t>
            </a:r>
            <a:r>
              <a:rPr lang="en-US" sz="1050" dirty="0" err="1">
                <a:solidFill>
                  <a:schemeClr val="tx1"/>
                </a:solidFill>
              </a:rPr>
              <a:t>doi:https</a:t>
            </a:r>
            <a:r>
              <a:rPr lang="en-US" sz="1050" dirty="0">
                <a:solidFill>
                  <a:schemeClr val="tx1"/>
                </a:solidFill>
              </a:rPr>
              <a:t>://dx.doi.org/10.1007/s00277-020-03922-w 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Farag SS, Maharry K, Zhang MJ, et al. Comparison of reduced-intensity hematopoietic cell transplantation with chemotherapy in patients age 60-70 years with acute myelogenous leukemia in first remission. Biology of Blood &amp; Marrow Transplantation. 2011;17(12):1796-803. </a:t>
            </a:r>
            <a:r>
              <a:rPr lang="en-US" sz="1050" dirty="0" err="1">
                <a:solidFill>
                  <a:schemeClr val="tx1"/>
                </a:solidFill>
              </a:rPr>
              <a:t>doi:https</a:t>
            </a:r>
            <a:r>
              <a:rPr lang="en-US" sz="1050" dirty="0">
                <a:solidFill>
                  <a:schemeClr val="tx1"/>
                </a:solidFill>
              </a:rPr>
              <a:t>://dx.doi.org/10.1016/j.bbmt.2011.06.005 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Kadia TM, Reville PK, Wang X, et al. Phase II Study of </a:t>
            </a:r>
            <a:r>
              <a:rPr lang="en-US" sz="1050" dirty="0" err="1">
                <a:solidFill>
                  <a:schemeClr val="tx1"/>
                </a:solidFill>
              </a:rPr>
              <a:t>Venetoclax</a:t>
            </a:r>
            <a:r>
              <a:rPr lang="en-US" sz="1050" dirty="0">
                <a:solidFill>
                  <a:schemeClr val="tx1"/>
                </a:solidFill>
              </a:rPr>
              <a:t> Added to Cladribine Plus Low-Dose Cytarabine Alternating With 5-Azacitidine in Older Patients With Newly Diagnosed Acute Myeloid Leukemia. J Clin Oncol. Nov 20 2022;40(33):3848-3857. doi:10.1200/JCO.21.02823 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Kurosawa S, Yamaguchi T, Uchida N, et al. Comparison of allogeneic hematopoietic cell transplantation and chemotherapy in elderly patients with non-M3 acute myelogenous leukemia in first complete remission. Biology of Blood &amp; Marrow Transplantation. 2011;17(3):401-11. </a:t>
            </a:r>
            <a:r>
              <a:rPr lang="en-US" sz="1050" dirty="0" err="1">
                <a:solidFill>
                  <a:schemeClr val="tx1"/>
                </a:solidFill>
              </a:rPr>
              <a:t>doi:https</a:t>
            </a:r>
            <a:r>
              <a:rPr lang="en-US" sz="1050" dirty="0">
                <a:solidFill>
                  <a:schemeClr val="tx1"/>
                </a:solidFill>
              </a:rPr>
              <a:t>://dx.doi.org/10.1016/j.bbmt.2010.07.013 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Schlenk RF, Weber D, Fiedler W, et al. </a:t>
            </a:r>
            <a:r>
              <a:rPr lang="en-US" sz="1050" dirty="0" err="1">
                <a:solidFill>
                  <a:schemeClr val="tx1"/>
                </a:solidFill>
              </a:rPr>
              <a:t>Midostaurin</a:t>
            </a:r>
            <a:r>
              <a:rPr lang="en-US" sz="1050" dirty="0">
                <a:solidFill>
                  <a:schemeClr val="tx1"/>
                </a:solidFill>
              </a:rPr>
              <a:t> added to chemotherapy and continued single-agent maintenance therapy in acute myeloid leukemia with FLT3-ITD. Blood. 2019;133(8):840-851. </a:t>
            </a:r>
            <a:r>
              <a:rPr lang="en-US" sz="1050" dirty="0" err="1">
                <a:solidFill>
                  <a:schemeClr val="tx1"/>
                </a:solidFill>
              </a:rPr>
              <a:t>doi:https</a:t>
            </a:r>
            <a:r>
              <a:rPr lang="en-US" sz="1050" dirty="0">
                <a:solidFill>
                  <a:schemeClr val="tx1"/>
                </a:solidFill>
              </a:rPr>
              <a:t>://dx.doi.org/10.1182/blood-2018-08-869453 </a:t>
            </a:r>
          </a:p>
          <a:p>
            <a:pPr marL="228600" indent="-228600">
              <a:buAutoNum type="arabicPeriod"/>
            </a:pPr>
            <a:r>
              <a:rPr lang="en-US" sz="1050" dirty="0" err="1">
                <a:solidFill>
                  <a:schemeClr val="tx1"/>
                </a:solidFill>
              </a:rPr>
              <a:t>Shacham</a:t>
            </a:r>
            <a:r>
              <a:rPr lang="en-US" sz="1050" dirty="0">
                <a:solidFill>
                  <a:schemeClr val="tx1"/>
                </a:solidFill>
              </a:rPr>
              <a:t>-Abulafia A, </a:t>
            </a:r>
            <a:r>
              <a:rPr lang="en-US" sz="1050" dirty="0" err="1">
                <a:solidFill>
                  <a:schemeClr val="tx1"/>
                </a:solidFill>
              </a:rPr>
              <a:t>Itchaki</a:t>
            </a:r>
            <a:r>
              <a:rPr lang="en-US" sz="1050" dirty="0">
                <a:solidFill>
                  <a:schemeClr val="tx1"/>
                </a:solidFill>
              </a:rPr>
              <a:t> G, Yeshurun M, et al. High-Intensity Induction Chemotherapy Is Feasible for Elderly Patients with Acute Myeloid Leukemia. Acta </a:t>
            </a:r>
            <a:r>
              <a:rPr lang="en-US" sz="1050" dirty="0" err="1">
                <a:solidFill>
                  <a:schemeClr val="tx1"/>
                </a:solidFill>
              </a:rPr>
              <a:t>Haematol</a:t>
            </a:r>
            <a:r>
              <a:rPr lang="en-US" sz="1050" dirty="0">
                <a:solidFill>
                  <a:schemeClr val="tx1"/>
                </a:solidFill>
              </a:rPr>
              <a:t>. 2016;135(1):55-64. doi:10.1159/000437131 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Sun YQ, Zhang XH, Jiang Q, et al. Comparison of haploidentical hematopoietic stem cell transplantation with chemotherapy in older adults with acute myeloid leukemia. Bone Marrow Transplant. 05 2023;58(5):491-497. doi:10.1038/s41409-023-01925-5 </a:t>
            </a:r>
          </a:p>
          <a:p>
            <a:pPr marL="228600" indent="-228600">
              <a:buAutoNum type="arabicPeriod"/>
            </a:pPr>
            <a:r>
              <a:rPr lang="en-US" sz="1050" dirty="0" err="1">
                <a:solidFill>
                  <a:schemeClr val="tx1"/>
                </a:solidFill>
              </a:rPr>
              <a:t>Ustun</a:t>
            </a:r>
            <a:r>
              <a:rPr lang="en-US" sz="1050" dirty="0">
                <a:solidFill>
                  <a:schemeClr val="tx1"/>
                </a:solidFill>
              </a:rPr>
              <a:t> C, Le-Rademacher J, Wang HL, et al. Allogeneic hematopoietic cell transplantation compared to chemotherapy consolidation in older acute myeloid leukemia (AML) patients 60-75 years in first complete remission (CR1): an alliance (A151509), SWOG, ECOG-ACRIN, and CIBMTR study. Leukemia. 2019;33(11):2599-2609. </a:t>
            </a:r>
            <a:r>
              <a:rPr lang="en-US" sz="1050" dirty="0" err="1">
                <a:solidFill>
                  <a:schemeClr val="tx1"/>
                </a:solidFill>
              </a:rPr>
              <a:t>doi:https</a:t>
            </a:r>
            <a:r>
              <a:rPr lang="en-US" sz="1050" dirty="0">
                <a:solidFill>
                  <a:schemeClr val="tx1"/>
                </a:solidFill>
              </a:rPr>
              <a:t>://dx.doi.org/10.1038/s41375-019-0477-x 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Yoon JH, Cho BS, Kim HJ, et al. Outcomes of elderly de novo acute myeloid leukemia treated by a risk-adapted approach based on age, comorbidity, and performance status. American Journal of Hematology. 2013;88(12):1074-81. doi:10.1002/ajh.23576 </a:t>
            </a:r>
          </a:p>
        </p:txBody>
      </p:sp>
    </p:spTree>
    <p:extLst>
      <p:ext uri="{BB962C8B-B14F-4D97-AF65-F5344CB8AC3E}">
        <p14:creationId xmlns:p14="http://schemas.microsoft.com/office/powerpoint/2010/main" val="73757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35898D-686D-42BC-AEB6-ABDCE921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44482-248D-4035-AF9D-C5527DEA0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b="1" dirty="0"/>
              <a:t>By the end of this session, you should be able to</a:t>
            </a:r>
            <a:endParaRPr lang="en-CA" dirty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CA" dirty="0"/>
              <a:t>Describe recommendations for post-remission therapy for older adults with AML in three settings</a:t>
            </a:r>
          </a:p>
          <a:p>
            <a:pPr marL="1047736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Candidates for allogeneic stem cell transplantation (</a:t>
            </a:r>
            <a:r>
              <a:rPr lang="en-CA" dirty="0" err="1"/>
              <a:t>allo</a:t>
            </a:r>
            <a:r>
              <a:rPr lang="en-CA" dirty="0"/>
              <a:t>-HCT)</a:t>
            </a:r>
          </a:p>
          <a:p>
            <a:pPr marL="1047736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Not candidates for </a:t>
            </a:r>
            <a:r>
              <a:rPr lang="en-CA" dirty="0" err="1"/>
              <a:t>allo</a:t>
            </a:r>
            <a:r>
              <a:rPr lang="en-CA" dirty="0"/>
              <a:t>-HCT post conventional induction therapy</a:t>
            </a:r>
          </a:p>
          <a:p>
            <a:pPr marL="1047736" lvl="1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Not candidates for </a:t>
            </a:r>
            <a:r>
              <a:rPr lang="en-CA" dirty="0" err="1"/>
              <a:t>allo</a:t>
            </a:r>
            <a:r>
              <a:rPr lang="en-CA" dirty="0"/>
              <a:t>-HCT and responding to HMA- or LDAC-based therapy 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CA" dirty="0"/>
              <a:t>Describe recommendations for targeted therapy for older adults with AML </a:t>
            </a:r>
          </a:p>
          <a:p>
            <a:pPr marL="514350" indent="-514350">
              <a:buAutoNum type="arabicPeriod"/>
            </a:pP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9219823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9F4E2-3BFA-E4A1-428A-3BA4BCAD4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0906D-549C-9B69-5E7C-DB8899B4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41203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3D450-C102-773D-035B-775160E07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752601"/>
            <a:ext cx="11662833" cy="4995332"/>
          </a:xfrm>
        </p:spPr>
        <p:txBody>
          <a:bodyPr/>
          <a:lstStyle/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15. Wei AH, </a:t>
            </a:r>
            <a:r>
              <a:rPr lang="en-US" sz="1050" dirty="0" err="1">
                <a:solidFill>
                  <a:schemeClr val="tx1"/>
                </a:solidFill>
              </a:rPr>
              <a:t>Döhner</a:t>
            </a:r>
            <a:r>
              <a:rPr lang="en-US" sz="1050" dirty="0">
                <a:solidFill>
                  <a:schemeClr val="tx1"/>
                </a:solidFill>
              </a:rPr>
              <a:t> H, Pocock C, et al. Oral Azacitidine Maintenance Therapy for Acute Myeloid Leukemia in First Remission. New England journal of medicine. 2020;383(26):2526‐2537. doi:10.1056/NEJMoa2004444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16. Huls G, Chitu DA, Havelange V, et al. Azacitidine maintenance after intensive chemotherapy improves DFS in older AML patients. Blood. Mar 28 2019;133(13):1457-1464. doi:10.1182/blood-2018-10-879866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17. Oliva EN, </a:t>
            </a:r>
            <a:r>
              <a:rPr lang="en-US" sz="1050" dirty="0" err="1">
                <a:solidFill>
                  <a:schemeClr val="tx1"/>
                </a:solidFill>
              </a:rPr>
              <a:t>Candoni</a:t>
            </a:r>
            <a:r>
              <a:rPr lang="en-US" sz="1050" dirty="0">
                <a:solidFill>
                  <a:schemeClr val="tx1"/>
                </a:solidFill>
              </a:rPr>
              <a:t> A, </a:t>
            </a:r>
            <a:r>
              <a:rPr lang="en-US" sz="1050" dirty="0" err="1">
                <a:solidFill>
                  <a:schemeClr val="tx1"/>
                </a:solidFill>
              </a:rPr>
              <a:t>Salutari</a:t>
            </a:r>
            <a:r>
              <a:rPr lang="en-US" sz="1050" dirty="0">
                <a:solidFill>
                  <a:schemeClr val="tx1"/>
                </a:solidFill>
              </a:rPr>
              <a:t> P, et al. Azacitidine Post-Remission Therapy for Elderly Patients with AML: A Randomized Phase-3 Trial (</a:t>
            </a:r>
            <a:r>
              <a:rPr lang="en-US" sz="1050" dirty="0" err="1">
                <a:solidFill>
                  <a:schemeClr val="tx1"/>
                </a:solidFill>
              </a:rPr>
              <a:t>QoLESS</a:t>
            </a:r>
            <a:r>
              <a:rPr lang="en-US" sz="1050" dirty="0">
                <a:solidFill>
                  <a:schemeClr val="tx1"/>
                </a:solidFill>
              </a:rPr>
              <a:t> AZA-AMLE). Cancers. Apr 24 2023;15(9):24. </a:t>
            </a:r>
            <a:r>
              <a:rPr lang="en-US" sz="1050" dirty="0" err="1">
                <a:solidFill>
                  <a:schemeClr val="tx1"/>
                </a:solidFill>
              </a:rPr>
              <a:t>doi:https</a:t>
            </a:r>
            <a:r>
              <a:rPr lang="en-US" sz="1050" dirty="0">
                <a:solidFill>
                  <a:schemeClr val="tx1"/>
                </a:solidFill>
              </a:rPr>
              <a:t>://dx.doi.org/10.3390/cancers15092441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18. Lowenberg B, Beck J, </a:t>
            </a:r>
            <a:r>
              <a:rPr lang="en-US" sz="1050" dirty="0" err="1">
                <a:solidFill>
                  <a:schemeClr val="tx1"/>
                </a:solidFill>
              </a:rPr>
              <a:t>Graux</a:t>
            </a:r>
            <a:r>
              <a:rPr lang="en-US" sz="1050" dirty="0">
                <a:solidFill>
                  <a:schemeClr val="tx1"/>
                </a:solidFill>
              </a:rPr>
              <a:t> C, et al. </a:t>
            </a:r>
            <a:r>
              <a:rPr lang="en-US" sz="1050" dirty="0" err="1">
                <a:solidFill>
                  <a:schemeClr val="tx1"/>
                </a:solidFill>
              </a:rPr>
              <a:t>Gemtuzumab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ozogamicin</a:t>
            </a:r>
            <a:r>
              <a:rPr lang="en-US" sz="1050" dirty="0">
                <a:solidFill>
                  <a:schemeClr val="tx1"/>
                </a:solidFill>
              </a:rPr>
              <a:t> as </a:t>
            </a:r>
            <a:r>
              <a:rPr lang="en-US" sz="1050" dirty="0" err="1">
                <a:solidFill>
                  <a:schemeClr val="tx1"/>
                </a:solidFill>
              </a:rPr>
              <a:t>postremission</a:t>
            </a:r>
            <a:r>
              <a:rPr lang="en-US" sz="1050" dirty="0">
                <a:solidFill>
                  <a:schemeClr val="tx1"/>
                </a:solidFill>
              </a:rPr>
              <a:t> treatment in AML at 60 years of age or more: results of a multicenter phase 3 study. Blood. Apr 1 2010;115(13):2586-91. doi:10.1182/blood-2009-10-246470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19. Chua CC, Hammond D, Kent A, et al. Treatment-free remission after ceasing </a:t>
            </a:r>
            <a:r>
              <a:rPr lang="en-US" sz="1050" dirty="0" err="1">
                <a:solidFill>
                  <a:schemeClr val="tx1"/>
                </a:solidFill>
              </a:rPr>
              <a:t>venetoclax</a:t>
            </a:r>
            <a:r>
              <a:rPr lang="en-US" sz="1050" dirty="0">
                <a:solidFill>
                  <a:schemeClr val="tx1"/>
                </a:solidFill>
              </a:rPr>
              <a:t>-based therapy in patients with acute myeloid leukemia. Blood Advances. 07 12 2022;6(13):3879-3883. </a:t>
            </a:r>
            <a:r>
              <a:rPr lang="en-US" sz="1050" dirty="0" err="1">
                <a:solidFill>
                  <a:schemeClr val="tx1"/>
                </a:solidFill>
              </a:rPr>
              <a:t>doi:https</a:t>
            </a:r>
            <a:r>
              <a:rPr lang="en-US" sz="1050" dirty="0">
                <a:solidFill>
                  <a:schemeClr val="tx1"/>
                </a:solidFill>
              </a:rPr>
              <a:t>://dx.doi.org/10.1182/bloodadvances.2022007083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20. Karakus V, Maral S, Kaya E, </a:t>
            </a:r>
            <a:r>
              <a:rPr lang="en-US" sz="1050" dirty="0" err="1">
                <a:solidFill>
                  <a:schemeClr val="tx1"/>
                </a:solidFill>
              </a:rPr>
              <a:t>Gemici</a:t>
            </a:r>
            <a:r>
              <a:rPr lang="en-US" sz="1050" dirty="0">
                <a:solidFill>
                  <a:schemeClr val="tx1"/>
                </a:solidFill>
              </a:rPr>
              <a:t> A, Dere Y, Sevindik OG. Survival outcomes of hypomethylating agents maintenance therapy in new diagnosed AML patients: Real experience data. Northern Clinics of Istanbul. 2022;9(4):331-336. </a:t>
            </a:r>
            <a:r>
              <a:rPr lang="en-US" sz="1050" dirty="0" err="1">
                <a:solidFill>
                  <a:schemeClr val="tx1"/>
                </a:solidFill>
              </a:rPr>
              <a:t>doi:https</a:t>
            </a:r>
            <a:r>
              <a:rPr lang="en-US" sz="1050" dirty="0">
                <a:solidFill>
                  <a:schemeClr val="tx1"/>
                </a:solidFill>
              </a:rPr>
              <a:t>://dx.doi.org/10.14744/nci.2021.42800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21. Chan O. Discontinuation of Hypomethylating Agent and </a:t>
            </a:r>
            <a:r>
              <a:rPr lang="en-US" sz="1050" dirty="0" err="1">
                <a:solidFill>
                  <a:schemeClr val="tx1"/>
                </a:solidFill>
              </a:rPr>
              <a:t>Venetoclax</a:t>
            </a:r>
            <a:r>
              <a:rPr lang="en-US" sz="1050" dirty="0">
                <a:solidFill>
                  <a:schemeClr val="tx1"/>
                </a:solidFill>
              </a:rPr>
              <a:t> in Patients With Newly Diagnosed Acute Myeloid Leukemia (AML) Who Have Achieved Negative Measurable Residual Disease (MRD). Updated May 23, 2025. Accessed June 10, 2025, https://clinicaltrials.gov/study/NCT06511882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22. </a:t>
            </a:r>
            <a:r>
              <a:rPr lang="en-US" sz="1050" dirty="0" err="1">
                <a:solidFill>
                  <a:schemeClr val="tx1"/>
                </a:solidFill>
              </a:rPr>
              <a:t>Institut</a:t>
            </a:r>
            <a:r>
              <a:rPr lang="en-US" sz="1050" dirty="0">
                <a:solidFill>
                  <a:schemeClr val="tx1"/>
                </a:solidFill>
              </a:rPr>
              <a:t> Paoli-</a:t>
            </a:r>
            <a:r>
              <a:rPr lang="en-US" sz="1050" dirty="0" err="1">
                <a:solidFill>
                  <a:schemeClr val="tx1"/>
                </a:solidFill>
              </a:rPr>
              <a:t>Calmettes</a:t>
            </a:r>
            <a:r>
              <a:rPr lang="en-US" sz="1050" dirty="0">
                <a:solidFill>
                  <a:schemeClr val="tx1"/>
                </a:solidFill>
              </a:rPr>
              <a:t>. De-Escalation Study Evaluating </a:t>
            </a:r>
            <a:r>
              <a:rPr lang="en-US" sz="1050" dirty="0" err="1">
                <a:solidFill>
                  <a:schemeClr val="tx1"/>
                </a:solidFill>
              </a:rPr>
              <a:t>Venetoclax</a:t>
            </a:r>
            <a:r>
              <a:rPr lang="en-US" sz="1050" dirty="0">
                <a:solidFill>
                  <a:schemeClr val="tx1"/>
                </a:solidFill>
              </a:rPr>
              <a:t> and Azacitidine Discontinuation in AML Responding Patients. Updated August 20, 2024. Accessed June 10, 2025, https://clinicaltrials.gov/study/NCT06557421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23. Montesinos P, Recher C, Vives S, et al. </a:t>
            </a:r>
            <a:r>
              <a:rPr lang="en-US" sz="1050" dirty="0" err="1">
                <a:solidFill>
                  <a:schemeClr val="tx1"/>
                </a:solidFill>
              </a:rPr>
              <a:t>Ivosidenib</a:t>
            </a:r>
            <a:r>
              <a:rPr lang="en-US" sz="1050" dirty="0">
                <a:solidFill>
                  <a:schemeClr val="tx1"/>
                </a:solidFill>
              </a:rPr>
              <a:t> and Azacitidine in IDH1-Mutated Acute Myeloid Leukemia. N Engl J Med. Apr 21 2022;386(16):1519-1531. doi:10.1056/NEJMoa2117344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24. DiNardo CD, Schuh AC, Stein EM, et al. </a:t>
            </a:r>
            <a:r>
              <a:rPr lang="en-US" sz="1050" dirty="0" err="1">
                <a:solidFill>
                  <a:schemeClr val="tx1"/>
                </a:solidFill>
              </a:rPr>
              <a:t>Enasidenib</a:t>
            </a:r>
            <a:r>
              <a:rPr lang="en-US" sz="1050" dirty="0">
                <a:solidFill>
                  <a:schemeClr val="tx1"/>
                </a:solidFill>
              </a:rPr>
              <a:t> plus azacitidine versus azacitidine alone in patients with newly diagnosed, mutant-IDH2 acute myeloid </a:t>
            </a:r>
            <a:r>
              <a:rPr lang="en-US" sz="1050" dirty="0" err="1">
                <a:solidFill>
                  <a:schemeClr val="tx1"/>
                </a:solidFill>
              </a:rPr>
              <a:t>leukaemia</a:t>
            </a:r>
            <a:r>
              <a:rPr lang="en-US" sz="1050" dirty="0">
                <a:solidFill>
                  <a:schemeClr val="tx1"/>
                </a:solidFill>
              </a:rPr>
              <a:t> (AG221-AML-005): a single-arm, phase 1b and </a:t>
            </a:r>
            <a:r>
              <a:rPr lang="en-US" sz="1050" dirty="0" err="1">
                <a:solidFill>
                  <a:schemeClr val="tx1"/>
                </a:solidFill>
              </a:rPr>
              <a:t>randomised</a:t>
            </a:r>
            <a:r>
              <a:rPr lang="en-US" sz="1050" dirty="0">
                <a:solidFill>
                  <a:schemeClr val="tx1"/>
                </a:solidFill>
              </a:rPr>
              <a:t>, phase 2 trial. The lancet Oncology. 2021;22(11):1597‐1608. doi:10.1016/S1470-2045(21)00494-0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25. </a:t>
            </a:r>
            <a:r>
              <a:rPr lang="en-US" sz="1050" dirty="0" err="1">
                <a:solidFill>
                  <a:schemeClr val="tx1"/>
                </a:solidFill>
              </a:rPr>
              <a:t>Pollyea</a:t>
            </a:r>
            <a:r>
              <a:rPr lang="en-US" sz="1050" dirty="0">
                <a:solidFill>
                  <a:schemeClr val="tx1"/>
                </a:solidFill>
              </a:rPr>
              <a:t> DA, Pratz KW, Wei AH, et al. Outcomes in Patients with Poor-Risk Cytogenetics with or without TP53 Mutations Treated with </a:t>
            </a:r>
            <a:r>
              <a:rPr lang="en-US" sz="1050" dirty="0" err="1">
                <a:solidFill>
                  <a:schemeClr val="tx1"/>
                </a:solidFill>
              </a:rPr>
              <a:t>Venetoclax</a:t>
            </a:r>
            <a:r>
              <a:rPr lang="en-US" sz="1050" dirty="0">
                <a:solidFill>
                  <a:schemeClr val="tx1"/>
                </a:solidFill>
              </a:rPr>
              <a:t> and Azacitidine. Clin Cancer Res. Dec 15 2022;28(24):5272-5279. doi:10.1158/1078-0432.CCR-22-1183 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26. Pratz KW, Jonas BA, </a:t>
            </a:r>
            <a:r>
              <a:rPr lang="en-US" sz="1050" dirty="0" err="1">
                <a:solidFill>
                  <a:schemeClr val="tx1"/>
                </a:solidFill>
              </a:rPr>
              <a:t>Pullarkat</a:t>
            </a:r>
            <a:r>
              <a:rPr lang="en-US" sz="1050" dirty="0">
                <a:solidFill>
                  <a:schemeClr val="tx1"/>
                </a:solidFill>
              </a:rPr>
              <a:t> V, et al. Long-term follow-up of VIALE-A: </a:t>
            </a:r>
            <a:r>
              <a:rPr lang="en-US" sz="1050" dirty="0" err="1">
                <a:solidFill>
                  <a:schemeClr val="tx1"/>
                </a:solidFill>
              </a:rPr>
              <a:t>Venetoclax</a:t>
            </a:r>
            <a:r>
              <a:rPr lang="en-US" sz="1050" dirty="0">
                <a:solidFill>
                  <a:schemeClr val="tx1"/>
                </a:solidFill>
              </a:rPr>
              <a:t> and azacitidine in chemotherapy-ineligible untreated acute myeloid leukemia. Am J </a:t>
            </a:r>
            <a:r>
              <a:rPr lang="en-US" sz="1050" dirty="0" err="1">
                <a:solidFill>
                  <a:schemeClr val="tx1"/>
                </a:solidFill>
              </a:rPr>
              <a:t>Hematol</a:t>
            </a:r>
            <a:r>
              <a:rPr lang="en-US" sz="1050" dirty="0">
                <a:solidFill>
                  <a:schemeClr val="tx1"/>
                </a:solidFill>
              </a:rPr>
              <a:t>. 2024;99(4):615-624. doi:10.1002/ajh.27246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27. Dennis M, Thomas IF, Ariti C, et al. Randomized evaluation of </a:t>
            </a:r>
            <a:r>
              <a:rPr lang="en-US" sz="1050" dirty="0" err="1">
                <a:solidFill>
                  <a:schemeClr val="tx1"/>
                </a:solidFill>
              </a:rPr>
              <a:t>quizartinib</a:t>
            </a:r>
            <a:r>
              <a:rPr lang="en-US" sz="1050" dirty="0">
                <a:solidFill>
                  <a:schemeClr val="tx1"/>
                </a:solidFill>
              </a:rPr>
              <a:t> and low-dose </a:t>
            </a:r>
            <a:r>
              <a:rPr lang="en-US" sz="1050" dirty="0" err="1">
                <a:solidFill>
                  <a:schemeClr val="tx1"/>
                </a:solidFill>
              </a:rPr>
              <a:t>ara</a:t>
            </a:r>
            <a:r>
              <a:rPr lang="en-US" sz="1050" dirty="0">
                <a:solidFill>
                  <a:schemeClr val="tx1"/>
                </a:solidFill>
              </a:rPr>
              <a:t>-C vs low-dose </a:t>
            </a:r>
            <a:r>
              <a:rPr lang="en-US" sz="1050" dirty="0" err="1">
                <a:solidFill>
                  <a:schemeClr val="tx1"/>
                </a:solidFill>
              </a:rPr>
              <a:t>ara</a:t>
            </a:r>
            <a:r>
              <a:rPr lang="en-US" sz="1050" dirty="0">
                <a:solidFill>
                  <a:schemeClr val="tx1"/>
                </a:solidFill>
              </a:rPr>
              <a:t>-C in older acute myeloid leukemia patients. Blood Adv. 2021;5(24):5621-5625. doi:10.1182/bloodadvances.2021005038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28. Wang ES, Montesinos P, Minden MD, et al. Phase 3 Trial of </a:t>
            </a:r>
            <a:r>
              <a:rPr lang="en-US" sz="1050" dirty="0" err="1">
                <a:solidFill>
                  <a:schemeClr val="tx1"/>
                </a:solidFill>
              </a:rPr>
              <a:t>Gilteritinib</a:t>
            </a:r>
            <a:r>
              <a:rPr lang="en-US" sz="1050" dirty="0">
                <a:solidFill>
                  <a:schemeClr val="tx1"/>
                </a:solidFill>
              </a:rPr>
              <a:t> Plus Azacitidine Vs Azacitidine for Newly Diagnosed FLT3mut+ AML Ineligible for Intensive Chemotherapy. Blood. 2022;140(17):1845‐1857. doi:10.1182/blood.2021014586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29. Erba HP, Montesinos P, Kim HJ, et al. </a:t>
            </a:r>
            <a:r>
              <a:rPr lang="en-US" sz="1050" dirty="0" err="1">
                <a:solidFill>
                  <a:schemeClr val="tx1"/>
                </a:solidFill>
              </a:rPr>
              <a:t>Quizartinib</a:t>
            </a:r>
            <a:r>
              <a:rPr lang="en-US" sz="1050" dirty="0">
                <a:solidFill>
                  <a:schemeClr val="tx1"/>
                </a:solidFill>
              </a:rPr>
              <a:t> plus chemotherapy in newly diagnosed patients with FLT3-internal-tandem-duplication-positive acute myeloid </a:t>
            </a:r>
            <a:r>
              <a:rPr lang="en-US" sz="1050" dirty="0" err="1">
                <a:solidFill>
                  <a:schemeClr val="tx1"/>
                </a:solidFill>
              </a:rPr>
              <a:t>leukaemia</a:t>
            </a:r>
            <a:r>
              <a:rPr lang="en-US" sz="1050" dirty="0">
                <a:solidFill>
                  <a:schemeClr val="tx1"/>
                </a:solidFill>
              </a:rPr>
              <a:t> (QuANTUM-First): a </a:t>
            </a:r>
            <a:r>
              <a:rPr lang="en-US" sz="1050" dirty="0" err="1">
                <a:solidFill>
                  <a:schemeClr val="tx1"/>
                </a:solidFill>
              </a:rPr>
              <a:t>randomised</a:t>
            </a:r>
            <a:r>
              <a:rPr lang="en-US" sz="1050" dirty="0">
                <a:solidFill>
                  <a:schemeClr val="tx1"/>
                </a:solidFill>
              </a:rPr>
              <a:t>, double-blind, placebo-controlled, phase 3 trial. Lancet. 2023;401(10388):1571‐1583. doi:10.1016/S0140-6736(23)00464-6 </a:t>
            </a:r>
          </a:p>
          <a:p>
            <a:pPr marL="0" indent="0">
              <a:buNone/>
            </a:pP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63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8F9BB-FBEC-C5E0-4E69-E6E9A31EC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B286-A657-88B8-DA33-24CC01851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41203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3335E-0C26-D458-AD02-A4E5718A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752601"/>
            <a:ext cx="11662833" cy="4995332"/>
          </a:xfrm>
        </p:spPr>
        <p:txBody>
          <a:bodyPr/>
          <a:lstStyle/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30. Abou Dalle I, Ghorab A, Patel K, et al. Impact of numerical variation, allele burden, mutation length and co-occurring mutations on the efficacy of tyrosine kinase inhibitors in newly diagnosed FLT3- mutant acute myeloid leukemia. Blood Cancer J. May 4 2020;10(5):48. doi:10.1038/s41408-020-0318-1 </a:t>
            </a:r>
          </a:p>
          <a:p>
            <a:pPr marL="0" indent="0">
              <a:buNone/>
            </a:pPr>
            <a:r>
              <a:rPr lang="en-US" sz="1050" dirty="0">
                <a:solidFill>
                  <a:schemeClr val="tx1"/>
                </a:solidFill>
              </a:rPr>
              <a:t>31. Dohner H, Weber D, </a:t>
            </a:r>
            <a:r>
              <a:rPr lang="en-US" sz="1050" dirty="0" err="1">
                <a:solidFill>
                  <a:schemeClr val="tx1"/>
                </a:solidFill>
              </a:rPr>
              <a:t>Krzykalla</a:t>
            </a:r>
            <a:r>
              <a:rPr lang="en-US" sz="1050" dirty="0">
                <a:solidFill>
                  <a:schemeClr val="tx1"/>
                </a:solidFill>
              </a:rPr>
              <a:t> J, et al. </a:t>
            </a:r>
            <a:r>
              <a:rPr lang="en-US" sz="1050" dirty="0" err="1">
                <a:solidFill>
                  <a:schemeClr val="tx1"/>
                </a:solidFill>
              </a:rPr>
              <a:t>Midostaurin</a:t>
            </a:r>
            <a:r>
              <a:rPr lang="en-US" sz="1050" dirty="0">
                <a:solidFill>
                  <a:schemeClr val="tx1"/>
                </a:solidFill>
              </a:rPr>
              <a:t> plus intensive chemotherapy for younger and older patients with AML and FLT3 internal tandem duplications. Blood Adv. Sep 27 2022;6(18):5345-5355. doi:10.1182/bloodadvances.2022007223 </a:t>
            </a:r>
          </a:p>
          <a:p>
            <a:pPr marL="0" indent="0">
              <a:buNone/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1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1A: Post remission management for older adults with AML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400" b="1" dirty="0"/>
              <a:t>68M with AML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80% bone marrow blasts at diagnosis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Normal karyotype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Mutations in </a:t>
            </a:r>
            <a:r>
              <a:rPr lang="en-CA" i="1" dirty="0"/>
              <a:t>ASXL1, RUNX1, EZH2, TET2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Achieved remission (bone marrow blasts &lt;5%) after 1 cycle of ‘7+3’ induction</a:t>
            </a:r>
          </a:p>
          <a:p>
            <a:pPr lvl="1">
              <a:spcAft>
                <a:spcPts val="600"/>
              </a:spcAft>
            </a:pPr>
            <a:r>
              <a:rPr lang="en-CA" dirty="0"/>
              <a:t>Complications: febrile neutropenia, mucositis, neutropenic colitis 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Minimal comorbidities, ECOG 0</a:t>
            </a:r>
          </a:p>
        </p:txBody>
      </p:sp>
    </p:spTree>
    <p:extLst>
      <p:ext uri="{BB962C8B-B14F-4D97-AF65-F5344CB8AC3E}">
        <p14:creationId xmlns:p14="http://schemas.microsoft.com/office/powerpoint/2010/main" val="223863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905000"/>
            <a:ext cx="11185071" cy="4082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/>
              <a:t>68M in morphological remission after 1 cycle of conventional intensive induction chemotherapy.</a:t>
            </a:r>
          </a:p>
          <a:p>
            <a:pPr marL="0" indent="0">
              <a:buNone/>
            </a:pPr>
            <a:r>
              <a:rPr lang="en-CA" sz="2400" dirty="0"/>
              <a:t>AML is adverse risk by European </a:t>
            </a:r>
            <a:r>
              <a:rPr lang="en-CA" sz="2400" dirty="0" err="1"/>
              <a:t>LeukemiaNet</a:t>
            </a:r>
            <a:r>
              <a:rPr lang="en-CA" sz="2400" dirty="0"/>
              <a:t> (ELN) 2022 risk stratification. </a:t>
            </a:r>
          </a:p>
          <a:p>
            <a:pPr marL="0" indent="0">
              <a:buNone/>
            </a:pPr>
            <a:endParaRPr lang="en-CA" sz="800" b="1" dirty="0"/>
          </a:p>
          <a:p>
            <a:pPr marL="0" indent="0">
              <a:buNone/>
            </a:pPr>
            <a:endParaRPr lang="en-CA" sz="800" b="1" dirty="0"/>
          </a:p>
          <a:p>
            <a:pPr marL="0" indent="0">
              <a:buNone/>
            </a:pPr>
            <a:r>
              <a:rPr lang="en-CA" sz="2400" b="1" dirty="0"/>
              <a:t>What would you do next? </a:t>
            </a:r>
          </a:p>
          <a:p>
            <a:pPr marL="0" indent="0">
              <a:buNone/>
            </a:pPr>
            <a:endParaRPr lang="en-CA" sz="2400" dirty="0"/>
          </a:p>
          <a:p>
            <a:pPr marL="514350" indent="-514350">
              <a:buAutoNum type="alphaUcPeriod"/>
            </a:pPr>
            <a:r>
              <a:rPr lang="en-CA" sz="2400" dirty="0"/>
              <a:t>No further therapy as the patient is already in remission </a:t>
            </a:r>
          </a:p>
          <a:p>
            <a:pPr marL="514350" indent="-514350">
              <a:buAutoNum type="alphaUcPeriod"/>
            </a:pPr>
            <a:r>
              <a:rPr lang="en-CA" sz="2400" dirty="0"/>
              <a:t>Work up / refer patient for consideration of allogeneic stem cell transplantation </a:t>
            </a:r>
          </a:p>
          <a:p>
            <a:pPr marL="514350" indent="-514350">
              <a:buAutoNum type="alphaUcPeriod"/>
            </a:pPr>
            <a:r>
              <a:rPr lang="en-CA" sz="2400" dirty="0"/>
              <a:t>Switch to azacitidine-</a:t>
            </a:r>
            <a:r>
              <a:rPr lang="en-CA" sz="2400" dirty="0" err="1"/>
              <a:t>venetoclax</a:t>
            </a:r>
            <a:r>
              <a:rPr lang="en-CA" sz="24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A4AD95-432B-492D-DED0-B0C873089C71}"/>
              </a:ext>
            </a:extLst>
          </p:cNvPr>
          <p:cNvSpPr/>
          <p:nvPr/>
        </p:nvSpPr>
        <p:spPr>
          <a:xfrm>
            <a:off x="301530" y="4741357"/>
            <a:ext cx="11471371" cy="407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3A552-73B4-86FA-D904-7EB7A93E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CA" dirty="0"/>
              <a:t>Case 1A: Post remission management for older adults with AML </a:t>
            </a:r>
          </a:p>
        </p:txBody>
      </p:sp>
    </p:spTree>
    <p:extLst>
      <p:ext uri="{BB962C8B-B14F-4D97-AF65-F5344CB8AC3E}">
        <p14:creationId xmlns:p14="http://schemas.microsoft.com/office/powerpoint/2010/main" val="2649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7CC7-C6EF-394C-8461-4C5AC83B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 8</a:t>
            </a:r>
            <a:br>
              <a:rPr lang="en-CA" sz="36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0AE42-9309-BD43-9E40-FE679340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2620"/>
            <a:ext cx="11413348" cy="2149140"/>
          </a:xfrm>
        </p:spPr>
        <p:txBody>
          <a:bodyPr/>
          <a:lstStyle/>
          <a:p>
            <a:pPr>
              <a:buSzPct val="150000"/>
              <a:buBlip>
                <a:blip r:embed="rId3"/>
              </a:buBlip>
            </a:pPr>
            <a:r>
              <a:rPr lang="en-CA" sz="2400" dirty="0"/>
              <a:t>For older adults with newly diagnosed AML who have responded to initial antileukemic therapy, who are candidates for an </a:t>
            </a:r>
            <a:r>
              <a:rPr lang="en-CA" sz="2400" dirty="0" err="1"/>
              <a:t>allo</a:t>
            </a:r>
            <a:r>
              <a:rPr lang="en-CA" sz="2400" dirty="0"/>
              <a:t>-HCT during first remission, and who have non-favorable prognosis based on molecular and karyotypic characteristics, the ASH guideline panel </a:t>
            </a:r>
            <a:r>
              <a:rPr lang="en-CA" sz="2400" b="1" i="1" dirty="0">
                <a:solidFill>
                  <a:srgbClr val="FF0000"/>
                </a:solidFill>
              </a:rPr>
              <a:t>suggests an </a:t>
            </a:r>
            <a:r>
              <a:rPr lang="en-CA" sz="2400" b="1" i="1" dirty="0" err="1">
                <a:solidFill>
                  <a:srgbClr val="FF0000"/>
                </a:solidFill>
              </a:rPr>
              <a:t>allo</a:t>
            </a:r>
            <a:r>
              <a:rPr lang="en-CA" sz="2400" b="1" i="1" dirty="0">
                <a:solidFill>
                  <a:srgbClr val="FF0000"/>
                </a:solidFill>
              </a:rPr>
              <a:t>-HCT over no transplantation </a:t>
            </a:r>
            <a:r>
              <a:rPr lang="en-CA" sz="2400" dirty="0"/>
              <a:t>(conditional recommendation based on very low certainty in the evidence of effects </a:t>
            </a:r>
            <a:r>
              <a:rPr lang="en-AU" sz="2400" dirty="0">
                <a:effectLst/>
              </a:rPr>
              <a:t>⨁◯◯◯).</a:t>
            </a:r>
          </a:p>
          <a:p>
            <a:pPr>
              <a:buSzPct val="150000"/>
              <a:buBlip>
                <a:blip r:embed="rId3"/>
              </a:buBlip>
            </a:pPr>
            <a:endParaRPr lang="en-CA" sz="2400" b="1" u="sng" dirty="0"/>
          </a:p>
          <a:p>
            <a:pPr marL="0" indent="0">
              <a:buNone/>
            </a:pPr>
            <a:endParaRPr lang="en-CA" sz="2400" i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28D98-A7BE-99AB-8BFE-F21FE8936E0B}"/>
              </a:ext>
            </a:extLst>
          </p:cNvPr>
          <p:cNvSpPr txBox="1"/>
          <p:nvPr/>
        </p:nvSpPr>
        <p:spPr>
          <a:xfrm>
            <a:off x="7461697" y="6604151"/>
            <a:ext cx="2296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*Goldenberg N, et al; </a:t>
            </a:r>
            <a:r>
              <a:rPr lang="en-US" sz="1200" i="1">
                <a:solidFill>
                  <a:schemeClr val="bg1"/>
                </a:solidFill>
              </a:rPr>
              <a:t>JAMA</a:t>
            </a:r>
            <a:r>
              <a:rPr lang="en-US" sz="1200">
                <a:solidFill>
                  <a:schemeClr val="bg1"/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38391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C77CC7-C6EF-394C-8461-4C5AC83B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713539"/>
          </a:xfrm>
        </p:spPr>
        <p:txBody>
          <a:bodyPr/>
          <a:lstStyle/>
          <a:p>
            <a:r>
              <a:rPr lang="en-CA" dirty="0"/>
              <a:t>Recommendation</a:t>
            </a:r>
            <a:br>
              <a:rPr lang="en-CA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0AE42-9309-BD43-9E40-FE679340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10972800" cy="3954624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Recommendation is based on 1 randomized controlled trial (RCT) and 13 observational studies comparing </a:t>
            </a:r>
            <a:r>
              <a:rPr lang="en-CA" sz="2400" dirty="0" err="1"/>
              <a:t>allo</a:t>
            </a:r>
            <a:r>
              <a:rPr lang="en-CA" sz="2400" dirty="0"/>
              <a:t>-HCT to no </a:t>
            </a:r>
            <a:r>
              <a:rPr lang="en-CA" sz="2400" dirty="0" err="1"/>
              <a:t>allo</a:t>
            </a:r>
            <a:r>
              <a:rPr lang="en-CA" sz="2400" dirty="0"/>
              <a:t>-HCT. </a:t>
            </a:r>
            <a:r>
              <a:rPr lang="en-CA" sz="2400" baseline="30000" dirty="0"/>
              <a:t>1-14</a:t>
            </a:r>
          </a:p>
          <a:p>
            <a:pPr marL="0" indent="0">
              <a:buNone/>
            </a:pPr>
            <a:r>
              <a:rPr lang="en-CA" sz="2400" dirty="0"/>
              <a:t>Total of 4348 older adults, most with intermediate or adverse risk disease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A0486-CDE1-555B-B5D8-C00C951AC8F5}"/>
              </a:ext>
            </a:extLst>
          </p:cNvPr>
          <p:cNvSpPr txBox="1"/>
          <p:nvPr/>
        </p:nvSpPr>
        <p:spPr>
          <a:xfrm>
            <a:off x="865909" y="3387435"/>
            <a:ext cx="5039591" cy="3138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BENEFITS </a:t>
            </a:r>
            <a:r>
              <a:rPr lang="en-CA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allo</a:t>
            </a:r>
            <a:r>
              <a:rPr lang="en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-HCT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Reduces rate of mortality over time (HR 0.74, 95% CI 0.58-0.93)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Reduces rate of leukemia recurrence over time (HR 0.46, 95% CI 0.33-0.64) </a:t>
            </a:r>
          </a:p>
          <a:p>
            <a:pPr>
              <a:buSzPct val="150000"/>
            </a:pP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SzPct val="150000"/>
            </a:pP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Most older adults with non-favorable prognosis AML are not cured, will relapse and die from AML. Allo-HCT represent a potentially curative treatment alternative.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6E589-82AC-7D8D-BEE7-38B9B61F86BE}"/>
              </a:ext>
            </a:extLst>
          </p:cNvPr>
          <p:cNvSpPr txBox="1"/>
          <p:nvPr/>
        </p:nvSpPr>
        <p:spPr>
          <a:xfrm>
            <a:off x="6352309" y="3387436"/>
            <a:ext cx="5039591" cy="3138054"/>
          </a:xfrm>
          <a:prstGeom prst="rect">
            <a:avLst/>
          </a:prstGeom>
          <a:solidFill>
            <a:srgbClr val="FED9B0"/>
          </a:solidFill>
        </p:spPr>
        <p:txBody>
          <a:bodyPr wrap="square" rtlCol="0" anchor="t" anchorCtr="0">
            <a:noAutofit/>
          </a:bodyPr>
          <a:lstStyle/>
          <a:p>
            <a:r>
              <a:rPr lang="en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HARMS </a:t>
            </a:r>
            <a:r>
              <a:rPr lang="en-CA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allo</a:t>
            </a:r>
            <a:r>
              <a:rPr lang="en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-HCT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Increases mortality at 12 months (RR 1.76, 95% CI 0.99-3.15)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Increases duration of hospitalization </a:t>
            </a:r>
          </a:p>
          <a:p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Harms are not well measured in these studies: severe toxicities relating to conditioning regimen, non-relapse mortality, organ injury, impact on quality of life and costs implications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Status xmlns="f428f131-8437-48c9-9cdf-8fab9dca4571" xsi:nil="true"/>
    <DocumentType xmlns="2fc3cf56-d5cc-4d3b-a0fa-e8578dce700c" xsi:nil="true"/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EB15DE79575E40A0CE1EF9A2D795BF" ma:contentTypeVersion="5" ma:contentTypeDescription="Create a new document." ma:contentTypeScope="" ma:versionID="e93a84f922a809a401957ef5bf0cb802">
  <xsd:schema xmlns:xsd="http://www.w3.org/2001/XMLSchema" xmlns:xs="http://www.w3.org/2001/XMLSchema" xmlns:p="http://schemas.microsoft.com/office/2006/metadata/properties" xmlns:ns2="f428f131-8437-48c9-9cdf-8fab9dca4571" xmlns:ns3="2fc3cf56-d5cc-4d3b-a0fa-e8578dce700c" targetNamespace="http://schemas.microsoft.com/office/2006/metadata/properties" ma:root="true" ma:fieldsID="d1b4b475aadec7de25e80d1b91750b08" ns2:_="" ns3:_="">
    <xsd:import namespace="f428f131-8437-48c9-9cdf-8fab9dca4571"/>
    <xsd:import namespace="2fc3cf56-d5cc-4d3b-a0fa-e8578dce700c"/>
    <xsd:element name="properties">
      <xsd:complexType>
        <xsd:sequence>
          <xsd:element name="documentManagement">
            <xsd:complexType>
              <xsd:all>
                <xsd:element ref="ns2:Doc_x0020_Status" minOccurs="0"/>
                <xsd:element ref="ns3:DocumentType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8f131-8437-48c9-9cdf-8fab9dca4571" elementFormDefault="qualified">
    <xsd:import namespace="http://schemas.microsoft.com/office/2006/documentManagement/types"/>
    <xsd:import namespace="http://schemas.microsoft.com/office/infopath/2007/PartnerControls"/>
    <xsd:element name="Doc_x0020_Status" ma:index="8" nillable="true" ma:displayName="Doc Status" ma:default="Final" ma:format="Dropdown" ma:internalName="Doc_x0020_Status" ma:readOnly="false">
      <xsd:simpleType>
        <xsd:restriction base="dms:Choice">
          <xsd:enumeration value="Draft"/>
          <xsd:enumeration value="Fi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3cf56-d5cc-4d3b-a0fa-e8578dce700c" elementFormDefault="qualified">
    <xsd:import namespace="http://schemas.microsoft.com/office/2006/documentManagement/types"/>
    <xsd:import namespace="http://schemas.microsoft.com/office/infopath/2007/PartnerControls"/>
    <xsd:element name="DocumentType" ma:index="9" nillable="true" ma:displayName="Document Type" ma:format="Dropdown" ma:internalName="DocumentType">
      <xsd:simpleType>
        <xsd:restriction base="dms:Choice">
          <xsd:enumeration value="Planning"/>
          <xsd:enumeration value="Publication"/>
          <xsd:enumeration value="Appointments"/>
          <xsd:enumeration value="Draft Recommendations"/>
          <xsd:enumeration value="Question Formulation"/>
          <xsd:enumeration value="Reference"/>
          <xsd:enumeration value="Evidence Review"/>
          <xsd:enumeration value="Public Comment"/>
          <xsd:enumeration value="Derivative Products"/>
          <xsd:enumeration value="Post Publication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401481-A814-43FC-AE88-1BBC3651A017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428f131-8437-48c9-9cdf-8fab9dca4571"/>
    <ds:schemaRef ds:uri="2fc3cf56-d5cc-4d3b-a0fa-e8578dce700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F49450-3A7D-4D1A-BBA5-4CC2705237A4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1BAA65AF-4DBB-4E7B-872A-F20629E12C7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E976713-9504-46FD-8179-84063AA18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28f131-8437-48c9-9cdf-8fab9dca4571"/>
    <ds:schemaRef ds:uri="2fc3cf56-d5cc-4d3b-a0fa-e8578dce70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e870d5d-d288-4fee-aaae-379dc57dd1db}" enabled="1" method="Standard" siteId="{fab256c8-500c-4e45-ae52-bd766c1ba7e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78753</TotalTime>
  <Words>5824</Words>
  <Application>Microsoft Office PowerPoint</Application>
  <PresentationFormat>Widescreen</PresentationFormat>
  <Paragraphs>405</Paragraphs>
  <Slides>51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1_Office Theme</vt:lpstr>
      <vt:lpstr>Treating newly diagnosed acute myeloid leukemia in older adults</vt:lpstr>
      <vt:lpstr>PowerPoint Presentation</vt:lpstr>
      <vt:lpstr>How were these guidelines updated?</vt:lpstr>
      <vt:lpstr>How patients and clinicians should use these recommendations</vt:lpstr>
      <vt:lpstr>Objectives</vt:lpstr>
      <vt:lpstr>Case 1A: Post remission management for older adults with AML </vt:lpstr>
      <vt:lpstr>Case 1A: Post remission management for older adults with AML </vt:lpstr>
      <vt:lpstr>Recommendation 8 </vt:lpstr>
      <vt:lpstr>Recommendation </vt:lpstr>
      <vt:lpstr>Summary of Case 1A </vt:lpstr>
      <vt:lpstr>Summary of Case 1A </vt:lpstr>
      <vt:lpstr>Case 1B: Post remission management for older adults with AML </vt:lpstr>
      <vt:lpstr>Recommendation 3 </vt:lpstr>
      <vt:lpstr>Recommendation </vt:lpstr>
      <vt:lpstr>Recommendation</vt:lpstr>
      <vt:lpstr>Summary of Case 1B </vt:lpstr>
      <vt:lpstr>Case 2: Post remission management for older adults with AML </vt:lpstr>
      <vt:lpstr>Case 2: Post remission management for older adults with AML </vt:lpstr>
      <vt:lpstr>Case 2: Post remission management for older adults with AML </vt:lpstr>
      <vt:lpstr>Recommendation 6 </vt:lpstr>
      <vt:lpstr>Recommendation</vt:lpstr>
      <vt:lpstr>Summary of Case 2</vt:lpstr>
      <vt:lpstr>Case 3: AML with IDH1 mutation</vt:lpstr>
      <vt:lpstr>Case 3: Treatment for older adults with IDH1 mutations</vt:lpstr>
      <vt:lpstr>Recommendation 5</vt:lpstr>
      <vt:lpstr>Recommendation  </vt:lpstr>
      <vt:lpstr>Recommendation</vt:lpstr>
      <vt:lpstr>Harms</vt:lpstr>
      <vt:lpstr>Summary of Case 3</vt:lpstr>
      <vt:lpstr>Case 4: AML with IDH2 mutation</vt:lpstr>
      <vt:lpstr>Case 4: Treatment for older adults with IDH2 mutations</vt:lpstr>
      <vt:lpstr>Recommendation 5D</vt:lpstr>
      <vt:lpstr>Recommendation</vt:lpstr>
      <vt:lpstr>Recommendation</vt:lpstr>
      <vt:lpstr>Harms</vt:lpstr>
      <vt:lpstr>Summary of Case 4</vt:lpstr>
      <vt:lpstr>Case 5: FLT3</vt:lpstr>
      <vt:lpstr>Recommendation 7 </vt:lpstr>
      <vt:lpstr>Recommendation</vt:lpstr>
      <vt:lpstr>Recommendation</vt:lpstr>
      <vt:lpstr>Harms</vt:lpstr>
      <vt:lpstr>Recommendation</vt:lpstr>
      <vt:lpstr>Recommendation</vt:lpstr>
      <vt:lpstr>In Summary: Back to our Objectives</vt:lpstr>
      <vt:lpstr>In Summary: Back to our Objectives</vt:lpstr>
      <vt:lpstr>Objectives:</vt:lpstr>
      <vt:lpstr>Objectives</vt:lpstr>
      <vt:lpstr>Acknowledgements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Pediatric Venous Thromboembolism</dc:title>
  <dc:creator>Eric Tseng</dc:creator>
  <cp:lastModifiedBy>Graham Walker</cp:lastModifiedBy>
  <cp:revision>98</cp:revision>
  <dcterms:created xsi:type="dcterms:W3CDTF">2018-08-17T18:11:17Z</dcterms:created>
  <dcterms:modified xsi:type="dcterms:W3CDTF">2025-11-26T14:56:15Z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0x0101005BEB15DE79575E40A0CE1EF9A2D795BF</vt:lpwstr>
  </property>
  <property fmtid="{D5CDD505-2E9C-101B-9397-08002B2CF9AE}" pid="3" name="MediaServiceImageTags">
    <vt:lpwstr/>
  </property>
  <property fmtid="{D5CDD505-2E9C-101B-9397-08002B2CF9AE}" pid="4" name="Order">
    <vt:r8>163400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