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5"/>
  </p:sldMasterIdLst>
  <p:notesMasterIdLst>
    <p:notesMasterId r:id="rId58"/>
  </p:notesMasterIdLst>
  <p:sldIdLst>
    <p:sldId id="257" r:id="rId6"/>
    <p:sldId id="296" r:id="rId7"/>
    <p:sldId id="297" r:id="rId8"/>
    <p:sldId id="350" r:id="rId9"/>
    <p:sldId id="259" r:id="rId10"/>
    <p:sldId id="356" r:id="rId11"/>
    <p:sldId id="429" r:id="rId12"/>
    <p:sldId id="431" r:id="rId13"/>
    <p:sldId id="476" r:id="rId14"/>
    <p:sldId id="467" r:id="rId15"/>
    <p:sldId id="432" r:id="rId16"/>
    <p:sldId id="433" r:id="rId17"/>
    <p:sldId id="478" r:id="rId18"/>
    <p:sldId id="491" r:id="rId19"/>
    <p:sldId id="490" r:id="rId20"/>
    <p:sldId id="475" r:id="rId21"/>
    <p:sldId id="471" r:id="rId22"/>
    <p:sldId id="492" r:id="rId23"/>
    <p:sldId id="469" r:id="rId24"/>
    <p:sldId id="470" r:id="rId25"/>
    <p:sldId id="479" r:id="rId26"/>
    <p:sldId id="480" r:id="rId27"/>
    <p:sldId id="472" r:id="rId28"/>
    <p:sldId id="473" r:id="rId29"/>
    <p:sldId id="474" r:id="rId30"/>
    <p:sldId id="481" r:id="rId31"/>
    <p:sldId id="493" r:id="rId32"/>
    <p:sldId id="494" r:id="rId33"/>
    <p:sldId id="498" r:id="rId34"/>
    <p:sldId id="496" r:id="rId35"/>
    <p:sldId id="497" r:id="rId36"/>
    <p:sldId id="499" r:id="rId37"/>
    <p:sldId id="501" r:id="rId38"/>
    <p:sldId id="500" r:id="rId39"/>
    <p:sldId id="430" r:id="rId40"/>
    <p:sldId id="330" r:id="rId41"/>
    <p:sldId id="485" r:id="rId42"/>
    <p:sldId id="331" r:id="rId43"/>
    <p:sldId id="482" r:id="rId44"/>
    <p:sldId id="486" r:id="rId45"/>
    <p:sldId id="484" r:id="rId46"/>
    <p:sldId id="338" r:id="rId47"/>
    <p:sldId id="333" r:id="rId48"/>
    <p:sldId id="428" r:id="rId49"/>
    <p:sldId id="341" r:id="rId50"/>
    <p:sldId id="489" r:id="rId51"/>
    <p:sldId id="342" r:id="rId52"/>
    <p:sldId id="343" r:id="rId53"/>
    <p:sldId id="488" r:id="rId54"/>
    <p:sldId id="344" r:id="rId55"/>
    <p:sldId id="351" r:id="rId56"/>
    <p:sldId id="299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DA0823-4BD1-7D02-6501-63F074FBBDFB}" name="Nicole Elena Kucine" initials="NEK" userId="S::nik9015@med.cornell.edu::d8bcc144-1e4e-49d4-8e3e-52d022e9e57d" providerId="AD"/>
  <p188:author id="{2ABE855B-9336-92A5-5742-8426C0A5F1A7}" name="Guest User" initials="GU" userId="S::urn:spo:tenantanon#8d7b7cfa-ce16-4c90-bb54-20ee76075edc::" providerId="AD"/>
  <p188:author id="{6646FE5D-EB91-EDC5-BBD3-C3F720258624}" name="Kumar, Riten" initials="KR" userId="S::riten.kumar_childrens.harvard.edu#ext#@ashdc.onmicrosoft.com::171c0469-95e0-495c-9d61-2919df28b3c5" providerId="AD"/>
  <p188:author id="{2BC8E0A3-4360-82FA-C2C8-BFDFBD52B11F}" name="Guest User" initials="GU" userId="S::urn:spo:anon#25063a538bba941f9d71a21ad53cb9c62e3ad4a1b6d2f8167c1f8c4966b2a20a::" providerId="AD"/>
  <p188:author id="{FEB709FF-62E0-6489-3A67-0D05DA6CCC73}" name="Sarah Paliani" initials="SP" userId="S::spaliani@hq.hematology.org::a5b1fdcc-e7bb-40e6-ad11-c70cf6bc875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Witt" initials="DMW" lastIdx="6" clrIdx="0">
    <p:extLst>
      <p:ext uri="{19B8F6BF-5375-455C-9EA6-DF929625EA0E}">
        <p15:presenceInfo xmlns:p15="http://schemas.microsoft.com/office/powerpoint/2012/main" userId="Dan Witt" providerId="None"/>
      </p:ext>
    </p:extLst>
  </p:cmAuthor>
  <p:cmAuthor id="2" name="Eric Tseng" initials="ET" lastIdx="38" clrIdx="1">
    <p:extLst>
      <p:ext uri="{19B8F6BF-5375-455C-9EA6-DF929625EA0E}">
        <p15:presenceInfo xmlns:p15="http://schemas.microsoft.com/office/powerpoint/2012/main" userId="S::eric.tseng@mail.utoronto.ca::ff68222d-e22b-4bed-bc89-3c5383ae0691" providerId="AD"/>
      </p:ext>
    </p:extLst>
  </p:cmAuthor>
  <p:cmAuthor id="3" name="page hayes" initials="ph" lastIdx="4" clrIdx="2">
    <p:extLst>
      <p:ext uri="{19B8F6BF-5375-455C-9EA6-DF929625EA0E}">
        <p15:presenceInfo xmlns:p15="http://schemas.microsoft.com/office/powerpoint/2012/main" userId="page hay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494"/>
    <a:srgbClr val="F5F5F5"/>
    <a:srgbClr val="BFE0E3"/>
    <a:srgbClr val="715073"/>
    <a:srgbClr val="FEE3C2"/>
    <a:srgbClr val="C8C3D5"/>
    <a:srgbClr val="8D9292"/>
    <a:srgbClr val="EBC1F5"/>
    <a:srgbClr val="F2F2F2"/>
    <a:srgbClr val="E63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587653-825E-5200-F994-6715565C6E18}" v="1154" dt="2026-02-10T02:43:14.858"/>
    <p1510:client id="{269B0E1C-16AB-5646-7511-8C3CADEDF2BE}" v="392" dt="2026-02-10T18:39:20.423"/>
    <p1510:client id="{4A2B5245-6FC4-636E-BAF1-62A4B7C45E02}" v="555" dt="2026-02-09T23:37:35.681"/>
    <p1510:client id="{5F69CB74-2B08-C8DA-0E0E-D74954B4CB9C}" v="52" dt="2026-02-10T14:38:30.3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56"/>
    <p:restoredTop sz="90376"/>
  </p:normalViewPr>
  <p:slideViewPr>
    <p:cSldViewPr snapToGrid="0">
      <p:cViewPr varScale="1">
        <p:scale>
          <a:sx n="75" d="100"/>
          <a:sy n="75" d="100"/>
        </p:scale>
        <p:origin x="168" y="68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61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65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D1B3E-7430-49BE-93E3-84FC237EB9A5}" type="datetimeFigureOut">
              <a:rPr lang="en-CA" smtClean="0"/>
              <a:t>2026-02-11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219AF-31E1-4C13-8A47-7C32BFDA62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454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0515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5200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1317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4599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8094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5846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9370D-EBB9-44F9-4FB4-A7E5FF696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E61AE0-F2AF-C137-58E2-53CCE2B9A7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E94CCB-AB23-6753-93AC-0F4B43DDC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C9405-38A6-8DB2-B762-74F6D24A12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7875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2578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4076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9370D-EBB9-44F9-4FB4-A7E5FF696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E61AE0-F2AF-C137-58E2-53CCE2B9A7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E94CCB-AB23-6753-93AC-0F4B43DDC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C9405-38A6-8DB2-B762-74F6D24A12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7875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7299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9981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09C3D-17D4-1229-48B5-7F1EF1887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4CA8D3-C528-AC8F-35DB-58018C0EBA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F4F75-4547-ABDA-9149-63161CA0B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36F2F-2BAA-FCC2-A101-3BED9378FC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79357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E8E51-E12F-1B41-8BE7-1F7758F01FB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9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24020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E8E51-E12F-1B41-8BE7-1F7758F01FB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71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ED21D-BA93-B3BE-0F2C-F9831C98B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44C81F-35B5-1380-1CD0-811A7C1AD9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A7320C-7587-265C-1D81-0E4CC8BC28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6ACF9-98C2-4D65-9E23-A3E4EF5F8A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6135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78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7449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6EA42-D07B-6487-97A9-1FE4E1BB7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A23AA7-4FD2-20BD-2210-AE5B2C8A85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D7C31F-ACCA-880E-DD05-02F8143754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9200B-629F-1C65-CE15-9788A6B55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4402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6D2-3408-493E-B02A-9450188B5C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17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CA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US" sz="1600" kern="12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3946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0927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129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DEB283B-D6E9-66DA-27D8-C76615D314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735" y="1581913"/>
            <a:ext cx="12214735" cy="527608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95451"/>
            <a:ext cx="10363200" cy="89193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733" b="1" i="0" cap="none" baseline="0">
                <a:solidFill>
                  <a:srgbClr val="715073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8671" y="4066360"/>
            <a:ext cx="8534400" cy="10737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CDD8DC-F016-34A6-96B0-D85B5DF0BF21}"/>
              </a:ext>
            </a:extLst>
          </p:cNvPr>
          <p:cNvSpPr/>
          <p:nvPr userDrawn="1"/>
        </p:nvSpPr>
        <p:spPr>
          <a:xfrm>
            <a:off x="0" y="-10160"/>
            <a:ext cx="12192000" cy="1592072"/>
          </a:xfrm>
          <a:prstGeom prst="rect">
            <a:avLst/>
          </a:prstGeom>
          <a:solidFill>
            <a:srgbClr val="E63E3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0D9302-B2BF-7806-DA13-4F0A245D67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95560" y="801827"/>
            <a:ext cx="1645920" cy="1645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E21949A-2ED2-0B8E-2671-CD227327CEDC}"/>
              </a:ext>
            </a:extLst>
          </p:cNvPr>
          <p:cNvSpPr/>
          <p:nvPr userDrawn="1"/>
        </p:nvSpPr>
        <p:spPr>
          <a:xfrm>
            <a:off x="0" y="6634480"/>
            <a:ext cx="12192000" cy="223520"/>
          </a:xfrm>
          <a:prstGeom prst="rect">
            <a:avLst/>
          </a:prstGeom>
          <a:solidFill>
            <a:srgbClr val="E63E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3ED3A-552F-B2EE-2EC9-C7EE68B857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0520" y="402474"/>
            <a:ext cx="4150847" cy="79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F28C43-AF8B-F72B-7E0E-FEC3EBDE4D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0" y="0"/>
            <a:ext cx="12192000" cy="1189521"/>
          </a:xfrm>
          <a:prstGeom prst="rect">
            <a:avLst/>
          </a:prstGeom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15CD90-E1A0-30BA-9452-6F7524104369}"/>
              </a:ext>
            </a:extLst>
          </p:cNvPr>
          <p:cNvSpPr/>
          <p:nvPr userDrawn="1"/>
        </p:nvSpPr>
        <p:spPr>
          <a:xfrm>
            <a:off x="0" y="-10160"/>
            <a:ext cx="12192000" cy="365124"/>
          </a:xfrm>
          <a:prstGeom prst="rect">
            <a:avLst/>
          </a:prstGeom>
          <a:solidFill>
            <a:srgbClr val="E63E3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13000-320F-D844-BE01-DD67AD5665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4348" y="-16097"/>
            <a:ext cx="636104" cy="636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b="0" cap="none" baseline="0">
                <a:solidFill>
                  <a:srgbClr val="71507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0" y="2033094"/>
            <a:ext cx="10972800" cy="3954624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133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67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67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AE195A5-01B6-9E42-A4B3-047ACDC25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5201" y="6633881"/>
            <a:ext cx="3290047" cy="224120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fld id="{12F42DBC-C000-474C-847A-96A1FE0230FB}" type="datetime1">
              <a:rPr lang="en-US" smtClean="0"/>
              <a:pPr/>
              <a:t>2/11/2026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AE88F0-BFDA-2D49-908A-4FE3AB1E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633882"/>
            <a:ext cx="2889624" cy="22411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8009FEC-A01C-EB4F-9AED-98C23E3BD7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39EA55-0FA9-31E1-0F8A-994F9351C8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9100" y="485395"/>
            <a:ext cx="3274359" cy="63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3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 userDrawn="1">
          <p15:clr>
            <a:srgbClr val="FBAE40"/>
          </p15:clr>
        </p15:guide>
        <p15:guide id="2" pos="264" userDrawn="1">
          <p15:clr>
            <a:srgbClr val="FBAE40"/>
          </p15:clr>
        </p15:guide>
        <p15:guide id="4" orient="horz" pos="1200" userDrawn="1">
          <p15:clr>
            <a:srgbClr val="FBAE40"/>
          </p15:clr>
        </p15:guide>
        <p15:guide id="5" orient="horz" pos="1272" userDrawn="1">
          <p15:clr>
            <a:srgbClr val="FBAE40"/>
          </p15:clr>
        </p15:guide>
        <p15:guide id="6" orient="horz" pos="2136" userDrawn="1">
          <p15:clr>
            <a:srgbClr val="FBAE40"/>
          </p15:clr>
        </p15:guide>
        <p15:guide id="7" orient="horz" pos="3984" userDrawn="1">
          <p15:clr>
            <a:srgbClr val="FBAE40"/>
          </p15:clr>
        </p15:guide>
        <p15:guide id="8" pos="5112" userDrawn="1">
          <p15:clr>
            <a:srgbClr val="FBAE40"/>
          </p15:clr>
        </p15:guide>
        <p15:guide id="9" pos="52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42402"/>
            <a:ext cx="5384800" cy="353759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667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133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133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42402"/>
            <a:ext cx="5384800" cy="353759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667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133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133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890E63-09A9-CB45-AC48-FF418B992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40569"/>
            <a:ext cx="10972800" cy="713539"/>
          </a:xfrm>
          <a:prstGeom prst="rect">
            <a:avLst/>
          </a:prstGeom>
        </p:spPr>
        <p:txBody>
          <a:bodyPr/>
          <a:lstStyle>
            <a:lvl1pPr>
              <a:defRPr sz="2667" cap="none" baseline="0">
                <a:solidFill>
                  <a:srgbClr val="71507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DA6EE22-B7DB-5B4B-B5D2-2EEEFE97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5201" y="6633882"/>
            <a:ext cx="3290047" cy="224120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fld id="{12F42DBC-C000-474C-847A-96A1FE0230FB}" type="datetime1">
              <a:rPr lang="en-US" smtClean="0"/>
              <a:pPr/>
              <a:t>2/11/2026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23299B4-6F1F-0046-B254-9E3A6D5D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633882"/>
            <a:ext cx="2889624" cy="22411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8009FEC-A01C-EB4F-9AED-98C23E3BD7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364A12-5636-9277-6575-91D158B25B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0" y="0"/>
            <a:ext cx="12192000" cy="1189521"/>
          </a:xfrm>
          <a:prstGeom prst="rect">
            <a:avLst/>
          </a:prstGeom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41DDE8-E7EB-A26A-E48C-93183E1D8336}"/>
              </a:ext>
            </a:extLst>
          </p:cNvPr>
          <p:cNvSpPr/>
          <p:nvPr userDrawn="1"/>
        </p:nvSpPr>
        <p:spPr>
          <a:xfrm>
            <a:off x="0" y="-10160"/>
            <a:ext cx="12192000" cy="365124"/>
          </a:xfrm>
          <a:prstGeom prst="rect">
            <a:avLst/>
          </a:prstGeom>
          <a:solidFill>
            <a:srgbClr val="E63E3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64E339-2B80-88E0-57DF-B21F2C8842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4348" y="-16097"/>
            <a:ext cx="636104" cy="636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EF466E-D5CC-7F9D-E70C-E196A95237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9100" y="485395"/>
            <a:ext cx="3274359" cy="63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8B0519-EF76-0307-44D5-D7BE7BAEDA3E}"/>
              </a:ext>
            </a:extLst>
          </p:cNvPr>
          <p:cNvSpPr/>
          <p:nvPr userDrawn="1"/>
        </p:nvSpPr>
        <p:spPr>
          <a:xfrm>
            <a:off x="0" y="6634480"/>
            <a:ext cx="12192000" cy="223520"/>
          </a:xfrm>
          <a:prstGeom prst="rect">
            <a:avLst/>
          </a:prstGeom>
          <a:solidFill>
            <a:srgbClr val="E63E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0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9" r:id="rId3"/>
  </p:sldLayoutIdLst>
  <p:txStyles>
    <p:titleStyle>
      <a:lvl1pPr algn="l" defTabSz="609585" rtl="0" eaLnBrk="0" fontAlgn="base" hangingPunct="0">
        <a:spcBef>
          <a:spcPct val="0"/>
        </a:spcBef>
        <a:spcAft>
          <a:spcPct val="0"/>
        </a:spcAft>
        <a:defRPr sz="4267" kern="1200">
          <a:solidFill>
            <a:srgbClr val="CD113B"/>
          </a:solidFill>
          <a:latin typeface="Arial"/>
          <a:ea typeface="Geneva" pitchFamily="37" charset="-128"/>
          <a:cs typeface="Arial"/>
        </a:defRPr>
      </a:lvl1pPr>
      <a:lvl2pPr algn="l" defTabSz="609585" rtl="0" eaLnBrk="0" fontAlgn="base" hangingPunct="0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2pPr>
      <a:lvl3pPr algn="l" defTabSz="609585" rtl="0" eaLnBrk="0" fontAlgn="base" hangingPunct="0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3pPr>
      <a:lvl4pPr algn="l" defTabSz="609585" rtl="0" eaLnBrk="0" fontAlgn="base" hangingPunct="0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4pPr>
      <a:lvl5pPr algn="l" defTabSz="609585" rtl="0" eaLnBrk="0" fontAlgn="base" hangingPunct="0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5pPr>
      <a:lvl6pPr marL="609585" algn="l" defTabSz="609585" rtl="0" fontAlgn="base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</a:defRPr>
      </a:lvl6pPr>
      <a:lvl7pPr marL="1219170" algn="l" defTabSz="609585" rtl="0" fontAlgn="base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</a:defRPr>
      </a:lvl7pPr>
      <a:lvl8pPr marL="1828754" algn="l" defTabSz="609585" rtl="0" fontAlgn="base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</a:defRPr>
      </a:lvl8pPr>
      <a:lvl9pPr marL="2438339" algn="l" defTabSz="609585" rtl="0" fontAlgn="base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pitchFamily="37" charset="-128"/>
          <a:cs typeface="Geneva" pitchFamily="37" charset="-128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Geneva" pitchFamily="37" charset="-128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Geneva" pitchFamily="37" charset="-128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chemeClr val="tx1"/>
          </a:solidFill>
          <a:latin typeface="+mn-lt"/>
          <a:ea typeface="Geneva" pitchFamily="37" charset="-128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 kern="1200">
          <a:solidFill>
            <a:schemeClr val="tx1"/>
          </a:solidFill>
          <a:latin typeface="+mn-lt"/>
          <a:ea typeface="Geneva" pitchFamily="37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21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26.svg"/><Relationship Id="rId4" Type="http://schemas.openxmlformats.org/officeDocument/2006/relationships/image" Target="../media/image31.svg"/><Relationship Id="rId9" Type="http://schemas.openxmlformats.org/officeDocument/2006/relationships/image" Target="../media/image25.png"/><Relationship Id="rId14" Type="http://schemas.openxmlformats.org/officeDocument/2006/relationships/image" Target="../media/image2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3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48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0" Type="http://schemas.openxmlformats.org/officeDocument/2006/relationships/image" Target="../media/image46.svg"/><Relationship Id="rId4" Type="http://schemas.openxmlformats.org/officeDocument/2006/relationships/image" Target="../media/image12.svg"/><Relationship Id="rId9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3DA74-9D26-4A66-94C6-AF6D2540E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530707"/>
            <a:ext cx="10363200" cy="891931"/>
          </a:xfrm>
        </p:spPr>
        <p:txBody>
          <a:bodyPr>
            <a:normAutofit fontScale="90000"/>
          </a:bodyPr>
          <a:lstStyle/>
          <a:p>
            <a:pPr algn="l"/>
            <a:r>
              <a:rPr lang="en-US" b="0"/>
              <a:t>Acute Lymphoblastic Leukemia in Adolescents and Young Adults – Relapsed/Refractory Management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A7A0DF7-3A2B-8846-AACF-AB69A37D8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787382"/>
            <a:ext cx="9568543" cy="2791640"/>
          </a:xfrm>
        </p:spPr>
        <p:txBody>
          <a:bodyPr lIns="91440" tIns="45720" rIns="91440" bIns="45720" anchor="t">
            <a:noAutofit/>
          </a:bodyPr>
          <a:lstStyle/>
          <a:p>
            <a:pPr algn="l"/>
            <a:r>
              <a:rPr lang="en-CA" b="1" i="1" cap="none" dirty="0">
                <a:solidFill>
                  <a:schemeClr val="tx1">
                    <a:lumMod val="49000"/>
                    <a:lumOff val="51000"/>
                  </a:schemeClr>
                </a:solidFill>
                <a:ea typeface="Geneva"/>
              </a:rPr>
              <a:t>An Educational Slide Set </a:t>
            </a:r>
          </a:p>
          <a:p>
            <a:pPr algn="l">
              <a:spcBef>
                <a:spcPts val="20"/>
              </a:spcBef>
            </a:pPr>
            <a:r>
              <a:rPr lang="en-US" sz="2000" cap="none" dirty="0">
                <a:solidFill>
                  <a:schemeClr val="tx1">
                    <a:lumMod val="49000"/>
                    <a:lumOff val="51000"/>
                  </a:schemeClr>
                </a:solidFill>
                <a:ea typeface="Calibri"/>
                <a:cs typeface="Calibri"/>
              </a:rPr>
              <a:t>American Society of Hematology 2026 guidelines for Relapsed/Refractory Management of Acute Lymphoblastic Leukemia in Adolescents and Young Adults (ALL in AYAs)</a:t>
            </a:r>
            <a:endParaRPr lang="en-US">
              <a:solidFill>
                <a:schemeClr val="tx1">
                  <a:lumMod val="49000"/>
                  <a:lumOff val="51000"/>
                </a:schemeClr>
              </a:solidFill>
            </a:endParaRPr>
          </a:p>
          <a:p>
            <a:pPr algn="l"/>
            <a:endParaRPr lang="en-US" sz="1800" b="1" cap="none" dirty="0">
              <a:solidFill>
                <a:schemeClr val="tx1">
                  <a:lumMod val="49000"/>
                  <a:lumOff val="51000"/>
                </a:schemeClr>
              </a:solidFill>
            </a:endParaRPr>
          </a:p>
          <a:p>
            <a:pPr algn="l">
              <a:spcBef>
                <a:spcPts val="400"/>
              </a:spcBef>
              <a:spcAft>
                <a:spcPts val="400"/>
              </a:spcAft>
            </a:pPr>
            <a:r>
              <a:rPr lang="en-US" sz="1600" b="1" cap="none" dirty="0">
                <a:solidFill>
                  <a:schemeClr val="tx1">
                    <a:lumMod val="49000"/>
                    <a:lumOff val="51000"/>
                  </a:schemeClr>
                </a:solidFill>
                <a:ea typeface="Geneva"/>
              </a:rPr>
              <a:t>Slide set authors: </a:t>
            </a:r>
            <a:endParaRPr lang="en-US">
              <a:solidFill>
                <a:schemeClr val="tx1">
                  <a:lumMod val="49000"/>
                  <a:lumOff val="51000"/>
                </a:schemeClr>
              </a:solidFill>
            </a:endParaRPr>
          </a:p>
          <a:p>
            <a:pPr algn="l">
              <a:spcBef>
                <a:spcPts val="400"/>
              </a:spcBef>
              <a:spcAft>
                <a:spcPts val="100"/>
              </a:spcAft>
            </a:pPr>
            <a:r>
              <a:rPr lang="en-US" sz="1600" cap="none" dirty="0">
                <a:solidFill>
                  <a:schemeClr val="tx1">
                    <a:lumMod val="49000"/>
                    <a:lumOff val="51000"/>
                  </a:schemeClr>
                </a:solidFill>
                <a:ea typeface="Geneva"/>
              </a:rPr>
              <a:t>Kristen O'Dwyer, MD</a:t>
            </a:r>
            <a:endParaRPr lang="en-US" dirty="0">
              <a:solidFill>
                <a:schemeClr val="tx1">
                  <a:lumMod val="49000"/>
                  <a:lumOff val="51000"/>
                </a:schemeClr>
              </a:solidFill>
            </a:endParaRPr>
          </a:p>
          <a:p>
            <a:pPr algn="l">
              <a:spcBef>
                <a:spcPts val="400"/>
              </a:spcBef>
              <a:spcAft>
                <a:spcPts val="100"/>
              </a:spcAft>
            </a:pPr>
            <a:r>
              <a:rPr lang="en-US" sz="1600" cap="none" dirty="0">
                <a:solidFill>
                  <a:schemeClr val="tx1">
                    <a:lumMod val="49000"/>
                    <a:lumOff val="51000"/>
                  </a:schemeClr>
                </a:solidFill>
                <a:ea typeface="Geneva"/>
              </a:rPr>
              <a:t>Ajoy Dias, MD</a:t>
            </a:r>
            <a:endParaRPr lang="en-US" sz="1600" cap="none">
              <a:solidFill>
                <a:schemeClr val="tx1">
                  <a:lumMod val="49000"/>
                  <a:lumOff val="51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8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patient's reaction&#10;&#10;Description automatically generated">
            <a:extLst>
              <a:ext uri="{FF2B5EF4-FFF2-40B4-BE49-F238E27FC236}">
                <a16:creationId xmlns:a16="http://schemas.microsoft.com/office/drawing/2014/main" id="{57B4ECAA-84B4-8ABC-F390-5C784ACF5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3" y="1528763"/>
            <a:ext cx="10096019" cy="2403813"/>
          </a:xfrm>
          <a:prstGeom prst="rect">
            <a:avLst/>
          </a:prstGeom>
          <a:ln>
            <a:noFill/>
          </a:ln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2471B94-1D9F-A1F6-84A1-C2ED1C2725EE}"/>
              </a:ext>
            </a:extLst>
          </p:cNvPr>
          <p:cNvCxnSpPr/>
          <p:nvPr/>
        </p:nvCxnSpPr>
        <p:spPr>
          <a:xfrm>
            <a:off x="87479" y="4185978"/>
            <a:ext cx="11767803" cy="3464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6BA47A1C-103D-02AC-067F-0FFA629C4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5403" y="3874168"/>
            <a:ext cx="5016642" cy="313908"/>
          </a:xfrm>
        </p:spPr>
        <p:txBody>
          <a:bodyPr anchor="ctr"/>
          <a:lstStyle/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* Hunger S and Raetz E  </a:t>
            </a:r>
            <a:r>
              <a:rPr lang="en-US" sz="1400" i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Blood</a:t>
            </a:r>
            <a:r>
              <a:rPr lang="en-US" sz="1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2020;136(16):1803–1812)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DE39CA5-207A-C296-A876-5A4324791F43}"/>
              </a:ext>
            </a:extLst>
          </p:cNvPr>
          <p:cNvGrpSpPr/>
          <p:nvPr/>
        </p:nvGrpSpPr>
        <p:grpSpPr>
          <a:xfrm>
            <a:off x="78419" y="4220624"/>
            <a:ext cx="10182695" cy="2379383"/>
            <a:chOff x="-222169" y="2569691"/>
            <a:chExt cx="8229600" cy="2206040"/>
          </a:xfrm>
        </p:grpSpPr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99AE983B-B2B8-4351-5143-2B62309A5D5A}"/>
                </a:ext>
              </a:extLst>
            </p:cNvPr>
            <p:cNvSpPr txBox="1">
              <a:spLocks/>
            </p:cNvSpPr>
            <p:nvPr/>
          </p:nvSpPr>
          <p:spPr>
            <a:xfrm>
              <a:off x="-222169" y="2569691"/>
              <a:ext cx="8229600" cy="535154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rgbClr val="CD113B"/>
                  </a:solidFill>
                  <a:latin typeface="Arial"/>
                  <a:ea typeface="Geneva" pitchFamily="37" charset="-128"/>
                  <a:cs typeface="Arial"/>
                </a:defRPr>
              </a:lvl1pPr>
              <a:lvl2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800000"/>
                  </a:solidFill>
                  <a:latin typeface="Times New Roman" pitchFamily="37" charset="0"/>
                  <a:ea typeface="Geneva" pitchFamily="37" charset="-128"/>
                  <a:cs typeface="Times New Roman" pitchFamily="18" charset="0"/>
                </a:defRPr>
              </a:lvl2pPr>
              <a:lvl3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800000"/>
                  </a:solidFill>
                  <a:latin typeface="Times New Roman" pitchFamily="37" charset="0"/>
                  <a:ea typeface="Geneva" pitchFamily="37" charset="-128"/>
                  <a:cs typeface="Times New Roman" pitchFamily="18" charset="0"/>
                </a:defRPr>
              </a:lvl3pPr>
              <a:lvl4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800000"/>
                  </a:solidFill>
                  <a:latin typeface="Times New Roman" pitchFamily="37" charset="0"/>
                  <a:ea typeface="Geneva" pitchFamily="37" charset="-128"/>
                  <a:cs typeface="Times New Roman" pitchFamily="18" charset="0"/>
                </a:defRPr>
              </a:lvl4pPr>
              <a:lvl5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800000"/>
                  </a:solidFill>
                  <a:latin typeface="Times New Roman" pitchFamily="37" charset="0"/>
                  <a:ea typeface="Geneva" pitchFamily="37" charset="-128"/>
                  <a:cs typeface="Times New Roman" pitchFamily="18" charset="0"/>
                </a:defRPr>
              </a:lvl5pPr>
              <a:lvl6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800000"/>
                  </a:solidFill>
                  <a:latin typeface="Times New Roman" pitchFamily="37" charset="0"/>
                  <a:ea typeface="Geneva" pitchFamily="37" charset="-128"/>
                </a:defRPr>
              </a:lvl6pPr>
              <a:lvl7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800000"/>
                  </a:solidFill>
                  <a:latin typeface="Times New Roman" pitchFamily="37" charset="0"/>
                  <a:ea typeface="Geneva" pitchFamily="37" charset="-128"/>
                </a:defRPr>
              </a:lvl7pPr>
              <a:lvl8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800000"/>
                  </a:solidFill>
                  <a:latin typeface="Times New Roman" pitchFamily="37" charset="0"/>
                  <a:ea typeface="Geneva" pitchFamily="37" charset="-128"/>
                </a:defRPr>
              </a:lvl8pPr>
              <a:lvl9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800000"/>
                  </a:solidFill>
                  <a:latin typeface="Times New Roman" pitchFamily="37" charset="0"/>
                  <a:ea typeface="Geneva" pitchFamily="37" charset="-128"/>
                </a:defRPr>
              </a:lvl9pPr>
            </a:lstStyle>
            <a:p>
              <a:r>
                <a:rPr lang="en-US" sz="2800" dirty="0">
                  <a:solidFill>
                    <a:srgbClr val="715073"/>
                  </a:solidFill>
                  <a:latin typeface="Calibri"/>
                  <a:ea typeface="Geneva"/>
                </a:rPr>
                <a:t>Adult approach to first relapse of B-ALL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E360CB5-BA19-9F18-9259-92C883150B4F}"/>
                </a:ext>
              </a:extLst>
            </p:cNvPr>
            <p:cNvGrpSpPr/>
            <p:nvPr/>
          </p:nvGrpSpPr>
          <p:grpSpPr>
            <a:xfrm>
              <a:off x="-115800" y="3031874"/>
              <a:ext cx="7318999" cy="1743857"/>
              <a:chOff x="-164074" y="3031874"/>
              <a:chExt cx="7165149" cy="1743857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F9D38E-0181-1E86-9D73-489D689BC3F4}"/>
                  </a:ext>
                </a:extLst>
              </p:cNvPr>
              <p:cNvSpPr txBox="1"/>
              <p:nvPr/>
            </p:nvSpPr>
            <p:spPr>
              <a:xfrm>
                <a:off x="3372259" y="4433306"/>
                <a:ext cx="1101143" cy="342425"/>
              </a:xfrm>
              <a:prstGeom prst="rect">
                <a:avLst/>
              </a:prstGeom>
              <a:solidFill>
                <a:srgbClr val="BFE0E3"/>
              </a:solidFill>
              <a:ln>
                <a:solidFill>
                  <a:schemeClr val="tx1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r>
                  <a:rPr lang="en-US" dirty="0">
                    <a:latin typeface="Calibri"/>
                    <a:ea typeface="Calibri"/>
                    <a:cs typeface="Calibri"/>
                  </a:rPr>
                  <a:t>MRD &lt;0.01%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562A40EC-76EC-7F7E-7490-C5D98D96F321}"/>
                  </a:ext>
                </a:extLst>
              </p:cNvPr>
              <p:cNvGrpSpPr/>
              <p:nvPr/>
            </p:nvGrpSpPr>
            <p:grpSpPr>
              <a:xfrm>
                <a:off x="-164074" y="3371058"/>
                <a:ext cx="4797034" cy="1066897"/>
                <a:chOff x="-164074" y="3371058"/>
                <a:chExt cx="4797034" cy="1066897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F29D61B5-F7B9-E009-5E0B-7D7946C62D2B}"/>
                    </a:ext>
                  </a:extLst>
                </p:cNvPr>
                <p:cNvGrpSpPr/>
                <p:nvPr/>
              </p:nvGrpSpPr>
              <p:grpSpPr>
                <a:xfrm>
                  <a:off x="-164074" y="3371058"/>
                  <a:ext cx="4451594" cy="1066897"/>
                  <a:chOff x="-164074" y="3371058"/>
                  <a:chExt cx="4451594" cy="1066897"/>
                </a:xfrm>
              </p:grpSpPr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CDE8C592-B3E3-9259-5E3B-72D71B00D26A}"/>
                      </a:ext>
                    </a:extLst>
                  </p:cNvPr>
                  <p:cNvSpPr/>
                  <p:nvPr/>
                </p:nvSpPr>
                <p:spPr>
                  <a:xfrm>
                    <a:off x="-164074" y="3570499"/>
                    <a:ext cx="1229360" cy="804702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rPr>
                      <a:t>B-ALL first marrow relapse</a:t>
                    </a:r>
                  </a:p>
                </p:txBody>
              </p:sp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B0184AF0-F330-9879-2818-533C083D3BF8}"/>
                      </a:ext>
                    </a:extLst>
                  </p:cNvPr>
                  <p:cNvSpPr/>
                  <p:nvPr/>
                </p:nvSpPr>
                <p:spPr>
                  <a:xfrm>
                    <a:off x="1432340" y="3510637"/>
                    <a:ext cx="1844801" cy="864559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solidFill>
                      <a:schemeClr val="accent6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40" tIns="45720" rIns="91440" bIns="45720" rtlCol="0" anchor="b"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rPr>
                      <a:t>CD22 and/or CD19 directed therapy</a:t>
                    </a:r>
                  </a:p>
                  <a:p>
                    <a:r>
                      <a:rPr lang="en-US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rPr>
                      <a:t>+/- low dose chemo</a:t>
                    </a:r>
                  </a:p>
                </p:txBody>
              </p:sp>
              <p:cxnSp>
                <p:nvCxnSpPr>
                  <p:cNvPr id="10" name="Straight Arrow Connector 9">
                    <a:extLst>
                      <a:ext uri="{FF2B5EF4-FFF2-40B4-BE49-F238E27FC236}">
                        <a16:creationId xmlns:a16="http://schemas.microsoft.com/office/drawing/2014/main" id="{DBD4CED3-432C-D973-7BB1-80DA86A76F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76739" y="3979939"/>
                    <a:ext cx="345440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B0A78061-B735-EFA3-388C-576F61010A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03600" y="3901440"/>
                    <a:ext cx="873760" cy="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F9D0DBE5-75F0-7652-C5F6-FAC6130FCC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87520" y="3371058"/>
                    <a:ext cx="0" cy="106689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A75D7A40-94D8-0F00-B3E5-6A5C47DD66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87520" y="3383280"/>
                  <a:ext cx="34544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AABC13AC-A685-4088-1148-C68A738E95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87520" y="4429760"/>
                  <a:ext cx="34544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1DA5DF2-82C9-3CBD-D886-A26CE7960A8E}"/>
                  </a:ext>
                </a:extLst>
              </p:cNvPr>
              <p:cNvSpPr/>
              <p:nvPr/>
            </p:nvSpPr>
            <p:spPr>
              <a:xfrm>
                <a:off x="4643120" y="4291367"/>
                <a:ext cx="987764" cy="261610"/>
              </a:xfrm>
              <a:prstGeom prst="rect">
                <a:avLst/>
              </a:prstGeom>
              <a:solidFill>
                <a:srgbClr val="BFE0E3"/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rPr>
                  <a:t>HSCT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E5B2221-A05D-CE47-4113-D722B99823DE}"/>
                  </a:ext>
                </a:extLst>
              </p:cNvPr>
              <p:cNvSpPr txBox="1"/>
              <p:nvPr/>
            </p:nvSpPr>
            <p:spPr>
              <a:xfrm>
                <a:off x="3390856" y="3031874"/>
                <a:ext cx="1101143" cy="34242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/>
                    <a:ea typeface="Calibri"/>
                    <a:cs typeface="Calibri"/>
                  </a:rPr>
                  <a:t>MRD </a:t>
                </a:r>
                <a:r>
                  <a:rPr lang="en-US" u="sng" dirty="0">
                    <a:latin typeface="Calibri"/>
                    <a:ea typeface="Calibri"/>
                    <a:cs typeface="Calibri"/>
                  </a:rPr>
                  <a:t>&gt;</a:t>
                </a:r>
                <a:r>
                  <a:rPr lang="en-US" dirty="0">
                    <a:latin typeface="Calibri"/>
                    <a:ea typeface="Calibri"/>
                    <a:cs typeface="Calibri"/>
                  </a:rPr>
                  <a:t>0.01%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802951D-F356-5EF8-10FF-3AD9C980BE51}"/>
                  </a:ext>
                </a:extLst>
              </p:cNvPr>
              <p:cNvSpPr/>
              <p:nvPr/>
            </p:nvSpPr>
            <p:spPr>
              <a:xfrm>
                <a:off x="4633795" y="3256557"/>
                <a:ext cx="2367280" cy="2616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rPr>
                  <a:t>Pursue alternative strategy</a:t>
                </a:r>
              </a:p>
            </p:txBody>
          </p:sp>
        </p:grp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F7EC4E58-0706-835E-2DDD-306242649100}"/>
              </a:ext>
            </a:extLst>
          </p:cNvPr>
          <p:cNvSpPr/>
          <p:nvPr/>
        </p:nvSpPr>
        <p:spPr>
          <a:xfrm>
            <a:off x="2399080" y="2413211"/>
            <a:ext cx="1320303" cy="87369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38D75EC-0108-F1CB-3FAB-A44F56F76B86}"/>
              </a:ext>
            </a:extLst>
          </p:cNvPr>
          <p:cNvSpPr/>
          <p:nvPr/>
        </p:nvSpPr>
        <p:spPr>
          <a:xfrm>
            <a:off x="1967761" y="5045382"/>
            <a:ext cx="2751423" cy="135074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936EFA7-BCF1-48E0-6517-B278F98AD75B}"/>
              </a:ext>
            </a:extLst>
          </p:cNvPr>
          <p:cNvSpPr txBox="1"/>
          <p:nvPr/>
        </p:nvSpPr>
        <p:spPr>
          <a:xfrm>
            <a:off x="2628775" y="2008428"/>
            <a:ext cx="731290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RR-1,2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F1DF13C-1860-4DB9-E12F-290AC8715781}"/>
              </a:ext>
            </a:extLst>
          </p:cNvPr>
          <p:cNvSpPr txBox="1"/>
          <p:nvPr/>
        </p:nvSpPr>
        <p:spPr>
          <a:xfrm>
            <a:off x="2905339" y="4658304"/>
            <a:ext cx="797013" cy="369332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RR-1,2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76" y="1152619"/>
            <a:ext cx="10972800" cy="713539"/>
          </a:xfrm>
        </p:spPr>
        <p:txBody>
          <a:bodyPr anchor="ctr"/>
          <a:lstStyle/>
          <a:p>
            <a:r>
              <a:rPr lang="en-US" sz="2800" dirty="0">
                <a:latin typeface="Calibri"/>
                <a:ea typeface="Geneva"/>
              </a:rPr>
              <a:t>Pediatric approach to first relapse of B-ALL*</a:t>
            </a:r>
          </a:p>
        </p:txBody>
      </p:sp>
    </p:spTree>
    <p:extLst>
      <p:ext uri="{BB962C8B-B14F-4D97-AF65-F5344CB8AC3E}">
        <p14:creationId xmlns:p14="http://schemas.microsoft.com/office/powerpoint/2010/main" val="1460987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E1E18-BAE3-4196-8EE5-29A702D24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8E04F-70C0-79E2-D5DB-DBDFE72B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0" y="2263435"/>
            <a:ext cx="11772900" cy="896004"/>
          </a:xfrm>
        </p:spPr>
        <p:txBody>
          <a:bodyPr lIns="0" tIns="0" rIns="0" bIns="0" anchor="t"/>
          <a:lstStyle/>
          <a:p>
            <a:r>
              <a:rPr lang="en-US" sz="24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</a:rPr>
              <a:t>What salvage regimen would you recommend for an AYA patient with first relapse or refractory B-ALL? </a:t>
            </a:r>
            <a:r>
              <a:rPr lang="en-US" sz="2400" b="1" dirty="0">
                <a:solidFill>
                  <a:schemeClr val="tx1"/>
                </a:solidFill>
                <a:latin typeface="Calibri"/>
                <a:ea typeface="Calibri"/>
              </a:rPr>
              <a:t> </a:t>
            </a:r>
            <a:br>
              <a:rPr lang="en-US" sz="2400" b="1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400" b="1">
              <a:solidFill>
                <a:schemeClr val="tx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6570F-DD1D-09A0-7508-E504110DD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47" y="3391428"/>
            <a:ext cx="11508306" cy="1494868"/>
          </a:xfrm>
        </p:spPr>
        <p:txBody>
          <a:bodyPr lIns="0" tIns="0" rIns="0" bIns="0" anchor="t"/>
          <a:lstStyle/>
          <a:p>
            <a:pPr marL="457200" indent="-457200">
              <a:buAutoNum type="alphaLcPeriod"/>
            </a:pP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Intensive multi-agent chemotherapy (asparaginase or non-asparaginase containing)</a:t>
            </a:r>
          </a:p>
          <a:p>
            <a:pPr marL="457200" indent="-457200">
              <a:buAutoNum type="alphaLcPeriod"/>
            </a:pP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Immunotherapy with </a:t>
            </a:r>
            <a:r>
              <a:rPr lang="en-US" sz="2400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inotuzumab</a:t>
            </a: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or blinatumomab</a:t>
            </a:r>
          </a:p>
          <a:p>
            <a:pPr marL="457200" indent="-457200">
              <a:buAutoNum type="alphaLcPeriod"/>
            </a:pP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Chimeric antigen receptor therapy (CAR T-cell therapy)</a:t>
            </a:r>
          </a:p>
          <a:p>
            <a:pPr marL="457200" indent="-457200">
              <a:buAutoNum type="alphaLcPeriod"/>
            </a:pP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highlight>
                <a:srgbClr val="FFFF00"/>
              </a:highlight>
              <a:latin typeface="Calibri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BE3735-2F6B-A5ED-CB44-635DA3952A32}"/>
              </a:ext>
            </a:extLst>
          </p:cNvPr>
          <p:cNvSpPr txBox="1"/>
          <p:nvPr/>
        </p:nvSpPr>
        <p:spPr>
          <a:xfrm>
            <a:off x="707923" y="3846534"/>
            <a:ext cx="6931742" cy="33183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D35261-3110-31F8-2A52-89D3ECDA9AC9}"/>
              </a:ext>
            </a:extLst>
          </p:cNvPr>
          <p:cNvSpPr txBox="1">
            <a:spLocks/>
          </p:cNvSpPr>
          <p:nvPr/>
        </p:nvSpPr>
        <p:spPr>
          <a:xfrm>
            <a:off x="336921" y="1278699"/>
            <a:ext cx="10972800" cy="713539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2667" b="0" kern="1200" cap="none" baseline="0">
                <a:solidFill>
                  <a:srgbClr val="715073"/>
                </a:solidFill>
                <a:latin typeface="+mj-lt"/>
                <a:ea typeface="Geneva" pitchFamily="37" charset="-128"/>
                <a:cs typeface="Arial"/>
              </a:defRPr>
            </a:lvl1pPr>
            <a:lvl2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2pPr>
            <a:lvl3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3pPr>
            <a:lvl4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4pPr>
            <a:lvl5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5pPr>
            <a:lvl6pPr marL="609585" algn="l" defTabSz="609585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6pPr>
            <a:lvl7pPr marL="1219170" algn="l" defTabSz="609585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7pPr>
            <a:lvl8pPr marL="1828754" algn="l" defTabSz="609585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8pPr>
            <a:lvl9pPr marL="2438339" algn="l" defTabSz="609585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9pPr>
          </a:lstStyle>
          <a:p>
            <a:r>
              <a:rPr lang="en-US" sz="2650" dirty="0">
                <a:latin typeface="Calibri"/>
                <a:ea typeface="Calibri"/>
                <a:cs typeface="Calibri"/>
              </a:rPr>
              <a:t>Case 1: First relapse of B-ALL</a:t>
            </a:r>
          </a:p>
        </p:txBody>
      </p:sp>
    </p:spTree>
    <p:extLst>
      <p:ext uri="{BB962C8B-B14F-4D97-AF65-F5344CB8AC3E}">
        <p14:creationId xmlns:p14="http://schemas.microsoft.com/office/powerpoint/2010/main" val="1355510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96E48-C465-F480-3EB7-F5AE7CACC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692E2-8CB6-3596-9A16-446B888FE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22" y="1229449"/>
            <a:ext cx="10972800" cy="713539"/>
          </a:xfrm>
        </p:spPr>
        <p:txBody>
          <a:bodyPr lIns="0" tIns="0" anchor="ctr"/>
          <a:lstStyle/>
          <a:p>
            <a:r>
              <a:rPr lang="en-US" sz="2800" dirty="0">
                <a:latin typeface="Calibri"/>
                <a:ea typeface="Calibri"/>
                <a:cs typeface="Calibri"/>
              </a:rPr>
              <a:t>Recommendations 1 and 2: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26DA65-5202-D43E-705C-D849EA27D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822072"/>
              </p:ext>
            </p:extLst>
          </p:nvPr>
        </p:nvGraphicFramePr>
        <p:xfrm>
          <a:off x="170947" y="1942988"/>
          <a:ext cx="11859838" cy="1859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42975">
                  <a:extLst>
                    <a:ext uri="{9D8B030D-6E8A-4147-A177-3AD203B41FA5}">
                      <a16:colId xmlns:a16="http://schemas.microsoft.com/office/drawing/2014/main" val="3322778679"/>
                    </a:ext>
                  </a:extLst>
                </a:gridCol>
                <a:gridCol w="1507066">
                  <a:extLst>
                    <a:ext uri="{9D8B030D-6E8A-4147-A177-3AD203B41FA5}">
                      <a16:colId xmlns:a16="http://schemas.microsoft.com/office/drawing/2014/main" val="2016651713"/>
                    </a:ext>
                  </a:extLst>
                </a:gridCol>
                <a:gridCol w="2709797">
                  <a:extLst>
                    <a:ext uri="{9D8B030D-6E8A-4147-A177-3AD203B41FA5}">
                      <a16:colId xmlns:a16="http://schemas.microsoft.com/office/drawing/2014/main" val="4036740786"/>
                    </a:ext>
                  </a:extLst>
                </a:gridCol>
              </a:tblGrid>
              <a:tr h="314132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Calibri"/>
                        </a:rPr>
                        <a:t>Recommendation</a:t>
                      </a:r>
                    </a:p>
                  </a:txBody>
                  <a:tcPr>
                    <a:solidFill>
                      <a:srgbClr val="E23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/>
                        </a:rPr>
                        <a:t>Strength</a:t>
                      </a:r>
                    </a:p>
                  </a:txBody>
                  <a:tcPr>
                    <a:solidFill>
                      <a:srgbClr val="E23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/>
                        </a:rPr>
                        <a:t>Evidence Certainty</a:t>
                      </a:r>
                    </a:p>
                  </a:txBody>
                  <a:tcPr>
                    <a:solidFill>
                      <a:srgbClr val="E23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82136"/>
                  </a:ext>
                </a:extLst>
              </a:tr>
              <a:tr h="87657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Calibri"/>
                        </a:rPr>
                        <a:t>For AYAs with relapsed or refractory B-ALL, the ASH guideline panel </a:t>
                      </a:r>
                      <a:r>
                        <a:rPr lang="en-US" sz="2200" b="1" i="1" dirty="0">
                          <a:solidFill>
                            <a:schemeClr val="tx1"/>
                          </a:solidFill>
                          <a:latin typeface="Calibri"/>
                        </a:rPr>
                        <a:t>recommends</a:t>
                      </a:r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Calibri"/>
                        </a:rPr>
                        <a:t> the use of immunotherapy [(</a:t>
                      </a:r>
                      <a:r>
                        <a:rPr lang="en-CA" sz="2200" i="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including CD19-directed antibody (blinatumomab) and CD22-directed antibody (</a:t>
                      </a:r>
                      <a:r>
                        <a:rPr lang="en-CA" sz="2200" i="0" kern="120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inotuzumab</a:t>
                      </a:r>
                      <a:r>
                        <a:rPr lang="en-CA" sz="2200" i="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2200" i="0" kern="120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ozogamicin</a:t>
                      </a:r>
                      <a:r>
                        <a:rPr lang="en-CA" sz="2200" i="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)]</a:t>
                      </a:r>
                      <a:r>
                        <a:rPr lang="en-US" sz="2200" i="0" dirty="0">
                          <a:effectLst/>
                          <a:latin typeface="Calibri"/>
                        </a:rPr>
                        <a:t> over chemotherapy</a:t>
                      </a:r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/>
                        </a:rPr>
                        <a:t>Strong</a:t>
                      </a:r>
                    </a:p>
                    <a:p>
                      <a:pPr algn="ctr"/>
                      <a:endParaRPr lang="en-US" sz="2200" dirty="0"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/>
                        </a:rPr>
                        <a:t>Low</a:t>
                      </a:r>
                    </a:p>
                    <a:p>
                      <a:pPr algn="ctr"/>
                      <a:endParaRPr lang="en-US" sz="2200" dirty="0"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393703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0C6E7B-4D81-3671-1D76-487A59383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88" y="4102697"/>
            <a:ext cx="11606645" cy="2264235"/>
          </a:xfrm>
        </p:spPr>
        <p:txBody>
          <a:bodyPr lIns="0" tIns="0" rIns="0" bIns="0" anchor="t"/>
          <a:lstStyle/>
          <a:p>
            <a:pPr marL="0" indent="0">
              <a:buNone/>
            </a:pPr>
            <a:r>
              <a:rPr lang="en-US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Remarks:</a:t>
            </a: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456565" indent="-456565">
              <a:spcBef>
                <a:spcPts val="1200"/>
              </a:spcBef>
            </a:pPr>
            <a:r>
              <a:rPr lang="en-CA" sz="20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The panel highlighted the potential need to debulk prior to proceeding with </a:t>
            </a:r>
            <a:r>
              <a:rPr lang="en-CA" sz="2000" b="1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blinatumomab </a:t>
            </a:r>
            <a:r>
              <a:rPr lang="en-CA" sz="20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for individuals with high blast counts at relapse.</a:t>
            </a:r>
            <a:endParaRPr lang="en-CA" sz="2000">
              <a:solidFill>
                <a:schemeClr val="tx1">
                  <a:lumMod val="49000"/>
                  <a:lumOff val="51000"/>
                </a:schemeClr>
              </a:solidFill>
              <a:effectLst/>
              <a:highlight>
                <a:srgbClr val="F2F2F2"/>
              </a:highlight>
              <a:latin typeface="Calibri"/>
              <a:ea typeface="Calibri"/>
              <a:cs typeface="Calibri"/>
            </a:endParaRPr>
          </a:p>
          <a:p>
            <a:pPr marL="456565" indent="-456565">
              <a:spcBef>
                <a:spcPts val="1200"/>
              </a:spcBef>
            </a:pPr>
            <a:r>
              <a:rPr lang="en-CA" sz="20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The panel highlighted the need to consider the risk of </a:t>
            </a:r>
            <a:r>
              <a:rPr lang="en-CA" sz="2000" err="1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veno</a:t>
            </a:r>
            <a:r>
              <a:rPr lang="en-CA" sz="20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-occlusive disease in individuals intended to proceed with allogeneic hematopoietic stem cell transplantation (</a:t>
            </a:r>
            <a:r>
              <a:rPr lang="en-CA" sz="2000" err="1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allo</a:t>
            </a:r>
            <a:r>
              <a:rPr lang="en-CA" sz="20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-HSCT) following </a:t>
            </a:r>
            <a:r>
              <a:rPr lang="en-CA" sz="2000" err="1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i</a:t>
            </a:r>
            <a:r>
              <a:rPr lang="en-CA" sz="2000" b="1" err="1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notuzumab</a:t>
            </a:r>
            <a:r>
              <a:rPr lang="en-CA" sz="2000" b="1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CA" sz="2000" b="1" err="1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ozogamicin</a:t>
            </a:r>
            <a:r>
              <a:rPr lang="en-CA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.</a:t>
            </a:r>
            <a:endParaRPr lang="en-US" sz="2000" dirty="0">
              <a:solidFill>
                <a:schemeClr val="tx1">
                  <a:lumMod val="49000"/>
                  <a:lumOff val="51000"/>
                </a:schemeClr>
              </a:solidFill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7" name="Picture 6" descr="A green circle with a white tick in it&#10;&#10;Description automatically generated">
            <a:extLst>
              <a:ext uri="{FF2B5EF4-FFF2-40B4-BE49-F238E27FC236}">
                <a16:creationId xmlns:a16="http://schemas.microsoft.com/office/drawing/2014/main" id="{C6DFA05E-542E-1ABA-2992-C1F01065F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364" y="3243313"/>
            <a:ext cx="379484" cy="37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86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D9B2F-02F8-DED5-4E63-B0D422123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39D94-5EB4-6600-616B-2FF8C49A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04" y="1096965"/>
            <a:ext cx="11820391" cy="713539"/>
          </a:xfrm>
        </p:spPr>
        <p:txBody>
          <a:bodyPr lIns="0" tIns="0" anchor="ctr"/>
          <a:lstStyle/>
          <a:p>
            <a:r>
              <a:rPr lang="en-US" sz="2800" dirty="0">
                <a:latin typeface="Calibri"/>
                <a:ea typeface="Calibri"/>
                <a:cs typeface="Calibri"/>
              </a:rPr>
              <a:t>Blinatumomab (Blina) in Relapsed/Refractory B-ALL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D216CD-7640-B890-7B46-302FE461344E}"/>
              </a:ext>
            </a:extLst>
          </p:cNvPr>
          <p:cNvSpPr txBox="1"/>
          <p:nvPr/>
        </p:nvSpPr>
        <p:spPr>
          <a:xfrm>
            <a:off x="97428" y="2161875"/>
            <a:ext cx="6434022" cy="4848526"/>
          </a:xfrm>
          <a:prstGeom prst="rect">
            <a:avLst/>
          </a:prstGeom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285750" lvl="1" indent="-285750" algn="l" defTabSz="800100"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Higher remission rates</a:t>
            </a:r>
            <a:r>
              <a:rPr lang="en-US" sz="2200" kern="1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endParaRPr lang="en-US">
              <a:solidFill>
                <a:schemeClr val="tx1">
                  <a:lumMod val="49000"/>
                  <a:lumOff val="51000"/>
                </a:schemeClr>
              </a:solidFill>
              <a:ea typeface="Calibri"/>
              <a:cs typeface="Calibri"/>
            </a:endParaRPr>
          </a:p>
          <a:p>
            <a:pPr marL="285750" lvl="1" indent="-285750" algn="l" defTabSz="800100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CR</a:t>
            </a:r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rates: </a:t>
            </a:r>
          </a:p>
          <a:p>
            <a:pPr marL="400050" lvl="2" indent="-285750" algn="l" defTabSz="622300"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sz="18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1 RCT, </a:t>
            </a:r>
            <a:r>
              <a:rPr lang="en-CA" sz="18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RR 2.14, [95% CI 1.40-3.28].28</a:t>
            </a:r>
            <a:endParaRPr lang="en-US" sz="18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marL="400050" lvl="2" indent="-285750" algn="l" defTabSz="622300"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sz="18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3 comparative studies: 60% (</a:t>
            </a:r>
            <a:r>
              <a:rPr lang="en-US" sz="1800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blina</a:t>
            </a:r>
            <a:r>
              <a:rPr lang="en-US" sz="18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) vs. 42% (chemo)</a:t>
            </a:r>
          </a:p>
          <a:p>
            <a:pPr marL="285750" indent="-285750" defTabSz="622300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b="1" kern="1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MRD</a:t>
            </a:r>
            <a:r>
              <a:rPr lang="en-US" kern="1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-negative re</a:t>
            </a:r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mission rates: </a:t>
            </a:r>
          </a:p>
          <a:p>
            <a:pPr marL="400050" lvl="2" indent="-285750" algn="l" defTabSz="622300"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1 RCT, RR 1.71 (95% CI 0.78-3.78)</a:t>
            </a:r>
          </a:p>
          <a:p>
            <a:pPr marL="342900" lvl="1" indent="-342900" defTabSz="622300"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Equal  rates for </a:t>
            </a:r>
            <a:r>
              <a:rPr lang="en-US" sz="2200" b="1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allo</a:t>
            </a: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-HSCT</a:t>
            </a:r>
          </a:p>
          <a:p>
            <a:pPr marL="400050" lvl="2" indent="-285750" defTabSz="622300"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1 RCT, </a:t>
            </a:r>
            <a:r>
              <a:rPr lang="en-CA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RR 1.0, [95% CI </a:t>
            </a:r>
            <a:r>
              <a:rPr lang="en-CA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0.69-1.45]</a:t>
            </a:r>
          </a:p>
          <a:p>
            <a:pPr marL="400050" lvl="2" indent="-285750" algn="l" defTabSz="622300"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3 comparative studies, RR 1.19 [95%CI 0.44-3.22]</a:t>
            </a:r>
            <a:endParaRPr lang="en-US">
              <a:solidFill>
                <a:schemeClr val="tx1">
                  <a:lumMod val="49000"/>
                  <a:lumOff val="51000"/>
                </a:schemeClr>
              </a:solidFill>
              <a:ea typeface="Calibri"/>
              <a:cs typeface="Calibri"/>
            </a:endParaRPr>
          </a:p>
          <a:p>
            <a:pPr marL="342900" lvl="1" indent="-342900" defTabSz="622300"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Survival benefit</a:t>
            </a:r>
            <a:endParaRPr lang="en-US" b="1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42900" lvl="1" indent="-342900" defTabSz="622300"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1 RCT: Hazard of death lower (HR 0.62, 95% CI 0.49-0.79)</a:t>
            </a:r>
            <a:endParaRPr lang="en-US" kern="12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42900" lvl="1" indent="-342900" defTabSz="622300"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3 comparative studies: Lower risk of death at 6, 12, &amp; 36 months (RR 0.62 at 6 </a:t>
            </a:r>
            <a:r>
              <a:rPr lang="en-US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mo</a:t>
            </a:r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, 0.44-0.86 at 12 </a:t>
            </a:r>
            <a:r>
              <a:rPr lang="en-US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mo</a:t>
            </a:r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, 0.78 at 3-yr)</a:t>
            </a:r>
            <a:endParaRPr lang="en-US" kern="12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CFB3DF-C832-04C8-814F-9E7A9A435C1C}"/>
              </a:ext>
            </a:extLst>
          </p:cNvPr>
          <p:cNvSpPr txBox="1"/>
          <p:nvPr/>
        </p:nvSpPr>
        <p:spPr>
          <a:xfrm>
            <a:off x="55676" y="1691875"/>
            <a:ext cx="6040324" cy="461665"/>
          </a:xfrm>
          <a:prstGeom prst="rect">
            <a:avLst/>
          </a:prstGeom>
          <a:solidFill>
            <a:srgbClr val="BFE0E3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Randomized and Comparative Trials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A9A56C-C81C-C122-C5D0-0EF9F7C88CA2}"/>
              </a:ext>
            </a:extLst>
          </p:cNvPr>
          <p:cNvSpPr txBox="1"/>
          <p:nvPr/>
        </p:nvSpPr>
        <p:spPr>
          <a:xfrm>
            <a:off x="6458384" y="2251748"/>
            <a:ext cx="4232377" cy="430887"/>
          </a:xfrm>
          <a:prstGeom prst="rect">
            <a:avLst/>
          </a:prstGeom>
          <a:noFill/>
          <a:ln w="19050"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Response and Transplant Rates: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94EA520-9A7B-0A3D-F333-D1B9EDDBA068}"/>
              </a:ext>
            </a:extLst>
          </p:cNvPr>
          <p:cNvCxnSpPr>
            <a:cxnSpLocks/>
          </p:cNvCxnSpPr>
          <p:nvPr/>
        </p:nvCxnSpPr>
        <p:spPr>
          <a:xfrm>
            <a:off x="6166767" y="2166529"/>
            <a:ext cx="0" cy="354466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C172FF1-A888-593E-B7E9-4830FD5CFE82}"/>
              </a:ext>
            </a:extLst>
          </p:cNvPr>
          <p:cNvGrpSpPr/>
          <p:nvPr/>
        </p:nvGrpSpPr>
        <p:grpSpPr>
          <a:xfrm>
            <a:off x="6291289" y="5829722"/>
            <a:ext cx="5714907" cy="707886"/>
            <a:chOff x="654753" y="5972485"/>
            <a:chExt cx="4587216" cy="76530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72FF08-28BF-E094-C193-66198DF5C4AF}"/>
                </a:ext>
              </a:extLst>
            </p:cNvPr>
            <p:cNvSpPr txBox="1"/>
            <p:nvPr/>
          </p:nvSpPr>
          <p:spPr>
            <a:xfrm>
              <a:off x="654753" y="5972485"/>
              <a:ext cx="4587216" cy="765301"/>
            </a:xfrm>
            <a:prstGeom prst="rect">
              <a:avLst/>
            </a:prstGeom>
            <a:solidFill>
              <a:srgbClr val="F2F2F2"/>
            </a:solidFill>
            <a:ln w="19050"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000" b="1" dirty="0">
                  <a:latin typeface="Calibri"/>
                  <a:ea typeface="Calibri"/>
                  <a:cs typeface="Calibri"/>
                </a:rPr>
                <a:t> </a:t>
              </a:r>
              <a:r>
                <a:rPr lang="en-US" sz="2000" b="1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           Certainty of Evidence:  Low to Very-low</a:t>
              </a:r>
            </a:p>
            <a:p>
              <a:pPr lvl="1"/>
              <a:r>
                <a:rPr lang="en-US" sz="2000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             Primarily due to indirectness of age</a:t>
              </a:r>
            </a:p>
          </p:txBody>
        </p:sp>
        <p:pic>
          <p:nvPicPr>
            <p:cNvPr id="25" name="Graphic 24" descr="Ribbon with solid fill">
              <a:extLst>
                <a:ext uri="{FF2B5EF4-FFF2-40B4-BE49-F238E27FC236}">
                  <a16:creationId xmlns:a16="http://schemas.microsoft.com/office/drawing/2014/main" id="{AE1631D8-5845-06CD-4547-26CA581A8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03869" y="6034425"/>
              <a:ext cx="506491" cy="635076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DF4105D-BC8A-CF19-B39F-492123587044}"/>
              </a:ext>
            </a:extLst>
          </p:cNvPr>
          <p:cNvSpPr txBox="1"/>
          <p:nvPr/>
        </p:nvSpPr>
        <p:spPr>
          <a:xfrm>
            <a:off x="6539919" y="2664354"/>
            <a:ext cx="5083213" cy="925513"/>
          </a:xfrm>
          <a:prstGeom prst="rect">
            <a:avLst/>
          </a:prstGeom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342900" lvl="1" indent="-34290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b="1" kern="1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CR </a:t>
            </a:r>
            <a:r>
              <a:rPr lang="en-US" kern="1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rates</a:t>
            </a:r>
            <a:r>
              <a:rPr lang="en-US" b="1" kern="1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:  </a:t>
            </a:r>
            <a:r>
              <a:rPr lang="en-US" kern="1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44%</a:t>
            </a:r>
            <a:endParaRPr lang="en-US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42900" lvl="1" indent="-34290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MRD-negative </a:t>
            </a:r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responses</a:t>
            </a:r>
            <a:r>
              <a:rPr lang="en-US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78</a:t>
            </a:r>
            <a:r>
              <a:rPr lang="en-US" kern="1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%</a:t>
            </a:r>
            <a:endParaRPr lang="en-US" b="1" kern="12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b="1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Allo</a:t>
            </a:r>
            <a:r>
              <a:rPr lang="en-US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-HSCT </a:t>
            </a:r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rates</a:t>
            </a:r>
            <a:r>
              <a:rPr lang="en-US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:  </a:t>
            </a:r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20-52%</a:t>
            </a:r>
            <a:endParaRPr lang="en-US" kern="12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6" name="Graphic 35" descr="Bar graph with upward trend with solid fill">
            <a:extLst>
              <a:ext uri="{FF2B5EF4-FFF2-40B4-BE49-F238E27FC236}">
                <a16:creationId xmlns:a16="http://schemas.microsoft.com/office/drawing/2014/main" id="{EC0685AA-B6D2-09AC-DE93-F4F04A9474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7001" y="2214387"/>
            <a:ext cx="820283" cy="820283"/>
          </a:xfrm>
          <a:prstGeom prst="rect">
            <a:avLst/>
          </a:prstGeom>
        </p:spPr>
      </p:pic>
      <p:pic>
        <p:nvPicPr>
          <p:cNvPr id="39" name="Graphic 38" descr="IV with solid fill">
            <a:extLst>
              <a:ext uri="{FF2B5EF4-FFF2-40B4-BE49-F238E27FC236}">
                <a16:creationId xmlns:a16="http://schemas.microsoft.com/office/drawing/2014/main" id="{36F03468-7A4F-C8B9-D1A9-4B314E70E5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73100" y="3937255"/>
            <a:ext cx="791852" cy="791852"/>
          </a:xfrm>
          <a:prstGeom prst="rect">
            <a:avLst/>
          </a:prstGeom>
        </p:spPr>
      </p:pic>
      <p:pic>
        <p:nvPicPr>
          <p:cNvPr id="41" name="Graphic 40" descr="Business Growth with solid fill">
            <a:extLst>
              <a:ext uri="{FF2B5EF4-FFF2-40B4-BE49-F238E27FC236}">
                <a16:creationId xmlns:a16="http://schemas.microsoft.com/office/drawing/2014/main" id="{437CB0AC-852A-A8F5-0254-CD7A78C666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71679" y="4839315"/>
            <a:ext cx="791853" cy="791853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2D84939-1B87-4E88-3A97-EE7E8F4D47A0}"/>
              </a:ext>
            </a:extLst>
          </p:cNvPr>
          <p:cNvCxnSpPr>
            <a:cxnSpLocks/>
          </p:cNvCxnSpPr>
          <p:nvPr/>
        </p:nvCxnSpPr>
        <p:spPr>
          <a:xfrm flipH="1">
            <a:off x="95133" y="4165423"/>
            <a:ext cx="461887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5FF34E5-57DF-59EF-801F-9E3E6CAF6856}"/>
              </a:ext>
            </a:extLst>
          </p:cNvPr>
          <p:cNvCxnSpPr>
            <a:cxnSpLocks/>
          </p:cNvCxnSpPr>
          <p:nvPr/>
        </p:nvCxnSpPr>
        <p:spPr>
          <a:xfrm flipH="1">
            <a:off x="149621" y="5177244"/>
            <a:ext cx="461887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64218C2-B591-99C7-DEF6-9761340F96BE}"/>
              </a:ext>
            </a:extLst>
          </p:cNvPr>
          <p:cNvSpPr txBox="1"/>
          <p:nvPr/>
        </p:nvSpPr>
        <p:spPr>
          <a:xfrm>
            <a:off x="6244721" y="1701157"/>
            <a:ext cx="5874669" cy="461665"/>
          </a:xfrm>
          <a:prstGeom prst="rect">
            <a:avLst/>
          </a:prstGeom>
          <a:solidFill>
            <a:srgbClr val="FEE3C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Single-arm Prospective Trials </a:t>
            </a:r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9891491C-EE8A-0F52-A8F1-004623226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556206"/>
              </p:ext>
            </p:extLst>
          </p:nvPr>
        </p:nvGraphicFramePr>
        <p:xfrm>
          <a:off x="6728520" y="4325168"/>
          <a:ext cx="4532793" cy="112776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510931">
                  <a:extLst>
                    <a:ext uri="{9D8B030D-6E8A-4147-A177-3AD203B41FA5}">
                      <a16:colId xmlns:a16="http://schemas.microsoft.com/office/drawing/2014/main" val="3600018034"/>
                    </a:ext>
                  </a:extLst>
                </a:gridCol>
                <a:gridCol w="1510931">
                  <a:extLst>
                    <a:ext uri="{9D8B030D-6E8A-4147-A177-3AD203B41FA5}">
                      <a16:colId xmlns:a16="http://schemas.microsoft.com/office/drawing/2014/main" val="1418996297"/>
                    </a:ext>
                  </a:extLst>
                </a:gridCol>
                <a:gridCol w="1510931">
                  <a:extLst>
                    <a:ext uri="{9D8B030D-6E8A-4147-A177-3AD203B41FA5}">
                      <a16:colId xmlns:a16="http://schemas.microsoft.com/office/drawing/2014/main" val="346532607"/>
                    </a:ext>
                  </a:extLst>
                </a:gridCol>
              </a:tblGrid>
              <a:tr h="34269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</a:rPr>
                        <a:t>Outcome</a:t>
                      </a:r>
                    </a:p>
                  </a:txBody>
                  <a:tcPr>
                    <a:solidFill>
                      <a:srgbClr val="9494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</a:rPr>
                        <a:t>Blina</a:t>
                      </a:r>
                    </a:p>
                  </a:txBody>
                  <a:tcPr>
                    <a:solidFill>
                      <a:srgbClr val="9494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</a:rPr>
                        <a:t>Chemo</a:t>
                      </a:r>
                    </a:p>
                  </a:txBody>
                  <a:tcPr>
                    <a:solidFill>
                      <a:srgbClr val="949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758598"/>
                  </a:ext>
                </a:extLst>
              </a:tr>
              <a:tr h="36307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1-yr 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27-52%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18-26%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4497046"/>
                  </a:ext>
                </a:extLst>
              </a:tr>
              <a:tr h="31633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2-yr 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8328271"/>
                  </a:ext>
                </a:extLst>
              </a:tr>
            </a:tbl>
          </a:graphicData>
        </a:graphic>
      </p:graphicFrame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A56D211-B4A9-98D0-8E54-F37A05F115FB}"/>
              </a:ext>
            </a:extLst>
          </p:cNvPr>
          <p:cNvCxnSpPr>
            <a:cxnSpLocks/>
          </p:cNvCxnSpPr>
          <p:nvPr/>
        </p:nvCxnSpPr>
        <p:spPr>
          <a:xfrm flipH="1">
            <a:off x="6295520" y="3742264"/>
            <a:ext cx="536147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F06025B-50AC-6F94-7681-6295A90C551C}"/>
              </a:ext>
            </a:extLst>
          </p:cNvPr>
          <p:cNvSpPr txBox="1"/>
          <p:nvPr/>
        </p:nvSpPr>
        <p:spPr>
          <a:xfrm>
            <a:off x="6291288" y="3862998"/>
            <a:ext cx="1535998" cy="430887"/>
          </a:xfrm>
          <a:prstGeom prst="rect">
            <a:avLst/>
          </a:prstGeom>
          <a:noFill/>
          <a:ln w="19050"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Survival:</a:t>
            </a:r>
          </a:p>
        </p:txBody>
      </p:sp>
    </p:spTree>
    <p:extLst>
      <p:ext uri="{BB962C8B-B14F-4D97-AF65-F5344CB8AC3E}">
        <p14:creationId xmlns:p14="http://schemas.microsoft.com/office/powerpoint/2010/main" val="2089419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D9B2F-02F8-DED5-4E63-B0D422123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39D94-5EB4-6600-616B-2FF8C49A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88" y="1123088"/>
            <a:ext cx="11820391" cy="713539"/>
          </a:xfrm>
        </p:spPr>
        <p:txBody>
          <a:bodyPr lIns="0" tIns="0" anchor="ctr"/>
          <a:lstStyle/>
          <a:p>
            <a:pPr algn="ctr"/>
            <a:r>
              <a:rPr lang="en-US" sz="3600" dirty="0">
                <a:latin typeface="Calibri"/>
                <a:ea typeface="Calibri"/>
                <a:cs typeface="Calibri"/>
              </a:rPr>
              <a:t>Blinatumomab Associated Toxicities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8E479-D166-A071-C56D-030483D1D1C6}"/>
              </a:ext>
            </a:extLst>
          </p:cNvPr>
          <p:cNvSpPr txBox="1"/>
          <p:nvPr/>
        </p:nvSpPr>
        <p:spPr>
          <a:xfrm>
            <a:off x="7202129" y="2861187"/>
            <a:ext cx="3775587" cy="1135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2B597C-B3B6-054F-AD59-F07631505BE7}"/>
              </a:ext>
            </a:extLst>
          </p:cNvPr>
          <p:cNvSpPr txBox="1"/>
          <p:nvPr/>
        </p:nvSpPr>
        <p:spPr>
          <a:xfrm>
            <a:off x="6946488" y="2686664"/>
            <a:ext cx="3775587" cy="1135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9F95A2-D0CC-21ED-C890-69E106611A90}"/>
              </a:ext>
            </a:extLst>
          </p:cNvPr>
          <p:cNvSpPr txBox="1"/>
          <p:nvPr/>
        </p:nvSpPr>
        <p:spPr>
          <a:xfrm>
            <a:off x="135467" y="1968155"/>
            <a:ext cx="6006983" cy="2123658"/>
          </a:xfrm>
          <a:prstGeom prst="rect">
            <a:avLst/>
          </a:prstGeom>
          <a:noFill/>
          <a:ln w="19050">
            <a:solidFill>
              <a:srgbClr val="E63E3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Most patients experienced AEs </a:t>
            </a:r>
            <a:r>
              <a:rPr lang="en-US" sz="2200" b="1" u="sng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&gt;</a:t>
            </a: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Grade 3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CA" sz="22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RR 0.94, 95% CI 0.88-1.02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More patients stopped Blina due to AEs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CA" sz="22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RR 1.50, 95% CI 0.74-3.02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Less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neutropenic fever and infections with Blina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Fatal AEs rare 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with Blina in all studies (&lt;3%)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EAFAA1-E478-7239-1675-CB3FF88B2EB2}"/>
              </a:ext>
            </a:extLst>
          </p:cNvPr>
          <p:cNvSpPr txBox="1"/>
          <p:nvPr/>
        </p:nvSpPr>
        <p:spPr>
          <a:xfrm>
            <a:off x="427876" y="4739272"/>
            <a:ext cx="11412689" cy="1785104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CA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Blina</a:t>
            </a:r>
            <a:r>
              <a:rPr lang="en-CA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e</a:t>
            </a:r>
            <a:r>
              <a:rPr lang="en-CA" sz="22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fficacy and toxicity correlat</a:t>
            </a:r>
            <a:r>
              <a:rPr lang="en-CA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es </a:t>
            </a:r>
            <a:r>
              <a:rPr lang="en-CA" sz="22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 with disease burden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Consider </a:t>
            </a:r>
            <a:r>
              <a:rPr lang="en-CA" sz="2200" b="1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debulking</a:t>
            </a:r>
            <a:r>
              <a:rPr lang="en-CA" sz="22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 the leukemia burden prior to blinatumomab </a:t>
            </a:r>
            <a:r>
              <a:rPr lang="en-CA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if</a:t>
            </a:r>
            <a:r>
              <a:rPr lang="en-CA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CA" sz="2200" b="1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marrow blast counts &gt;50% </a:t>
            </a:r>
            <a:r>
              <a:rPr lang="en-CA" sz="22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at time of relapse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Continue CNS prophylaxis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with IT chemotherapy </a:t>
            </a:r>
            <a:r>
              <a:rPr lang="en-CA" sz="22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throughout the blinatumomab salvage treatment </a:t>
            </a:r>
            <a:r>
              <a:rPr lang="en-CA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due to </a:t>
            </a:r>
            <a:r>
              <a:rPr lang="en-CA" sz="22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the </a:t>
            </a:r>
            <a:r>
              <a:rPr lang="en-CA" sz="2200" b="1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lack of CNS activity.</a:t>
            </a:r>
            <a:r>
              <a:rPr lang="en-CA" sz="22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endParaRPr lang="en-US" sz="2200" b="1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0" name="Graphic 9" descr="Warning with solid fill">
            <a:extLst>
              <a:ext uri="{FF2B5EF4-FFF2-40B4-BE49-F238E27FC236}">
                <a16:creationId xmlns:a16="http://schemas.microsoft.com/office/drawing/2014/main" id="{031AFB3C-5AB4-DBBE-011F-830ED7FD8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987" y="4925173"/>
            <a:ext cx="1306294" cy="1306294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C6A620C-78AA-C841-B1BE-A0ED6B325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593744"/>
              </p:ext>
            </p:extLst>
          </p:nvPr>
        </p:nvGraphicFramePr>
        <p:xfrm>
          <a:off x="6303551" y="1975645"/>
          <a:ext cx="5555042" cy="244794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58740">
                  <a:extLst>
                    <a:ext uri="{9D8B030D-6E8A-4147-A177-3AD203B41FA5}">
                      <a16:colId xmlns:a16="http://schemas.microsoft.com/office/drawing/2014/main" val="1159698665"/>
                    </a:ext>
                  </a:extLst>
                </a:gridCol>
                <a:gridCol w="1696444">
                  <a:extLst>
                    <a:ext uri="{9D8B030D-6E8A-4147-A177-3AD203B41FA5}">
                      <a16:colId xmlns:a16="http://schemas.microsoft.com/office/drawing/2014/main" val="3862672464"/>
                    </a:ext>
                  </a:extLst>
                </a:gridCol>
                <a:gridCol w="1699858">
                  <a:extLst>
                    <a:ext uri="{9D8B030D-6E8A-4147-A177-3AD203B41FA5}">
                      <a16:colId xmlns:a16="http://schemas.microsoft.com/office/drawing/2014/main" val="2089189875"/>
                    </a:ext>
                  </a:extLst>
                </a:gridCol>
              </a:tblGrid>
              <a:tr h="455164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Blina </a:t>
                      </a:r>
                      <a:r>
                        <a:rPr lang="en-US" sz="2400" u="sng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&gt;</a:t>
                      </a:r>
                      <a:r>
                        <a:rPr lang="en-US" sz="24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Grade 3 AEs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881328"/>
                  </a:ext>
                </a:extLst>
              </a:tr>
              <a:tr h="45516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Study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CRS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ICANS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7681"/>
                  </a:ext>
                </a:extLst>
              </a:tr>
              <a:tr h="436267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RCT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4.9%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9.4%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49048"/>
                  </a:ext>
                </a:extLst>
              </a:tr>
              <a:tr h="100136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Comparative and single-arm studies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4-6%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4-8%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102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7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D9B2F-02F8-DED5-4E63-B0D422123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39D94-5EB4-6600-616B-2FF8C49A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70" y="1132240"/>
            <a:ext cx="11820391" cy="713539"/>
          </a:xfrm>
        </p:spPr>
        <p:txBody>
          <a:bodyPr lIns="0" tIns="0" anchor="ctr"/>
          <a:lstStyle/>
          <a:p>
            <a:pPr algn="ctr"/>
            <a:r>
              <a:rPr lang="en-US" sz="3600" dirty="0" err="1">
                <a:latin typeface="Calibri"/>
                <a:ea typeface="Calibri"/>
                <a:cs typeface="Calibri"/>
              </a:rPr>
              <a:t>Inotuzumab</a:t>
            </a:r>
            <a:r>
              <a:rPr lang="en-US" sz="3600" dirty="0">
                <a:latin typeface="Calibri"/>
                <a:ea typeface="Calibri"/>
                <a:cs typeface="Calibri"/>
              </a:rPr>
              <a:t> </a:t>
            </a:r>
            <a:r>
              <a:rPr lang="en-US" sz="3600" dirty="0" err="1">
                <a:latin typeface="Calibri"/>
                <a:ea typeface="Calibri"/>
                <a:cs typeface="Calibri"/>
              </a:rPr>
              <a:t>Ozogamicin</a:t>
            </a:r>
            <a:r>
              <a:rPr lang="en-US" sz="3600" dirty="0">
                <a:latin typeface="Calibri"/>
                <a:ea typeface="Calibri"/>
                <a:cs typeface="Calibri"/>
              </a:rPr>
              <a:t> (</a:t>
            </a:r>
            <a:r>
              <a:rPr lang="en-US" sz="3600" dirty="0" err="1">
                <a:latin typeface="Calibri"/>
                <a:ea typeface="Calibri"/>
                <a:cs typeface="Calibri"/>
              </a:rPr>
              <a:t>InO</a:t>
            </a:r>
            <a:r>
              <a:rPr lang="en-US" sz="3600" dirty="0">
                <a:latin typeface="Calibri"/>
                <a:ea typeface="Calibri"/>
                <a:cs typeface="Calibri"/>
              </a:rPr>
              <a:t>) in Relapsed/Refractory B-ALL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D216CD-7640-B890-7B46-302FE461344E}"/>
              </a:ext>
            </a:extLst>
          </p:cNvPr>
          <p:cNvSpPr txBox="1"/>
          <p:nvPr/>
        </p:nvSpPr>
        <p:spPr>
          <a:xfrm>
            <a:off x="228404" y="2722208"/>
            <a:ext cx="5598077" cy="3156228"/>
          </a:xfrm>
          <a:prstGeom prst="rect">
            <a:avLst/>
          </a:prstGeom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285750" lvl="1" indent="-2857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n-US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Higher remission rates</a:t>
            </a:r>
            <a:r>
              <a:rPr lang="en-US" sz="2000" kern="1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228600" lvl="2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CR/</a:t>
            </a:r>
            <a:r>
              <a:rPr lang="en-US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CRi</a:t>
            </a:r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:  RR 2.39 (95% CI 1.87-3.06)</a:t>
            </a:r>
          </a:p>
          <a:p>
            <a:pPr marL="228600" lvl="2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kern="1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MRD-negative re</a:t>
            </a:r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mission:  RR 1.79 (95% CI 0.74-4.30</a:t>
            </a:r>
            <a:r>
              <a:rPr lang="en-US" sz="16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)</a:t>
            </a:r>
          </a:p>
          <a:p>
            <a:pPr marL="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6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n-US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Greater access to </a:t>
            </a:r>
            <a:r>
              <a:rPr lang="en-US" sz="2000" b="1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allo</a:t>
            </a:r>
            <a:r>
              <a:rPr lang="en-US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-HSCT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~4x more patients proceeded to </a:t>
            </a:r>
            <a:r>
              <a:rPr lang="en-US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allo</a:t>
            </a:r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-HSCT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2000" b="1" kern="12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n-US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Survival benefit post-transplant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Median OS: 12.6 vs. 7.1 months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HR 0.55 (95% CI 0.36-0.84)</a:t>
            </a:r>
            <a:endParaRPr lang="en-US" kern="12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CFB3DF-C832-04C8-814F-9E7A9A435C1C}"/>
              </a:ext>
            </a:extLst>
          </p:cNvPr>
          <p:cNvSpPr txBox="1"/>
          <p:nvPr/>
        </p:nvSpPr>
        <p:spPr>
          <a:xfrm>
            <a:off x="96787" y="1815265"/>
            <a:ext cx="11979615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Evidence summary from Randomized and Prospective Trials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FEDE83-2790-9F0D-D1E7-568DCC885B5B}"/>
              </a:ext>
            </a:extLst>
          </p:cNvPr>
          <p:cNvSpPr txBox="1"/>
          <p:nvPr/>
        </p:nvSpPr>
        <p:spPr>
          <a:xfrm>
            <a:off x="0" y="2308897"/>
            <a:ext cx="5851089" cy="430887"/>
          </a:xfrm>
          <a:prstGeom prst="rect">
            <a:avLst/>
          </a:prstGeom>
          <a:noFill/>
          <a:ln w="19050"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Compared with Standard Salvage Chemotherapy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A9A56C-C81C-C122-C5D0-0EF9F7C88CA2}"/>
              </a:ext>
            </a:extLst>
          </p:cNvPr>
          <p:cNvSpPr txBox="1"/>
          <p:nvPr/>
        </p:nvSpPr>
        <p:spPr>
          <a:xfrm>
            <a:off x="6458384" y="2319480"/>
            <a:ext cx="3624967" cy="430887"/>
          </a:xfrm>
          <a:prstGeom prst="rect">
            <a:avLst/>
          </a:prstGeom>
          <a:noFill/>
          <a:ln w="19050"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Single-arm Prospective Trials: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94EA520-9A7B-0A3D-F333-D1B9EDDBA068}"/>
              </a:ext>
            </a:extLst>
          </p:cNvPr>
          <p:cNvCxnSpPr>
            <a:cxnSpLocks/>
          </p:cNvCxnSpPr>
          <p:nvPr/>
        </p:nvCxnSpPr>
        <p:spPr>
          <a:xfrm>
            <a:off x="6353030" y="2365071"/>
            <a:ext cx="0" cy="346256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C172FF1-A888-593E-B7E9-4830FD5CFE82}"/>
              </a:ext>
            </a:extLst>
          </p:cNvPr>
          <p:cNvGrpSpPr/>
          <p:nvPr/>
        </p:nvGrpSpPr>
        <p:grpSpPr>
          <a:xfrm>
            <a:off x="3387486" y="5844569"/>
            <a:ext cx="5942511" cy="726089"/>
            <a:chOff x="903135" y="5955560"/>
            <a:chExt cx="2847316" cy="52471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72FF08-28BF-E094-C193-66198DF5C4AF}"/>
                </a:ext>
              </a:extLst>
            </p:cNvPr>
            <p:cNvSpPr txBox="1"/>
            <p:nvPr/>
          </p:nvSpPr>
          <p:spPr>
            <a:xfrm>
              <a:off x="903135" y="5955560"/>
              <a:ext cx="2847316" cy="524711"/>
            </a:xfrm>
            <a:prstGeom prst="rect">
              <a:avLst/>
            </a:prstGeom>
            <a:solidFill>
              <a:srgbClr val="BFE0E3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libri"/>
                  <a:ea typeface="Calibri"/>
                  <a:cs typeface="Calibri"/>
                </a:rPr>
                <a:t>         	Certainty of Evidence:  Low</a:t>
              </a:r>
            </a:p>
            <a:p>
              <a:pPr marL="1257300" lvl="2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Calibri"/>
                  <a:ea typeface="Calibri"/>
                  <a:cs typeface="Calibri"/>
                </a:rPr>
                <a:t>Primarily due to indirectness of age</a:t>
              </a:r>
            </a:p>
          </p:txBody>
        </p:sp>
        <p:pic>
          <p:nvPicPr>
            <p:cNvPr id="25" name="Graphic 24" descr="Ribbon with solid fill">
              <a:extLst>
                <a:ext uri="{FF2B5EF4-FFF2-40B4-BE49-F238E27FC236}">
                  <a16:creationId xmlns:a16="http://schemas.microsoft.com/office/drawing/2014/main" id="{AE1631D8-5845-06CD-4547-26CA581A8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33822" y="5999802"/>
              <a:ext cx="431524" cy="431524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DF4105D-BC8A-CF19-B39F-492123587044}"/>
              </a:ext>
            </a:extLst>
          </p:cNvPr>
          <p:cNvSpPr txBox="1"/>
          <p:nvPr/>
        </p:nvSpPr>
        <p:spPr>
          <a:xfrm>
            <a:off x="6556852" y="2732086"/>
            <a:ext cx="5083213" cy="1081855"/>
          </a:xfrm>
          <a:prstGeom prst="rect">
            <a:avLst/>
          </a:prstGeom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342900" lvl="1" indent="-34290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n-US" sz="2000" b="1" kern="1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CR rates:  </a:t>
            </a:r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58-68%</a:t>
            </a:r>
            <a:endParaRPr lang="en-US" b="1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42900" lvl="1" indent="-34290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n-US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MRD-negative responses</a:t>
            </a:r>
            <a:r>
              <a:rPr lang="en-US" sz="16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en-US" kern="1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63-84%</a:t>
            </a:r>
            <a:endParaRPr lang="en-US" b="1" kern="120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n-US" sz="2000" b="1" dirty="0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Allo</a:t>
            </a:r>
            <a:r>
              <a:rPr lang="en-US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-HSCT rates:  </a:t>
            </a:r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33-45%</a:t>
            </a:r>
            <a:endParaRPr lang="en-US" kern="12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104373-748B-0ABE-EFA5-749F2CEA46F4}"/>
              </a:ext>
            </a:extLst>
          </p:cNvPr>
          <p:cNvSpPr txBox="1"/>
          <p:nvPr/>
        </p:nvSpPr>
        <p:spPr>
          <a:xfrm>
            <a:off x="6478326" y="3927233"/>
            <a:ext cx="5598077" cy="1719345"/>
          </a:xfrm>
          <a:prstGeom prst="rect">
            <a:avLst/>
          </a:prstGeom>
          <a:solidFill>
            <a:srgbClr val="C8C3D5"/>
          </a:solidFill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0" lvl="1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1-year and 2-year survival rates</a:t>
            </a:r>
            <a:r>
              <a:rPr lang="en-US" sz="2000" b="1" kern="1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: </a:t>
            </a:r>
          </a:p>
          <a:p>
            <a:pPr marL="285750" lvl="1" indent="-2857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InO</a:t>
            </a:r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en-US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20-30%  </a:t>
            </a:r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compared to Salvage Chemo: 17-25%</a:t>
            </a:r>
          </a:p>
          <a:p>
            <a:pPr marL="285750" lvl="1" indent="-2857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HR 0.45 </a:t>
            </a:r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(95% CI 0.34– 0.60):  55% lower risk of leukemia progression/mortality at 1-year</a:t>
            </a:r>
          </a:p>
          <a:p>
            <a:pPr marL="285750" lvl="1" indent="-2857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HR 0.75 </a:t>
            </a:r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(95% CI 0.57– 0.99):  25% lower risk of death at 2-years</a:t>
            </a:r>
          </a:p>
        </p:txBody>
      </p:sp>
      <p:pic>
        <p:nvPicPr>
          <p:cNvPr id="36" name="Graphic 35" descr="Bar graph with upward trend with solid fill">
            <a:extLst>
              <a:ext uri="{FF2B5EF4-FFF2-40B4-BE49-F238E27FC236}">
                <a16:creationId xmlns:a16="http://schemas.microsoft.com/office/drawing/2014/main" id="{EC0685AA-B6D2-09AC-DE93-F4F04A947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0581" y="2705918"/>
            <a:ext cx="669080" cy="669080"/>
          </a:xfrm>
          <a:prstGeom prst="rect">
            <a:avLst/>
          </a:prstGeom>
        </p:spPr>
      </p:pic>
      <p:pic>
        <p:nvPicPr>
          <p:cNvPr id="39" name="Graphic 38" descr="IV with solid fill">
            <a:extLst>
              <a:ext uri="{FF2B5EF4-FFF2-40B4-BE49-F238E27FC236}">
                <a16:creationId xmlns:a16="http://schemas.microsoft.com/office/drawing/2014/main" id="{36F03468-7A4F-C8B9-D1A9-4B314E70E5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56744" y="3835184"/>
            <a:ext cx="652784" cy="652784"/>
          </a:xfrm>
          <a:prstGeom prst="rect">
            <a:avLst/>
          </a:prstGeom>
        </p:spPr>
      </p:pic>
      <p:pic>
        <p:nvPicPr>
          <p:cNvPr id="41" name="Graphic 40" descr="Business Growth with solid fill">
            <a:extLst>
              <a:ext uri="{FF2B5EF4-FFF2-40B4-BE49-F238E27FC236}">
                <a16:creationId xmlns:a16="http://schemas.microsoft.com/office/drawing/2014/main" id="{437CB0AC-852A-A8F5-0254-CD7A78C666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8313" y="4933631"/>
            <a:ext cx="894005" cy="89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1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D9B2F-02F8-DED5-4E63-B0D422123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39D94-5EB4-6600-616B-2FF8C49A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88" y="1156954"/>
            <a:ext cx="11820391" cy="713539"/>
          </a:xfrm>
        </p:spPr>
        <p:txBody>
          <a:bodyPr lIns="0" tIns="0" anchor="ctr"/>
          <a:lstStyle/>
          <a:p>
            <a:pPr algn="ctr"/>
            <a:r>
              <a:rPr lang="en-US" sz="3600" dirty="0">
                <a:latin typeface="Calibri"/>
                <a:ea typeface="Calibri"/>
                <a:cs typeface="Calibri"/>
              </a:rPr>
              <a:t>Hepatic Toxicities and </a:t>
            </a:r>
            <a:r>
              <a:rPr lang="en-US" sz="3600" dirty="0" err="1">
                <a:latin typeface="Calibri"/>
                <a:ea typeface="Calibri"/>
                <a:cs typeface="Calibri"/>
              </a:rPr>
              <a:t>Inotuzumab</a:t>
            </a:r>
            <a:r>
              <a:rPr lang="en-US" sz="3600" dirty="0">
                <a:latin typeface="Calibri"/>
                <a:ea typeface="Calibri"/>
                <a:cs typeface="Calibri"/>
              </a:rPr>
              <a:t> </a:t>
            </a:r>
            <a:r>
              <a:rPr lang="en-US" sz="3600" dirty="0" err="1">
                <a:latin typeface="Calibri"/>
                <a:ea typeface="Calibri"/>
                <a:cs typeface="Calibri"/>
              </a:rPr>
              <a:t>Ozogamicin</a:t>
            </a:r>
            <a:endParaRPr lang="en-US" sz="3600" dirty="0">
              <a:latin typeface="Calibri"/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8E479-D166-A071-C56D-030483D1D1C6}"/>
              </a:ext>
            </a:extLst>
          </p:cNvPr>
          <p:cNvSpPr txBox="1"/>
          <p:nvPr/>
        </p:nvSpPr>
        <p:spPr>
          <a:xfrm>
            <a:off x="7202129" y="2861187"/>
            <a:ext cx="3775587" cy="1135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2B597C-B3B6-054F-AD59-F07631505BE7}"/>
              </a:ext>
            </a:extLst>
          </p:cNvPr>
          <p:cNvSpPr txBox="1"/>
          <p:nvPr/>
        </p:nvSpPr>
        <p:spPr>
          <a:xfrm>
            <a:off x="6946488" y="2686664"/>
            <a:ext cx="3775587" cy="1135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9F95A2-D0CC-21ED-C890-69E106611A90}"/>
              </a:ext>
            </a:extLst>
          </p:cNvPr>
          <p:cNvSpPr txBox="1"/>
          <p:nvPr/>
        </p:nvSpPr>
        <p:spPr>
          <a:xfrm>
            <a:off x="181453" y="1868846"/>
            <a:ext cx="6202409" cy="101566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Rates of hepatic toxicities (all grades) in the RCT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83 of 164 (51%) in </a:t>
            </a:r>
            <a:r>
              <a:rPr lang="en-US" sz="2000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InO</a:t>
            </a: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group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49 of 143 (34%) in chemo group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EAFAA1-E478-7239-1675-CB3FF88B2EB2}"/>
              </a:ext>
            </a:extLst>
          </p:cNvPr>
          <p:cNvSpPr txBox="1"/>
          <p:nvPr/>
        </p:nvSpPr>
        <p:spPr>
          <a:xfrm>
            <a:off x="342540" y="5192969"/>
            <a:ext cx="5825783" cy="1323439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Grade &gt;3 VOD/SOS:  </a:t>
            </a:r>
            <a:r>
              <a:rPr lang="en-US" sz="2000" b="1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InO</a:t>
            </a:r>
            <a:r>
              <a:rPr lang="en-US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vs. Chemo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RR 5.5 (95% CI 1.7-18.3), 14% vs. 2%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Grade 5 VOD/SOS</a:t>
            </a: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:  </a:t>
            </a:r>
            <a:r>
              <a:rPr lang="en-US" sz="2000" b="1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InO</a:t>
            </a:r>
            <a:r>
              <a:rPr lang="en-US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vs. Chemo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5 patients Ino, 1 patient Chemo</a:t>
            </a:r>
          </a:p>
        </p:txBody>
      </p:sp>
      <p:pic>
        <p:nvPicPr>
          <p:cNvPr id="10" name="Graphic 9" descr="Warning with solid fill">
            <a:extLst>
              <a:ext uri="{FF2B5EF4-FFF2-40B4-BE49-F238E27FC236}">
                <a16:creationId xmlns:a16="http://schemas.microsoft.com/office/drawing/2014/main" id="{031AFB3C-5AB4-DBBE-011F-830ED7FD8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540" y="5378381"/>
            <a:ext cx="952614" cy="95261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AF7A93-C631-9C5A-3B11-028D1841808A}"/>
              </a:ext>
            </a:extLst>
          </p:cNvPr>
          <p:cNvCxnSpPr>
            <a:cxnSpLocks/>
          </p:cNvCxnSpPr>
          <p:nvPr/>
        </p:nvCxnSpPr>
        <p:spPr>
          <a:xfrm>
            <a:off x="6490930" y="1802761"/>
            <a:ext cx="0" cy="479914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3C09BA5-B8C2-E962-4963-36AD8434F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464174"/>
              </p:ext>
            </p:extLst>
          </p:nvPr>
        </p:nvGraphicFramePr>
        <p:xfrm>
          <a:off x="267658" y="3090018"/>
          <a:ext cx="6000375" cy="182142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255408">
                  <a:extLst>
                    <a:ext uri="{9D8B030D-6E8A-4147-A177-3AD203B41FA5}">
                      <a16:colId xmlns:a16="http://schemas.microsoft.com/office/drawing/2014/main" val="1159698665"/>
                    </a:ext>
                  </a:extLst>
                </a:gridCol>
                <a:gridCol w="1744842">
                  <a:extLst>
                    <a:ext uri="{9D8B030D-6E8A-4147-A177-3AD203B41FA5}">
                      <a16:colId xmlns:a16="http://schemas.microsoft.com/office/drawing/2014/main" val="3862672464"/>
                    </a:ext>
                  </a:extLst>
                </a:gridCol>
                <a:gridCol w="2000125">
                  <a:extLst>
                    <a:ext uri="{9D8B030D-6E8A-4147-A177-3AD203B41FA5}">
                      <a16:colId xmlns:a16="http://schemas.microsoft.com/office/drawing/2014/main" val="2089189875"/>
                    </a:ext>
                  </a:extLst>
                </a:gridCol>
              </a:tblGrid>
              <a:tr h="449822"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VOD/SOS Incidence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881328"/>
                  </a:ext>
                </a:extLst>
              </a:tr>
              <a:tr h="44982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Study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Ino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Chemo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7681"/>
                  </a:ext>
                </a:extLst>
              </a:tr>
              <a:tr h="44982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RCT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49048"/>
                  </a:ext>
                </a:extLst>
              </a:tr>
              <a:tr h="44982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s/p-</a:t>
                      </a:r>
                      <a:r>
                        <a:rPr lang="en-US" sz="2400" err="1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allo</a:t>
                      </a:r>
                      <a:r>
                        <a:rPr lang="en-US" sz="24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-HSCT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95748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C6A620C-78AA-C841-B1BE-A0ED6B325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946694"/>
              </p:ext>
            </p:extLst>
          </p:nvPr>
        </p:nvGraphicFramePr>
        <p:xfrm>
          <a:off x="6601276" y="2766142"/>
          <a:ext cx="5323064" cy="2926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68592">
                  <a:extLst>
                    <a:ext uri="{9D8B030D-6E8A-4147-A177-3AD203B41FA5}">
                      <a16:colId xmlns:a16="http://schemas.microsoft.com/office/drawing/2014/main" val="115969866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62672464"/>
                    </a:ext>
                  </a:extLst>
                </a:gridCol>
                <a:gridCol w="1628872">
                  <a:extLst>
                    <a:ext uri="{9D8B030D-6E8A-4147-A177-3AD203B41FA5}">
                      <a16:colId xmlns:a16="http://schemas.microsoft.com/office/drawing/2014/main" val="2089189875"/>
                    </a:ext>
                  </a:extLst>
                </a:gridCol>
              </a:tblGrid>
              <a:tr h="415713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VOD/SOS Incidence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881328"/>
                  </a:ext>
                </a:extLst>
              </a:tr>
              <a:tr h="438219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Study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Ino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Chemo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7681"/>
                  </a:ext>
                </a:extLst>
              </a:tr>
              <a:tr h="43821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RCT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49048"/>
                  </a:ext>
                </a:extLst>
              </a:tr>
              <a:tr h="489947">
                <a:tc rowSpan="2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Other studies</a:t>
                      </a:r>
                    </a:p>
                    <a:p>
                      <a:r>
                        <a:rPr lang="en-US" sz="24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(Comparative and single-arm)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35%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4.4%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102459"/>
                  </a:ext>
                </a:extLst>
              </a:tr>
              <a:tr h="4899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582590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1DDB1E7B-CA79-570D-7E3A-57BC1EC8B19D}"/>
              </a:ext>
            </a:extLst>
          </p:cNvPr>
          <p:cNvSpPr txBox="1"/>
          <p:nvPr/>
        </p:nvSpPr>
        <p:spPr>
          <a:xfrm>
            <a:off x="7626750" y="2224465"/>
            <a:ext cx="2903359" cy="461665"/>
          </a:xfrm>
          <a:prstGeom prst="rect">
            <a:avLst/>
          </a:prstGeom>
          <a:noFill/>
          <a:ln w="19050"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All Prospective Trials:</a:t>
            </a:r>
          </a:p>
        </p:txBody>
      </p:sp>
    </p:spTree>
    <p:extLst>
      <p:ext uri="{BB962C8B-B14F-4D97-AF65-F5344CB8AC3E}">
        <p14:creationId xmlns:p14="http://schemas.microsoft.com/office/powerpoint/2010/main" val="2280826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96E48-C465-F480-3EB7-F5AE7CACC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692E2-8CB6-3596-9A16-446B888FE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22" y="1229449"/>
            <a:ext cx="10972800" cy="713539"/>
          </a:xfrm>
        </p:spPr>
        <p:txBody>
          <a:bodyPr lIns="0" tIns="0" anchor="ctr"/>
          <a:lstStyle/>
          <a:p>
            <a:r>
              <a:rPr lang="en-US" sz="28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Other Considerations: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26DA65-5202-D43E-705C-D849EA27D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284662"/>
              </p:ext>
            </p:extLst>
          </p:nvPr>
        </p:nvGraphicFramePr>
        <p:xfrm>
          <a:off x="141321" y="1942988"/>
          <a:ext cx="11732021" cy="201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931114">
                  <a:extLst>
                    <a:ext uri="{9D8B030D-6E8A-4147-A177-3AD203B41FA5}">
                      <a16:colId xmlns:a16="http://schemas.microsoft.com/office/drawing/2014/main" val="3322778679"/>
                    </a:ext>
                  </a:extLst>
                </a:gridCol>
                <a:gridCol w="1419678">
                  <a:extLst>
                    <a:ext uri="{9D8B030D-6E8A-4147-A177-3AD203B41FA5}">
                      <a16:colId xmlns:a16="http://schemas.microsoft.com/office/drawing/2014/main" val="2016651713"/>
                    </a:ext>
                  </a:extLst>
                </a:gridCol>
                <a:gridCol w="2381229">
                  <a:extLst>
                    <a:ext uri="{9D8B030D-6E8A-4147-A177-3AD203B41FA5}">
                      <a16:colId xmlns:a16="http://schemas.microsoft.com/office/drawing/2014/main" val="4036740786"/>
                    </a:ext>
                  </a:extLst>
                </a:gridCol>
              </a:tblGrid>
              <a:tr h="123904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/>
                        </a:rPr>
                        <a:t>CAR-T therapy</a:t>
                      </a:r>
                    </a:p>
                  </a:txBody>
                  <a:tcPr>
                    <a:solidFill>
                      <a:srgbClr val="E23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</a:rPr>
                        <a:t>Strength</a:t>
                      </a:r>
                    </a:p>
                  </a:txBody>
                  <a:tcPr>
                    <a:solidFill>
                      <a:srgbClr val="E23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</a:rPr>
                        <a:t>Evidence Certainty</a:t>
                      </a:r>
                    </a:p>
                  </a:txBody>
                  <a:tcPr>
                    <a:solidFill>
                      <a:srgbClr val="E23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82136"/>
                  </a:ext>
                </a:extLst>
              </a:tr>
              <a:tr h="87657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alibri"/>
                        </a:rPr>
                        <a:t>No recommendation:  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libri"/>
                        </a:rPr>
                        <a:t>With minimal comparative data to review, the panel was unable to make a recommendation between CAR-T therapy and chemotherapy or other immune-based therapies.   </a:t>
                      </a:r>
                    </a:p>
                    <a:p>
                      <a:pPr marL="342900" marR="0" lvl="0" indent="-34290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libri"/>
                        </a:rPr>
                        <a:t>The panel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/>
                        </a:rPr>
                        <a:t>recognized the notable utility of CAR-T therapy following relapse based on existing single-arm studies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39370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66CE471-9FEA-0377-4F23-537043A22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297433"/>
              </p:ext>
            </p:extLst>
          </p:nvPr>
        </p:nvGraphicFramePr>
        <p:xfrm>
          <a:off x="141320" y="4249871"/>
          <a:ext cx="11732021" cy="2316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931114">
                  <a:extLst>
                    <a:ext uri="{9D8B030D-6E8A-4147-A177-3AD203B41FA5}">
                      <a16:colId xmlns:a16="http://schemas.microsoft.com/office/drawing/2014/main" val="3322778679"/>
                    </a:ext>
                  </a:extLst>
                </a:gridCol>
                <a:gridCol w="1419678">
                  <a:extLst>
                    <a:ext uri="{9D8B030D-6E8A-4147-A177-3AD203B41FA5}">
                      <a16:colId xmlns:a16="http://schemas.microsoft.com/office/drawing/2014/main" val="2016651713"/>
                    </a:ext>
                  </a:extLst>
                </a:gridCol>
                <a:gridCol w="2381229">
                  <a:extLst>
                    <a:ext uri="{9D8B030D-6E8A-4147-A177-3AD203B41FA5}">
                      <a16:colId xmlns:a16="http://schemas.microsoft.com/office/drawing/2014/main" val="40367407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/>
                        </a:rPr>
                        <a:t>Blinatumomab vs. </a:t>
                      </a:r>
                      <a:r>
                        <a:rPr lang="en-US" sz="2000" err="1">
                          <a:latin typeface="Calibri"/>
                        </a:rPr>
                        <a:t>InO</a:t>
                      </a:r>
                      <a:r>
                        <a:rPr lang="en-US" sz="2000" dirty="0">
                          <a:latin typeface="Calibri"/>
                        </a:rPr>
                        <a:t> vs. CAR-T</a:t>
                      </a:r>
                      <a:endParaRPr lang="en-US" sz="2000">
                        <a:latin typeface="Calibri"/>
                      </a:endParaRPr>
                    </a:p>
                  </a:txBody>
                  <a:tcPr>
                    <a:solidFill>
                      <a:srgbClr val="E23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</a:rPr>
                        <a:t>Strength</a:t>
                      </a:r>
                    </a:p>
                  </a:txBody>
                  <a:tcPr>
                    <a:solidFill>
                      <a:srgbClr val="E23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</a:rPr>
                        <a:t>Evidence Certainty</a:t>
                      </a:r>
                    </a:p>
                  </a:txBody>
                  <a:tcPr>
                    <a:solidFill>
                      <a:srgbClr val="E23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82136"/>
                  </a:ext>
                </a:extLst>
              </a:tr>
              <a:tr h="87657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Calibri"/>
                        </a:rPr>
                        <a:t>No recommendation:  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libri"/>
                        </a:rPr>
                        <a:t>There is no head-to-head comparison of the three immunotherapies, and the best sequence of their use is not yet understood.  Therefore, the panel was unable to make a recommendation for one agent over the other.  </a:t>
                      </a:r>
                    </a:p>
                    <a:p>
                      <a:pPr marL="342900" marR="0" lvl="0" indent="-34290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libri"/>
                        </a:rPr>
                        <a:t>The choice should be made based on individual patient assessment, burden of disease, and potential for </a:t>
                      </a:r>
                      <a:r>
                        <a:rPr lang="en-US" sz="2000" b="0" i="0" err="1">
                          <a:solidFill>
                            <a:schemeClr val="tx1"/>
                          </a:solidFill>
                          <a:latin typeface="Calibri"/>
                        </a:rPr>
                        <a:t>allo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Calibri"/>
                        </a:rPr>
                        <a:t>-HSCT.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393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622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D9B2F-02F8-DED5-4E63-B0D422123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39D94-5EB4-6600-616B-2FF8C49A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88" y="1156954"/>
            <a:ext cx="11820391" cy="713539"/>
          </a:xfrm>
        </p:spPr>
        <p:txBody>
          <a:bodyPr lIns="0" tIns="0" anchor="ctr"/>
          <a:lstStyle/>
          <a:p>
            <a:pPr algn="ctr"/>
            <a:r>
              <a:rPr lang="en-US" sz="3200" dirty="0">
                <a:latin typeface="Calibri"/>
                <a:ea typeface="Calibri"/>
                <a:cs typeface="Calibri"/>
              </a:rPr>
              <a:t>Antibody-based immunotherapy as first salvage regimen for B-ALL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575A3C-1E10-3799-C0BD-7E57F4B0C8F6}"/>
              </a:ext>
            </a:extLst>
          </p:cNvPr>
          <p:cNvSpPr txBox="1"/>
          <p:nvPr/>
        </p:nvSpPr>
        <p:spPr>
          <a:xfrm>
            <a:off x="292780" y="2601999"/>
            <a:ext cx="11428406" cy="3816429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Blina and </a:t>
            </a:r>
            <a:r>
              <a:rPr lang="en-US" sz="2200" b="1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InO</a:t>
            </a: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improve </a:t>
            </a: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remission rates 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and durability, facilitates transition to </a:t>
            </a:r>
            <a:r>
              <a:rPr lang="en-US" sz="2200" b="1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allo</a:t>
            </a: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-HSCT, 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and is associated with </a:t>
            </a: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improved OS 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compared to intensive salvage chemotherapy.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Survival benefits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of immunotherapy </a:t>
            </a: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outweigh potential toxicities 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unique to the antibody-based immunotherapy (Blina – CRS and neurotoxicity, </a:t>
            </a:r>
            <a:r>
              <a:rPr lang="en-US" sz="2200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InO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– VOD/SOS).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Low certainty 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of evidence is due to the lack of studies designed specifically for the AYA population and the need to generalize the findings from studies of pediatric patients or older adult patients. 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The results were significant, and there is </a:t>
            </a: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moderate confidence 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that estimated improvement represents true effects and is applicable to the AYA population. 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	</a:t>
            </a:r>
            <a:endParaRPr lang="en-US" sz="22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49947-3D22-E745-CC45-C267261CBEE1}"/>
              </a:ext>
            </a:extLst>
          </p:cNvPr>
          <p:cNvSpPr txBox="1"/>
          <p:nvPr/>
        </p:nvSpPr>
        <p:spPr>
          <a:xfrm>
            <a:off x="238661" y="1930006"/>
            <a:ext cx="6111339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Key Takeaways for Recommendations 1,2</a:t>
            </a:r>
          </a:p>
        </p:txBody>
      </p:sp>
    </p:spTree>
    <p:extLst>
      <p:ext uri="{BB962C8B-B14F-4D97-AF65-F5344CB8AC3E}">
        <p14:creationId xmlns:p14="http://schemas.microsoft.com/office/powerpoint/2010/main" val="3481522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E1E18-BAE3-4196-8EE5-29A702D24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8E04F-70C0-79E2-D5DB-DBDFE72B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49" y="2224610"/>
            <a:ext cx="11772900" cy="1081695"/>
          </a:xfrm>
        </p:spPr>
        <p:txBody>
          <a:bodyPr lIns="0" tIns="0" rIns="0" bIns="0" anchor="t"/>
          <a:lstStyle/>
          <a:p>
            <a:r>
              <a:rPr lang="en-US" sz="265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The patient achieved an </a:t>
            </a:r>
            <a:r>
              <a:rPr lang="en-US" sz="2650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MRD</a:t>
            </a:r>
            <a:r>
              <a:rPr lang="en-US" sz="2650" baseline="30000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neg</a:t>
            </a:r>
            <a:r>
              <a:rPr lang="en-US" sz="265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complete remission (CR2) following CD-19 directed immunotherapy.  What do you recommend next as definitive consolidation therapy? </a:t>
            </a:r>
            <a:r>
              <a:rPr lang="en-US" sz="28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br>
              <a:rPr lang="en-US" sz="2800" i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</a:br>
            <a:endParaRPr lang="en-US" sz="2650">
              <a:solidFill>
                <a:schemeClr val="tx1">
                  <a:lumMod val="49000"/>
                  <a:lumOff val="51000"/>
                </a:schemeClr>
              </a:solidFill>
              <a:highlight>
                <a:srgbClr val="FFFF00"/>
              </a:highlight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6570F-DD1D-09A0-7508-E504110DD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90" y="3700463"/>
            <a:ext cx="11508306" cy="1928648"/>
          </a:xfrm>
        </p:spPr>
        <p:txBody>
          <a:bodyPr lIns="0" tIns="0" rIns="0" bIns="0" anchor="t"/>
          <a:lstStyle/>
          <a:p>
            <a:pPr marL="457200" indent="-457200">
              <a:buAutoNum type="alphaLcPeriod"/>
            </a:pP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Chemotherapy for a total of 2 years</a:t>
            </a:r>
          </a:p>
          <a:p>
            <a:pPr marL="457200" indent="-457200">
              <a:buAutoNum type="alphaLcPeriod"/>
            </a:pP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Continued CD-19 and/or CD-22 antibody-based immunotherapy</a:t>
            </a:r>
          </a:p>
          <a:p>
            <a:pPr marL="457200" indent="-457200">
              <a:buAutoNum type="alphaLcPeriod"/>
            </a:pP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Chimeric antigen receptor therapy (CAR T-cell therapy)</a:t>
            </a:r>
          </a:p>
          <a:p>
            <a:pPr marL="457200" indent="-457200">
              <a:buAutoNum type="alphaLcPeriod"/>
            </a:pP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Allogeneic hematopoietic stem cell transplantation </a:t>
            </a:r>
          </a:p>
          <a:p>
            <a:pPr marL="457200" indent="-457200">
              <a:buAutoNum type="alphaLcPeriod"/>
            </a:pP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AutoNum type="alphaLcPeriod"/>
            </a:pP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highlight>
                <a:srgbClr val="FFFF00"/>
              </a:highlight>
              <a:latin typeface="Calibri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8B927-499E-8DE7-780B-AAC1B264FB02}"/>
              </a:ext>
            </a:extLst>
          </p:cNvPr>
          <p:cNvSpPr txBox="1"/>
          <p:nvPr/>
        </p:nvSpPr>
        <p:spPr>
          <a:xfrm>
            <a:off x="114304" y="1401177"/>
            <a:ext cx="2683876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dirty="0">
                <a:solidFill>
                  <a:srgbClr val="715073"/>
                </a:solidFill>
                <a:latin typeface="Calibri"/>
                <a:ea typeface="Calibri"/>
                <a:cs typeface="Calibri"/>
              </a:rPr>
              <a:t>Case 1 continued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56D3F-8D9F-3E2B-AEFC-B653212069EF}"/>
              </a:ext>
            </a:extLst>
          </p:cNvPr>
          <p:cNvSpPr txBox="1"/>
          <p:nvPr/>
        </p:nvSpPr>
        <p:spPr>
          <a:xfrm>
            <a:off x="471948" y="4955458"/>
            <a:ext cx="7433187" cy="4719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4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F42C6D-2BC2-9B42-82E6-8B8CAD1BCEE3}"/>
              </a:ext>
            </a:extLst>
          </p:cNvPr>
          <p:cNvSpPr txBox="1">
            <a:spLocks/>
          </p:cNvSpPr>
          <p:nvPr/>
        </p:nvSpPr>
        <p:spPr>
          <a:xfrm>
            <a:off x="502606" y="1716588"/>
            <a:ext cx="11179594" cy="4508822"/>
          </a:xfrm>
          <a:prstGeom prst="rect">
            <a:avLst/>
          </a:prstGeom>
        </p:spPr>
        <p:txBody>
          <a:bodyPr lIns="0" tIns="0" rIns="0" bIns="0" anchor="t"/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Geneva" pitchFamily="37" charset="-128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33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"/>
              </a:spcBef>
              <a:buNone/>
            </a:pPr>
            <a:r>
              <a:rPr lang="en-US" sz="2650" b="1" dirty="0">
                <a:solidFill>
                  <a:srgbClr val="949494"/>
                </a:solidFill>
                <a:ea typeface="Calibri"/>
                <a:cs typeface="Calibri"/>
              </a:rPr>
              <a:t>American Society of Hematology 2026 guidelines for Relapsed/Refractory Management of Acute Lymphoblastic Leukemia in Adolescents and Young Adults (ALL in AYAs)</a:t>
            </a:r>
            <a:endParaRPr lang="en-US" sz="2650" b="1">
              <a:solidFill>
                <a:srgbClr val="949494"/>
              </a:solidFill>
            </a:endParaRPr>
          </a:p>
          <a:p>
            <a:pPr marL="0" indent="0">
              <a:spcBef>
                <a:spcPts val="20"/>
              </a:spcBef>
              <a:buNone/>
            </a:pPr>
            <a:endParaRPr lang="en-CA" sz="2000" dirty="0">
              <a:solidFill>
                <a:srgbClr val="949494"/>
              </a:solidFill>
              <a:ea typeface="+mn-lt"/>
              <a:cs typeface="+mn-lt"/>
            </a:endParaRPr>
          </a:p>
          <a:p>
            <a:pPr marL="0" indent="0">
              <a:spcBef>
                <a:spcPts val="20"/>
              </a:spcBef>
              <a:buNone/>
            </a:pPr>
            <a:r>
              <a:rPr lang="en-CA" sz="2000" dirty="0">
                <a:solidFill>
                  <a:srgbClr val="949494"/>
                </a:solidFill>
                <a:ea typeface="+mn-lt"/>
                <a:cs typeface="+mn-lt"/>
              </a:rPr>
              <a:t>Kristen O'Dwyer</a:t>
            </a:r>
            <a:r>
              <a:rPr lang="en-CA" sz="2000" baseline="30000" dirty="0">
                <a:solidFill>
                  <a:srgbClr val="949494"/>
                </a:solidFill>
                <a:ea typeface="+mn-lt"/>
                <a:cs typeface="+mn-lt"/>
              </a:rPr>
              <a:t>1,*,‡</a:t>
            </a:r>
            <a:r>
              <a:rPr lang="en-CA" sz="2000" dirty="0">
                <a:solidFill>
                  <a:srgbClr val="949494"/>
                </a:solidFill>
                <a:ea typeface="+mn-lt"/>
                <a:cs typeface="+mn-lt"/>
              </a:rPr>
              <a:t>, Lena E. Winestone</a:t>
            </a:r>
            <a:r>
              <a:rPr lang="en-CA" sz="2000" baseline="30000" dirty="0">
                <a:solidFill>
                  <a:srgbClr val="949494"/>
                </a:solidFill>
                <a:ea typeface="+mn-lt"/>
                <a:cs typeface="+mn-lt"/>
              </a:rPr>
              <a:t>2,*</a:t>
            </a:r>
            <a:r>
              <a:rPr lang="en-CA" sz="2000" dirty="0">
                <a:solidFill>
                  <a:srgbClr val="949494"/>
                </a:solidFill>
                <a:ea typeface="+mn-lt"/>
                <a:cs typeface="+mn-lt"/>
              </a:rPr>
              <a:t>, Matthew C. Cheung</a:t>
            </a:r>
            <a:r>
              <a:rPr lang="en-CA" sz="2000" baseline="30000" dirty="0">
                <a:solidFill>
                  <a:srgbClr val="949494"/>
                </a:solidFill>
                <a:ea typeface="+mn-lt"/>
                <a:cs typeface="+mn-lt"/>
              </a:rPr>
              <a:t>3</a:t>
            </a:r>
            <a:r>
              <a:rPr lang="en-CA" sz="2000" dirty="0">
                <a:solidFill>
                  <a:srgbClr val="949494"/>
                </a:solidFill>
                <a:ea typeface="+mn-lt"/>
                <a:cs typeface="+mn-lt"/>
              </a:rPr>
              <a:t>,</a:t>
            </a:r>
            <a:r>
              <a:rPr lang="en-CA" sz="2000" b="1" i="1" dirty="0">
                <a:solidFill>
                  <a:srgbClr val="949494"/>
                </a:solidFill>
                <a:ea typeface="+mn-lt"/>
                <a:cs typeface="+mn-lt"/>
              </a:rPr>
              <a:t> </a:t>
            </a:r>
            <a:r>
              <a:rPr lang="en-CA" sz="2000" dirty="0">
                <a:solidFill>
                  <a:srgbClr val="949494"/>
                </a:solidFill>
                <a:ea typeface="+mn-lt"/>
                <a:cs typeface="+mn-lt"/>
              </a:rPr>
              <a:t>Lydia Benitez</a:t>
            </a:r>
            <a:r>
              <a:rPr lang="en-CA" sz="2000" baseline="30000" dirty="0">
                <a:solidFill>
                  <a:srgbClr val="949494"/>
                </a:solidFill>
                <a:ea typeface="+mn-lt"/>
                <a:cs typeface="+mn-lt"/>
              </a:rPr>
              <a:t>4</a:t>
            </a:r>
            <a:r>
              <a:rPr lang="en-CA" sz="2000" dirty="0">
                <a:solidFill>
                  <a:srgbClr val="949494"/>
                </a:solidFill>
                <a:ea typeface="+mn-lt"/>
                <a:cs typeface="+mn-lt"/>
              </a:rPr>
              <a:t>, Barbara Buldini</a:t>
            </a:r>
            <a:r>
              <a:rPr lang="en-CA" sz="2000" baseline="30000" dirty="0">
                <a:solidFill>
                  <a:srgbClr val="949494"/>
                </a:solidFill>
                <a:ea typeface="+mn-lt"/>
                <a:cs typeface="+mn-lt"/>
              </a:rPr>
              <a:t>5</a:t>
            </a:r>
            <a:r>
              <a:rPr lang="en-CA" sz="2000" dirty="0">
                <a:solidFill>
                  <a:srgbClr val="949494"/>
                </a:solidFill>
                <a:ea typeface="+mn-lt"/>
                <a:cs typeface="+mn-lt"/>
              </a:rPr>
              <a:t>, Peter D. Cole</a:t>
            </a:r>
            <a:r>
              <a:rPr lang="en-CA" sz="2000" baseline="30000" dirty="0">
                <a:solidFill>
                  <a:srgbClr val="949494"/>
                </a:solidFill>
                <a:ea typeface="+mn-lt"/>
                <a:cs typeface="+mn-lt"/>
              </a:rPr>
              <a:t>6</a:t>
            </a:r>
            <a:r>
              <a:rPr lang="en-CA" sz="2000" dirty="0">
                <a:solidFill>
                  <a:srgbClr val="949494"/>
                </a:solidFill>
                <a:ea typeface="+mn-lt"/>
                <a:cs typeface="+mn-lt"/>
              </a:rPr>
              <a:t>, </a:t>
            </a:r>
            <a:r>
              <a:rPr lang="en-CA" sz="2000" err="1">
                <a:solidFill>
                  <a:srgbClr val="949494"/>
                </a:solidFill>
                <a:ea typeface="+mn-lt"/>
                <a:cs typeface="+mn-lt"/>
              </a:rPr>
              <a:t>Moussab</a:t>
            </a:r>
            <a:r>
              <a:rPr lang="en-CA" sz="2000" dirty="0">
                <a:solidFill>
                  <a:srgbClr val="949494"/>
                </a:solidFill>
                <a:ea typeface="+mn-lt"/>
                <a:cs typeface="+mn-lt"/>
              </a:rPr>
              <a:t> Damlaj</a:t>
            </a:r>
            <a:r>
              <a:rPr lang="en-CA" sz="2000" baseline="30000" dirty="0">
                <a:solidFill>
                  <a:srgbClr val="949494"/>
                </a:solidFill>
                <a:ea typeface="+mn-lt"/>
                <a:cs typeface="+mn-lt"/>
              </a:rPr>
              <a:t>7</a:t>
            </a:r>
            <a:r>
              <a:rPr lang="en-CA" sz="2000" dirty="0">
                <a:solidFill>
                  <a:srgbClr val="949494"/>
                </a:solidFill>
                <a:ea typeface="+mn-lt"/>
                <a:cs typeface="+mn-lt"/>
              </a:rPr>
              <a:t>, </a:t>
            </a:r>
            <a:r>
              <a:rPr lang="en-CA" sz="2000" err="1">
                <a:solidFill>
                  <a:srgbClr val="949494"/>
                </a:solidFill>
                <a:ea typeface="+mn-lt"/>
                <a:cs typeface="+mn-lt"/>
              </a:rPr>
              <a:t>Bhagirathbhai</a:t>
            </a:r>
            <a:r>
              <a:rPr lang="en-CA" sz="2000" dirty="0">
                <a:solidFill>
                  <a:srgbClr val="949494"/>
                </a:solidFill>
                <a:ea typeface="+mn-lt"/>
                <a:cs typeface="+mn-lt"/>
              </a:rPr>
              <a:t> Dholaria</a:t>
            </a:r>
            <a:r>
              <a:rPr lang="en-CA" sz="2000" baseline="30000" dirty="0">
                <a:solidFill>
                  <a:srgbClr val="949494"/>
                </a:solidFill>
                <a:ea typeface="+mn-lt"/>
                <a:cs typeface="+mn-lt"/>
              </a:rPr>
              <a:t>8</a:t>
            </a:r>
            <a:r>
              <a:rPr lang="en-CA" sz="2000" dirty="0">
                <a:solidFill>
                  <a:srgbClr val="949494"/>
                </a:solidFill>
                <a:ea typeface="+mn-lt"/>
                <a:cs typeface="+mn-lt"/>
              </a:rPr>
              <a:t>, Ajoy L. Dias</a:t>
            </a:r>
            <a:r>
              <a:rPr lang="en-CA" sz="2000" baseline="30000" dirty="0">
                <a:solidFill>
                  <a:srgbClr val="949494"/>
                </a:solidFill>
                <a:ea typeface="+mn-lt"/>
                <a:cs typeface="+mn-lt"/>
              </a:rPr>
              <a:t>9</a:t>
            </a:r>
            <a:r>
              <a:rPr lang="en-CA" sz="2000" dirty="0">
                <a:solidFill>
                  <a:srgbClr val="949494"/>
                </a:solidFill>
                <a:ea typeface="+mn-lt"/>
                <a:cs typeface="+mn-lt"/>
              </a:rPr>
              <a:t>, Alexander Dils</a:t>
            </a:r>
            <a:r>
              <a:rPr lang="en-CA" sz="2000" baseline="30000" dirty="0">
                <a:solidFill>
                  <a:srgbClr val="949494"/>
                </a:solidFill>
                <a:ea typeface="+mn-lt"/>
                <a:cs typeface="+mn-lt"/>
              </a:rPr>
              <a:t>10</a:t>
            </a:r>
            <a:r>
              <a:rPr lang="en-CA" sz="2000" dirty="0">
                <a:solidFill>
                  <a:srgbClr val="949494"/>
                </a:solidFill>
                <a:ea typeface="+mn-lt"/>
                <a:cs typeface="+mn-lt"/>
              </a:rPr>
              <a:t>,  Michelle Fritsch</a:t>
            </a:r>
            <a:r>
              <a:rPr lang="en-CA" sz="2000" baseline="30000" dirty="0">
                <a:solidFill>
                  <a:srgbClr val="949494"/>
                </a:solidFill>
                <a:ea typeface="+mn-lt"/>
                <a:cs typeface="+mn-lt"/>
              </a:rPr>
              <a:t>11</a:t>
            </a:r>
            <a:r>
              <a:rPr lang="en-CA" sz="2000" dirty="0">
                <a:solidFill>
                  <a:srgbClr val="949494"/>
                </a:solidFill>
                <a:ea typeface="+mn-lt"/>
                <a:cs typeface="+mn-lt"/>
              </a:rPr>
              <a:t>, John Greer</a:t>
            </a:r>
            <a:r>
              <a:rPr lang="en-CA" sz="2000" baseline="30000" dirty="0">
                <a:solidFill>
                  <a:srgbClr val="949494"/>
                </a:solidFill>
                <a:ea typeface="+mn-lt"/>
                <a:cs typeface="+mn-lt"/>
              </a:rPr>
              <a:t>12</a:t>
            </a:r>
            <a:r>
              <a:rPr lang="en-CA" sz="2000" dirty="0">
                <a:solidFill>
                  <a:srgbClr val="949494"/>
                </a:solidFill>
                <a:ea typeface="+mn-lt"/>
                <a:cs typeface="+mn-lt"/>
              </a:rPr>
              <a:t>, Brandon Hayes-Lattin</a:t>
            </a:r>
            <a:r>
              <a:rPr lang="en-CA" sz="2000" baseline="30000" dirty="0">
                <a:solidFill>
                  <a:srgbClr val="949494"/>
                </a:solidFill>
                <a:ea typeface="+mn-lt"/>
                <a:cs typeface="+mn-lt"/>
              </a:rPr>
              <a:t>13</a:t>
            </a:r>
            <a:r>
              <a:rPr lang="en-CA" sz="2000" dirty="0">
                <a:solidFill>
                  <a:srgbClr val="949494"/>
                </a:solidFill>
                <a:ea typeface="+mn-lt"/>
                <a:cs typeface="+mn-lt"/>
              </a:rPr>
              <a:t>, Meret Henry</a:t>
            </a:r>
            <a:r>
              <a:rPr lang="en-CA" sz="2000" baseline="30000" dirty="0">
                <a:solidFill>
                  <a:srgbClr val="949494"/>
                </a:solidFill>
                <a:ea typeface="+mn-lt"/>
                <a:cs typeface="+mn-lt"/>
              </a:rPr>
              <a:t>14</a:t>
            </a:r>
            <a:r>
              <a:rPr lang="en-CA" sz="2000" dirty="0">
                <a:solidFill>
                  <a:srgbClr val="949494"/>
                </a:solidFill>
                <a:ea typeface="+mn-lt"/>
                <a:cs typeface="+mn-lt"/>
              </a:rPr>
              <a:t>, Aaron Jaffe</a:t>
            </a:r>
            <a:r>
              <a:rPr lang="en-CA" sz="2000" baseline="30000" dirty="0">
                <a:solidFill>
                  <a:srgbClr val="949494"/>
                </a:solidFill>
                <a:ea typeface="+mn-lt"/>
                <a:cs typeface="+mn-lt"/>
              </a:rPr>
              <a:t>15</a:t>
            </a:r>
            <a:r>
              <a:rPr lang="en-CA" sz="2000" dirty="0">
                <a:solidFill>
                  <a:srgbClr val="949494"/>
                </a:solidFill>
                <a:ea typeface="+mn-lt"/>
                <a:cs typeface="+mn-lt"/>
              </a:rPr>
              <a:t>, Omer Jamy</a:t>
            </a:r>
            <a:r>
              <a:rPr lang="en-CA" sz="2000" baseline="30000" dirty="0">
                <a:solidFill>
                  <a:srgbClr val="949494"/>
                </a:solidFill>
                <a:ea typeface="+mn-lt"/>
                <a:cs typeface="+mn-lt"/>
              </a:rPr>
              <a:t>16</a:t>
            </a:r>
            <a:r>
              <a:rPr lang="en-CA" sz="2000" dirty="0">
                <a:solidFill>
                  <a:srgbClr val="949494"/>
                </a:solidFill>
                <a:ea typeface="+mn-lt"/>
                <a:cs typeface="+mn-lt"/>
              </a:rPr>
              <a:t>, </a:t>
            </a:r>
            <a:r>
              <a:rPr lang="en-CA" sz="2000" err="1">
                <a:solidFill>
                  <a:srgbClr val="949494"/>
                </a:solidFill>
                <a:ea typeface="+mn-lt"/>
                <a:cs typeface="+mn-lt"/>
              </a:rPr>
              <a:t>Partow</a:t>
            </a:r>
            <a:r>
              <a:rPr lang="en-CA" sz="2000" dirty="0">
                <a:solidFill>
                  <a:srgbClr val="949494"/>
                </a:solidFill>
                <a:ea typeface="+mn-lt"/>
                <a:cs typeface="+mn-lt"/>
              </a:rPr>
              <a:t> Kebriaei</a:t>
            </a:r>
            <a:r>
              <a:rPr lang="en-CA" sz="2000" baseline="30000" dirty="0">
                <a:solidFill>
                  <a:srgbClr val="949494"/>
                </a:solidFill>
                <a:ea typeface="+mn-lt"/>
                <a:cs typeface="+mn-lt"/>
              </a:rPr>
              <a:t>17</a:t>
            </a:r>
            <a:r>
              <a:rPr lang="en-CA" sz="2000" dirty="0">
                <a:solidFill>
                  <a:srgbClr val="949494"/>
                </a:solidFill>
                <a:ea typeface="+mn-lt"/>
                <a:cs typeface="+mn-lt"/>
              </a:rPr>
              <a:t>, Ilayna Mehrtens</a:t>
            </a:r>
            <a:r>
              <a:rPr lang="en-CA" sz="2000" baseline="30000" dirty="0">
                <a:solidFill>
                  <a:srgbClr val="949494"/>
                </a:solidFill>
                <a:ea typeface="+mn-lt"/>
                <a:cs typeface="+mn-lt"/>
              </a:rPr>
              <a:t>18</a:t>
            </a:r>
            <a:r>
              <a:rPr lang="en-CA" sz="2000" dirty="0">
                <a:solidFill>
                  <a:srgbClr val="949494"/>
                </a:solidFill>
                <a:ea typeface="+mn-lt"/>
                <a:cs typeface="+mn-lt"/>
              </a:rPr>
              <a:t>, Nirali N. Shah</a:t>
            </a:r>
            <a:r>
              <a:rPr lang="en-CA" sz="2000" baseline="30000" dirty="0">
                <a:solidFill>
                  <a:srgbClr val="949494"/>
                </a:solidFill>
                <a:ea typeface="+mn-lt"/>
                <a:cs typeface="+mn-lt"/>
              </a:rPr>
              <a:t>19</a:t>
            </a:r>
            <a:r>
              <a:rPr lang="en-CA" sz="2000" dirty="0">
                <a:solidFill>
                  <a:srgbClr val="949494"/>
                </a:solidFill>
                <a:ea typeface="+mn-lt"/>
                <a:cs typeface="+mn-lt"/>
              </a:rPr>
              <a:t>, Lindsay Wilde</a:t>
            </a:r>
            <a:r>
              <a:rPr lang="en-CA" sz="2000" baseline="30000" dirty="0">
                <a:solidFill>
                  <a:srgbClr val="949494"/>
                </a:solidFill>
                <a:ea typeface="+mn-lt"/>
                <a:cs typeface="+mn-lt"/>
              </a:rPr>
              <a:t>20</a:t>
            </a:r>
            <a:r>
              <a:rPr lang="en-CA" sz="2000" dirty="0">
                <a:solidFill>
                  <a:srgbClr val="949494"/>
                </a:solidFill>
                <a:ea typeface="+mn-lt"/>
                <a:cs typeface="+mn-lt"/>
              </a:rPr>
              <a:t>, Patricia A. Young</a:t>
            </a:r>
            <a:r>
              <a:rPr lang="en-CA" sz="2000" baseline="30000" dirty="0">
                <a:solidFill>
                  <a:srgbClr val="949494"/>
                </a:solidFill>
                <a:ea typeface="+mn-lt"/>
                <a:cs typeface="+mn-lt"/>
              </a:rPr>
              <a:t>21</a:t>
            </a:r>
            <a:r>
              <a:rPr lang="en-CA" sz="2000" dirty="0">
                <a:solidFill>
                  <a:srgbClr val="949494"/>
                </a:solidFill>
                <a:ea typeface="+mn-lt"/>
                <a:cs typeface="+mn-lt"/>
              </a:rPr>
              <a:t>, Htun Ja Mai</a:t>
            </a:r>
            <a:r>
              <a:rPr lang="en-CA" sz="2000" baseline="30000" dirty="0">
                <a:solidFill>
                  <a:srgbClr val="949494"/>
                </a:solidFill>
                <a:ea typeface="+mn-lt"/>
                <a:cs typeface="+mn-lt"/>
              </a:rPr>
              <a:t>22</a:t>
            </a:r>
            <a:r>
              <a:rPr lang="en-CA" sz="2000" dirty="0">
                <a:solidFill>
                  <a:srgbClr val="949494"/>
                </a:solidFill>
                <a:ea typeface="+mn-lt"/>
                <a:cs typeface="+mn-lt"/>
              </a:rPr>
              <a:t>, </a:t>
            </a:r>
            <a:r>
              <a:rPr lang="en-CA" sz="2000" err="1">
                <a:solidFill>
                  <a:srgbClr val="949494"/>
                </a:solidFill>
                <a:ea typeface="+mn-lt"/>
                <a:cs typeface="+mn-lt"/>
              </a:rPr>
              <a:t>Ghid</a:t>
            </a:r>
            <a:r>
              <a:rPr lang="en-CA" sz="2000" dirty="0">
                <a:solidFill>
                  <a:srgbClr val="949494"/>
                </a:solidFill>
                <a:ea typeface="+mn-lt"/>
                <a:cs typeface="+mn-lt"/>
              </a:rPr>
              <a:t> Kanaan</a:t>
            </a:r>
            <a:r>
              <a:rPr lang="en-CA" sz="2000" baseline="30000" dirty="0">
                <a:solidFill>
                  <a:srgbClr val="949494"/>
                </a:solidFill>
                <a:ea typeface="+mn-lt"/>
                <a:cs typeface="+mn-lt"/>
              </a:rPr>
              <a:t>23</a:t>
            </a:r>
            <a:r>
              <a:rPr lang="en-CA" sz="2000" dirty="0">
                <a:solidFill>
                  <a:srgbClr val="949494"/>
                </a:solidFill>
                <a:ea typeface="+mn-lt"/>
                <a:cs typeface="+mn-lt"/>
              </a:rPr>
              <a:t>, Yuliia Sereda</a:t>
            </a:r>
            <a:r>
              <a:rPr lang="en-CA" sz="2000" baseline="30000" dirty="0">
                <a:solidFill>
                  <a:srgbClr val="949494"/>
                </a:solidFill>
                <a:ea typeface="+mn-lt"/>
                <a:cs typeface="+mn-lt"/>
              </a:rPr>
              <a:t>24</a:t>
            </a:r>
            <a:r>
              <a:rPr lang="en-CA" sz="2000" dirty="0">
                <a:solidFill>
                  <a:srgbClr val="949494"/>
                </a:solidFill>
                <a:ea typeface="+mn-lt"/>
                <a:cs typeface="+mn-lt"/>
              </a:rPr>
              <a:t>, Ian J. Saldanha</a:t>
            </a:r>
            <a:r>
              <a:rPr lang="en-CA" sz="2000" baseline="30000" dirty="0">
                <a:solidFill>
                  <a:srgbClr val="949494"/>
                </a:solidFill>
                <a:ea typeface="+mn-lt"/>
                <a:cs typeface="+mn-lt"/>
              </a:rPr>
              <a:t>25</a:t>
            </a:r>
            <a:r>
              <a:rPr lang="en-CA" sz="2000" dirty="0">
                <a:solidFill>
                  <a:srgbClr val="949494"/>
                </a:solidFill>
                <a:ea typeface="+mn-lt"/>
                <a:cs typeface="+mn-lt"/>
              </a:rPr>
              <a:t>, Ethan M. Balk</a:t>
            </a:r>
            <a:r>
              <a:rPr lang="en-CA" sz="2000" baseline="30000" dirty="0">
                <a:solidFill>
                  <a:srgbClr val="949494"/>
                </a:solidFill>
                <a:ea typeface="+mn-lt"/>
                <a:cs typeface="+mn-lt"/>
              </a:rPr>
              <a:t>26</a:t>
            </a:r>
            <a:r>
              <a:rPr lang="en-CA" sz="2000" dirty="0">
                <a:solidFill>
                  <a:srgbClr val="949494"/>
                </a:solidFill>
                <a:ea typeface="+mn-lt"/>
                <a:cs typeface="+mn-lt"/>
              </a:rPr>
              <a:t>, Sumit Gupta</a:t>
            </a:r>
            <a:r>
              <a:rPr lang="en-CA" sz="2000" baseline="30000" dirty="0">
                <a:solidFill>
                  <a:srgbClr val="949494"/>
                </a:solidFill>
                <a:ea typeface="+mn-lt"/>
                <a:cs typeface="+mn-lt"/>
              </a:rPr>
              <a:t>27,‡</a:t>
            </a:r>
            <a:endParaRPr lang="en-US" sz="2000">
              <a:solidFill>
                <a:srgbClr val="949494"/>
              </a:solidFill>
              <a:cs typeface="+mn-lt"/>
            </a:endParaRPr>
          </a:p>
          <a:p>
            <a:pPr marL="0" indent="0">
              <a:spcBef>
                <a:spcPts val="20"/>
              </a:spcBef>
              <a:buNone/>
            </a:pPr>
            <a:endParaRPr lang="en-CA" sz="1800" dirty="0">
              <a:solidFill>
                <a:srgbClr val="949494"/>
              </a:solidFill>
              <a:ea typeface="+mn-lt"/>
              <a:cs typeface="+mn-lt"/>
            </a:endParaRPr>
          </a:p>
          <a:p>
            <a:pPr marL="0" indent="0">
              <a:spcBef>
                <a:spcPts val="20"/>
              </a:spcBef>
              <a:buNone/>
            </a:pPr>
            <a:r>
              <a:rPr lang="en-CA" sz="1800" dirty="0">
                <a:solidFill>
                  <a:srgbClr val="949494"/>
                </a:solidFill>
                <a:ea typeface="+mn-lt"/>
                <a:cs typeface="+mn-lt"/>
              </a:rPr>
              <a:t>"‡" = KOD and SG contributed equally to this work and share co-senior authorship as the co-chairs of the guideline panel.</a:t>
            </a:r>
            <a:endParaRPr lang="en-US" sz="1800">
              <a:solidFill>
                <a:srgbClr val="949494"/>
              </a:solidFill>
              <a:cs typeface="+mn-lt"/>
            </a:endParaRPr>
          </a:p>
          <a:p>
            <a:pPr marL="0" indent="0">
              <a:spcBef>
                <a:spcPts val="20"/>
              </a:spcBef>
              <a:buNone/>
            </a:pPr>
            <a:r>
              <a:rPr lang="en-CA" sz="1800" dirty="0">
                <a:solidFill>
                  <a:srgbClr val="949494"/>
                </a:solidFill>
                <a:ea typeface="+mn-lt"/>
                <a:cs typeface="+mn-lt"/>
              </a:rPr>
              <a:t>"*"= KOD and LW contributed equally to this work and share co-first authorship as co-writers of the guideline panel.</a:t>
            </a:r>
            <a:endParaRPr lang="en-US" sz="1800">
              <a:solidFill>
                <a:srgbClr val="949494"/>
              </a:solidFill>
            </a:endParaRPr>
          </a:p>
          <a:p>
            <a:pPr marL="0" indent="0">
              <a:spcBef>
                <a:spcPts val="20"/>
              </a:spcBef>
              <a:buNone/>
            </a:pPr>
            <a:endParaRPr lang="en-US" sz="2400" b="1" dirty="0">
              <a:solidFill>
                <a:schemeClr val="tx1">
                  <a:lumMod val="49000"/>
                  <a:lumOff val="51000"/>
                </a:schemeClr>
              </a:solidFill>
              <a:ea typeface="Calibri"/>
              <a:cs typeface="Calibri"/>
            </a:endParaRPr>
          </a:p>
          <a:p>
            <a:pPr marL="0" indent="0">
              <a:spcBef>
                <a:spcPts val="20"/>
              </a:spcBef>
              <a:buFont typeface="Arial" charset="0"/>
              <a:buNone/>
            </a:pPr>
            <a:endParaRPr lang="en-US" sz="2650" b="1" dirty="0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>
              <a:spcBef>
                <a:spcPts val="20"/>
              </a:spcBef>
              <a:buFont typeface="Arial" charset="0"/>
              <a:buNone/>
            </a:pPr>
            <a:endParaRPr lang="en-US" sz="2650" b="1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spcBef>
                <a:spcPts val="20"/>
              </a:spcBef>
              <a:buNone/>
            </a:pPr>
            <a:endParaRPr lang="en-US" sz="2650" b="1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spcBef>
                <a:spcPts val="20"/>
              </a:spcBef>
              <a:buNone/>
            </a:pPr>
            <a:endParaRPr lang="en-US" sz="2650" b="1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sz="265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805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96E48-C465-F480-3EB7-F5AE7CACC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692E2-8CB6-3596-9A16-446B888FE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22" y="1178650"/>
            <a:ext cx="10972800" cy="713539"/>
          </a:xfrm>
        </p:spPr>
        <p:txBody>
          <a:bodyPr lIns="0" tIns="0" anchor="ctr"/>
          <a:lstStyle/>
          <a:p>
            <a:r>
              <a:rPr lang="en-US" sz="2800" dirty="0">
                <a:latin typeface="Calibri"/>
                <a:ea typeface="Calibri"/>
                <a:cs typeface="Calibri"/>
              </a:rPr>
              <a:t>Recommendation 4: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26DA65-5202-D43E-705C-D849EA27D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810195"/>
              </p:ext>
            </p:extLst>
          </p:nvPr>
        </p:nvGraphicFramePr>
        <p:xfrm>
          <a:off x="141322" y="1942988"/>
          <a:ext cx="11915211" cy="152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85078">
                  <a:extLst>
                    <a:ext uri="{9D8B030D-6E8A-4147-A177-3AD203B41FA5}">
                      <a16:colId xmlns:a16="http://schemas.microsoft.com/office/drawing/2014/main" val="3322778679"/>
                    </a:ext>
                  </a:extLst>
                </a:gridCol>
                <a:gridCol w="1611723">
                  <a:extLst>
                    <a:ext uri="{9D8B030D-6E8A-4147-A177-3AD203B41FA5}">
                      <a16:colId xmlns:a16="http://schemas.microsoft.com/office/drawing/2014/main" val="2016651713"/>
                    </a:ext>
                  </a:extLst>
                </a:gridCol>
                <a:gridCol w="2418410">
                  <a:extLst>
                    <a:ext uri="{9D8B030D-6E8A-4147-A177-3AD203B41FA5}">
                      <a16:colId xmlns:a16="http://schemas.microsoft.com/office/drawing/2014/main" val="4036740786"/>
                    </a:ext>
                  </a:extLst>
                </a:gridCol>
              </a:tblGrid>
              <a:tr h="314132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Calibri"/>
                        </a:rPr>
                        <a:t>Recommendation</a:t>
                      </a:r>
                    </a:p>
                  </a:txBody>
                  <a:tcPr anchor="ctr">
                    <a:solidFill>
                      <a:srgbClr val="E23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/>
                        </a:rPr>
                        <a:t>Strength</a:t>
                      </a:r>
                    </a:p>
                  </a:txBody>
                  <a:tcPr anchor="ctr">
                    <a:solidFill>
                      <a:srgbClr val="E23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/>
                        </a:rPr>
                        <a:t>Evidence Certainty</a:t>
                      </a:r>
                    </a:p>
                  </a:txBody>
                  <a:tcPr>
                    <a:solidFill>
                      <a:srgbClr val="E23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82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Calibri"/>
                        </a:rPr>
                        <a:t>For AYAs with relapsed B-ALL who achieve a second (or greater) remission, the ASH guideline panel </a:t>
                      </a:r>
                      <a:r>
                        <a:rPr lang="en-US" sz="2200" b="1" i="1" dirty="0">
                          <a:solidFill>
                            <a:schemeClr val="tx1"/>
                          </a:solidFill>
                          <a:latin typeface="Calibri"/>
                        </a:rPr>
                        <a:t>suggests</a:t>
                      </a:r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2200" b="0" i="0" err="1">
                          <a:solidFill>
                            <a:schemeClr val="tx1"/>
                          </a:solidFill>
                          <a:latin typeface="Calibri"/>
                        </a:rPr>
                        <a:t>allo</a:t>
                      </a:r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Calibri"/>
                        </a:rPr>
                        <a:t>-HSCT </a:t>
                      </a:r>
                      <a:r>
                        <a:rPr lang="en-US" sz="2200" i="0" dirty="0">
                          <a:effectLst/>
                          <a:latin typeface="Calibri"/>
                        </a:rPr>
                        <a:t>over chemotherapy alone as definitive consolidation treatment</a:t>
                      </a:r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/>
                        </a:rPr>
                        <a:t>Conditiona</a:t>
                      </a:r>
                      <a:r>
                        <a:rPr lang="en-US" sz="2000" dirty="0">
                          <a:latin typeface="Calibri"/>
                        </a:rPr>
                        <a:t>l</a:t>
                      </a:r>
                    </a:p>
                    <a:p>
                      <a:pPr algn="ctr"/>
                      <a:endParaRPr lang="en-US" sz="1800" dirty="0"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/>
                        </a:rPr>
                        <a:t>Very low</a:t>
                      </a:r>
                    </a:p>
                    <a:p>
                      <a:pPr algn="ctr"/>
                      <a:endParaRPr lang="en-US" sz="1800" dirty="0"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393703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0C6E7B-4D81-3671-1D76-487A59383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009" y="3893708"/>
            <a:ext cx="11606645" cy="2793318"/>
          </a:xfrm>
        </p:spPr>
        <p:txBody>
          <a:bodyPr lIns="0" tIns="0" rIns="0" bIns="0" anchor="t"/>
          <a:lstStyle/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Remarks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: </a:t>
            </a:r>
          </a:p>
          <a:p>
            <a:pPr marL="456565" indent="-456565">
              <a:spcBef>
                <a:spcPts val="1200"/>
              </a:spcBef>
            </a:pP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AYAs with primary refractory disease in whom remission is achieved should proceed with </a:t>
            </a:r>
            <a:r>
              <a:rPr lang="en-US" sz="2200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allo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-HSCT</a:t>
            </a:r>
          </a:p>
          <a:p>
            <a:pPr marL="456565" indent="-456565">
              <a:spcBef>
                <a:spcPts val="1200"/>
              </a:spcBef>
            </a:pP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The panel re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cognizes that </a:t>
            </a: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pediatric data indicates 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that some younger AYAs in CR2 with </a:t>
            </a: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lower risk disease 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(defined by late relapse with low MRD after re-induction therapy) </a:t>
            </a: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may be 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considered for </a:t>
            </a: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chemotherapy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(and radiation therapy for extramedullary relapse) and/or </a:t>
            </a: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immunotherapy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alone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.</a:t>
            </a:r>
            <a:r>
              <a:rPr lang="en-US" sz="22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 </a:t>
            </a:r>
            <a:endParaRPr lang="en-US" sz="2200" dirty="0">
              <a:solidFill>
                <a:schemeClr val="tx1"/>
              </a:solidFill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6" name="Picture 5" descr="A green tick in a circle&#10;&#10;Description automatically generated">
            <a:extLst>
              <a:ext uri="{FF2B5EF4-FFF2-40B4-BE49-F238E27FC236}">
                <a16:creationId xmlns:a16="http://schemas.microsoft.com/office/drawing/2014/main" id="{53F3F9C9-704C-A7DC-015D-15069B669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368" y="2984072"/>
            <a:ext cx="353096" cy="34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6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D9B2F-02F8-DED5-4E63-B0D422123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39D94-5EB4-6600-616B-2FF8C49A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88" y="1156954"/>
            <a:ext cx="11820391" cy="713539"/>
          </a:xfrm>
        </p:spPr>
        <p:txBody>
          <a:bodyPr lIns="0" tIns="0" anchor="ctr"/>
          <a:lstStyle/>
          <a:p>
            <a:pPr algn="ctr"/>
            <a:r>
              <a:rPr lang="en-US" sz="3600" dirty="0">
                <a:latin typeface="Calibri"/>
                <a:ea typeface="Calibri"/>
                <a:cs typeface="Calibri"/>
              </a:rPr>
              <a:t>Definitive Consolidation in AYAs Achieving CR2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8E479-D166-A071-C56D-030483D1D1C6}"/>
              </a:ext>
            </a:extLst>
          </p:cNvPr>
          <p:cNvSpPr txBox="1"/>
          <p:nvPr/>
        </p:nvSpPr>
        <p:spPr>
          <a:xfrm>
            <a:off x="7202129" y="2861187"/>
            <a:ext cx="3775587" cy="1135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2B597C-B3B6-054F-AD59-F07631505BE7}"/>
              </a:ext>
            </a:extLst>
          </p:cNvPr>
          <p:cNvSpPr txBox="1"/>
          <p:nvPr/>
        </p:nvSpPr>
        <p:spPr>
          <a:xfrm>
            <a:off x="6946488" y="2686664"/>
            <a:ext cx="3775587" cy="1135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9F95A2-D0CC-21ED-C890-69E106611A90}"/>
              </a:ext>
            </a:extLst>
          </p:cNvPr>
          <p:cNvSpPr txBox="1"/>
          <p:nvPr/>
        </p:nvSpPr>
        <p:spPr>
          <a:xfrm>
            <a:off x="176179" y="1851190"/>
            <a:ext cx="11524720" cy="430887"/>
          </a:xfrm>
          <a:prstGeom prst="rect">
            <a:avLst/>
          </a:prstGeom>
          <a:solidFill>
            <a:srgbClr val="F2F2F2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Pediatric data from 4 studies (majority of patients diagnosed in pediatric age range &lt;15 years 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B2DE69-DF75-9278-8CF4-9033EBD2667C}"/>
              </a:ext>
            </a:extLst>
          </p:cNvPr>
          <p:cNvCxnSpPr>
            <a:cxnSpLocks/>
          </p:cNvCxnSpPr>
          <p:nvPr/>
        </p:nvCxnSpPr>
        <p:spPr>
          <a:xfrm>
            <a:off x="6067597" y="2344626"/>
            <a:ext cx="0" cy="423660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C18F052-E40C-60AB-D187-6E2B8A117E24}"/>
              </a:ext>
            </a:extLst>
          </p:cNvPr>
          <p:cNvGrpSpPr/>
          <p:nvPr/>
        </p:nvGrpSpPr>
        <p:grpSpPr>
          <a:xfrm>
            <a:off x="77207" y="2430383"/>
            <a:ext cx="5743816" cy="3439874"/>
            <a:chOff x="43341" y="2311849"/>
            <a:chExt cx="5743816" cy="343987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306837A-23E6-46D7-24B3-262D44E2070D}"/>
                </a:ext>
              </a:extLst>
            </p:cNvPr>
            <p:cNvSpPr txBox="1"/>
            <p:nvPr/>
          </p:nvSpPr>
          <p:spPr>
            <a:xfrm>
              <a:off x="96789" y="2448281"/>
              <a:ext cx="5586050" cy="461665"/>
            </a:xfrm>
            <a:prstGeom prst="rect">
              <a:avLst/>
            </a:prstGeom>
            <a:solidFill>
              <a:srgbClr val="BFE0E3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Low-Risk Patients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575A3C-1E10-3799-C0BD-7E57F4B0C8F6}"/>
                </a:ext>
              </a:extLst>
            </p:cNvPr>
            <p:cNvSpPr txBox="1"/>
            <p:nvPr/>
          </p:nvSpPr>
          <p:spPr>
            <a:xfrm>
              <a:off x="60274" y="3055596"/>
              <a:ext cx="5306389" cy="76944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91440" tIns="45720" rIns="91440" bIns="45720" rtlCol="0" anchor="t">
              <a:spAutoFit/>
            </a:bodyPr>
            <a:lstStyle/>
            <a:p>
              <a:pPr marL="342900" indent="-342900">
                <a:buFont typeface="Wingdings" pitchFamily="2" charset="2"/>
                <a:buChar char="ü"/>
              </a:pPr>
              <a:r>
                <a:rPr lang="en-US" sz="2200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Late Relapse (&gt;36 months from diagnosis)</a:t>
              </a: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en-US" sz="2200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Low MRD (&lt;0.01%) after salvage chemo)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54CD83-EC12-2DAD-A3C5-BC97C3B6410D}"/>
                </a:ext>
              </a:extLst>
            </p:cNvPr>
            <p:cNvSpPr txBox="1"/>
            <p:nvPr/>
          </p:nvSpPr>
          <p:spPr>
            <a:xfrm>
              <a:off x="298936" y="4982282"/>
              <a:ext cx="2394951" cy="76944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91440" tIns="45720" rIns="91440" bIns="45720" rtlCol="0" anchor="t">
              <a:spAutoFit/>
            </a:bodyPr>
            <a:lstStyle/>
            <a:p>
              <a:pPr marL="342900" indent="-342900">
                <a:buFont typeface="Wingdings" pitchFamily="2" charset="2"/>
                <a:buChar char="ü"/>
              </a:pPr>
              <a:r>
                <a:rPr lang="en-US" sz="2200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4-year OS:  90%</a:t>
              </a: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en-US" sz="2200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7-year OS:  84% 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366FBFD-8232-ABD6-5678-5885B806DFA2}"/>
                </a:ext>
              </a:extLst>
            </p:cNvPr>
            <p:cNvGrpSpPr/>
            <p:nvPr/>
          </p:nvGrpSpPr>
          <p:grpSpPr>
            <a:xfrm>
              <a:off x="43341" y="3937576"/>
              <a:ext cx="5743816" cy="830997"/>
              <a:chOff x="60274" y="4293173"/>
              <a:chExt cx="5743816" cy="83099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4D0853-DF41-80CC-1298-D93C068B71B9}"/>
                  </a:ext>
                </a:extLst>
              </p:cNvPr>
              <p:cNvSpPr txBox="1"/>
              <p:nvPr/>
            </p:nvSpPr>
            <p:spPr>
              <a:xfrm>
                <a:off x="60274" y="4293173"/>
                <a:ext cx="5743816" cy="830997"/>
              </a:xfrm>
              <a:prstGeom prst="rect">
                <a:avLst/>
              </a:prstGeom>
              <a:solidFill>
                <a:srgbClr val="BFE0E3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1">
                        <a:lumMod val="49000"/>
                        <a:lumOff val="51000"/>
                      </a:schemeClr>
                    </a:solidFill>
                    <a:latin typeface="Calibri"/>
                    <a:ea typeface="Calibri"/>
                    <a:cs typeface="Calibri"/>
                  </a:rPr>
                  <a:t>Favorable OS with chemo +/-  Blinatumomab, no </a:t>
                </a:r>
                <a:r>
                  <a:rPr lang="en-US" sz="2400" b="1" err="1">
                    <a:solidFill>
                      <a:schemeClr val="tx1">
                        <a:lumMod val="49000"/>
                        <a:lumOff val="51000"/>
                      </a:schemeClr>
                    </a:solidFill>
                    <a:latin typeface="Calibri"/>
                    <a:ea typeface="Calibri"/>
                    <a:cs typeface="Calibri"/>
                  </a:rPr>
                  <a:t>Allo</a:t>
                </a:r>
                <a:r>
                  <a:rPr lang="en-US" sz="2400" b="1" dirty="0">
                    <a:solidFill>
                      <a:schemeClr val="tx1">
                        <a:lumMod val="49000"/>
                        <a:lumOff val="51000"/>
                      </a:schemeClr>
                    </a:solidFill>
                    <a:latin typeface="Calibri"/>
                    <a:ea typeface="Calibri"/>
                    <a:cs typeface="Calibri"/>
                  </a:rPr>
                  <a:t>-HSCT</a:t>
                </a:r>
              </a:p>
            </p:txBody>
          </p:sp>
          <p:pic>
            <p:nvPicPr>
              <p:cNvPr id="27" name="Graphic 26" descr="Chemicals with solid fill">
                <a:extLst>
                  <a:ext uri="{FF2B5EF4-FFF2-40B4-BE49-F238E27FC236}">
                    <a16:creationId xmlns:a16="http://schemas.microsoft.com/office/drawing/2014/main" id="{FC216843-2C76-4101-981A-278FCFF9FD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2313" y="4353979"/>
                <a:ext cx="693715" cy="693715"/>
              </a:xfrm>
              <a:prstGeom prst="rect">
                <a:avLst/>
              </a:prstGeom>
            </p:spPr>
          </p:pic>
          <p:pic>
            <p:nvPicPr>
              <p:cNvPr id="31" name="Graphic 30" descr="Immunity with solid fill">
                <a:extLst>
                  <a:ext uri="{FF2B5EF4-FFF2-40B4-BE49-F238E27FC236}">
                    <a16:creationId xmlns:a16="http://schemas.microsoft.com/office/drawing/2014/main" id="{FA8E4525-1178-B715-CC1F-3CBB29574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086758" y="4413289"/>
                <a:ext cx="608969" cy="608969"/>
              </a:xfrm>
              <a:prstGeom prst="rect">
                <a:avLst/>
              </a:prstGeom>
            </p:spPr>
          </p:pic>
        </p:grpSp>
        <p:pic>
          <p:nvPicPr>
            <p:cNvPr id="35" name="Graphic 34" descr="Inpatient outline">
              <a:extLst>
                <a:ext uri="{FF2B5EF4-FFF2-40B4-BE49-F238E27FC236}">
                  <a16:creationId xmlns:a16="http://schemas.microsoft.com/office/drawing/2014/main" id="{B4E1B601-FE43-50F6-E95B-80C230807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828463" y="2311849"/>
              <a:ext cx="715842" cy="715842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45B3088-38E5-06C3-3AFC-C5249CF2C22D}"/>
              </a:ext>
            </a:extLst>
          </p:cNvPr>
          <p:cNvGrpSpPr/>
          <p:nvPr/>
        </p:nvGrpSpPr>
        <p:grpSpPr>
          <a:xfrm>
            <a:off x="6195038" y="2561722"/>
            <a:ext cx="5863070" cy="3763590"/>
            <a:chOff x="6195038" y="2477057"/>
            <a:chExt cx="5863070" cy="376359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849947-3D22-E745-CC45-C267261CBEE1}"/>
                </a:ext>
              </a:extLst>
            </p:cNvPr>
            <p:cNvSpPr txBox="1"/>
            <p:nvPr/>
          </p:nvSpPr>
          <p:spPr>
            <a:xfrm>
              <a:off x="6257492" y="2477057"/>
              <a:ext cx="5392608" cy="461665"/>
            </a:xfrm>
            <a:prstGeom prst="rect">
              <a:avLst/>
            </a:prstGeom>
            <a:solidFill>
              <a:srgbClr val="FEE3C2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High-Risk Patients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EA890AA-77FA-BF42-DE59-393CABE15A61}"/>
                </a:ext>
              </a:extLst>
            </p:cNvPr>
            <p:cNvSpPr txBox="1"/>
            <p:nvPr/>
          </p:nvSpPr>
          <p:spPr>
            <a:xfrm>
              <a:off x="6219019" y="3081899"/>
              <a:ext cx="5445209" cy="76944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91440" tIns="45720" rIns="91440" bIns="45720" rtlCol="0" anchor="t">
              <a:spAutoFit/>
            </a:bodyPr>
            <a:lstStyle/>
            <a:p>
              <a:pPr marL="342900" indent="-342900">
                <a:buFont typeface="Wingdings" pitchFamily="2" charset="2"/>
                <a:buChar char="ü"/>
              </a:pPr>
              <a:r>
                <a:rPr lang="en-US" sz="2200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Early Relapse (</a:t>
              </a:r>
              <a:r>
                <a:rPr lang="en-US" sz="2200" u="sng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&lt;</a:t>
              </a:r>
              <a:r>
                <a:rPr lang="en-US" sz="2200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 36 months from diagnosis)</a:t>
              </a: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en-US" sz="2200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High MRD (&gt; 0.01% after salvage chemo)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356D981-C5B4-315D-3384-8863E2101226}"/>
                </a:ext>
              </a:extLst>
            </p:cNvPr>
            <p:cNvGrpSpPr/>
            <p:nvPr/>
          </p:nvGrpSpPr>
          <p:grpSpPr>
            <a:xfrm>
              <a:off x="6257492" y="3917392"/>
              <a:ext cx="5800616" cy="830997"/>
              <a:chOff x="6257492" y="4272990"/>
              <a:chExt cx="5800616" cy="830997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631992-802D-8545-80F6-C8EEBFD8F9F1}"/>
                  </a:ext>
                </a:extLst>
              </p:cNvPr>
              <p:cNvSpPr txBox="1"/>
              <p:nvPr/>
            </p:nvSpPr>
            <p:spPr>
              <a:xfrm>
                <a:off x="6257492" y="4272990"/>
                <a:ext cx="5800616" cy="830997"/>
              </a:xfrm>
              <a:prstGeom prst="rect">
                <a:avLst/>
              </a:prstGeom>
              <a:solidFill>
                <a:srgbClr val="FEE3C2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1">
                        <a:lumMod val="49000"/>
                        <a:lumOff val="51000"/>
                      </a:schemeClr>
                    </a:solidFill>
                    <a:latin typeface="Calibri"/>
                    <a:ea typeface="Calibri"/>
                    <a:cs typeface="Calibri"/>
                  </a:rPr>
                  <a:t>Improved Outcomes with </a:t>
                </a:r>
              </a:p>
              <a:p>
                <a:pPr algn="ctr"/>
                <a:r>
                  <a:rPr lang="en-US" sz="2400" b="1" err="1">
                    <a:solidFill>
                      <a:schemeClr val="tx1">
                        <a:lumMod val="49000"/>
                        <a:lumOff val="51000"/>
                      </a:schemeClr>
                    </a:solidFill>
                    <a:latin typeface="Calibri"/>
                    <a:ea typeface="Calibri"/>
                    <a:cs typeface="Calibri"/>
                  </a:rPr>
                  <a:t>Allo</a:t>
                </a:r>
                <a:r>
                  <a:rPr lang="en-US" sz="2400" b="1" dirty="0">
                    <a:solidFill>
                      <a:schemeClr val="tx1">
                        <a:lumMod val="49000"/>
                        <a:lumOff val="51000"/>
                      </a:schemeClr>
                    </a:solidFill>
                    <a:latin typeface="Calibri"/>
                    <a:ea typeface="Calibri"/>
                    <a:cs typeface="Calibri"/>
                  </a:rPr>
                  <a:t>-HSCT</a:t>
                </a:r>
              </a:p>
            </p:txBody>
          </p:sp>
          <p:pic>
            <p:nvPicPr>
              <p:cNvPr id="25" name="Graphic 24" descr="IV with solid fill">
                <a:extLst>
                  <a:ext uri="{FF2B5EF4-FFF2-40B4-BE49-F238E27FC236}">
                    <a16:creationId xmlns:a16="http://schemas.microsoft.com/office/drawing/2014/main" id="{851809D7-0947-34A8-DE6D-3857B41EB9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1075428" y="4328742"/>
                <a:ext cx="698811" cy="698811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60999AA-3A60-58BB-B632-B6664549DBD5}"/>
                </a:ext>
              </a:extLst>
            </p:cNvPr>
            <p:cNvGrpSpPr/>
            <p:nvPr/>
          </p:nvGrpSpPr>
          <p:grpSpPr>
            <a:xfrm>
              <a:off x="6195038" y="4794097"/>
              <a:ext cx="5384936" cy="1446550"/>
              <a:chOff x="6219019" y="5206252"/>
              <a:chExt cx="5384936" cy="144655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34C98A-340B-DD10-26BA-F114DE325B71}"/>
                  </a:ext>
                </a:extLst>
              </p:cNvPr>
              <p:cNvSpPr txBox="1"/>
              <p:nvPr/>
            </p:nvSpPr>
            <p:spPr>
              <a:xfrm>
                <a:off x="6219019" y="5206252"/>
                <a:ext cx="5384936" cy="144655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91440" tIns="45720" rIns="91440" bIns="45720" rtlCol="0" anchor="t">
                <a:spAutoFit/>
              </a:bodyPr>
              <a:lstStyle/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sz="2200" dirty="0">
                    <a:solidFill>
                      <a:schemeClr val="tx1">
                        <a:lumMod val="49000"/>
                        <a:lumOff val="51000"/>
                      </a:schemeClr>
                    </a:solidFill>
                    <a:latin typeface="Calibri"/>
                    <a:ea typeface="Calibri"/>
                    <a:cs typeface="Calibri"/>
                  </a:rPr>
                  <a:t>HR 0.36 (95% CI, 0.16-0.83)    Relapse risk 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>
                        <a:lumMod val="49000"/>
                        <a:lumOff val="51000"/>
                      </a:schemeClr>
                    </a:solidFill>
                    <a:latin typeface="Calibri"/>
                    <a:ea typeface="Calibri"/>
                    <a:cs typeface="Calibri"/>
                  </a:rPr>
                  <a:t>2-year OS 71% vs. 58%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CA" sz="2200" dirty="0">
                    <a:solidFill>
                      <a:schemeClr val="tx1">
                        <a:lumMod val="49000"/>
                        <a:lumOff val="51000"/>
                      </a:schemeClr>
                    </a:solidFill>
                    <a:effectLst/>
                    <a:latin typeface="Calibri"/>
                    <a:ea typeface="Calibri"/>
                    <a:cs typeface="Calibri"/>
                  </a:rPr>
                  <a:t>HR 0.62, 95% CI 0.39-0.98)   Risk of death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CA" sz="2200" dirty="0">
                    <a:solidFill>
                      <a:schemeClr val="tx1">
                        <a:lumMod val="49000"/>
                        <a:lumOff val="51000"/>
                      </a:schemeClr>
                    </a:solidFill>
                    <a:latin typeface="Calibri"/>
                    <a:ea typeface="Calibri"/>
                    <a:cs typeface="Calibri"/>
                  </a:rPr>
                  <a:t>With blinatumomab before Allo-HSCT</a:t>
                </a:r>
                <a:endParaRPr lang="en-US" sz="2200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19927ACB-BF3B-E9B6-C2B3-22677A11C3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41727" y="5295985"/>
                <a:ext cx="0" cy="28551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A3D71824-B872-0EFF-2050-C3A6E804AB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65383" y="5942887"/>
                <a:ext cx="0" cy="28208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3" name="Graphic 32" descr="Inpatient with solid fill">
            <a:extLst>
              <a:ext uri="{FF2B5EF4-FFF2-40B4-BE49-F238E27FC236}">
                <a16:creationId xmlns:a16="http://schemas.microsoft.com/office/drawing/2014/main" id="{02C254E8-FBDA-09EC-69E0-E295391E66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45704" y="2462584"/>
            <a:ext cx="643811" cy="643811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85C9BCED-20F1-F16A-13D0-AE07BE859067}"/>
              </a:ext>
            </a:extLst>
          </p:cNvPr>
          <p:cNvGrpSpPr/>
          <p:nvPr/>
        </p:nvGrpSpPr>
        <p:grpSpPr>
          <a:xfrm>
            <a:off x="40703" y="5904123"/>
            <a:ext cx="5959162" cy="677108"/>
            <a:chOff x="813890" y="5980034"/>
            <a:chExt cx="4486239" cy="67710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58C0C8F-D063-D9A1-CEC1-6961B3FA7AEC}"/>
                </a:ext>
              </a:extLst>
            </p:cNvPr>
            <p:cNvSpPr txBox="1"/>
            <p:nvPr/>
          </p:nvSpPr>
          <p:spPr>
            <a:xfrm>
              <a:off x="813890" y="5980034"/>
              <a:ext cx="4486239" cy="677108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chemeClr val="bg2">
                  <a:lumMod val="90000"/>
                </a:schemeClr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000" b="1" dirty="0">
                  <a:latin typeface="Calibri"/>
                  <a:ea typeface="Calibri"/>
                  <a:cs typeface="Calibri"/>
                </a:rPr>
                <a:t> </a:t>
              </a:r>
              <a:r>
                <a:rPr lang="en-US" sz="2000" b="1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        Certainty of Evidence:  Very low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Primarily due to indirectness of age</a:t>
              </a:r>
            </a:p>
          </p:txBody>
        </p:sp>
        <p:pic>
          <p:nvPicPr>
            <p:cNvPr id="53" name="Graphic 52" descr="Ribbon with solid fill">
              <a:extLst>
                <a:ext uri="{FF2B5EF4-FFF2-40B4-BE49-F238E27FC236}">
                  <a16:creationId xmlns:a16="http://schemas.microsoft.com/office/drawing/2014/main" id="{B7AC968D-A283-D3B5-59FC-A276C7DFF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089552" y="6104536"/>
              <a:ext cx="431524" cy="431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7387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D9B2F-02F8-DED5-4E63-B0D422123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39D94-5EB4-6600-616B-2FF8C49A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88" y="1156954"/>
            <a:ext cx="11820391" cy="713539"/>
          </a:xfrm>
        </p:spPr>
        <p:txBody>
          <a:bodyPr lIns="0" tIns="0" anchor="ctr"/>
          <a:lstStyle/>
          <a:p>
            <a:pPr algn="ctr"/>
            <a:r>
              <a:rPr lang="en-US" sz="3600" dirty="0">
                <a:latin typeface="Calibri"/>
                <a:ea typeface="Calibri"/>
                <a:cs typeface="Calibri"/>
              </a:rPr>
              <a:t>Definitive Consolidation in AYAs Achieving CR2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8E479-D166-A071-C56D-030483D1D1C6}"/>
              </a:ext>
            </a:extLst>
          </p:cNvPr>
          <p:cNvSpPr txBox="1"/>
          <p:nvPr/>
        </p:nvSpPr>
        <p:spPr>
          <a:xfrm>
            <a:off x="7202129" y="2861187"/>
            <a:ext cx="3775587" cy="1135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2B597C-B3B6-054F-AD59-F07631505BE7}"/>
              </a:ext>
            </a:extLst>
          </p:cNvPr>
          <p:cNvSpPr txBox="1"/>
          <p:nvPr/>
        </p:nvSpPr>
        <p:spPr>
          <a:xfrm>
            <a:off x="6946488" y="2686664"/>
            <a:ext cx="3775587" cy="1135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575A3C-1E10-3799-C0BD-7E57F4B0C8F6}"/>
              </a:ext>
            </a:extLst>
          </p:cNvPr>
          <p:cNvSpPr txBox="1"/>
          <p:nvPr/>
        </p:nvSpPr>
        <p:spPr>
          <a:xfrm>
            <a:off x="210738" y="2618932"/>
            <a:ext cx="11428406" cy="2431435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Net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benefit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of </a:t>
            </a:r>
            <a:r>
              <a:rPr lang="en-US" sz="2200" b="1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allo</a:t>
            </a: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-HSCT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for AYAs with relapsed B-ALL </a:t>
            </a: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in CR2 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who have not previously received an </a:t>
            </a:r>
            <a:r>
              <a:rPr lang="en-US" sz="2200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allo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-HSCT as part of the frontline treatment.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Data from the pediatric literature for adolescents/</a:t>
            </a:r>
            <a:r>
              <a:rPr lang="en-CA" sz="2200" b="1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young AYAs </a:t>
            </a:r>
            <a:r>
              <a:rPr lang="en-CA" sz="22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with </a:t>
            </a:r>
            <a:r>
              <a:rPr lang="en-CA" sz="2200" b="1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low-risk</a:t>
            </a:r>
            <a:r>
              <a:rPr lang="en-CA" sz="22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 relapse features that </a:t>
            </a:r>
            <a:r>
              <a:rPr lang="en-CA" sz="2200" b="1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supports a curative potential </a:t>
            </a:r>
            <a:r>
              <a:rPr lang="en-CA" sz="22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with chemo-immunotherapy </a:t>
            </a:r>
            <a:r>
              <a:rPr lang="en-CA" sz="2200" b="1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without </a:t>
            </a:r>
            <a:r>
              <a:rPr lang="en-CA" sz="2200" b="1" err="1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allo</a:t>
            </a:r>
            <a:r>
              <a:rPr lang="en-CA" sz="2200" b="1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-HSCT </a:t>
            </a:r>
            <a:r>
              <a:rPr lang="en-CA" sz="22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in </a:t>
            </a:r>
            <a:r>
              <a:rPr lang="en-CA" sz="2200" b="1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CR2</a:t>
            </a:r>
            <a:r>
              <a:rPr lang="en-CA" sz="22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. 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I</a:t>
            </a:r>
            <a:r>
              <a:rPr lang="en-CA" sz="20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nadequate evidence </a:t>
            </a:r>
            <a:r>
              <a:rPr lang="en-CA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of </a:t>
            </a:r>
            <a:r>
              <a:rPr lang="en-CA" sz="20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risk stratification and identification of subgroup </a:t>
            </a:r>
            <a:r>
              <a:rPr lang="en-CA" sz="2000" b="1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across the full AYA age range</a:t>
            </a:r>
            <a:r>
              <a:rPr lang="en-CA" sz="20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 for whom transplant can be omitted in CR2</a:t>
            </a: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	</a:t>
            </a:r>
            <a:endParaRPr lang="en-US" sz="22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49947-3D22-E745-CC45-C267261CBEE1}"/>
              </a:ext>
            </a:extLst>
          </p:cNvPr>
          <p:cNvSpPr txBox="1"/>
          <p:nvPr/>
        </p:nvSpPr>
        <p:spPr>
          <a:xfrm>
            <a:off x="238661" y="1980805"/>
            <a:ext cx="6111339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Key Takeaways for Recommendation 4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9510FB4-05D1-767F-6099-21724F11D3E1}"/>
              </a:ext>
            </a:extLst>
          </p:cNvPr>
          <p:cNvGrpSpPr/>
          <p:nvPr/>
        </p:nvGrpSpPr>
        <p:grpSpPr>
          <a:xfrm>
            <a:off x="164521" y="5655768"/>
            <a:ext cx="11820390" cy="830997"/>
            <a:chOff x="952912" y="6059253"/>
            <a:chExt cx="11239084" cy="83099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E2E6276-E49E-B46F-E70E-6CCCE3C53ADF}"/>
                </a:ext>
              </a:extLst>
            </p:cNvPr>
            <p:cNvSpPr txBox="1"/>
            <p:nvPr/>
          </p:nvSpPr>
          <p:spPr>
            <a:xfrm>
              <a:off x="952912" y="6059253"/>
              <a:ext cx="11239084" cy="830997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en-CA" sz="2400" b="1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	No studies of older AYA patients treated without </a:t>
              </a:r>
              <a:r>
                <a:rPr lang="en-CA" sz="2400" b="1" err="1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allo</a:t>
              </a:r>
              <a:r>
                <a:rPr lang="en-CA" sz="2400" b="1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-HSCT after first relapse were identified in the evidence profile</a:t>
              </a:r>
              <a:endParaRPr lang="en-US" sz="2400" b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47" name="Graphic 46" descr="Warning with solid fill">
              <a:extLst>
                <a:ext uri="{FF2B5EF4-FFF2-40B4-BE49-F238E27FC236}">
                  <a16:creationId xmlns:a16="http://schemas.microsoft.com/office/drawing/2014/main" id="{B0476597-D689-1519-3831-F3EF234DB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61257" y="6086976"/>
              <a:ext cx="742774" cy="742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9661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E1E18-BAE3-4196-8EE5-29A702D24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8E04F-70C0-79E2-D5DB-DBDFE72B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22" y="2223740"/>
            <a:ext cx="11261422" cy="1280023"/>
          </a:xfrm>
        </p:spPr>
        <p:txBody>
          <a:bodyPr lIns="0" tIns="0" rIns="0" bIns="0" anchor="t"/>
          <a:lstStyle/>
          <a:p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</a:rPr>
              <a:t>Following a successful donor search and comprehensive assessment of performance status, organ function, and comorbid medical conditions, your patient favored proceeding with all-HSCT.  What is the optimal conditioning/preparative regimen?  </a:t>
            </a:r>
            <a:br>
              <a:rPr lang="en-US" sz="2400" i="1" dirty="0">
                <a:solidFill>
                  <a:schemeClr val="tx1">
                    <a:lumMod val="49000"/>
                    <a:lumOff val="51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400">
              <a:solidFill>
                <a:schemeClr val="tx1">
                  <a:lumMod val="49000"/>
                  <a:lumOff val="51000"/>
                </a:schemeClr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6570F-DD1D-09A0-7508-E504110DD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81" y="3834108"/>
            <a:ext cx="11257786" cy="1928648"/>
          </a:xfrm>
        </p:spPr>
        <p:txBody>
          <a:bodyPr lIns="0" tIns="0" rIns="0" bIns="0" anchor="t"/>
          <a:lstStyle/>
          <a:p>
            <a:pPr marL="457200" indent="-457200">
              <a:buFont typeface="+mj-lt"/>
              <a:buAutoNum type="alphaLcPeriod"/>
            </a:pP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Non-</a:t>
            </a:r>
            <a:r>
              <a:rPr lang="en-US" sz="2400" dirty="0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myeloblative</a:t>
            </a: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chemotherapy alone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Total body irradiation and myeloablative chemotherapy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Myeloablative chemotherapy alone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457200" indent="-457200">
              <a:buAutoNum type="alphaLcPeriod"/>
            </a:pP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AutoNum type="alphaLcPeriod"/>
            </a:pP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highlight>
                <a:srgbClr val="FFFF00"/>
              </a:highlight>
              <a:latin typeface="Calibri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8B927-499E-8DE7-780B-AAC1B264FB02}"/>
              </a:ext>
            </a:extLst>
          </p:cNvPr>
          <p:cNvSpPr txBox="1"/>
          <p:nvPr/>
        </p:nvSpPr>
        <p:spPr>
          <a:xfrm>
            <a:off x="510961" y="1463807"/>
            <a:ext cx="2546338" cy="50013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650" dirty="0">
                <a:solidFill>
                  <a:srgbClr val="715073"/>
                </a:solidFill>
                <a:latin typeface="Calibri"/>
                <a:ea typeface="Calibri"/>
                <a:cs typeface="Calibri"/>
              </a:rPr>
              <a:t>Case 1</a:t>
            </a:r>
            <a:r>
              <a:rPr lang="en-US" sz="2650" b="1" dirty="0">
                <a:solidFill>
                  <a:srgbClr val="71507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650" dirty="0">
                <a:solidFill>
                  <a:srgbClr val="715073"/>
                </a:solidFill>
                <a:latin typeface="Calibri"/>
                <a:ea typeface="Calibri"/>
                <a:cs typeface="Calibri"/>
              </a:rPr>
              <a:t>continued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F1B088-E5AC-DDAD-15B2-36E4784FF001}"/>
              </a:ext>
            </a:extLst>
          </p:cNvPr>
          <p:cNvSpPr txBox="1"/>
          <p:nvPr/>
        </p:nvSpPr>
        <p:spPr>
          <a:xfrm>
            <a:off x="511249" y="4236348"/>
            <a:ext cx="7805802" cy="5536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86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96E48-C465-F480-3EB7-F5AE7CACC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692E2-8CB6-3596-9A16-446B888FE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52" y="1354709"/>
            <a:ext cx="10972800" cy="713539"/>
          </a:xfrm>
        </p:spPr>
        <p:txBody>
          <a:bodyPr lIns="0" tIns="0" anchor="ctr"/>
          <a:lstStyle/>
          <a:p>
            <a:r>
              <a:rPr lang="en-US" sz="2800" dirty="0">
                <a:latin typeface="Calibri"/>
                <a:ea typeface="Calibri"/>
                <a:cs typeface="Calibri"/>
              </a:rPr>
              <a:t>Recommendation 5: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26DA65-5202-D43E-705C-D849EA27D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640262"/>
              </p:ext>
            </p:extLst>
          </p:nvPr>
        </p:nvGraphicFramePr>
        <p:xfrm>
          <a:off x="203952" y="2318769"/>
          <a:ext cx="11822656" cy="201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29477">
                  <a:extLst>
                    <a:ext uri="{9D8B030D-6E8A-4147-A177-3AD203B41FA5}">
                      <a16:colId xmlns:a16="http://schemas.microsoft.com/office/drawing/2014/main" val="3322778679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2016651713"/>
                    </a:ext>
                  </a:extLst>
                </a:gridCol>
                <a:gridCol w="2549046">
                  <a:extLst>
                    <a:ext uri="{9D8B030D-6E8A-4147-A177-3AD203B41FA5}">
                      <a16:colId xmlns:a16="http://schemas.microsoft.com/office/drawing/2014/main" val="4036740786"/>
                    </a:ext>
                  </a:extLst>
                </a:gridCol>
              </a:tblGrid>
              <a:tr h="314132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libri"/>
                        </a:rPr>
                        <a:t>Recommendation</a:t>
                      </a:r>
                    </a:p>
                  </a:txBody>
                  <a:tcPr>
                    <a:solidFill>
                      <a:srgbClr val="E23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Strength</a:t>
                      </a:r>
                    </a:p>
                  </a:txBody>
                  <a:tcPr>
                    <a:solidFill>
                      <a:srgbClr val="E23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Evidence Certainty</a:t>
                      </a:r>
                    </a:p>
                  </a:txBody>
                  <a:tcPr>
                    <a:solidFill>
                      <a:srgbClr val="E23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82136"/>
                  </a:ext>
                </a:extLst>
              </a:tr>
              <a:tr h="87657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/>
                        </a:rPr>
                        <a:t>For AYAs with relapsed or refractory ALL proceeding with </a:t>
                      </a:r>
                      <a:r>
                        <a:rPr lang="en-US" err="1">
                          <a:latin typeface="Calibri"/>
                        </a:rPr>
                        <a:t>allo</a:t>
                      </a:r>
                      <a:r>
                        <a:rPr lang="en-US" dirty="0">
                          <a:latin typeface="Calibri"/>
                        </a:rPr>
                        <a:t>-HSCT, the panel </a:t>
                      </a:r>
                      <a:r>
                        <a:rPr lang="en-US" b="1" i="1" dirty="0">
                          <a:latin typeface="Calibri"/>
                        </a:rPr>
                        <a:t>suggests</a:t>
                      </a:r>
                      <a:r>
                        <a:rPr lang="en-US" dirty="0">
                          <a:latin typeface="Calibri"/>
                        </a:rPr>
                        <a:t> myeloablative conditioning regimens that include total body irradiation (TBI), rather than chemotherapy alone.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Conditional</a:t>
                      </a:r>
                    </a:p>
                    <a:p>
                      <a:pPr algn="ctr"/>
                      <a:endParaRPr lang="en-US" sz="2000" dirty="0"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Very low</a:t>
                      </a:r>
                    </a:p>
                    <a:p>
                      <a:pPr algn="ctr"/>
                      <a:endParaRPr lang="en-US" sz="2000" dirty="0"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393703"/>
                  </a:ext>
                </a:extLst>
              </a:tr>
            </a:tbl>
          </a:graphicData>
        </a:graphic>
      </p:graphicFrame>
      <p:pic>
        <p:nvPicPr>
          <p:cNvPr id="6" name="Picture 5" descr="A green tick in a circle&#10;&#10;Description automatically generated">
            <a:extLst>
              <a:ext uri="{FF2B5EF4-FFF2-40B4-BE49-F238E27FC236}">
                <a16:creationId xmlns:a16="http://schemas.microsoft.com/office/drawing/2014/main" id="{90F5B2FA-DE1F-7F7D-3062-9E5ED058B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344" y="3625267"/>
            <a:ext cx="353096" cy="34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43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96E48-C465-F480-3EB7-F5AE7CACC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C32349C-A6E9-6526-4B32-F4917D65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515" y="447676"/>
            <a:ext cx="8383485" cy="713539"/>
          </a:xfrm>
        </p:spPr>
        <p:txBody>
          <a:bodyPr anchor="ctr"/>
          <a:lstStyle/>
          <a:p>
            <a:r>
              <a:rPr lang="en-US" sz="2800" dirty="0">
                <a:latin typeface="Calibri"/>
                <a:ea typeface="Calibri"/>
                <a:cs typeface="Calibri"/>
              </a:rPr>
              <a:t>TBI + chemotherapy: The preferred preparative regimen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E3E281-4950-9312-854B-041DB9FA2DEE}"/>
              </a:ext>
            </a:extLst>
          </p:cNvPr>
          <p:cNvCxnSpPr>
            <a:cxnSpLocks/>
          </p:cNvCxnSpPr>
          <p:nvPr/>
        </p:nvCxnSpPr>
        <p:spPr>
          <a:xfrm>
            <a:off x="5889630" y="1884776"/>
            <a:ext cx="63915" cy="453295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8687D66-8222-DDA0-A5A2-E7ED0E3A49CA}"/>
              </a:ext>
            </a:extLst>
          </p:cNvPr>
          <p:cNvGrpSpPr/>
          <p:nvPr/>
        </p:nvGrpSpPr>
        <p:grpSpPr>
          <a:xfrm>
            <a:off x="112769" y="1305382"/>
            <a:ext cx="6155266" cy="5067656"/>
            <a:chOff x="77240" y="1567323"/>
            <a:chExt cx="6155266" cy="506765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2D5382-F618-3A07-A423-277544CE4C61}"/>
                </a:ext>
              </a:extLst>
            </p:cNvPr>
            <p:cNvSpPr txBox="1"/>
            <p:nvPr/>
          </p:nvSpPr>
          <p:spPr>
            <a:xfrm>
              <a:off x="112769" y="2521424"/>
              <a:ext cx="5927349" cy="193899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342900" indent="-342900">
                <a:buFont typeface="Wingdings" pitchFamily="2" charset="2"/>
                <a:buChar char="ü"/>
              </a:pPr>
              <a:r>
                <a:rPr lang="en-US" sz="2000" b="1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Improved Overall Survival (2-year)</a:t>
              </a:r>
              <a:endPara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endParaRP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RR 1.21 (95% CI 1.11-1.33)</a:t>
              </a: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en-US" sz="2000" b="1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Improved Event-Free Survival (2-year)</a:t>
              </a:r>
              <a:endPara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endParaRP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RR 1.47 (95% CI 1.3 – 1.68)</a:t>
              </a: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en-US" sz="2000" b="1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Reduced Risk of Relapse 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RR 0.36 (95% CI 0.24 – 0.55)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EBDC7B4-39C8-B206-13BB-EAACF4B0EC87}"/>
                </a:ext>
              </a:extLst>
            </p:cNvPr>
            <p:cNvGrpSpPr/>
            <p:nvPr/>
          </p:nvGrpSpPr>
          <p:grpSpPr>
            <a:xfrm>
              <a:off x="110860" y="1567323"/>
              <a:ext cx="5586050" cy="523798"/>
              <a:chOff x="110860" y="1939850"/>
              <a:chExt cx="5586050" cy="52379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86EAD6-B73A-2E83-3D38-3C67A52DB3B7}"/>
                  </a:ext>
                </a:extLst>
              </p:cNvPr>
              <p:cNvSpPr txBox="1"/>
              <p:nvPr/>
            </p:nvSpPr>
            <p:spPr>
              <a:xfrm>
                <a:off x="110860" y="1966273"/>
                <a:ext cx="5586050" cy="461665"/>
              </a:xfrm>
              <a:prstGeom prst="rect">
                <a:avLst/>
              </a:prstGeom>
              <a:solidFill>
                <a:srgbClr val="FEE3C2"/>
              </a:solidFill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1">
                        <a:lumMod val="49000"/>
                        <a:lumOff val="51000"/>
                      </a:schemeClr>
                    </a:solidFill>
                    <a:latin typeface="Calibri"/>
                    <a:ea typeface="Calibri"/>
                    <a:cs typeface="Calibri"/>
                  </a:rPr>
                  <a:t>Total Body Irradiation + Chemo</a:t>
                </a:r>
              </a:p>
            </p:txBody>
          </p:sp>
          <p:pic>
            <p:nvPicPr>
              <p:cNvPr id="20" name="Graphic 19" descr="Radioactive with solid fill">
                <a:extLst>
                  <a:ext uri="{FF2B5EF4-FFF2-40B4-BE49-F238E27FC236}">
                    <a16:creationId xmlns:a16="http://schemas.microsoft.com/office/drawing/2014/main" id="{16B4241D-2DB5-D120-ABD3-FE19B068B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20138" y="1987062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2" name="Graphic 21" descr="IV with solid fill">
                <a:extLst>
                  <a:ext uri="{FF2B5EF4-FFF2-40B4-BE49-F238E27FC236}">
                    <a16:creationId xmlns:a16="http://schemas.microsoft.com/office/drawing/2014/main" id="{09D1F1E9-60F9-7D0D-076D-55E1EC1CA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143064" y="1939850"/>
                <a:ext cx="523798" cy="523798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DCADC1E-BF79-25E2-9F69-409E917296D1}"/>
                </a:ext>
              </a:extLst>
            </p:cNvPr>
            <p:cNvGrpSpPr/>
            <p:nvPr/>
          </p:nvGrpSpPr>
          <p:grpSpPr>
            <a:xfrm>
              <a:off x="168651" y="2156723"/>
              <a:ext cx="5528259" cy="400110"/>
              <a:chOff x="180311" y="2550326"/>
              <a:chExt cx="5528259" cy="400110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3AD1C962-C4A2-F583-72F2-9AA5832075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311" y="2750381"/>
                <a:ext cx="5528259" cy="0"/>
              </a:xfrm>
              <a:prstGeom prst="line">
                <a:avLst/>
              </a:prstGeom>
              <a:ln w="508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53D5F98-C175-54AB-A274-289150B2DA54}"/>
                  </a:ext>
                </a:extLst>
              </p:cNvPr>
              <p:cNvSpPr txBox="1"/>
              <p:nvPr/>
            </p:nvSpPr>
            <p:spPr>
              <a:xfrm>
                <a:off x="2203964" y="2550326"/>
                <a:ext cx="962569" cy="400110"/>
              </a:xfrm>
              <a:prstGeom prst="rect">
                <a:avLst/>
              </a:prstGeom>
              <a:solidFill>
                <a:srgbClr val="F2F2F2"/>
              </a:solidFill>
              <a:ln w="19050"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>
                        <a:lumMod val="49000"/>
                        <a:lumOff val="51000"/>
                      </a:schemeClr>
                    </a:solidFill>
                    <a:latin typeface="Calibri"/>
                    <a:ea typeface="Calibri"/>
                    <a:cs typeface="Calibri"/>
                  </a:rPr>
                  <a:t>RCT </a:t>
                </a:r>
                <a:r>
                  <a:rPr lang="en-US" dirty="0">
                    <a:solidFill>
                      <a:schemeClr val="tx1">
                        <a:lumMod val="49000"/>
                        <a:lumOff val="51000"/>
                      </a:schemeClr>
                    </a:solidFill>
                    <a:latin typeface="Calibri"/>
                    <a:ea typeface="Calibri"/>
                    <a:cs typeface="Calibri"/>
                  </a:rPr>
                  <a:t> 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383D35C-43F6-3103-1651-42926189349B}"/>
                </a:ext>
              </a:extLst>
            </p:cNvPr>
            <p:cNvGrpSpPr/>
            <p:nvPr/>
          </p:nvGrpSpPr>
          <p:grpSpPr>
            <a:xfrm>
              <a:off x="96783" y="4536700"/>
              <a:ext cx="5736952" cy="400110"/>
              <a:chOff x="180311" y="2603082"/>
              <a:chExt cx="5736952" cy="400110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9ABA4EB-3A56-737A-7AF9-E424AFA8BB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311" y="2803136"/>
                <a:ext cx="5736952" cy="0"/>
              </a:xfrm>
              <a:prstGeom prst="line">
                <a:avLst/>
              </a:prstGeom>
              <a:ln w="508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D967AAD-0AB7-E428-A662-CED2E4BE3E18}"/>
                  </a:ext>
                </a:extLst>
              </p:cNvPr>
              <p:cNvSpPr txBox="1"/>
              <p:nvPr/>
            </p:nvSpPr>
            <p:spPr>
              <a:xfrm>
                <a:off x="1011562" y="2603082"/>
                <a:ext cx="4110131" cy="400110"/>
              </a:xfrm>
              <a:prstGeom prst="rect">
                <a:avLst/>
              </a:prstGeom>
              <a:solidFill>
                <a:srgbClr val="F2F2F2"/>
              </a:solidFill>
              <a:ln w="19050"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>
                        <a:lumMod val="49000"/>
                        <a:lumOff val="51000"/>
                      </a:schemeClr>
                    </a:solidFill>
                    <a:latin typeface="Calibri"/>
                    <a:ea typeface="Calibri"/>
                    <a:cs typeface="Calibri"/>
                  </a:rPr>
                  <a:t>Retrospective &amp; Single-arm Trials  </a:t>
                </a:r>
                <a:r>
                  <a:rPr lang="en-US" dirty="0">
                    <a:solidFill>
                      <a:schemeClr val="tx1">
                        <a:lumMod val="49000"/>
                        <a:lumOff val="51000"/>
                      </a:schemeClr>
                    </a:solidFill>
                    <a:latin typeface="Calibri"/>
                    <a:ea typeface="Calibri"/>
                    <a:cs typeface="Calibri"/>
                  </a:rPr>
                  <a:t> </a:t>
                </a: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9570BBF-56A2-BD30-4E60-FE0D1EA4B6E6}"/>
                </a:ext>
              </a:extLst>
            </p:cNvPr>
            <p:cNvSpPr txBox="1"/>
            <p:nvPr/>
          </p:nvSpPr>
          <p:spPr>
            <a:xfrm>
              <a:off x="77240" y="5003763"/>
              <a:ext cx="6155266" cy="1631216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342900" indent="-342900">
                <a:buFont typeface="Wingdings" pitchFamily="2" charset="2"/>
                <a:buChar char="ü"/>
              </a:pPr>
              <a:r>
                <a:rPr lang="en-US" sz="2000" b="1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Reduced Risk of Leukemia or Death 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err="1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aHR</a:t>
              </a:r>
              <a:r>
                <a:rPr lang="en-US" sz="2000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 0.71-0.55)</a:t>
              </a: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en-US" sz="2000" b="1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Superior Relapse Free Survival (5-year)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RR 1.34 (95% CI 1.06 – 1.69)</a:t>
              </a: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en-US" sz="2000" b="1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Reduced Risk of Relapse (4 studies) </a:t>
              </a:r>
            </a:p>
          </p:txBody>
        </p:sp>
      </p:grp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B22C5ECB-64B4-9CEF-E5F0-A28728B8D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846518"/>
              </p:ext>
            </p:extLst>
          </p:nvPr>
        </p:nvGraphicFramePr>
        <p:xfrm>
          <a:off x="6048016" y="1962395"/>
          <a:ext cx="6031215" cy="384155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43584">
                  <a:extLst>
                    <a:ext uri="{9D8B030D-6E8A-4147-A177-3AD203B41FA5}">
                      <a16:colId xmlns:a16="http://schemas.microsoft.com/office/drawing/2014/main" val="396099813"/>
                    </a:ext>
                  </a:extLst>
                </a:gridCol>
                <a:gridCol w="3087631">
                  <a:extLst>
                    <a:ext uri="{9D8B030D-6E8A-4147-A177-3AD203B41FA5}">
                      <a16:colId xmlns:a16="http://schemas.microsoft.com/office/drawing/2014/main" val="904686857"/>
                    </a:ext>
                  </a:extLst>
                </a:gridCol>
              </a:tblGrid>
              <a:tr h="4635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Harms not increased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Harms increased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763026"/>
                  </a:ext>
                </a:extLst>
              </a:tr>
              <a:tr h="831517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en-US" sz="1800" b="1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2-Year TRM Decreased</a:t>
                      </a:r>
                    </a:p>
                    <a:p>
                      <a:r>
                        <a:rPr lang="en-US" sz="18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RR 0.21 (95% CI 0.07-0.61)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en-US" sz="1800" b="1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3-Year TRM Increased*</a:t>
                      </a:r>
                    </a:p>
                    <a:p>
                      <a:r>
                        <a:rPr lang="en-US" sz="18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RR 1.31 (95% CI 1.01-1.71)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425396"/>
                  </a:ext>
                </a:extLst>
              </a:tr>
              <a:tr h="1083491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en-US" sz="1800" b="1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2-Year NRM Decreased</a:t>
                      </a:r>
                    </a:p>
                    <a:p>
                      <a:r>
                        <a:rPr lang="en-US" sz="1700" err="1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aHR</a:t>
                      </a:r>
                      <a:r>
                        <a:rPr lang="en-US" sz="17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 0.53 (95% CI 0.33 – 0.86)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* </a:t>
                      </a:r>
                      <a:r>
                        <a:rPr lang="en-US" sz="18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No difference of TRM at 5-years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248067"/>
                  </a:ext>
                </a:extLst>
              </a:tr>
              <a:tr h="1083491">
                <a:tc gridSpan="2"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800" b="1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No difference in risk of acute GVHD </a:t>
                      </a:r>
                      <a:r>
                        <a:rPr lang="en-US" sz="18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between TBI-based and chemotherapy-based regimens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800" b="1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One retrospective comparative study </a:t>
                      </a:r>
                      <a:r>
                        <a:rPr lang="en-US" sz="18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showed  risk in </a:t>
                      </a:r>
                      <a:r>
                        <a:rPr lang="en-US" sz="1800" b="1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chronic GVHD </a:t>
                      </a:r>
                      <a:r>
                        <a:rPr lang="en-US" sz="180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Calibri"/>
                        </a:rPr>
                        <a:t>with TBI-based regimen at 5-years (RR 1.47, 95% CI 1.03-2.09).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621842"/>
                  </a:ext>
                </a:extLst>
              </a:tr>
            </a:tbl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7BD411B8-277F-CC99-4484-847039F42581}"/>
              </a:ext>
            </a:extLst>
          </p:cNvPr>
          <p:cNvGrpSpPr/>
          <p:nvPr/>
        </p:nvGrpSpPr>
        <p:grpSpPr>
          <a:xfrm>
            <a:off x="6122346" y="1286200"/>
            <a:ext cx="5586050" cy="523798"/>
            <a:chOff x="6138709" y="1380084"/>
            <a:chExt cx="5586050" cy="523798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8B2B1EB-FEB0-9993-131E-13A04380795D}"/>
                </a:ext>
              </a:extLst>
            </p:cNvPr>
            <p:cNvSpPr txBox="1"/>
            <p:nvPr/>
          </p:nvSpPr>
          <p:spPr>
            <a:xfrm>
              <a:off x="6138709" y="1406507"/>
              <a:ext cx="5586050" cy="461665"/>
            </a:xfrm>
            <a:prstGeom prst="rect">
              <a:avLst/>
            </a:prstGeom>
            <a:solidFill>
              <a:srgbClr val="FEE3C2"/>
            </a:solidFill>
            <a:ln w="19050"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Total Body Irradiation + Chemo</a:t>
              </a:r>
            </a:p>
          </p:txBody>
        </p:sp>
        <p:pic>
          <p:nvPicPr>
            <p:cNvPr id="68" name="Graphic 67" descr="Radioactive with solid fill">
              <a:extLst>
                <a:ext uri="{FF2B5EF4-FFF2-40B4-BE49-F238E27FC236}">
                  <a16:creationId xmlns:a16="http://schemas.microsoft.com/office/drawing/2014/main" id="{D6FCC7FA-CB2D-84E2-6331-67A4A4556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47987" y="1409711"/>
              <a:ext cx="457200" cy="457200"/>
            </a:xfrm>
            <a:prstGeom prst="rect">
              <a:avLst/>
            </a:prstGeom>
          </p:spPr>
        </p:pic>
        <p:pic>
          <p:nvPicPr>
            <p:cNvPr id="69" name="Graphic 68" descr="IV with solid fill">
              <a:extLst>
                <a:ext uri="{FF2B5EF4-FFF2-40B4-BE49-F238E27FC236}">
                  <a16:creationId xmlns:a16="http://schemas.microsoft.com/office/drawing/2014/main" id="{8C963C7E-6BA1-A3FA-2225-0D32B7B80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170913" y="1380084"/>
              <a:ext cx="523798" cy="523798"/>
            </a:xfrm>
            <a:prstGeom prst="rect">
              <a:avLst/>
            </a:prstGeom>
          </p:spPr>
        </p:pic>
      </p:grp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A0618F3-32FB-2D99-314E-D88FCDCA937C}"/>
              </a:ext>
            </a:extLst>
          </p:cNvPr>
          <p:cNvCxnSpPr>
            <a:cxnSpLocks/>
          </p:cNvCxnSpPr>
          <p:nvPr/>
        </p:nvCxnSpPr>
        <p:spPr>
          <a:xfrm flipV="1">
            <a:off x="10763206" y="4903962"/>
            <a:ext cx="0" cy="2201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42F7B50-4C69-9716-9409-4C1CD01DD062}"/>
              </a:ext>
            </a:extLst>
          </p:cNvPr>
          <p:cNvGrpSpPr/>
          <p:nvPr/>
        </p:nvGrpSpPr>
        <p:grpSpPr>
          <a:xfrm>
            <a:off x="6124013" y="5897854"/>
            <a:ext cx="5959162" cy="677108"/>
            <a:chOff x="813890" y="5980034"/>
            <a:chExt cx="4486239" cy="677108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AEAA7B1-848A-192D-3A55-2BF3B0340A91}"/>
                </a:ext>
              </a:extLst>
            </p:cNvPr>
            <p:cNvSpPr txBox="1"/>
            <p:nvPr/>
          </p:nvSpPr>
          <p:spPr>
            <a:xfrm>
              <a:off x="813890" y="5980034"/>
              <a:ext cx="4486239" cy="677108"/>
            </a:xfrm>
            <a:prstGeom prst="rect">
              <a:avLst/>
            </a:prstGeom>
            <a:solidFill>
              <a:srgbClr val="F2F2F2"/>
            </a:solidFill>
            <a:ln w="19050"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000" b="1" dirty="0">
                  <a:latin typeface="Calibri"/>
                  <a:ea typeface="Calibri"/>
                  <a:cs typeface="Calibri"/>
                </a:rPr>
                <a:t> </a:t>
              </a:r>
              <a:r>
                <a:rPr lang="en-US" sz="2000" b="1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        Certainty of Evidence:  Low to very low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Primarily due to indirectness of age</a:t>
              </a:r>
            </a:p>
          </p:txBody>
        </p:sp>
        <p:pic>
          <p:nvPicPr>
            <p:cNvPr id="77" name="Graphic 76" descr="Ribbon with solid fill">
              <a:extLst>
                <a:ext uri="{FF2B5EF4-FFF2-40B4-BE49-F238E27FC236}">
                  <a16:creationId xmlns:a16="http://schemas.microsoft.com/office/drawing/2014/main" id="{14C59881-EDAA-82D2-1C4E-06C09BAFD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56734" y="6104536"/>
              <a:ext cx="431524" cy="431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3573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D9B2F-02F8-DED5-4E63-B0D422123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39D94-5EB4-6600-616B-2FF8C49A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88" y="1156954"/>
            <a:ext cx="11820391" cy="713539"/>
          </a:xfrm>
        </p:spPr>
        <p:txBody>
          <a:bodyPr lIns="0" tIns="0" anchor="ctr"/>
          <a:lstStyle/>
          <a:p>
            <a:pPr algn="ctr"/>
            <a:r>
              <a:rPr lang="en-US" sz="3600" dirty="0">
                <a:latin typeface="Calibri"/>
                <a:ea typeface="Calibri"/>
                <a:cs typeface="Calibri"/>
              </a:rPr>
              <a:t>TBI-based preparative regimens for </a:t>
            </a:r>
            <a:r>
              <a:rPr lang="en-US" sz="3600" err="1">
                <a:latin typeface="Calibri"/>
                <a:ea typeface="Calibri"/>
                <a:cs typeface="Calibri"/>
              </a:rPr>
              <a:t>allo</a:t>
            </a:r>
            <a:r>
              <a:rPr lang="en-US" sz="3600" dirty="0">
                <a:latin typeface="Calibri"/>
                <a:ea typeface="Calibri"/>
                <a:cs typeface="Calibri"/>
              </a:rPr>
              <a:t>-HSCT in ALL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8E479-D166-A071-C56D-030483D1D1C6}"/>
              </a:ext>
            </a:extLst>
          </p:cNvPr>
          <p:cNvSpPr txBox="1"/>
          <p:nvPr/>
        </p:nvSpPr>
        <p:spPr>
          <a:xfrm>
            <a:off x="7202129" y="2861187"/>
            <a:ext cx="3775587" cy="1135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2B597C-B3B6-054F-AD59-F07631505BE7}"/>
              </a:ext>
            </a:extLst>
          </p:cNvPr>
          <p:cNvSpPr txBox="1"/>
          <p:nvPr/>
        </p:nvSpPr>
        <p:spPr>
          <a:xfrm>
            <a:off x="6946488" y="2686664"/>
            <a:ext cx="3775587" cy="1135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575A3C-1E10-3799-C0BD-7E57F4B0C8F6}"/>
              </a:ext>
            </a:extLst>
          </p:cNvPr>
          <p:cNvSpPr txBox="1"/>
          <p:nvPr/>
        </p:nvSpPr>
        <p:spPr>
          <a:xfrm>
            <a:off x="238661" y="2536448"/>
            <a:ext cx="11428406" cy="1785104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Net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benefit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of </a:t>
            </a: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TBI-based preparative regimens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for AYAs </a:t>
            </a:r>
            <a:r>
              <a:rPr lang="en-US" sz="2200" b="0" i="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with relapsed or refractory ALL proceeding with </a:t>
            </a:r>
            <a:r>
              <a:rPr lang="en-US" sz="2200" b="0" i="0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allo</a:t>
            </a:r>
            <a:r>
              <a:rPr lang="en-US" sz="2200" b="0" i="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-HSCT.</a:t>
            </a:r>
            <a:endParaRPr lang="en-US" sz="22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endParaRPr lang="en-US" sz="22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Multiple studies found </a:t>
            </a:r>
            <a:r>
              <a:rPr lang="en-CA" sz="2200" b="1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improved survival </a:t>
            </a:r>
            <a:r>
              <a:rPr lang="en-CA" sz="22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and/or measures of </a:t>
            </a:r>
            <a:r>
              <a:rPr lang="en-CA" sz="2200" b="1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long-term disease control </a:t>
            </a:r>
            <a:r>
              <a:rPr lang="en-CA" sz="22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to be </a:t>
            </a:r>
            <a:r>
              <a:rPr lang="en-CA" sz="2200" b="1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associated</a:t>
            </a:r>
            <a:r>
              <a:rPr lang="en-CA" sz="22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 with </a:t>
            </a:r>
            <a:r>
              <a:rPr lang="en-CA" sz="2200" b="1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TBI-based</a:t>
            </a:r>
            <a:r>
              <a:rPr lang="en-CA" sz="22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 compared to chemotherapy-based preparative regimens.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49947-3D22-E745-CC45-C267261CBEE1}"/>
              </a:ext>
            </a:extLst>
          </p:cNvPr>
          <p:cNvSpPr txBox="1"/>
          <p:nvPr/>
        </p:nvSpPr>
        <p:spPr>
          <a:xfrm>
            <a:off x="238661" y="1913073"/>
            <a:ext cx="6111339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Key Takeaways for Recommendation 5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81FBEF-287E-988B-41F3-D8DDEC3FF842}"/>
              </a:ext>
            </a:extLst>
          </p:cNvPr>
          <p:cNvGrpSpPr/>
          <p:nvPr/>
        </p:nvGrpSpPr>
        <p:grpSpPr>
          <a:xfrm>
            <a:off x="185805" y="4808876"/>
            <a:ext cx="11820390" cy="1384995"/>
            <a:chOff x="96788" y="4795406"/>
            <a:chExt cx="11820390" cy="138499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E2E6276-E49E-B46F-E70E-6CCCE3C53ADF}"/>
                </a:ext>
              </a:extLst>
            </p:cNvPr>
            <p:cNvSpPr txBox="1"/>
            <p:nvPr/>
          </p:nvSpPr>
          <p:spPr>
            <a:xfrm>
              <a:off x="96788" y="4795406"/>
              <a:ext cx="11820390" cy="1384995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marL="1257300" lvl="2" indent="-342900">
                <a:buFont typeface="Arial" panose="020B0604020202020204" pitchFamily="34" charset="0"/>
                <a:buChar char="•"/>
              </a:pPr>
              <a:r>
                <a:rPr lang="en-CA" sz="2200" b="1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No studies reported on long-term toxicities from TBI, i.e. secondary malignancies, infertility, growth impairment, or neurocognitive effects.</a:t>
              </a:r>
            </a:p>
            <a:p>
              <a:pPr marL="1714500" lvl="3" indent="-342900">
                <a:buFont typeface="Arial" panose="020B0604020202020204" pitchFamily="34" charset="0"/>
                <a:buChar char="•"/>
              </a:pPr>
              <a:r>
                <a:rPr kumimoji="0" lang="en-CA" altLang="en-US" sz="20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49000"/>
                      <a:lumOff val="51000"/>
                    </a:schemeClr>
                  </a:solidFill>
                  <a:effectLst/>
                  <a:latin typeface="Calibri"/>
                  <a:ea typeface="Calibri"/>
                  <a:cs typeface="Calibri"/>
                </a:rPr>
                <a:t>The risk and impact of these late effects should be considered in the decision to incorporate TBI in preparative regimens, especially for younger AYA patients. </a:t>
              </a:r>
              <a:endPara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47" name="Graphic 46" descr="Warning with solid fill">
              <a:extLst>
                <a:ext uri="{FF2B5EF4-FFF2-40B4-BE49-F238E27FC236}">
                  <a16:creationId xmlns:a16="http://schemas.microsoft.com/office/drawing/2014/main" id="{B0476597-D689-1519-3831-F3EF234DB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788" y="4889001"/>
              <a:ext cx="1215999" cy="1156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7115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70D36-CE4D-B7D0-DBEE-2BEA9C986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8D85E-E214-73A8-1744-2A33A4E09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716" y="4307031"/>
            <a:ext cx="10363200" cy="1362075"/>
          </a:xfrm>
        </p:spPr>
        <p:txBody>
          <a:bodyPr lIns="0" tIns="0" rIns="0" bIns="0" anchor="t"/>
          <a:lstStyle/>
          <a:p>
            <a:r>
              <a:rPr lang="en-US" sz="4000" b="1" dirty="0">
                <a:solidFill>
                  <a:srgbClr val="FF0000"/>
                </a:solidFill>
                <a:latin typeface="Calibri"/>
                <a:ea typeface="Geneva"/>
              </a:rPr>
              <a:t>CASE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B2A8D-5804-3A98-70CA-6AD324A762B4}"/>
              </a:ext>
            </a:extLst>
          </p:cNvPr>
          <p:cNvSpPr txBox="1">
            <a:spLocks/>
          </p:cNvSpPr>
          <p:nvPr/>
        </p:nvSpPr>
        <p:spPr>
          <a:xfrm>
            <a:off x="857068" y="5087939"/>
            <a:ext cx="10363200" cy="8972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Geneva" pitchFamily="37" charset="-128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33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949494"/>
                </a:solidFill>
                <a:latin typeface="Calibri"/>
                <a:ea typeface="Geneva"/>
              </a:rPr>
              <a:t>Consolidation treatment after CAR T-cell therapy </a:t>
            </a:r>
          </a:p>
        </p:txBody>
      </p:sp>
    </p:spTree>
    <p:extLst>
      <p:ext uri="{BB962C8B-B14F-4D97-AF65-F5344CB8AC3E}">
        <p14:creationId xmlns:p14="http://schemas.microsoft.com/office/powerpoint/2010/main" val="1691568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7FBF4-7300-9040-92D4-8BB9DACFA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92" y="2034188"/>
            <a:ext cx="10972800" cy="3954624"/>
          </a:xfrm>
        </p:spPr>
        <p:txBody>
          <a:bodyPr lIns="0" tIns="0" rIns="0" bIns="0" anchor="t"/>
          <a:lstStyle/>
          <a:p>
            <a:pPr marL="0" indent="0">
              <a:buNone/>
            </a:pPr>
            <a:r>
              <a:rPr lang="en-US" sz="2400" dirty="0">
                <a:solidFill>
                  <a:srgbClr val="949494"/>
                </a:solidFill>
                <a:latin typeface="Calibri"/>
                <a:ea typeface="Calibri"/>
                <a:cs typeface="Arial"/>
              </a:rPr>
              <a:t>A 32 year-old man with relapse of Philadelphia-chromosome negative B-ALL received CD-19 directed CAR T-cell therapy and achieved a </a:t>
            </a:r>
            <a:r>
              <a:rPr lang="en-US" sz="2400" dirty="0" err="1">
                <a:solidFill>
                  <a:srgbClr val="949494"/>
                </a:solidFill>
                <a:latin typeface="Calibri"/>
                <a:ea typeface="Calibri"/>
                <a:cs typeface="Arial"/>
              </a:rPr>
              <a:t>MRD</a:t>
            </a:r>
            <a:r>
              <a:rPr lang="en-US" sz="2400" baseline="30000" dirty="0" err="1">
                <a:solidFill>
                  <a:srgbClr val="949494"/>
                </a:solidFill>
                <a:latin typeface="Calibri"/>
                <a:ea typeface="Calibri"/>
                <a:cs typeface="Arial"/>
              </a:rPr>
              <a:t>neg</a:t>
            </a:r>
            <a:r>
              <a:rPr lang="en-US" sz="2400" dirty="0">
                <a:solidFill>
                  <a:srgbClr val="949494"/>
                </a:solidFill>
                <a:latin typeface="Calibri"/>
                <a:ea typeface="Calibri"/>
                <a:cs typeface="Arial"/>
              </a:rPr>
              <a:t> complete remission.  </a:t>
            </a:r>
            <a:r>
              <a:rPr lang="en-US" sz="2400" dirty="0">
                <a:solidFill>
                  <a:srgbClr val="949494"/>
                </a:solidFill>
                <a:latin typeface="Calibri"/>
                <a:ea typeface="Geneva"/>
              </a:rPr>
              <a:t>What is the recommended consolidation treatment after CAR T-cell therapy in CR2 or greater for a HSCT-naïve AYA patient?</a:t>
            </a:r>
          </a:p>
          <a:p>
            <a:pPr marL="0" indent="0">
              <a:buNone/>
            </a:pPr>
            <a:endParaRPr lang="en-US" sz="2800" dirty="0">
              <a:solidFill>
                <a:srgbClr val="949494"/>
              </a:solidFill>
              <a:latin typeface="Calibri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400" dirty="0">
                <a:solidFill>
                  <a:srgbClr val="949494"/>
                </a:solidFill>
                <a:latin typeface="Calibri"/>
                <a:ea typeface="Geneva"/>
              </a:rPr>
              <a:t> Systemic chemotherapy alone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>
                <a:solidFill>
                  <a:srgbClr val="949494"/>
                </a:solidFill>
                <a:latin typeface="Calibri"/>
                <a:ea typeface="Geneva"/>
              </a:rPr>
              <a:t>Allogeneic stem cell transplant 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>
                <a:solidFill>
                  <a:srgbClr val="949494"/>
                </a:solidFill>
                <a:latin typeface="Calibri"/>
                <a:ea typeface="Geneva"/>
              </a:rPr>
              <a:t>No further therapy, observation only</a:t>
            </a:r>
          </a:p>
          <a:p>
            <a:pPr marL="514350" indent="-514350">
              <a:buFont typeface="+mj-lt"/>
              <a:buAutoNum type="alphaLcPeriod"/>
            </a:pPr>
            <a:endParaRPr lang="en-US" sz="2800" dirty="0">
              <a:solidFill>
                <a:schemeClr val="tx1"/>
              </a:solidFill>
              <a:latin typeface="Calibri"/>
            </a:endParaRPr>
          </a:p>
          <a:p>
            <a:pPr marL="456565" indent="-456565"/>
            <a:endParaRPr lang="en-US" sz="28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456565" indent="-456565"/>
            <a:endParaRPr lang="en-US" sz="28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989965" lvl="1" indent="-380365"/>
            <a:endParaRPr lang="en-US" sz="28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A5BC81-A4D2-B546-B950-702A84789538}"/>
              </a:ext>
            </a:extLst>
          </p:cNvPr>
          <p:cNvSpPr/>
          <p:nvPr/>
        </p:nvSpPr>
        <p:spPr>
          <a:xfrm>
            <a:off x="58900" y="4474964"/>
            <a:ext cx="5306476" cy="4735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F5A9C7-82D9-5CBF-C877-68F16479CBDA}"/>
              </a:ext>
            </a:extLst>
          </p:cNvPr>
          <p:cNvSpPr txBox="1">
            <a:spLocks/>
          </p:cNvSpPr>
          <p:nvPr/>
        </p:nvSpPr>
        <p:spPr>
          <a:xfrm>
            <a:off x="163831" y="1320649"/>
            <a:ext cx="10972800" cy="713539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2667" b="0" kern="1200" cap="none" baseline="0">
                <a:solidFill>
                  <a:srgbClr val="715073"/>
                </a:solidFill>
                <a:latin typeface="+mj-lt"/>
                <a:ea typeface="Geneva" pitchFamily="37" charset="-128"/>
                <a:cs typeface="Arial"/>
              </a:defRPr>
            </a:lvl1pPr>
            <a:lvl2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2pPr>
            <a:lvl3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3pPr>
            <a:lvl4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4pPr>
            <a:lvl5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5pPr>
            <a:lvl6pPr marL="609585" algn="l" defTabSz="609585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6pPr>
            <a:lvl7pPr marL="1219170" algn="l" defTabSz="609585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7pPr>
            <a:lvl8pPr marL="1828754" algn="l" defTabSz="609585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8pPr>
            <a:lvl9pPr marL="2438339" algn="l" defTabSz="609585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9pPr>
          </a:lstStyle>
          <a:p>
            <a:r>
              <a:rPr lang="en-US" sz="3200" dirty="0">
                <a:latin typeface="Calibri"/>
                <a:ea typeface="Geneva"/>
              </a:rPr>
              <a:t>Case 2:</a:t>
            </a:r>
            <a:r>
              <a:rPr lang="en-US" sz="3200" b="1" dirty="0">
                <a:latin typeface="Calibri"/>
                <a:ea typeface="Geneva"/>
              </a:rPr>
              <a:t> </a:t>
            </a:r>
            <a:r>
              <a:rPr lang="en-US" sz="3200" dirty="0">
                <a:latin typeface="Calibri"/>
                <a:ea typeface="Geneva"/>
              </a:rPr>
              <a:t>Consolidation treatment after CAR T-cell therapy  </a:t>
            </a:r>
          </a:p>
        </p:txBody>
      </p:sp>
    </p:spTree>
    <p:extLst>
      <p:ext uri="{BB962C8B-B14F-4D97-AF65-F5344CB8AC3E}">
        <p14:creationId xmlns:p14="http://schemas.microsoft.com/office/powerpoint/2010/main" val="406138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96E48-C465-F480-3EB7-F5AE7CACC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692E2-8CB6-3596-9A16-446B888FE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22" y="1178650"/>
            <a:ext cx="10972800" cy="713539"/>
          </a:xfrm>
        </p:spPr>
        <p:txBody>
          <a:bodyPr lIns="0" tIns="0" anchor="ctr"/>
          <a:lstStyle/>
          <a:p>
            <a:r>
              <a:rPr lang="en-US" sz="2800" dirty="0">
                <a:latin typeface="Calibri"/>
                <a:ea typeface="Geneva"/>
              </a:rPr>
              <a:t>Recommendation 3: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26DA65-5202-D43E-705C-D849EA27D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449924"/>
              </p:ext>
            </p:extLst>
          </p:nvPr>
        </p:nvGraphicFramePr>
        <p:xfrm>
          <a:off x="135467" y="1904043"/>
          <a:ext cx="11915211" cy="2346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96568">
                  <a:extLst>
                    <a:ext uri="{9D8B030D-6E8A-4147-A177-3AD203B41FA5}">
                      <a16:colId xmlns:a16="http://schemas.microsoft.com/office/drawing/2014/main" val="3322778679"/>
                    </a:ext>
                  </a:extLst>
                </a:gridCol>
                <a:gridCol w="1800233">
                  <a:extLst>
                    <a:ext uri="{9D8B030D-6E8A-4147-A177-3AD203B41FA5}">
                      <a16:colId xmlns:a16="http://schemas.microsoft.com/office/drawing/2014/main" val="2016651713"/>
                    </a:ext>
                  </a:extLst>
                </a:gridCol>
                <a:gridCol w="2418410">
                  <a:extLst>
                    <a:ext uri="{9D8B030D-6E8A-4147-A177-3AD203B41FA5}">
                      <a16:colId xmlns:a16="http://schemas.microsoft.com/office/drawing/2014/main" val="4036740786"/>
                    </a:ext>
                  </a:extLst>
                </a:gridCol>
              </a:tblGrid>
              <a:tr h="314132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Calibri"/>
                        </a:rPr>
                        <a:t>Recommendation</a:t>
                      </a:r>
                    </a:p>
                  </a:txBody>
                  <a:tcPr anchor="ctr">
                    <a:solidFill>
                      <a:srgbClr val="E23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/>
                        </a:rPr>
                        <a:t>Strength</a:t>
                      </a:r>
                    </a:p>
                  </a:txBody>
                  <a:tcPr anchor="ctr">
                    <a:solidFill>
                      <a:srgbClr val="E23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/>
                        </a:rPr>
                        <a:t>Evidence Certainty</a:t>
                      </a:r>
                    </a:p>
                  </a:txBody>
                  <a:tcPr>
                    <a:solidFill>
                      <a:srgbClr val="E23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82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For HSCT-naïve AYAs with relapsed B-ALL who achieve a second (or greater) remission with FDA approved autologous CD19 CAR-T products (</a:t>
                      </a:r>
                      <a:r>
                        <a:rPr lang="en-CA" sz="2000" kern="120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tisagenlecleucel</a:t>
                      </a:r>
                      <a:r>
                        <a:rPr lang="en-CA" sz="20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and </a:t>
                      </a:r>
                      <a:r>
                        <a:rPr lang="en-CA" sz="2000" kern="120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brexucabtagene</a:t>
                      </a:r>
                      <a:r>
                        <a:rPr lang="en-CA" sz="20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2000" kern="120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autoleucel</a:t>
                      </a:r>
                      <a:r>
                        <a:rPr lang="en-CA" sz="20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), the ASH guideline panel </a:t>
                      </a:r>
                      <a:r>
                        <a:rPr lang="en-CA" sz="2000" b="1" i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suggests</a:t>
                      </a:r>
                      <a:r>
                        <a:rPr lang="en-CA" sz="2000" i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20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further </a:t>
                      </a:r>
                      <a:r>
                        <a:rPr lang="en-CA" sz="20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consolidation</a:t>
                      </a:r>
                      <a:r>
                        <a:rPr lang="en-CA" sz="20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with allogeneic hematopoietic stem cell transplantation (</a:t>
                      </a:r>
                      <a:r>
                        <a:rPr lang="en-CA" sz="2000" kern="120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allo</a:t>
                      </a:r>
                      <a:r>
                        <a:rPr lang="en-CA" sz="20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-HSCT) (conditional recommendation based on very low certainty in the evidence of effects ⨁◯◯◯). </a:t>
                      </a:r>
                      <a:endParaRPr lang="en-US" sz="2000" b="0" i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</a:rPr>
                        <a:t>Conditional</a:t>
                      </a:r>
                    </a:p>
                    <a:p>
                      <a:pPr algn="ctr"/>
                      <a:endParaRPr lang="en-US" sz="1800" dirty="0"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</a:rPr>
                        <a:t>Very low</a:t>
                      </a:r>
                    </a:p>
                    <a:p>
                      <a:pPr algn="ctr"/>
                      <a:endParaRPr lang="en-US" sz="1800" dirty="0"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393703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0C6E7B-4D81-3671-1D76-487A59383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33" y="4728599"/>
            <a:ext cx="11532562" cy="1180029"/>
          </a:xfrm>
        </p:spPr>
        <p:txBody>
          <a:bodyPr lIns="0" tIns="0" rIns="0" bIns="0" anchor="t"/>
          <a:lstStyle/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  <a:latin typeface="Calibri"/>
                <a:ea typeface="Geneva"/>
              </a:rPr>
              <a:t>Remarks</a:t>
            </a:r>
            <a:r>
              <a:rPr lang="en-US" sz="2200" dirty="0">
                <a:solidFill>
                  <a:schemeClr val="tx1"/>
                </a:solidFill>
                <a:latin typeface="Calibri"/>
                <a:ea typeface="Geneva"/>
              </a:rPr>
              <a:t>: </a:t>
            </a:r>
            <a:r>
              <a:rPr lang="en-CA" sz="2000" dirty="0">
                <a:solidFill>
                  <a:schemeClr val="tx1"/>
                </a:solidFill>
                <a:effectLst/>
                <a:latin typeface="Calibri"/>
                <a:ea typeface="MS Mincho"/>
                <a:cs typeface="Arial"/>
              </a:rPr>
              <a:t>The panel recognizes that evolving evidence may aid in identifying individuals and clinical scenarios in which CAR-T therapy alone is sufficient, and in which the risks of transplant might outweigh the benefit. Individualized patient assessment and shared decision-making are warranted.</a:t>
            </a:r>
            <a:r>
              <a:rPr lang="en-US" sz="2000" dirty="0">
                <a:solidFill>
                  <a:schemeClr val="tx1"/>
                </a:solidFill>
                <a:effectLst/>
                <a:latin typeface="Calibri"/>
                <a:ea typeface="Geneva"/>
              </a:rPr>
              <a:t> </a:t>
            </a:r>
            <a:endParaRPr lang="en-US" sz="2000" dirty="0">
              <a:solidFill>
                <a:schemeClr val="tx1"/>
              </a:solidFill>
              <a:latin typeface="Calibri"/>
              <a:ea typeface="Genev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8F037-A0C1-64F2-5617-FB3DAF82F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4446" y="3591410"/>
            <a:ext cx="352692" cy="34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96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B75A-C506-489A-A279-08099E0F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CA" sz="2650" dirty="0">
                <a:ea typeface="Geneva"/>
              </a:rPr>
              <a:t>ASH Clinical Practice Guidelines on ALL in AYAs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B8377-9FDE-4791-9707-C7B2337F5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>
            <a:normAutofit/>
          </a:bodyPr>
          <a:lstStyle/>
          <a:p>
            <a:pPr marL="514350" indent="-514350">
              <a:buAutoNum type="arabicPeriod"/>
            </a:pPr>
            <a:r>
              <a:rPr lang="en-CA" sz="2650" dirty="0">
                <a:solidFill>
                  <a:schemeClr val="tx1">
                    <a:lumMod val="49000"/>
                    <a:lumOff val="51000"/>
                  </a:schemeClr>
                </a:solidFill>
                <a:ea typeface="Geneva"/>
              </a:rPr>
              <a:t>Frontline Management of ALL in AYAs</a:t>
            </a:r>
          </a:p>
          <a:p>
            <a:pPr marL="514350" indent="-514350">
              <a:buAutoNum type="arabicPeriod"/>
            </a:pPr>
            <a:r>
              <a:rPr lang="en-CA" sz="2650" b="1" dirty="0">
                <a:solidFill>
                  <a:schemeClr val="tx1">
                    <a:lumMod val="49000"/>
                    <a:lumOff val="51000"/>
                  </a:schemeClr>
                </a:solidFill>
                <a:ea typeface="Geneva"/>
              </a:rPr>
              <a:t>Relapsed/Refractory Management of ALL in AYAs</a:t>
            </a:r>
            <a:endParaRPr lang="en-CA" dirty="0">
              <a:solidFill>
                <a:schemeClr val="tx1">
                  <a:lumMod val="49000"/>
                  <a:lumOff val="51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31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7FBF4-7300-9040-92D4-8BB9DACFA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366" y="2681283"/>
            <a:ext cx="5791186" cy="3761339"/>
          </a:xfrm>
        </p:spPr>
        <p:txBody>
          <a:bodyPr lIns="0" tIns="0" rIns="0" bIns="0" anchor="t"/>
          <a:lstStyle/>
          <a:p>
            <a:pPr marL="0" indent="0">
              <a:buNone/>
            </a:pPr>
            <a:r>
              <a:rPr lang="en-US" sz="2400" b="1" dirty="0">
                <a:solidFill>
                  <a:srgbClr val="949494"/>
                </a:solidFill>
                <a:latin typeface="Calibri"/>
                <a:ea typeface="Geneva"/>
              </a:rPr>
              <a:t>Potential Benefits</a:t>
            </a:r>
          </a:p>
          <a:p>
            <a:pPr marL="456565" indent="-456565">
              <a:buFont typeface="Wingdings" pitchFamily="2" charset="2"/>
              <a:buChar char="ü"/>
            </a:pPr>
            <a:r>
              <a:rPr lang="en-US" sz="2000" dirty="0">
                <a:solidFill>
                  <a:srgbClr val="949494"/>
                </a:solidFill>
                <a:latin typeface="Calibri"/>
                <a:ea typeface="Geneva"/>
              </a:rPr>
              <a:t>Reduced risk of relapse after CAR-T</a:t>
            </a:r>
          </a:p>
          <a:p>
            <a:pPr marL="456565" indent="-456565">
              <a:buFont typeface="Wingdings" pitchFamily="2" charset="2"/>
              <a:buChar char="ü"/>
            </a:pPr>
            <a:r>
              <a:rPr lang="en-US" sz="2000" dirty="0">
                <a:solidFill>
                  <a:srgbClr val="949494"/>
                </a:solidFill>
                <a:latin typeface="Calibri"/>
                <a:ea typeface="Geneva"/>
              </a:rPr>
              <a:t>May overcome limited CAR-T persistence</a:t>
            </a:r>
          </a:p>
          <a:p>
            <a:pPr marL="456565" indent="-456565">
              <a:buFont typeface="Wingdings" pitchFamily="2" charset="2"/>
              <a:buChar char="ü"/>
            </a:pPr>
            <a:r>
              <a:rPr lang="en-US" sz="2000" dirty="0">
                <a:solidFill>
                  <a:srgbClr val="949494"/>
                </a:solidFill>
                <a:latin typeface="Calibri"/>
                <a:ea typeface="Geneva"/>
              </a:rPr>
              <a:t>Long-term disease control in high-risk patients </a:t>
            </a:r>
          </a:p>
          <a:p>
            <a:pPr marL="989965" lvl="1" indent="-380365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949494"/>
                </a:solidFill>
                <a:latin typeface="Calibri"/>
                <a:ea typeface="Geneva"/>
                <a:cs typeface="Calibri"/>
              </a:rPr>
              <a:t>MRD-positive CR2</a:t>
            </a:r>
          </a:p>
          <a:p>
            <a:pPr marL="989965" lvl="1" indent="-380365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949494"/>
                </a:solidFill>
                <a:latin typeface="Calibri"/>
                <a:ea typeface="Geneva"/>
                <a:cs typeface="Calibri"/>
              </a:rPr>
              <a:t>Early relapse after frontline therapy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49494"/>
                </a:solidFill>
                <a:latin typeface="Calibri"/>
                <a:ea typeface="Geneva"/>
              </a:rPr>
              <a:t>Potential Harms</a:t>
            </a:r>
          </a:p>
          <a:p>
            <a:pPr marL="456565" indent="-456565">
              <a:buFont typeface="Wingdings" pitchFamily="2" charset="2"/>
              <a:buChar char="ü"/>
            </a:pPr>
            <a:r>
              <a:rPr lang="en-US" sz="2000" dirty="0">
                <a:solidFill>
                  <a:srgbClr val="949494"/>
                </a:solidFill>
                <a:latin typeface="Calibri"/>
                <a:ea typeface="Geneva"/>
              </a:rPr>
              <a:t>Treatment-related morbidity &amp; mortality</a:t>
            </a:r>
          </a:p>
          <a:p>
            <a:pPr marL="456565" indent="-456565">
              <a:buFont typeface="Wingdings" pitchFamily="2" charset="2"/>
              <a:buChar char="ü"/>
            </a:pPr>
            <a:r>
              <a:rPr lang="en-US" sz="2000" dirty="0">
                <a:solidFill>
                  <a:srgbClr val="949494"/>
                </a:solidFill>
                <a:latin typeface="Calibri"/>
                <a:ea typeface="Geneva"/>
              </a:rPr>
              <a:t>Acute and chronic GVHD</a:t>
            </a:r>
          </a:p>
          <a:p>
            <a:pPr marL="456565" indent="-456565">
              <a:buFont typeface="Wingdings" pitchFamily="2" charset="2"/>
              <a:buChar char="ü"/>
            </a:pPr>
            <a:r>
              <a:rPr lang="en-US" sz="2000" dirty="0">
                <a:solidFill>
                  <a:srgbClr val="949494"/>
                </a:solidFill>
                <a:latin typeface="Calibri"/>
                <a:ea typeface="Geneva"/>
              </a:rPr>
              <a:t>Long-term chronic health conditions</a:t>
            </a:r>
          </a:p>
          <a:p>
            <a:pPr marL="456565" indent="-456565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F5A9C7-82D9-5CBF-C877-68F16479CBDA}"/>
              </a:ext>
            </a:extLst>
          </p:cNvPr>
          <p:cNvSpPr txBox="1">
            <a:spLocks/>
          </p:cNvSpPr>
          <p:nvPr/>
        </p:nvSpPr>
        <p:spPr>
          <a:xfrm>
            <a:off x="81915" y="1280894"/>
            <a:ext cx="12028169" cy="713539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2667" b="0" kern="1200" cap="none" baseline="0">
                <a:solidFill>
                  <a:srgbClr val="715073"/>
                </a:solidFill>
                <a:latin typeface="+mj-lt"/>
                <a:ea typeface="Geneva" pitchFamily="37" charset="-128"/>
                <a:cs typeface="Arial"/>
              </a:defRPr>
            </a:lvl1pPr>
            <a:lvl2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2pPr>
            <a:lvl3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3pPr>
            <a:lvl4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4pPr>
            <a:lvl5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5pPr>
            <a:lvl6pPr marL="609585" algn="l" defTabSz="609585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6pPr>
            <a:lvl7pPr marL="1219170" algn="l" defTabSz="609585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7pPr>
            <a:lvl8pPr marL="1828754" algn="l" defTabSz="609585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8pPr>
            <a:lvl9pPr marL="2438339" algn="l" defTabSz="609585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9pPr>
          </a:lstStyle>
          <a:p>
            <a:r>
              <a:rPr lang="en-US" sz="3200" dirty="0">
                <a:latin typeface="Calibri"/>
                <a:ea typeface="Geneva"/>
              </a:rPr>
              <a:t>Case 2:  Consolidation treatment after CAR-T therapy</a:t>
            </a:r>
            <a:r>
              <a:rPr lang="en-US" sz="2800" dirty="0">
                <a:latin typeface="Calibri"/>
                <a:ea typeface="Geneva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77697C-C4D8-8967-2453-C65F9EC5487D}"/>
              </a:ext>
            </a:extLst>
          </p:cNvPr>
          <p:cNvSpPr txBox="1"/>
          <p:nvPr/>
        </p:nvSpPr>
        <p:spPr>
          <a:xfrm>
            <a:off x="66260" y="2135721"/>
            <a:ext cx="5791198" cy="461665"/>
          </a:xfrm>
          <a:prstGeom prst="rect">
            <a:avLst/>
          </a:prstGeom>
          <a:solidFill>
            <a:srgbClr val="BFE0E3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949494"/>
                </a:solidFill>
                <a:latin typeface="Calibri"/>
                <a:ea typeface="Calibri"/>
                <a:cs typeface="Calibri"/>
              </a:rPr>
              <a:t>Allogeneic HSCT after CAR-T</a:t>
            </a:r>
            <a:r>
              <a:rPr lang="en-US" sz="2400" dirty="0">
                <a:solidFill>
                  <a:srgbClr val="949494"/>
                </a:solidFill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A1D787-B501-754F-4E6F-9DE3B6FB6207}"/>
              </a:ext>
            </a:extLst>
          </p:cNvPr>
          <p:cNvSpPr txBox="1"/>
          <p:nvPr/>
        </p:nvSpPr>
        <p:spPr>
          <a:xfrm>
            <a:off x="6157468" y="2129097"/>
            <a:ext cx="5791186" cy="461665"/>
          </a:xfrm>
          <a:prstGeom prst="rect">
            <a:avLst/>
          </a:prstGeom>
          <a:solidFill>
            <a:srgbClr val="FEE3C2"/>
          </a:solidFill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949494"/>
                </a:solidFill>
                <a:latin typeface="Calibri"/>
                <a:ea typeface="Calibri"/>
                <a:cs typeface="Calibri"/>
              </a:rPr>
              <a:t>No additional therapy (observation)</a:t>
            </a:r>
            <a:r>
              <a:rPr lang="en-US" sz="2400" dirty="0">
                <a:solidFill>
                  <a:srgbClr val="949494"/>
                </a:solidFill>
                <a:latin typeface="Calibri"/>
                <a:ea typeface="Calibri"/>
                <a:cs typeface="Calibri"/>
              </a:rPr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9BDEDC-3722-C24F-075E-9112F83A8EC7}"/>
              </a:ext>
            </a:extLst>
          </p:cNvPr>
          <p:cNvCxnSpPr>
            <a:cxnSpLocks/>
          </p:cNvCxnSpPr>
          <p:nvPr/>
        </p:nvCxnSpPr>
        <p:spPr>
          <a:xfrm>
            <a:off x="5995646" y="2195357"/>
            <a:ext cx="0" cy="440422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FA8C1B0-14AA-F7DB-8132-975C9FC88B2D}"/>
              </a:ext>
            </a:extLst>
          </p:cNvPr>
          <p:cNvSpPr txBox="1">
            <a:spLocks/>
          </p:cNvSpPr>
          <p:nvPr/>
        </p:nvSpPr>
        <p:spPr>
          <a:xfrm>
            <a:off x="6316495" y="2725426"/>
            <a:ext cx="5791186" cy="3673055"/>
          </a:xfrm>
          <a:prstGeom prst="rect">
            <a:avLst/>
          </a:prstGeom>
        </p:spPr>
        <p:txBody>
          <a:bodyPr lIns="0" tIns="0" rIns="0" bIns="0" anchor="t"/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Geneva" pitchFamily="37" charset="-128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33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400" b="1" dirty="0">
                <a:solidFill>
                  <a:srgbClr val="949494"/>
                </a:solidFill>
                <a:latin typeface="Calibri"/>
                <a:ea typeface="Geneva"/>
              </a:rPr>
              <a:t>Potential Benefits</a:t>
            </a:r>
          </a:p>
          <a:p>
            <a:pPr marL="456565" indent="-456565">
              <a:buFont typeface="Wingdings" pitchFamily="2" charset="2"/>
              <a:buChar char="ü"/>
            </a:pPr>
            <a:r>
              <a:rPr lang="en-US" sz="2000" dirty="0">
                <a:solidFill>
                  <a:srgbClr val="949494"/>
                </a:solidFill>
                <a:latin typeface="Calibri"/>
                <a:ea typeface="Geneva"/>
              </a:rPr>
              <a:t>Avoids transplant related morbidity &amp; mortality</a:t>
            </a:r>
          </a:p>
          <a:p>
            <a:pPr marL="456565" indent="-456565">
              <a:buFont typeface="Wingdings" pitchFamily="2" charset="2"/>
              <a:buChar char="ü"/>
            </a:pPr>
            <a:r>
              <a:rPr lang="en-US" sz="2000" dirty="0">
                <a:solidFill>
                  <a:srgbClr val="949494"/>
                </a:solidFill>
                <a:latin typeface="Calibri"/>
                <a:ea typeface="Geneva"/>
              </a:rPr>
              <a:t>May provide long-term disease control in some patients </a:t>
            </a:r>
          </a:p>
          <a:p>
            <a:pPr marL="989965" lvl="1" indent="-380365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949494"/>
                </a:solidFill>
                <a:latin typeface="Calibri"/>
                <a:ea typeface="Geneva"/>
                <a:cs typeface="Calibri"/>
              </a:rPr>
              <a:t>Transplant ineligible patients</a:t>
            </a:r>
          </a:p>
          <a:p>
            <a:pPr marL="989965" lvl="1" indent="-380365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949494"/>
                </a:solidFill>
                <a:latin typeface="Calibri"/>
                <a:ea typeface="Geneva"/>
                <a:cs typeface="Calibri"/>
              </a:rPr>
              <a:t>Patients with durable CAR-T persistence</a:t>
            </a:r>
          </a:p>
          <a:p>
            <a:pPr marL="0" indent="0">
              <a:buFont typeface="Arial" charset="0"/>
              <a:buNone/>
            </a:pPr>
            <a:r>
              <a:rPr lang="en-US" sz="2400" b="1" dirty="0">
                <a:solidFill>
                  <a:srgbClr val="949494"/>
                </a:solidFill>
                <a:latin typeface="Calibri"/>
                <a:ea typeface="Geneva"/>
              </a:rPr>
              <a:t>Potential Harms</a:t>
            </a:r>
          </a:p>
          <a:p>
            <a:pPr marL="456565" indent="-456565">
              <a:buFont typeface="Wingdings" pitchFamily="2" charset="2"/>
              <a:buChar char="ü"/>
            </a:pPr>
            <a:r>
              <a:rPr lang="en-US" sz="2000" dirty="0">
                <a:solidFill>
                  <a:srgbClr val="949494"/>
                </a:solidFill>
                <a:latin typeface="Calibri"/>
                <a:ea typeface="Geneva"/>
              </a:rPr>
              <a:t>Higher-risk of relapse</a:t>
            </a:r>
          </a:p>
          <a:p>
            <a:pPr marL="456565" indent="-456565">
              <a:buFont typeface="Wingdings" pitchFamily="2" charset="2"/>
              <a:buChar char="ü"/>
            </a:pPr>
            <a:r>
              <a:rPr lang="en-US" sz="2000" dirty="0">
                <a:solidFill>
                  <a:srgbClr val="949494"/>
                </a:solidFill>
                <a:latin typeface="Calibri"/>
                <a:ea typeface="Geneva"/>
              </a:rPr>
              <a:t>Limited salvage options post-CAR-T relapse</a:t>
            </a:r>
          </a:p>
          <a:p>
            <a:pPr marL="456565" indent="-456565">
              <a:buFont typeface="Wingdings" pitchFamily="2" charset="2"/>
              <a:buChar char="ü"/>
            </a:pPr>
            <a:r>
              <a:rPr lang="en-US" sz="2000" dirty="0">
                <a:solidFill>
                  <a:srgbClr val="949494"/>
                </a:solidFill>
                <a:latin typeface="Calibri"/>
                <a:ea typeface="Geneva"/>
              </a:rPr>
              <a:t>Long-term chronic health conditions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20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7FBF4-7300-9040-92D4-8BB9DACFA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02" y="2382225"/>
            <a:ext cx="10506572" cy="3791706"/>
          </a:xfrm>
        </p:spPr>
        <p:txBody>
          <a:bodyPr lIns="0" tIns="0" rIns="0" bIns="0" anchor="t"/>
          <a:lstStyle/>
          <a:p>
            <a:pPr marL="0" indent="0">
              <a:buNone/>
            </a:pPr>
            <a:r>
              <a:rPr lang="en-US" sz="2400" dirty="0">
                <a:solidFill>
                  <a:srgbClr val="949494"/>
                </a:solidFill>
                <a:latin typeface="Calibri"/>
                <a:ea typeface="Geneva"/>
              </a:rPr>
              <a:t>Very low-quality evidence suggests </a:t>
            </a:r>
            <a:r>
              <a:rPr lang="en-US" sz="2400" b="1" dirty="0">
                <a:solidFill>
                  <a:srgbClr val="949494"/>
                </a:solidFill>
                <a:latin typeface="Calibri"/>
                <a:ea typeface="Geneva"/>
              </a:rPr>
              <a:t>improved survival </a:t>
            </a:r>
            <a:r>
              <a:rPr lang="en-US" sz="2400" dirty="0">
                <a:solidFill>
                  <a:srgbClr val="949494"/>
                </a:solidFill>
                <a:latin typeface="Calibri"/>
                <a:ea typeface="Geneva"/>
              </a:rPr>
              <a:t>with consolidative </a:t>
            </a:r>
            <a:r>
              <a:rPr lang="en-US" sz="2400" dirty="0" err="1">
                <a:solidFill>
                  <a:srgbClr val="949494"/>
                </a:solidFill>
                <a:latin typeface="Calibri"/>
                <a:ea typeface="Geneva"/>
              </a:rPr>
              <a:t>allo</a:t>
            </a:r>
            <a:r>
              <a:rPr lang="en-US" sz="2400" dirty="0">
                <a:solidFill>
                  <a:srgbClr val="949494"/>
                </a:solidFill>
                <a:latin typeface="Calibri"/>
                <a:ea typeface="Geneva"/>
              </a:rPr>
              <a:t>-HSCT after CAR-T</a:t>
            </a:r>
          </a:p>
          <a:p>
            <a:pPr marL="456565" indent="-456565">
              <a:buFont typeface="Wingdings" pitchFamily="2" charset="2"/>
              <a:buChar char="§"/>
            </a:pPr>
            <a:r>
              <a:rPr lang="en-US" sz="2200" b="1" dirty="0">
                <a:solidFill>
                  <a:srgbClr val="949494"/>
                </a:solidFill>
                <a:latin typeface="Calibri"/>
                <a:ea typeface="Geneva"/>
              </a:rPr>
              <a:t>Higher mortality </a:t>
            </a:r>
            <a:r>
              <a:rPr lang="en-US" sz="2200" dirty="0">
                <a:solidFill>
                  <a:srgbClr val="949494"/>
                </a:solidFill>
                <a:latin typeface="Calibri"/>
                <a:ea typeface="Geneva"/>
              </a:rPr>
              <a:t>observed </a:t>
            </a:r>
            <a:r>
              <a:rPr lang="en-US" sz="2200" b="1" dirty="0">
                <a:solidFill>
                  <a:srgbClr val="949494"/>
                </a:solidFill>
                <a:latin typeface="Calibri"/>
                <a:ea typeface="Geneva"/>
              </a:rPr>
              <a:t>without </a:t>
            </a:r>
            <a:r>
              <a:rPr lang="en-US" sz="2200" b="1" dirty="0" err="1">
                <a:solidFill>
                  <a:srgbClr val="949494"/>
                </a:solidFill>
                <a:latin typeface="Calibri"/>
                <a:ea typeface="Geneva"/>
              </a:rPr>
              <a:t>allo</a:t>
            </a:r>
            <a:r>
              <a:rPr lang="en-US" sz="2200" b="1" dirty="0">
                <a:solidFill>
                  <a:srgbClr val="949494"/>
                </a:solidFill>
                <a:latin typeface="Calibri"/>
                <a:ea typeface="Geneva"/>
              </a:rPr>
              <a:t>-HSCT </a:t>
            </a:r>
            <a:r>
              <a:rPr lang="en-US" sz="2200" dirty="0">
                <a:solidFill>
                  <a:srgbClr val="949494"/>
                </a:solidFill>
                <a:latin typeface="Calibri"/>
                <a:ea typeface="Geneva"/>
              </a:rPr>
              <a:t>(HR 12.25, 95% CI 4.77-31.44)</a:t>
            </a:r>
          </a:p>
          <a:p>
            <a:pPr marL="456565" indent="-456565">
              <a:buFont typeface="Wingdings" pitchFamily="2" charset="2"/>
              <a:buChar char="§"/>
            </a:pPr>
            <a:r>
              <a:rPr lang="en-US" sz="2200" b="1" dirty="0">
                <a:solidFill>
                  <a:srgbClr val="949494"/>
                </a:solidFill>
                <a:latin typeface="Calibri"/>
                <a:ea typeface="Geneva"/>
              </a:rPr>
              <a:t>CAR-T </a:t>
            </a:r>
            <a:r>
              <a:rPr lang="en-US" sz="2200" b="1" i="1" dirty="0">
                <a:solidFill>
                  <a:srgbClr val="949494"/>
                </a:solidFill>
                <a:latin typeface="Calibri"/>
                <a:ea typeface="Geneva"/>
              </a:rPr>
              <a:t>plus</a:t>
            </a:r>
            <a:r>
              <a:rPr lang="en-US" sz="2200" b="1" dirty="0">
                <a:solidFill>
                  <a:srgbClr val="949494"/>
                </a:solidFill>
                <a:latin typeface="Calibri"/>
                <a:ea typeface="Geneva"/>
              </a:rPr>
              <a:t> </a:t>
            </a:r>
            <a:r>
              <a:rPr lang="en-US" sz="2200" b="1" dirty="0" err="1">
                <a:solidFill>
                  <a:srgbClr val="949494"/>
                </a:solidFill>
                <a:latin typeface="Calibri"/>
                <a:ea typeface="Geneva"/>
              </a:rPr>
              <a:t>allo</a:t>
            </a:r>
            <a:r>
              <a:rPr lang="en-US" sz="2200" b="1" dirty="0">
                <a:solidFill>
                  <a:srgbClr val="949494"/>
                </a:solidFill>
                <a:latin typeface="Calibri"/>
                <a:ea typeface="Geneva"/>
              </a:rPr>
              <a:t>-HSCT </a:t>
            </a:r>
            <a:r>
              <a:rPr lang="en-US" sz="2200" dirty="0">
                <a:solidFill>
                  <a:srgbClr val="949494"/>
                </a:solidFill>
                <a:latin typeface="Calibri"/>
                <a:ea typeface="Geneva"/>
              </a:rPr>
              <a:t>associated with lower hazard of death (HR 12.19, 95% CI </a:t>
            </a:r>
            <a:r>
              <a:rPr lang="en-CA" sz="2200" dirty="0">
                <a:solidFill>
                  <a:srgbClr val="949494"/>
                </a:solidFill>
                <a:effectLst/>
                <a:latin typeface="Calibri"/>
                <a:ea typeface="Calibri"/>
              </a:rPr>
              <a:t>0.03-1.42)</a:t>
            </a:r>
            <a:r>
              <a:rPr lang="en-US" sz="2200" dirty="0">
                <a:solidFill>
                  <a:srgbClr val="949494"/>
                </a:solidFill>
                <a:effectLst/>
                <a:latin typeface="Calibri"/>
                <a:ea typeface="Geneva"/>
              </a:rPr>
              <a:t> </a:t>
            </a:r>
          </a:p>
          <a:p>
            <a:pPr marL="989965" lvl="1" indent="-380365">
              <a:buFont typeface="Wingdings" pitchFamily="2" charset="2"/>
              <a:buChar char="Ø"/>
            </a:pPr>
            <a:r>
              <a:rPr lang="en-US" sz="1900" dirty="0">
                <a:solidFill>
                  <a:srgbClr val="949494"/>
                </a:solidFill>
                <a:latin typeface="Calibri"/>
                <a:ea typeface="Geneva"/>
                <a:cs typeface="Calibri"/>
              </a:rPr>
              <a:t>2 comparative, non-randomized trials</a:t>
            </a:r>
          </a:p>
          <a:p>
            <a:pPr marL="456565" indent="-456565">
              <a:buFont typeface="Wingdings" pitchFamily="2" charset="2"/>
              <a:buChar char="§"/>
            </a:pPr>
            <a:r>
              <a:rPr lang="en-US" sz="2200" b="1" dirty="0">
                <a:solidFill>
                  <a:srgbClr val="949494"/>
                </a:solidFill>
                <a:latin typeface="Calibri"/>
                <a:ea typeface="Geneva"/>
              </a:rPr>
              <a:t>Higher</a:t>
            </a:r>
            <a:r>
              <a:rPr lang="en-US" sz="2200" dirty="0">
                <a:solidFill>
                  <a:srgbClr val="949494"/>
                </a:solidFill>
                <a:latin typeface="Calibri"/>
                <a:ea typeface="Geneva"/>
              </a:rPr>
              <a:t> 1- and 2-year </a:t>
            </a:r>
            <a:r>
              <a:rPr lang="en-US" sz="2200" b="1" dirty="0">
                <a:solidFill>
                  <a:srgbClr val="949494"/>
                </a:solidFill>
                <a:latin typeface="Calibri"/>
                <a:ea typeface="Geneva"/>
              </a:rPr>
              <a:t>OS</a:t>
            </a:r>
            <a:r>
              <a:rPr lang="en-US" sz="2200" dirty="0">
                <a:solidFill>
                  <a:srgbClr val="949494"/>
                </a:solidFill>
                <a:latin typeface="Calibri"/>
                <a:ea typeface="Geneva"/>
              </a:rPr>
              <a:t> reported </a:t>
            </a:r>
            <a:r>
              <a:rPr lang="en-US" sz="2200" b="1" dirty="0">
                <a:solidFill>
                  <a:srgbClr val="949494"/>
                </a:solidFill>
                <a:latin typeface="Calibri"/>
                <a:ea typeface="Geneva"/>
              </a:rPr>
              <a:t>with </a:t>
            </a:r>
            <a:r>
              <a:rPr lang="en-US" sz="2200" b="1" dirty="0" err="1">
                <a:solidFill>
                  <a:srgbClr val="949494"/>
                </a:solidFill>
                <a:latin typeface="Calibri"/>
                <a:ea typeface="Geneva"/>
              </a:rPr>
              <a:t>allo</a:t>
            </a:r>
            <a:r>
              <a:rPr lang="en-US" sz="2200" b="1" dirty="0">
                <a:solidFill>
                  <a:srgbClr val="949494"/>
                </a:solidFill>
                <a:latin typeface="Calibri"/>
                <a:ea typeface="Geneva"/>
              </a:rPr>
              <a:t>-HSCT </a:t>
            </a:r>
            <a:r>
              <a:rPr lang="en-US" sz="2200" dirty="0">
                <a:solidFill>
                  <a:srgbClr val="949494"/>
                </a:solidFill>
                <a:latin typeface="Calibri"/>
                <a:ea typeface="Geneva"/>
              </a:rPr>
              <a:t>(80 and 82%, respectively ) compared to no additional therapy (34% and 66%, respectively)</a:t>
            </a:r>
          </a:p>
          <a:p>
            <a:pPr marL="989965" lvl="1" indent="-380365">
              <a:buFont typeface="Wingdings" pitchFamily="2" charset="2"/>
              <a:buChar char="Ø"/>
            </a:pPr>
            <a:r>
              <a:rPr lang="en-US" sz="1900" dirty="0">
                <a:solidFill>
                  <a:srgbClr val="949494"/>
                </a:solidFill>
                <a:latin typeface="Calibri"/>
                <a:ea typeface="Geneva"/>
                <a:cs typeface="Calibri"/>
              </a:rPr>
              <a:t>2 comparative non-randomized trials</a:t>
            </a:r>
          </a:p>
          <a:p>
            <a:pPr marL="456565" indent="-456565">
              <a:buFont typeface="Wingdings" pitchFamily="2" charset="2"/>
              <a:buChar char="§"/>
            </a:pPr>
            <a:r>
              <a:rPr lang="en-US" sz="2200" b="1" dirty="0">
                <a:solidFill>
                  <a:srgbClr val="949494"/>
                </a:solidFill>
                <a:latin typeface="Calibri"/>
                <a:ea typeface="Geneva"/>
              </a:rPr>
              <a:t>Durable survival </a:t>
            </a:r>
            <a:r>
              <a:rPr lang="en-US" sz="2200" dirty="0">
                <a:solidFill>
                  <a:srgbClr val="949494"/>
                </a:solidFill>
                <a:latin typeface="Calibri"/>
                <a:ea typeface="Geneva"/>
              </a:rPr>
              <a:t>reported with CAR-T alone with 80% survival at 1-year and 81% at 2-years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F5A9C7-82D9-5CBF-C877-68F16479CBDA}"/>
              </a:ext>
            </a:extLst>
          </p:cNvPr>
          <p:cNvSpPr txBox="1">
            <a:spLocks/>
          </p:cNvSpPr>
          <p:nvPr/>
        </p:nvSpPr>
        <p:spPr>
          <a:xfrm>
            <a:off x="307202" y="1108615"/>
            <a:ext cx="12028169" cy="713539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2667" b="0" kern="1200" cap="none" baseline="0">
                <a:solidFill>
                  <a:srgbClr val="715073"/>
                </a:solidFill>
                <a:latin typeface="+mj-lt"/>
                <a:ea typeface="Geneva" pitchFamily="37" charset="-128"/>
                <a:cs typeface="Arial"/>
              </a:defRPr>
            </a:lvl1pPr>
            <a:lvl2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2pPr>
            <a:lvl3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3pPr>
            <a:lvl4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4pPr>
            <a:lvl5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5pPr>
            <a:lvl6pPr marL="609585" algn="l" defTabSz="609585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6pPr>
            <a:lvl7pPr marL="1219170" algn="l" defTabSz="609585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7pPr>
            <a:lvl8pPr marL="1828754" algn="l" defTabSz="609585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8pPr>
            <a:lvl9pPr marL="2438339" algn="l" defTabSz="609585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9pPr>
          </a:lstStyle>
          <a:p>
            <a:r>
              <a:rPr lang="en-US" sz="3200" dirty="0">
                <a:latin typeface="Calibri"/>
                <a:ea typeface="Geneva"/>
              </a:rPr>
              <a:t>Case 2:  Consolidation treatment after CAR-T therapy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77697C-C4D8-8967-2453-C65F9EC5487D}"/>
              </a:ext>
            </a:extLst>
          </p:cNvPr>
          <p:cNvSpPr txBox="1"/>
          <p:nvPr/>
        </p:nvSpPr>
        <p:spPr>
          <a:xfrm>
            <a:off x="428875" y="1736530"/>
            <a:ext cx="10784868" cy="523220"/>
          </a:xfrm>
          <a:prstGeom prst="rect">
            <a:avLst/>
          </a:prstGeom>
          <a:solidFill>
            <a:srgbClr val="BFE0E3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949494"/>
                </a:solidFill>
                <a:latin typeface="Calibri"/>
                <a:ea typeface="Calibri"/>
                <a:cs typeface="Calibri"/>
              </a:rPr>
              <a:t>Survival after CAR-T with or without Allogeneic HSCT </a:t>
            </a:r>
          </a:p>
        </p:txBody>
      </p:sp>
    </p:spTree>
    <p:extLst>
      <p:ext uri="{BB962C8B-B14F-4D97-AF65-F5344CB8AC3E}">
        <p14:creationId xmlns:p14="http://schemas.microsoft.com/office/powerpoint/2010/main" val="659100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5A9C7-82D9-5CBF-C877-68F16479CBDA}"/>
              </a:ext>
            </a:extLst>
          </p:cNvPr>
          <p:cNvSpPr txBox="1">
            <a:spLocks/>
          </p:cNvSpPr>
          <p:nvPr/>
        </p:nvSpPr>
        <p:spPr>
          <a:xfrm>
            <a:off x="121673" y="1108615"/>
            <a:ext cx="12028169" cy="713539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2667" b="0" kern="1200" cap="none" baseline="0">
                <a:solidFill>
                  <a:srgbClr val="715073"/>
                </a:solidFill>
                <a:latin typeface="+mj-lt"/>
                <a:ea typeface="Geneva" pitchFamily="37" charset="-128"/>
                <a:cs typeface="Arial"/>
              </a:defRPr>
            </a:lvl1pPr>
            <a:lvl2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2pPr>
            <a:lvl3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3pPr>
            <a:lvl4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4pPr>
            <a:lvl5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5pPr>
            <a:lvl6pPr marL="609585" algn="l" defTabSz="609585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6pPr>
            <a:lvl7pPr marL="1219170" algn="l" defTabSz="609585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7pPr>
            <a:lvl8pPr marL="1828754" algn="l" defTabSz="609585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8pPr>
            <a:lvl9pPr marL="2438339" algn="l" defTabSz="609585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9pPr>
          </a:lstStyle>
          <a:p>
            <a:r>
              <a:rPr lang="en-US" sz="3200" dirty="0">
                <a:latin typeface="Calibri"/>
                <a:ea typeface="Geneva"/>
              </a:rPr>
              <a:t>Case 2: Consolidation treatment after CAR-T therapy</a:t>
            </a:r>
            <a:r>
              <a:rPr lang="en-US" sz="2800" dirty="0">
                <a:latin typeface="Calibri"/>
                <a:ea typeface="Geneva"/>
              </a:rPr>
              <a:t> </a:t>
            </a:r>
            <a:endParaRPr lang="en-US" sz="3200" dirty="0">
              <a:latin typeface="Calibri"/>
              <a:ea typeface="Genev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77697C-C4D8-8967-2453-C65F9EC5487D}"/>
              </a:ext>
            </a:extLst>
          </p:cNvPr>
          <p:cNvSpPr txBox="1"/>
          <p:nvPr/>
        </p:nvSpPr>
        <p:spPr>
          <a:xfrm>
            <a:off x="428875" y="1829294"/>
            <a:ext cx="10784868" cy="523220"/>
          </a:xfrm>
          <a:prstGeom prst="rect">
            <a:avLst/>
          </a:prstGeom>
          <a:solidFill>
            <a:srgbClr val="BFE0E3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949494"/>
                </a:solidFill>
                <a:latin typeface="Calibri"/>
                <a:ea typeface="Calibri"/>
                <a:cs typeface="Calibri"/>
              </a:rPr>
              <a:t>Disease-control after CAR-T with or without Allogeneic HSCT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C7E9D17-EFF3-6E72-5C6E-C52C4DD3A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165799"/>
              </p:ext>
            </p:extLst>
          </p:nvPr>
        </p:nvGraphicFramePr>
        <p:xfrm>
          <a:off x="145774" y="2564032"/>
          <a:ext cx="11774547" cy="26212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20277">
                  <a:extLst>
                    <a:ext uri="{9D8B030D-6E8A-4147-A177-3AD203B41FA5}">
                      <a16:colId xmlns:a16="http://schemas.microsoft.com/office/drawing/2014/main" val="1159698665"/>
                    </a:ext>
                  </a:extLst>
                </a:gridCol>
                <a:gridCol w="3233531">
                  <a:extLst>
                    <a:ext uri="{9D8B030D-6E8A-4147-A177-3AD203B41FA5}">
                      <a16:colId xmlns:a16="http://schemas.microsoft.com/office/drawing/2014/main" val="3862672464"/>
                    </a:ext>
                  </a:extLst>
                </a:gridCol>
                <a:gridCol w="2560607">
                  <a:extLst>
                    <a:ext uri="{9D8B030D-6E8A-4147-A177-3AD203B41FA5}">
                      <a16:colId xmlns:a16="http://schemas.microsoft.com/office/drawing/2014/main" val="712545234"/>
                    </a:ext>
                  </a:extLst>
                </a:gridCol>
                <a:gridCol w="2760132">
                  <a:extLst>
                    <a:ext uri="{9D8B030D-6E8A-4147-A177-3AD203B41FA5}">
                      <a16:colId xmlns:a16="http://schemas.microsoft.com/office/drawing/2014/main" val="2089189875"/>
                    </a:ext>
                  </a:extLst>
                </a:gridCol>
              </a:tblGrid>
              <a:tr h="41256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Outcome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50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CAR-T </a:t>
                      </a:r>
                      <a:r>
                        <a:rPr lang="en-US" sz="2200" b="0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plus</a:t>
                      </a:r>
                      <a:r>
                        <a:rPr lang="en-US" sz="2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 </a:t>
                      </a:r>
                      <a:r>
                        <a:rPr lang="en-US" sz="220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Allo</a:t>
                      </a:r>
                      <a:r>
                        <a:rPr lang="en-US" sz="2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-HSCT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50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CAR-T </a:t>
                      </a:r>
                      <a:r>
                        <a:rPr lang="en-US" sz="2200" b="0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alone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50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Interpretation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5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881328"/>
                  </a:ext>
                </a:extLst>
              </a:tr>
              <a:tr h="412566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solidFill>
                            <a:srgbClr val="949494"/>
                          </a:solidFill>
                          <a:latin typeface="Calibri"/>
                        </a:rPr>
                        <a:t>Relapse-Free Survival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49494"/>
                          </a:solidFill>
                          <a:latin typeface="Calibri"/>
                        </a:rPr>
                        <a:t>Longer RFS in comparative studies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49494"/>
                          </a:solidFill>
                          <a:latin typeface="Calibri"/>
                        </a:rPr>
                        <a:t>Shorter RFS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49494"/>
                          </a:solidFill>
                          <a:latin typeface="Calibri"/>
                        </a:rPr>
                        <a:t>Fewer relapses with </a:t>
                      </a:r>
                      <a:r>
                        <a:rPr lang="en-US" sz="1800" b="0" dirty="0" err="1">
                          <a:solidFill>
                            <a:srgbClr val="949494"/>
                          </a:solidFill>
                          <a:latin typeface="Calibri"/>
                        </a:rPr>
                        <a:t>allo</a:t>
                      </a:r>
                      <a:r>
                        <a:rPr lang="en-US" sz="1800" b="0" dirty="0">
                          <a:solidFill>
                            <a:srgbClr val="949494"/>
                          </a:solidFill>
                          <a:latin typeface="Calibri"/>
                        </a:rPr>
                        <a:t>-HSCT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7681"/>
                  </a:ext>
                </a:extLst>
              </a:tr>
              <a:tr h="385062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rgbClr val="949494"/>
                          </a:solidFill>
                          <a:latin typeface="Calibri"/>
                        </a:rPr>
                        <a:t>Leukemia-Free Survival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49494"/>
                          </a:solidFill>
                          <a:latin typeface="Calibri"/>
                        </a:rPr>
                        <a:t>Longer LFS across  comparative studies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49494"/>
                          </a:solidFill>
                          <a:latin typeface="Calibri"/>
                        </a:rPr>
                        <a:t>Shorter LFS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49494"/>
                          </a:solidFill>
                          <a:latin typeface="Calibri"/>
                        </a:rPr>
                        <a:t>Superior LFS with consolidative </a:t>
                      </a:r>
                      <a:r>
                        <a:rPr lang="en-US" sz="1800" dirty="0" err="1">
                          <a:solidFill>
                            <a:srgbClr val="949494"/>
                          </a:solidFill>
                          <a:latin typeface="Calibri"/>
                        </a:rPr>
                        <a:t>allo</a:t>
                      </a:r>
                      <a:r>
                        <a:rPr lang="en-US" sz="1800" dirty="0">
                          <a:solidFill>
                            <a:srgbClr val="949494"/>
                          </a:solidFill>
                          <a:latin typeface="Calibri"/>
                        </a:rPr>
                        <a:t>-HSCT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49048"/>
                  </a:ext>
                </a:extLst>
              </a:tr>
              <a:tr h="471959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rgbClr val="949494"/>
                          </a:solidFill>
                          <a:latin typeface="Calibri"/>
                        </a:rPr>
                        <a:t>Event-Free Survival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49494"/>
                          </a:solidFill>
                          <a:latin typeface="Calibri"/>
                        </a:rPr>
                        <a:t>Superior across comparative studies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49494"/>
                          </a:solidFill>
                          <a:latin typeface="Calibri"/>
                        </a:rPr>
                        <a:t>Inferior across comparative and single arm studies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49494"/>
                          </a:solidFill>
                          <a:latin typeface="Calibri"/>
                        </a:rPr>
                        <a:t>EFS favors consolidative </a:t>
                      </a:r>
                      <a:r>
                        <a:rPr lang="en-US" sz="1800" dirty="0" err="1">
                          <a:solidFill>
                            <a:srgbClr val="949494"/>
                          </a:solidFill>
                          <a:latin typeface="Calibri"/>
                        </a:rPr>
                        <a:t>allo</a:t>
                      </a:r>
                      <a:r>
                        <a:rPr lang="en-US" sz="1800" dirty="0">
                          <a:solidFill>
                            <a:srgbClr val="949494"/>
                          </a:solidFill>
                          <a:latin typeface="Calibri"/>
                        </a:rPr>
                        <a:t>-HSCT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10245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8CD4382-4A7C-0A17-38CC-30B2638D1F37}"/>
              </a:ext>
            </a:extLst>
          </p:cNvPr>
          <p:cNvSpPr txBox="1"/>
          <p:nvPr/>
        </p:nvSpPr>
        <p:spPr>
          <a:xfrm>
            <a:off x="213231" y="5542602"/>
            <a:ext cx="11639632" cy="830997"/>
          </a:xfrm>
          <a:prstGeom prst="rect">
            <a:avLst/>
          </a:prstGeom>
          <a:solidFill>
            <a:srgbClr val="FEE3C2"/>
          </a:solidFill>
          <a:ln w="1905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949494"/>
                </a:solidFill>
                <a:latin typeface="Calibri"/>
                <a:ea typeface="Calibri"/>
                <a:cs typeface="Calibri"/>
              </a:rPr>
              <a:t>Across studies, </a:t>
            </a:r>
            <a:r>
              <a:rPr lang="en-US" sz="2400" dirty="0">
                <a:solidFill>
                  <a:srgbClr val="949494"/>
                </a:solidFill>
                <a:latin typeface="Calibri"/>
                <a:ea typeface="Calibri"/>
                <a:cs typeface="Calibri"/>
              </a:rPr>
              <a:t>consolidative </a:t>
            </a:r>
            <a:r>
              <a:rPr lang="en-US" sz="2400" dirty="0" err="1">
                <a:solidFill>
                  <a:srgbClr val="949494"/>
                </a:solidFill>
                <a:latin typeface="Calibri"/>
                <a:ea typeface="Calibri"/>
                <a:cs typeface="Calibri"/>
              </a:rPr>
              <a:t>allo</a:t>
            </a:r>
            <a:r>
              <a:rPr lang="en-US" sz="2400" dirty="0">
                <a:solidFill>
                  <a:srgbClr val="949494"/>
                </a:solidFill>
                <a:latin typeface="Calibri"/>
                <a:ea typeface="Calibri"/>
                <a:cs typeface="Calibri"/>
              </a:rPr>
              <a:t>-HSCT associated with lower-risk of relapse, superior leukemia-free and event-free survival</a:t>
            </a:r>
          </a:p>
        </p:txBody>
      </p:sp>
    </p:spTree>
    <p:extLst>
      <p:ext uri="{BB962C8B-B14F-4D97-AF65-F5344CB8AC3E}">
        <p14:creationId xmlns:p14="http://schemas.microsoft.com/office/powerpoint/2010/main" val="433291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5A9C7-82D9-5CBF-C877-68F16479CBDA}"/>
              </a:ext>
            </a:extLst>
          </p:cNvPr>
          <p:cNvSpPr txBox="1">
            <a:spLocks/>
          </p:cNvSpPr>
          <p:nvPr/>
        </p:nvSpPr>
        <p:spPr>
          <a:xfrm>
            <a:off x="307202" y="1108615"/>
            <a:ext cx="12028169" cy="713539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2667" b="0" kern="1200" cap="none" baseline="0">
                <a:solidFill>
                  <a:srgbClr val="715073"/>
                </a:solidFill>
                <a:latin typeface="+mj-lt"/>
                <a:ea typeface="Geneva" pitchFamily="37" charset="-128"/>
                <a:cs typeface="Arial"/>
              </a:defRPr>
            </a:lvl1pPr>
            <a:lvl2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2pPr>
            <a:lvl3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3pPr>
            <a:lvl4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4pPr>
            <a:lvl5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5pPr>
            <a:lvl6pPr marL="609585" algn="l" defTabSz="609585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6pPr>
            <a:lvl7pPr marL="1219170" algn="l" defTabSz="609585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7pPr>
            <a:lvl8pPr marL="1828754" algn="l" defTabSz="609585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8pPr>
            <a:lvl9pPr marL="2438339" algn="l" defTabSz="609585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9pPr>
          </a:lstStyle>
          <a:p>
            <a:r>
              <a:rPr lang="en-US" sz="3200" dirty="0">
                <a:latin typeface="Calibri"/>
                <a:ea typeface="Geneva"/>
              </a:rPr>
              <a:t>Case 2: Consolidation treatment after CAR-T therapy</a:t>
            </a:r>
            <a:r>
              <a:rPr lang="en-US" sz="2800" dirty="0">
                <a:latin typeface="Calibri"/>
                <a:ea typeface="Geneva"/>
              </a:rPr>
              <a:t> </a:t>
            </a:r>
            <a:endParaRPr lang="en-US" sz="3200" dirty="0">
              <a:latin typeface="Calibri"/>
              <a:ea typeface="Genev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77697C-C4D8-8967-2453-C65F9EC5487D}"/>
              </a:ext>
            </a:extLst>
          </p:cNvPr>
          <p:cNvSpPr txBox="1"/>
          <p:nvPr/>
        </p:nvSpPr>
        <p:spPr>
          <a:xfrm>
            <a:off x="49690" y="1842546"/>
            <a:ext cx="12046225" cy="523220"/>
          </a:xfrm>
          <a:prstGeom prst="rect">
            <a:avLst/>
          </a:prstGeom>
          <a:solidFill>
            <a:srgbClr val="BFE0E3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949494"/>
                </a:solidFill>
                <a:latin typeface="Calibri"/>
                <a:ea typeface="Calibri"/>
                <a:cs typeface="Calibri"/>
              </a:rPr>
              <a:t>Harms and Treatment Burden after CAR-T +/- Consolidative </a:t>
            </a:r>
            <a:r>
              <a:rPr lang="en-US" sz="2800" err="1">
                <a:solidFill>
                  <a:srgbClr val="949494"/>
                </a:solidFill>
                <a:latin typeface="Calibri"/>
                <a:ea typeface="Calibri"/>
                <a:cs typeface="Calibri"/>
              </a:rPr>
              <a:t>allo</a:t>
            </a:r>
            <a:r>
              <a:rPr lang="en-US" sz="2800" dirty="0">
                <a:solidFill>
                  <a:srgbClr val="949494"/>
                </a:solidFill>
                <a:latin typeface="Calibri"/>
                <a:ea typeface="Calibri"/>
                <a:cs typeface="Calibri"/>
              </a:rPr>
              <a:t>-HSCT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C7E9D17-EFF3-6E72-5C6E-C52C4DD3A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932822"/>
              </p:ext>
            </p:extLst>
          </p:nvPr>
        </p:nvGraphicFramePr>
        <p:xfrm>
          <a:off x="202096" y="2526756"/>
          <a:ext cx="11565833" cy="376283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94043">
                  <a:extLst>
                    <a:ext uri="{9D8B030D-6E8A-4147-A177-3AD203B41FA5}">
                      <a16:colId xmlns:a16="http://schemas.microsoft.com/office/drawing/2014/main" val="1159698665"/>
                    </a:ext>
                  </a:extLst>
                </a:gridCol>
                <a:gridCol w="4731026">
                  <a:extLst>
                    <a:ext uri="{9D8B030D-6E8A-4147-A177-3AD203B41FA5}">
                      <a16:colId xmlns:a16="http://schemas.microsoft.com/office/drawing/2014/main" val="3862672464"/>
                    </a:ext>
                  </a:extLst>
                </a:gridCol>
                <a:gridCol w="3140764">
                  <a:extLst>
                    <a:ext uri="{9D8B030D-6E8A-4147-A177-3AD203B41FA5}">
                      <a16:colId xmlns:a16="http://schemas.microsoft.com/office/drawing/2014/main" val="712545234"/>
                    </a:ext>
                  </a:extLst>
                </a:gridCol>
              </a:tblGrid>
              <a:tr h="41256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/>
                        </a:rPr>
                        <a:t>Domain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/>
                        </a:rPr>
                        <a:t>CAR-T </a:t>
                      </a:r>
                      <a:r>
                        <a:rPr lang="en-US" sz="2200" b="0" i="1" dirty="0">
                          <a:solidFill>
                            <a:schemeClr val="bg1"/>
                          </a:solidFill>
                          <a:latin typeface="Calibri"/>
                        </a:rPr>
                        <a:t>plus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latin typeface="Calibri"/>
                        </a:rPr>
                        <a:t>Allo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/>
                        </a:rPr>
                        <a:t>-HSCT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/>
                        </a:rPr>
                        <a:t>CAR-T </a:t>
                      </a:r>
                      <a:r>
                        <a:rPr lang="en-US" sz="2200" b="0" i="1" dirty="0">
                          <a:solidFill>
                            <a:schemeClr val="bg1"/>
                          </a:solidFill>
                          <a:latin typeface="Calibri"/>
                        </a:rPr>
                        <a:t>alone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881328"/>
                  </a:ext>
                </a:extLst>
              </a:tr>
              <a:tr h="412566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949494"/>
                          </a:solidFill>
                          <a:latin typeface="Calibri"/>
                        </a:rPr>
                        <a:t>Treatment-related mortality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49494"/>
                          </a:solidFill>
                          <a:latin typeface="Calibri"/>
                        </a:rPr>
                        <a:t>Higher risk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rgbClr val="949494"/>
                          </a:solidFill>
                          <a:latin typeface="Calibri"/>
                        </a:rPr>
                        <a:t>(RR 3.5 at 2 years, 95% 0.15-81.99)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49494"/>
                          </a:solidFill>
                          <a:latin typeface="Calibri"/>
                        </a:rPr>
                        <a:t>Lower TRM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7681"/>
                  </a:ext>
                </a:extLst>
              </a:tr>
              <a:tr h="38506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949494"/>
                          </a:solidFill>
                          <a:latin typeface="Calibri"/>
                        </a:rPr>
                        <a:t>GVHD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49494"/>
                          </a:solidFill>
                          <a:latin typeface="Calibri"/>
                        </a:rPr>
                        <a:t>Acute GVHD common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949494"/>
                          </a:solidFill>
                          <a:latin typeface="Calibri"/>
                        </a:rPr>
                        <a:t>(grade 2-4 ~48%, grade 3-4 ~11%)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49494"/>
                          </a:solidFill>
                          <a:latin typeface="Calibri"/>
                        </a:rPr>
                        <a:t>Not applicable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49048"/>
                  </a:ext>
                </a:extLst>
              </a:tr>
              <a:tr h="47195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949494"/>
                          </a:solidFill>
                          <a:latin typeface="Calibri"/>
                        </a:rPr>
                        <a:t>Serious adverse events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49494"/>
                          </a:solidFill>
                          <a:latin typeface="Calibri"/>
                        </a:rPr>
                        <a:t>Higher burden of Grade </a:t>
                      </a:r>
                      <a:r>
                        <a:rPr lang="en-US" sz="1800" u="sng" dirty="0">
                          <a:solidFill>
                            <a:srgbClr val="949494"/>
                          </a:solidFill>
                          <a:latin typeface="Calibri"/>
                        </a:rPr>
                        <a:t>&gt;</a:t>
                      </a:r>
                      <a:r>
                        <a:rPr lang="en-US" sz="1800" dirty="0">
                          <a:solidFill>
                            <a:srgbClr val="949494"/>
                          </a:solidFill>
                          <a:latin typeface="Calibri"/>
                        </a:rPr>
                        <a:t>3 toxicities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49494"/>
                          </a:solidFill>
                          <a:latin typeface="Calibri"/>
                        </a:rPr>
                        <a:t>Lower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102459"/>
                  </a:ext>
                </a:extLst>
              </a:tr>
              <a:tr h="47195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949494"/>
                          </a:solidFill>
                          <a:latin typeface="Calibri"/>
                        </a:rPr>
                        <a:t>Infections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49494"/>
                          </a:solidFill>
                          <a:latin typeface="Calibri"/>
                        </a:rPr>
                        <a:t>Increased post-transplant infections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49494"/>
                          </a:solidFill>
                          <a:latin typeface="Calibri"/>
                        </a:rPr>
                        <a:t>Grade 3-4 infections ~24%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862277"/>
                  </a:ext>
                </a:extLst>
              </a:tr>
              <a:tr h="47195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949494"/>
                          </a:solidFill>
                          <a:latin typeface="Calibri"/>
                        </a:rPr>
                        <a:t>Fertility impact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49494"/>
                          </a:solidFill>
                          <a:latin typeface="Calibri"/>
                        </a:rPr>
                        <a:t>Not reported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49494"/>
                          </a:solidFill>
                          <a:latin typeface="Calibri"/>
                        </a:rPr>
                        <a:t>Not reported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696569"/>
                  </a:ext>
                </a:extLst>
              </a:tr>
              <a:tr h="47195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949494"/>
                          </a:solidFill>
                          <a:latin typeface="Calibri"/>
                        </a:rPr>
                        <a:t>Other Treatment Burden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49494"/>
                          </a:solidFill>
                          <a:latin typeface="Calibri"/>
                        </a:rPr>
                        <a:t>Prolonged hospitalization, potential financial burden for patients and caregivers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49494"/>
                          </a:solidFill>
                          <a:latin typeface="Calibri"/>
                        </a:rPr>
                        <a:t>Potential financial burden for patients and caregivers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633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7048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D9B2F-02F8-DED5-4E63-B0D422123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39D94-5EB4-6600-616B-2FF8C49A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" y="1144782"/>
            <a:ext cx="12125312" cy="747998"/>
          </a:xfrm>
        </p:spPr>
        <p:txBody>
          <a:bodyPr lIns="0" tIns="0" anchor="ctr"/>
          <a:lstStyle/>
          <a:p>
            <a:pPr algn="ctr"/>
            <a:r>
              <a:rPr lang="en-US" sz="3600" dirty="0">
                <a:latin typeface="Calibri"/>
                <a:ea typeface="Geneva"/>
              </a:rPr>
              <a:t> </a:t>
            </a:r>
            <a:r>
              <a:rPr lang="en-US" sz="3600" dirty="0" err="1">
                <a:latin typeface="Calibri"/>
                <a:ea typeface="Geneva"/>
              </a:rPr>
              <a:t>Allo</a:t>
            </a:r>
            <a:r>
              <a:rPr lang="en-US" sz="3600" dirty="0">
                <a:latin typeface="Calibri"/>
                <a:ea typeface="Geneva"/>
              </a:rPr>
              <a:t>-HSCT Consolidation following CAR-T for AYA ALL in CR2+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8E479-D166-A071-C56D-030483D1D1C6}"/>
              </a:ext>
            </a:extLst>
          </p:cNvPr>
          <p:cNvSpPr txBox="1"/>
          <p:nvPr/>
        </p:nvSpPr>
        <p:spPr>
          <a:xfrm>
            <a:off x="7202129" y="2861187"/>
            <a:ext cx="3775587" cy="1135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2B597C-B3B6-054F-AD59-F07631505BE7}"/>
              </a:ext>
            </a:extLst>
          </p:cNvPr>
          <p:cNvSpPr txBox="1"/>
          <p:nvPr/>
        </p:nvSpPr>
        <p:spPr>
          <a:xfrm>
            <a:off x="6946488" y="2686664"/>
            <a:ext cx="3775587" cy="1135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575A3C-1E10-3799-C0BD-7E57F4B0C8F6}"/>
              </a:ext>
            </a:extLst>
          </p:cNvPr>
          <p:cNvSpPr txBox="1"/>
          <p:nvPr/>
        </p:nvSpPr>
        <p:spPr>
          <a:xfrm>
            <a:off x="257587" y="2357987"/>
            <a:ext cx="11839163" cy="4001095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949494"/>
                </a:solidFill>
                <a:latin typeface="Calibri"/>
                <a:ea typeface="Calibri"/>
                <a:cs typeface="Calibri"/>
              </a:rPr>
              <a:t>Net</a:t>
            </a:r>
            <a:r>
              <a:rPr lang="en-US" sz="2200" dirty="0">
                <a:solidFill>
                  <a:srgbClr val="94949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b="1" dirty="0">
                <a:solidFill>
                  <a:srgbClr val="949494"/>
                </a:solidFill>
                <a:latin typeface="Calibri"/>
                <a:ea typeface="Calibri"/>
                <a:cs typeface="Calibri"/>
              </a:rPr>
              <a:t>benefit</a:t>
            </a:r>
            <a:r>
              <a:rPr lang="en-US" sz="2200" dirty="0">
                <a:solidFill>
                  <a:srgbClr val="949494"/>
                </a:solidFill>
                <a:latin typeface="Calibri"/>
                <a:ea typeface="Calibri"/>
                <a:cs typeface="Calibri"/>
              </a:rPr>
              <a:t> of </a:t>
            </a:r>
            <a:r>
              <a:rPr lang="en-US" sz="2200" b="1" dirty="0">
                <a:solidFill>
                  <a:srgbClr val="949494"/>
                </a:solidFill>
                <a:latin typeface="Calibri"/>
                <a:ea typeface="Calibri"/>
                <a:cs typeface="Calibri"/>
              </a:rPr>
              <a:t>consolidative </a:t>
            </a:r>
            <a:r>
              <a:rPr lang="en-US" sz="2200" b="1" err="1">
                <a:solidFill>
                  <a:srgbClr val="949494"/>
                </a:solidFill>
                <a:latin typeface="Calibri"/>
                <a:ea typeface="Calibri"/>
                <a:cs typeface="Calibri"/>
              </a:rPr>
              <a:t>allo</a:t>
            </a:r>
            <a:r>
              <a:rPr lang="en-US" sz="2200" b="1" dirty="0">
                <a:solidFill>
                  <a:srgbClr val="949494"/>
                </a:solidFill>
                <a:latin typeface="Calibri"/>
                <a:ea typeface="Calibri"/>
                <a:cs typeface="Calibri"/>
              </a:rPr>
              <a:t>-HSCT following CAR T-cell </a:t>
            </a:r>
            <a:r>
              <a:rPr lang="en-US" sz="2200" dirty="0">
                <a:solidFill>
                  <a:srgbClr val="949494"/>
                </a:solidFill>
                <a:latin typeface="Calibri"/>
                <a:ea typeface="Calibri"/>
                <a:cs typeface="Calibri"/>
              </a:rPr>
              <a:t>therapy </a:t>
            </a:r>
            <a:r>
              <a:rPr lang="en-US" sz="2200" b="1" dirty="0">
                <a:solidFill>
                  <a:srgbClr val="949494"/>
                </a:solidFill>
                <a:latin typeface="Calibri"/>
                <a:ea typeface="Calibri"/>
                <a:cs typeface="Calibri"/>
              </a:rPr>
              <a:t>for AYAs </a:t>
            </a:r>
            <a:r>
              <a:rPr lang="en-CA" sz="2200" dirty="0">
                <a:solidFill>
                  <a:srgbClr val="949494"/>
                </a:solidFill>
                <a:effectLst/>
                <a:latin typeface="Calibri"/>
                <a:ea typeface="Calibri"/>
                <a:cs typeface="Calibri"/>
              </a:rPr>
              <a:t>who have an appropriate matched donor, and who remain eligible and fit for </a:t>
            </a:r>
            <a:r>
              <a:rPr lang="en-CA" sz="2200" err="1">
                <a:solidFill>
                  <a:srgbClr val="949494"/>
                </a:solidFill>
                <a:effectLst/>
                <a:latin typeface="Calibri"/>
                <a:ea typeface="Calibri"/>
                <a:cs typeface="Calibri"/>
              </a:rPr>
              <a:t>allo</a:t>
            </a:r>
            <a:r>
              <a:rPr lang="en-CA" sz="2200" dirty="0">
                <a:solidFill>
                  <a:srgbClr val="949494"/>
                </a:solidFill>
                <a:effectLst/>
                <a:latin typeface="Calibri"/>
                <a:ea typeface="Calibri"/>
                <a:cs typeface="Calibri"/>
              </a:rPr>
              <a:t>-HSCT.</a:t>
            </a:r>
            <a:endParaRPr lang="en-CA" sz="2000">
              <a:solidFill>
                <a:srgbClr val="949494"/>
              </a:solidFill>
              <a:effectLst/>
              <a:latin typeface="Calibri"/>
              <a:ea typeface="Calibri"/>
              <a:cs typeface="Calibri"/>
            </a:endParaRPr>
          </a:p>
          <a:p>
            <a:pPr lvl="1"/>
            <a:endParaRPr lang="en-CA" sz="2000" dirty="0">
              <a:solidFill>
                <a:srgbClr val="949494"/>
              </a:solidFill>
              <a:latin typeface="Calibri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CA" sz="2000" dirty="0">
                <a:solidFill>
                  <a:srgbClr val="949494"/>
                </a:solidFill>
                <a:effectLst/>
                <a:latin typeface="Calibri"/>
                <a:ea typeface="MS Mincho"/>
                <a:cs typeface="Arial"/>
              </a:rPr>
              <a:t>The survival benefits were observed irrespective of CAR T-cell product or manufacturing platform</a:t>
            </a:r>
            <a:r>
              <a:rPr lang="en-US" sz="2000" dirty="0">
                <a:solidFill>
                  <a:srgbClr val="949494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endParaRPr lang="en-CA" sz="2200" dirty="0">
              <a:solidFill>
                <a:srgbClr val="949494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200" dirty="0">
              <a:solidFill>
                <a:srgbClr val="949494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rgbClr val="949494"/>
                </a:solidFill>
                <a:latin typeface="Calibri"/>
                <a:ea typeface="Calibri"/>
                <a:cs typeface="Calibri"/>
              </a:rPr>
              <a:t>The panel noted that </a:t>
            </a:r>
            <a:r>
              <a:rPr lang="en-CA" sz="2200" b="1" dirty="0">
                <a:solidFill>
                  <a:srgbClr val="949494"/>
                </a:solidFill>
                <a:latin typeface="Calibri"/>
                <a:ea typeface="Calibri"/>
                <a:cs typeface="Calibri"/>
              </a:rPr>
              <a:t>durable remissions </a:t>
            </a:r>
            <a:r>
              <a:rPr lang="en-CA" sz="2200" dirty="0">
                <a:solidFill>
                  <a:srgbClr val="949494"/>
                </a:solidFill>
                <a:latin typeface="Calibri"/>
                <a:ea typeface="Calibri"/>
                <a:cs typeface="Calibri"/>
              </a:rPr>
              <a:t>are observed in some </a:t>
            </a:r>
            <a:r>
              <a:rPr lang="en-CA" sz="2200" b="1" dirty="0">
                <a:solidFill>
                  <a:srgbClr val="949494"/>
                </a:solidFill>
                <a:latin typeface="Calibri"/>
                <a:ea typeface="Calibri"/>
                <a:cs typeface="Calibri"/>
              </a:rPr>
              <a:t>pediatric</a:t>
            </a:r>
            <a:r>
              <a:rPr lang="en-CA" sz="2200" dirty="0">
                <a:solidFill>
                  <a:srgbClr val="949494"/>
                </a:solidFill>
                <a:latin typeface="Calibri"/>
                <a:ea typeface="Calibri"/>
                <a:cs typeface="Calibri"/>
              </a:rPr>
              <a:t> patients following CAR-T </a:t>
            </a:r>
            <a:r>
              <a:rPr lang="en-CA" sz="2200" b="1" dirty="0">
                <a:solidFill>
                  <a:srgbClr val="949494"/>
                </a:solidFill>
                <a:latin typeface="Calibri"/>
                <a:ea typeface="Calibri"/>
                <a:cs typeface="Calibri"/>
              </a:rPr>
              <a:t>without</a:t>
            </a:r>
            <a:r>
              <a:rPr lang="en-CA" sz="2200" dirty="0">
                <a:solidFill>
                  <a:srgbClr val="949494"/>
                </a:solidFill>
                <a:latin typeface="Calibri"/>
                <a:ea typeface="Calibri"/>
                <a:cs typeface="Calibri"/>
              </a:rPr>
              <a:t> consolidative </a:t>
            </a:r>
            <a:r>
              <a:rPr lang="en-CA" sz="2200" b="1" err="1">
                <a:solidFill>
                  <a:srgbClr val="949494"/>
                </a:solidFill>
                <a:latin typeface="Calibri"/>
                <a:ea typeface="Calibri"/>
                <a:cs typeface="Calibri"/>
              </a:rPr>
              <a:t>allo</a:t>
            </a:r>
            <a:r>
              <a:rPr lang="en-CA" sz="2200" b="1" dirty="0">
                <a:solidFill>
                  <a:srgbClr val="949494"/>
                </a:solidFill>
                <a:latin typeface="Calibri"/>
                <a:ea typeface="Calibri"/>
                <a:cs typeface="Calibri"/>
              </a:rPr>
              <a:t>-HSCT</a:t>
            </a:r>
            <a:r>
              <a:rPr lang="en-CA" sz="2200" dirty="0">
                <a:solidFill>
                  <a:srgbClr val="949494"/>
                </a:solidFill>
                <a:latin typeface="Calibri"/>
                <a:ea typeface="Calibri"/>
                <a:cs typeface="Calibri"/>
              </a:rPr>
              <a:t>.</a:t>
            </a:r>
            <a:r>
              <a:rPr lang="en-CA" sz="2000" dirty="0">
                <a:solidFill>
                  <a:srgbClr val="949494"/>
                </a:solidFill>
                <a:latin typeface="Calibri"/>
                <a:ea typeface="MS Mincho"/>
                <a:cs typeface="Arial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200" dirty="0">
              <a:solidFill>
                <a:srgbClr val="949494"/>
              </a:solidFill>
              <a:latin typeface="Calibri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b="1" dirty="0">
                <a:solidFill>
                  <a:srgbClr val="949494"/>
                </a:solidFill>
                <a:latin typeface="Calibri"/>
                <a:ea typeface="MS Mincho"/>
                <a:cs typeface="Arial"/>
              </a:rPr>
              <a:t>O</a:t>
            </a:r>
            <a:r>
              <a:rPr lang="en-CA" sz="2200" b="1" dirty="0">
                <a:solidFill>
                  <a:srgbClr val="949494"/>
                </a:solidFill>
                <a:effectLst/>
                <a:latin typeface="Calibri"/>
                <a:ea typeface="MS Mincho"/>
                <a:cs typeface="Arial"/>
              </a:rPr>
              <a:t>ptimal role </a:t>
            </a:r>
            <a:r>
              <a:rPr lang="en-CA" sz="2200" dirty="0">
                <a:solidFill>
                  <a:srgbClr val="949494"/>
                </a:solidFill>
                <a:effectLst/>
                <a:latin typeface="Calibri"/>
                <a:ea typeface="MS Mincho"/>
                <a:cs typeface="Arial"/>
              </a:rPr>
              <a:t>for </a:t>
            </a:r>
            <a:r>
              <a:rPr lang="en-CA" sz="2200" err="1">
                <a:solidFill>
                  <a:srgbClr val="949494"/>
                </a:solidFill>
                <a:effectLst/>
                <a:latin typeface="Calibri"/>
                <a:ea typeface="MS Mincho"/>
                <a:cs typeface="Arial"/>
              </a:rPr>
              <a:t>allo</a:t>
            </a:r>
            <a:r>
              <a:rPr lang="en-CA" sz="2200" dirty="0">
                <a:solidFill>
                  <a:srgbClr val="949494"/>
                </a:solidFill>
                <a:effectLst/>
                <a:latin typeface="Calibri"/>
                <a:ea typeface="MS Mincho"/>
                <a:cs typeface="Arial"/>
              </a:rPr>
              <a:t>-HSCT consolidation post CAR-T is a priority </a:t>
            </a:r>
            <a:r>
              <a:rPr lang="en-CA" sz="2200" b="1" dirty="0">
                <a:solidFill>
                  <a:srgbClr val="949494"/>
                </a:solidFill>
                <a:effectLst/>
                <a:latin typeface="Calibri"/>
                <a:ea typeface="MS Mincho"/>
                <a:cs typeface="Arial"/>
              </a:rPr>
              <a:t>research need </a:t>
            </a:r>
            <a:r>
              <a:rPr lang="en-CA" sz="2200" dirty="0">
                <a:solidFill>
                  <a:srgbClr val="949494"/>
                </a:solidFill>
                <a:effectLst/>
                <a:latin typeface="Calibri"/>
                <a:ea typeface="MS Mincho"/>
                <a:cs typeface="Arial"/>
              </a:rPr>
              <a:t>for the field</a:t>
            </a:r>
            <a:r>
              <a:rPr lang="en-US" sz="2200" dirty="0">
                <a:solidFill>
                  <a:srgbClr val="949494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endParaRPr lang="en-US">
              <a:solidFill>
                <a:srgbClr val="949494"/>
              </a:solidFill>
              <a:effectLst/>
              <a:latin typeface="Calibri"/>
              <a:ea typeface="Calibri"/>
              <a:cs typeface="Calibri"/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en-US" sz="2000" dirty="0">
              <a:solidFill>
                <a:srgbClr val="949494"/>
              </a:solidFill>
              <a:latin typeface="Calibri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949494"/>
                </a:solidFill>
                <a:latin typeface="Calibri"/>
                <a:ea typeface="MS Mincho"/>
                <a:cs typeface="Arial"/>
              </a:rPr>
              <a:t>Risk-stratification is needed for AYA population to determine when </a:t>
            </a:r>
            <a:r>
              <a:rPr lang="en-CA" sz="2000" dirty="0">
                <a:solidFill>
                  <a:srgbClr val="949494"/>
                </a:solidFill>
                <a:effectLst/>
                <a:latin typeface="Calibri"/>
                <a:ea typeface="MS Mincho"/>
                <a:cs typeface="Arial"/>
              </a:rPr>
              <a:t>transplant consolidation is beneficial despite the associated toxicities</a:t>
            </a:r>
            <a:endParaRPr lang="en-CA" sz="2000" dirty="0">
              <a:solidFill>
                <a:srgbClr val="949494"/>
              </a:solidFill>
              <a:latin typeface="Calibri"/>
              <a:ea typeface="MS Mincho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49947-3D22-E745-CC45-C267261CBEE1}"/>
              </a:ext>
            </a:extLst>
          </p:cNvPr>
          <p:cNvSpPr txBox="1"/>
          <p:nvPr/>
        </p:nvSpPr>
        <p:spPr>
          <a:xfrm>
            <a:off x="92889" y="1899821"/>
            <a:ext cx="6111339" cy="46166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>
                <a:solidFill>
                  <a:srgbClr val="949494"/>
                </a:solidFill>
                <a:latin typeface="Calibri"/>
                <a:ea typeface="Calibri"/>
                <a:cs typeface="Calibri"/>
              </a:rPr>
              <a:t>Key Takeaways for Recommendation 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FB664D-705B-192E-7793-F7747C06E057}"/>
              </a:ext>
            </a:extLst>
          </p:cNvPr>
          <p:cNvGrpSpPr/>
          <p:nvPr/>
        </p:nvGrpSpPr>
        <p:grpSpPr>
          <a:xfrm>
            <a:off x="6179745" y="6088147"/>
            <a:ext cx="5824115" cy="477012"/>
            <a:chOff x="901312" y="3662550"/>
            <a:chExt cx="3745976" cy="44771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81DF593-8896-9ED0-B78A-51DEFA7CDF54}"/>
                </a:ext>
              </a:extLst>
            </p:cNvPr>
            <p:cNvSpPr txBox="1"/>
            <p:nvPr/>
          </p:nvSpPr>
          <p:spPr>
            <a:xfrm>
              <a:off x="901312" y="3662550"/>
              <a:ext cx="3745976" cy="433307"/>
            </a:xfrm>
            <a:prstGeom prst="rect">
              <a:avLst/>
            </a:prstGeom>
            <a:solidFill>
              <a:srgbClr val="F5F5F5"/>
            </a:solidFill>
            <a:ln w="19050"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400" b="1" dirty="0">
                  <a:solidFill>
                    <a:srgbClr val="949494"/>
                  </a:solidFill>
                  <a:latin typeface="Calibri"/>
                  <a:ea typeface="Calibri"/>
                  <a:cs typeface="Calibri"/>
                </a:rPr>
                <a:t>         </a:t>
              </a:r>
              <a:r>
                <a:rPr lang="en-US" sz="2200" b="1" dirty="0">
                  <a:solidFill>
                    <a:srgbClr val="949494"/>
                  </a:solidFill>
                  <a:latin typeface="Calibri"/>
                  <a:ea typeface="Calibri"/>
                  <a:cs typeface="Calibri"/>
                </a:rPr>
                <a:t>Certainty of Evidence:  Low to Very Low</a:t>
              </a:r>
            </a:p>
          </p:txBody>
        </p:sp>
        <p:pic>
          <p:nvPicPr>
            <p:cNvPr id="16" name="Graphic 15" descr="Ribbon with solid fill">
              <a:extLst>
                <a:ext uri="{FF2B5EF4-FFF2-40B4-BE49-F238E27FC236}">
                  <a16:creationId xmlns:a16="http://schemas.microsoft.com/office/drawing/2014/main" id="{53FCBB32-B3FC-B246-6A3F-D289B89E1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27590" y="3701324"/>
              <a:ext cx="408938" cy="408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7315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70D36-CE4D-B7D0-DBEE-2BEA9C986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8D85E-E214-73A8-1744-2A33A4E09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293779"/>
            <a:ext cx="10363200" cy="1362075"/>
          </a:xfrm>
        </p:spPr>
        <p:txBody>
          <a:bodyPr lIns="0" tIns="0" rIns="0" bIns="0" anchor="t"/>
          <a:lstStyle/>
          <a:p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CASE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B2A8D-5804-3A98-70CA-6AD324A762B4}"/>
              </a:ext>
            </a:extLst>
          </p:cNvPr>
          <p:cNvSpPr txBox="1">
            <a:spLocks/>
          </p:cNvSpPr>
          <p:nvPr/>
        </p:nvSpPr>
        <p:spPr>
          <a:xfrm>
            <a:off x="963084" y="5087939"/>
            <a:ext cx="10363200" cy="8972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Geneva" pitchFamily="37" charset="-128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33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Calibri"/>
                <a:ea typeface="Calibri"/>
                <a:cs typeface="Calibri"/>
              </a:rPr>
              <a:t>Isolated CNS relapse in B-ALL</a:t>
            </a:r>
          </a:p>
        </p:txBody>
      </p:sp>
    </p:spTree>
    <p:extLst>
      <p:ext uri="{BB962C8B-B14F-4D97-AF65-F5344CB8AC3E}">
        <p14:creationId xmlns:p14="http://schemas.microsoft.com/office/powerpoint/2010/main" val="2302156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373AA-9A1E-D945-9A55-3F2EB525F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anchor="ctr"/>
          <a:lstStyle/>
          <a:p>
            <a:r>
              <a:rPr lang="en-US" sz="3200" dirty="0">
                <a:latin typeface="Calibri"/>
                <a:ea typeface="Calibri"/>
                <a:cs typeface="Calibri"/>
              </a:rPr>
              <a:t>Case 3: Isolated CNS Relapse of B-ALL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825E5-0DC4-9247-B627-E495817B8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2175628"/>
            <a:ext cx="11603567" cy="4174372"/>
          </a:xfrm>
        </p:spPr>
        <p:txBody>
          <a:bodyPr lIns="0" tIns="0" rIns="0" bIns="0" anchor="t"/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A 26-year-old man presents to his hematologist with persistent headache, mood disturbances, and 3-week history of fevers. </a:t>
            </a:r>
          </a:p>
          <a:p>
            <a:pPr marL="989965" lvl="1" indent="-380365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marL="989965" lvl="1" indent="-38036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Four years ago, he was diagnosed with Philadelphia negative B-Cell ALL.  </a:t>
            </a:r>
          </a:p>
          <a:p>
            <a:pPr marL="989965" lvl="1" indent="-380365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marL="989965" lvl="1" indent="-38036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One year ago, he completed all planned maintenance therapy as part of the frontline pediatric-inspired regimen that included asparaginase. </a:t>
            </a:r>
          </a:p>
          <a:p>
            <a:pPr marL="989965" lvl="1" indent="-380365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marL="989965" lvl="1" indent="-38036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He achieved MRD-negative disease post-induction and remained in CR1 and MRD negative during his last follow-up appointment 2 months ago. </a:t>
            </a:r>
          </a:p>
        </p:txBody>
      </p:sp>
    </p:spTree>
    <p:extLst>
      <p:ext uri="{BB962C8B-B14F-4D97-AF65-F5344CB8AC3E}">
        <p14:creationId xmlns:p14="http://schemas.microsoft.com/office/powerpoint/2010/main" val="291835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9DDBA-A734-DBF9-7FC4-1C8238B60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2DC3B-F2CE-C4CD-A6A3-E417484FE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" y="1174315"/>
            <a:ext cx="10972800" cy="713539"/>
          </a:xfrm>
        </p:spPr>
        <p:txBody>
          <a:bodyPr lIns="0" tIns="0" anchor="ctr"/>
          <a:lstStyle/>
          <a:p>
            <a:r>
              <a:rPr lang="en-US" sz="3200" dirty="0">
                <a:latin typeface="Calibri"/>
                <a:ea typeface="Calibri"/>
                <a:cs typeface="Calibri"/>
              </a:rPr>
              <a:t>Case 3: Isolated CNS relapse of B-ALL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57C6F-CE16-4CC8-AC4F-59AEF4F3A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18" y="1799007"/>
            <a:ext cx="10972800" cy="4669526"/>
          </a:xfrm>
        </p:spPr>
        <p:txBody>
          <a:bodyPr lIns="0" tIns="0" rIns="0" bIns="0" anchor="t"/>
          <a:lstStyle/>
          <a:p>
            <a:pPr marL="456565" indent="-456565"/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Notable labs include</a:t>
            </a: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: </a:t>
            </a:r>
            <a:endParaRPr lang="en-US" sz="21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21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marL="456565" indent="-456565"/>
            <a:endParaRPr lang="en-US" sz="21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21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21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marL="456565" indent="-456565"/>
            <a:r>
              <a:rPr lang="en-US" sz="24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Diagnostic studies</a:t>
            </a: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:</a:t>
            </a:r>
          </a:p>
          <a:p>
            <a:pPr marL="989965" lvl="1" indent="-380365"/>
            <a:r>
              <a:rPr lang="en-US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Marrow aspirate and biopsy</a:t>
            </a: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:  Normal trilineage hematopoiesis, no lymphoblasts</a:t>
            </a:r>
          </a:p>
          <a:p>
            <a:pPr marL="989965" lvl="1" indent="-380365"/>
            <a:r>
              <a:rPr lang="en-US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Chromosome analysis</a:t>
            </a: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: 23, XY [20]</a:t>
            </a:r>
          </a:p>
          <a:p>
            <a:pPr marL="989965" lvl="1" indent="-380365"/>
            <a:r>
              <a:rPr lang="en-US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MRD analysis</a:t>
            </a: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:  &lt;0.01% on multiparameter flow cytometry, </a:t>
            </a:r>
          </a:p>
          <a:p>
            <a:pPr marL="989965" lvl="1" indent="-380365"/>
            <a:r>
              <a:rPr lang="en-US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Genomic analysis</a:t>
            </a: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:  mutations in </a:t>
            </a:r>
            <a:r>
              <a:rPr lang="en-US" sz="2000" i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DUX4</a:t>
            </a: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and </a:t>
            </a:r>
            <a:r>
              <a:rPr lang="en-US" sz="2000" i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ERG</a:t>
            </a: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  </a:t>
            </a:r>
          </a:p>
          <a:p>
            <a:pPr marL="989965" lvl="1" indent="-380365"/>
            <a:r>
              <a:rPr lang="en-US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Spinal fluid</a:t>
            </a: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:  4 RBCs/</a:t>
            </a:r>
            <a:r>
              <a:rPr lang="en-US" sz="2000" dirty="0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uL</a:t>
            </a: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, 32 nucleated cells/</a:t>
            </a:r>
            <a:r>
              <a:rPr lang="en-US" sz="2000" dirty="0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uL</a:t>
            </a: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with lymphoblasts</a:t>
            </a:r>
          </a:p>
          <a:p>
            <a:pPr marL="989965" lvl="1" indent="-380365"/>
            <a:r>
              <a:rPr lang="en-US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CT scan(s): </a:t>
            </a: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Head, neck, chest, abdomen and pelvis without lymphadenopathy 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65B4257-AE15-EE9F-6ADF-16DAE1CC4ECA}"/>
              </a:ext>
            </a:extLst>
          </p:cNvPr>
          <p:cNvGrpSpPr/>
          <p:nvPr/>
        </p:nvGrpSpPr>
        <p:grpSpPr>
          <a:xfrm>
            <a:off x="715050" y="2232533"/>
            <a:ext cx="2064419" cy="1165813"/>
            <a:chOff x="1433276" y="4451893"/>
            <a:chExt cx="2064419" cy="116581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C9CA06A-3B23-8544-FE1C-8481BFFD8A24}"/>
                </a:ext>
              </a:extLst>
            </p:cNvPr>
            <p:cNvGrpSpPr/>
            <p:nvPr/>
          </p:nvGrpSpPr>
          <p:grpSpPr>
            <a:xfrm>
              <a:off x="1824308" y="4574655"/>
              <a:ext cx="959408" cy="897458"/>
              <a:chOff x="4738958" y="4460355"/>
              <a:chExt cx="959408" cy="897458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1EA278BD-26CA-EED2-8D59-5C99DE27A7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8958" y="4487592"/>
                <a:ext cx="959408" cy="8220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B8CE7B9-3984-94C0-3820-5BDC50EBE5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55390" y="4460355"/>
                <a:ext cx="914400" cy="8974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86CA727-4CB3-4467-16BD-F2AB88ADB00E}"/>
                </a:ext>
              </a:extLst>
            </p:cNvPr>
            <p:cNvSpPr txBox="1"/>
            <p:nvPr/>
          </p:nvSpPr>
          <p:spPr>
            <a:xfrm>
              <a:off x="1943714" y="4451893"/>
              <a:ext cx="63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7F7F7F"/>
                  </a:solidFill>
                  <a:latin typeface="Calibri"/>
                  <a:ea typeface="Calibri"/>
                  <a:cs typeface="Calibri"/>
                </a:rPr>
                <a:t>11.8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968C9E-AF8B-7E7A-E095-AA85A230C2EE}"/>
                </a:ext>
              </a:extLst>
            </p:cNvPr>
            <p:cNvSpPr txBox="1"/>
            <p:nvPr/>
          </p:nvSpPr>
          <p:spPr>
            <a:xfrm>
              <a:off x="2036843" y="5217596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7F7F7F"/>
                  </a:solidFill>
                  <a:latin typeface="Calibri"/>
                  <a:ea typeface="Calibri"/>
                  <a:cs typeface="Calibri"/>
                </a:rPr>
                <a:t>30%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23ACBE-91EE-25B6-421D-229A6B4AFBA9}"/>
                </a:ext>
              </a:extLst>
            </p:cNvPr>
            <p:cNvSpPr txBox="1"/>
            <p:nvPr/>
          </p:nvSpPr>
          <p:spPr>
            <a:xfrm>
              <a:off x="2469850" y="4807688"/>
              <a:ext cx="10278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7F7F7F"/>
                  </a:solidFill>
                  <a:latin typeface="Calibri"/>
                  <a:ea typeface="Calibri"/>
                  <a:cs typeface="Calibri"/>
                </a:rPr>
                <a:t>330,000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2FEEE46-ED6C-BDC7-5C44-A2DE3A017B05}"/>
                </a:ext>
              </a:extLst>
            </p:cNvPr>
            <p:cNvSpPr txBox="1"/>
            <p:nvPr/>
          </p:nvSpPr>
          <p:spPr>
            <a:xfrm>
              <a:off x="1433276" y="4807688"/>
              <a:ext cx="7296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7F7F7F"/>
                  </a:solidFill>
                  <a:latin typeface="Calibri"/>
                  <a:ea typeface="Calibri"/>
                  <a:cs typeface="Calibri"/>
                </a:rPr>
                <a:t>7300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E909B42-D4C0-CB18-1FF1-3E6A53F221EC}"/>
              </a:ext>
            </a:extLst>
          </p:cNvPr>
          <p:cNvSpPr txBox="1"/>
          <p:nvPr/>
        </p:nvSpPr>
        <p:spPr>
          <a:xfrm>
            <a:off x="3343099" y="2513582"/>
            <a:ext cx="4802853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Absolute Neutrophil Count (ANC): 1.7</a:t>
            </a:r>
          </a:p>
          <a:p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No blast forms noted in the WBC differential</a:t>
            </a:r>
          </a:p>
        </p:txBody>
      </p:sp>
    </p:spTree>
    <p:extLst>
      <p:ext uri="{BB962C8B-B14F-4D97-AF65-F5344CB8AC3E}">
        <p14:creationId xmlns:p14="http://schemas.microsoft.com/office/powerpoint/2010/main" val="11778714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7FBF4-7300-9040-92D4-8BB9DACFA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92" y="2034188"/>
            <a:ext cx="10972800" cy="3954624"/>
          </a:xfrm>
        </p:spPr>
        <p:txBody>
          <a:bodyPr lIns="0" tIns="0" rIns="0" bIns="0" anchor="t"/>
          <a:lstStyle/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What is the best management strategy for isolated CNS relapse in this patient?</a:t>
            </a:r>
          </a:p>
          <a:p>
            <a:pPr marL="456565" indent="-456565"/>
            <a:endParaRPr lang="en-US" sz="28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8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Triple intrathecal chemotherapy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Systemic chemotherapy alone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Combined systemic chemotherapy with IT chemotherapy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Radiation therapy alone</a:t>
            </a:r>
          </a:p>
          <a:p>
            <a:pPr marL="514350" indent="-514350">
              <a:buFont typeface="+mj-lt"/>
              <a:buAutoNum type="alphaLcPeriod"/>
            </a:pPr>
            <a:endParaRPr lang="en-US" sz="28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6565" indent="-456565"/>
            <a:endParaRPr lang="en-US" sz="28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6565" indent="-456565"/>
            <a:endParaRPr lang="en-US" sz="28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989965" lvl="1" indent="-380365"/>
            <a:endParaRPr lang="en-US" sz="28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A5BC81-A4D2-B546-B950-702A84789538}"/>
              </a:ext>
            </a:extLst>
          </p:cNvPr>
          <p:cNvSpPr/>
          <p:nvPr/>
        </p:nvSpPr>
        <p:spPr>
          <a:xfrm>
            <a:off x="163831" y="4433303"/>
            <a:ext cx="10664325" cy="5999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F5A9C7-82D9-5CBF-C877-68F16479CBDA}"/>
              </a:ext>
            </a:extLst>
          </p:cNvPr>
          <p:cNvSpPr txBox="1">
            <a:spLocks/>
          </p:cNvSpPr>
          <p:nvPr/>
        </p:nvSpPr>
        <p:spPr>
          <a:xfrm>
            <a:off x="163831" y="1320649"/>
            <a:ext cx="10972800" cy="713539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2667" b="0" kern="1200" cap="none" baseline="0">
                <a:solidFill>
                  <a:srgbClr val="715073"/>
                </a:solidFill>
                <a:latin typeface="+mj-lt"/>
                <a:ea typeface="Geneva" pitchFamily="37" charset="-128"/>
                <a:cs typeface="Arial"/>
              </a:defRPr>
            </a:lvl1pPr>
            <a:lvl2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2pPr>
            <a:lvl3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3pPr>
            <a:lvl4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4pPr>
            <a:lvl5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5pPr>
            <a:lvl6pPr marL="609585" algn="l" defTabSz="609585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6pPr>
            <a:lvl7pPr marL="1219170" algn="l" defTabSz="609585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7pPr>
            <a:lvl8pPr marL="1828754" algn="l" defTabSz="609585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8pPr>
            <a:lvl9pPr marL="2438339" algn="l" defTabSz="609585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9pPr>
          </a:lstStyle>
          <a:p>
            <a:r>
              <a:rPr lang="en-US" sz="3200" dirty="0">
                <a:latin typeface="Calibri"/>
                <a:ea typeface="Calibri"/>
                <a:cs typeface="Calibri"/>
              </a:rPr>
              <a:t>Case 3: Isolated CNS Relapse of B-ALL </a:t>
            </a:r>
          </a:p>
        </p:txBody>
      </p:sp>
    </p:spTree>
    <p:extLst>
      <p:ext uri="{BB962C8B-B14F-4D97-AF65-F5344CB8AC3E}">
        <p14:creationId xmlns:p14="http://schemas.microsoft.com/office/powerpoint/2010/main" val="15060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96E48-C465-F480-3EB7-F5AE7CACC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692E2-8CB6-3596-9A16-446B888FE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22" y="1229449"/>
            <a:ext cx="10972800" cy="713539"/>
          </a:xfrm>
        </p:spPr>
        <p:txBody>
          <a:bodyPr lIns="0" tIns="0" anchor="ctr"/>
          <a:lstStyle/>
          <a:p>
            <a:r>
              <a:rPr lang="en-US" sz="2800" dirty="0">
                <a:latin typeface="Calibri"/>
                <a:ea typeface="Calibri"/>
                <a:cs typeface="Calibri"/>
              </a:rPr>
              <a:t>Recommendation 6: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26DA65-5202-D43E-705C-D849EA27D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473001"/>
              </p:ext>
            </p:extLst>
          </p:nvPr>
        </p:nvGraphicFramePr>
        <p:xfrm>
          <a:off x="141321" y="1942988"/>
          <a:ext cx="11909357" cy="201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41612">
                  <a:extLst>
                    <a:ext uri="{9D8B030D-6E8A-4147-A177-3AD203B41FA5}">
                      <a16:colId xmlns:a16="http://schemas.microsoft.com/office/drawing/2014/main" val="332277867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16651713"/>
                    </a:ext>
                  </a:extLst>
                </a:gridCol>
                <a:gridCol w="3042145">
                  <a:extLst>
                    <a:ext uri="{9D8B030D-6E8A-4147-A177-3AD203B41FA5}">
                      <a16:colId xmlns:a16="http://schemas.microsoft.com/office/drawing/2014/main" val="4036740786"/>
                    </a:ext>
                  </a:extLst>
                </a:gridCol>
              </a:tblGrid>
              <a:tr h="12390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Calibri"/>
                        </a:rPr>
                        <a:t>CNS-directed chemotherapy </a:t>
                      </a:r>
                    </a:p>
                  </a:txBody>
                  <a:tcPr>
                    <a:solidFill>
                      <a:srgbClr val="E23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/>
                        </a:rPr>
                        <a:t>Strength</a:t>
                      </a:r>
                    </a:p>
                  </a:txBody>
                  <a:tcPr>
                    <a:solidFill>
                      <a:srgbClr val="E23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/>
                        </a:rPr>
                        <a:t>Evidence Certainty</a:t>
                      </a:r>
                    </a:p>
                  </a:txBody>
                  <a:tcPr>
                    <a:solidFill>
                      <a:srgbClr val="E23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82136"/>
                  </a:ext>
                </a:extLst>
              </a:tr>
              <a:tr h="87657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alibri"/>
                        </a:rPr>
                        <a:t>Recommendation 6: </a:t>
                      </a:r>
                      <a:r>
                        <a:rPr lang="en-CA" sz="24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For AYAs with isolated CNS relapse of ALL, the ASH guideline panel</a:t>
                      </a:r>
                      <a:r>
                        <a:rPr lang="en-CA" sz="24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2400" b="1" i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recommends </a:t>
                      </a:r>
                      <a:r>
                        <a:rPr lang="en-CA" sz="24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that patients receive CNS-directed therapy (intrathecal chemotherapy) in the context of systemic therapy.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/>
                        </a:rPr>
                        <a:t>Strong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/>
                        </a:rPr>
                        <a:t>Very low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393703"/>
                  </a:ext>
                </a:extLst>
              </a:tr>
            </a:tbl>
          </a:graphicData>
        </a:graphic>
      </p:graphicFrame>
      <p:pic>
        <p:nvPicPr>
          <p:cNvPr id="3" name="Picture 2" descr="A green circle with a white tick in it&#10;&#10;Description automatically generated">
            <a:extLst>
              <a:ext uri="{FF2B5EF4-FFF2-40B4-BE49-F238E27FC236}">
                <a16:creationId xmlns:a16="http://schemas.microsoft.com/office/drawing/2014/main" id="{FE7B29A2-4C0A-6B79-5B43-148E9548A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207" y="3426857"/>
            <a:ext cx="379484" cy="37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0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E24C3CB-597C-8842-82F7-4EFDE0060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8" y="1381955"/>
            <a:ext cx="10972800" cy="425073"/>
          </a:xfrm>
        </p:spPr>
        <p:txBody>
          <a:bodyPr lIns="0" tIns="0" rIns="0" bIns="0" anchor="t"/>
          <a:lstStyle/>
          <a:p>
            <a:r>
              <a:rPr lang="en-CA" sz="2800" dirty="0">
                <a:ea typeface="Geneva"/>
              </a:rPr>
              <a:t>How were these guidelines </a:t>
            </a:r>
            <a:r>
              <a:rPr lang="en-CA" sz="2800" dirty="0">
                <a:ea typeface="Calibri"/>
                <a:cs typeface="Calibri"/>
              </a:rPr>
              <a:t>generated</a:t>
            </a:r>
            <a:r>
              <a:rPr lang="en-CA" sz="2800" dirty="0">
                <a:ea typeface="Geneva"/>
              </a:rPr>
              <a:t>?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F1FDBB2D-29F3-9F53-4090-DB47C3043CCB}"/>
              </a:ext>
            </a:extLst>
          </p:cNvPr>
          <p:cNvSpPr txBox="1"/>
          <p:nvPr/>
        </p:nvSpPr>
        <p:spPr>
          <a:xfrm>
            <a:off x="1188730" y="5623561"/>
            <a:ext cx="1010219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ASH guidelines are reviewed annually by expert work groups convened by ASH. Resources, such as this slide set, derived from guidelines that require updating are removed from the ASH website. </a:t>
            </a:r>
            <a:endParaRPr lang="en-US" sz="1600" i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E495B6-F815-C035-FC9F-240686299D58}"/>
              </a:ext>
            </a:extLst>
          </p:cNvPr>
          <p:cNvSpPr txBox="1"/>
          <p:nvPr/>
        </p:nvSpPr>
        <p:spPr>
          <a:xfrm>
            <a:off x="1044819" y="2032236"/>
            <a:ext cx="2459736" cy="3408416"/>
          </a:xfrm>
          <a:prstGeom prst="rect">
            <a:avLst/>
          </a:prstGeom>
          <a:solidFill>
            <a:srgbClr val="BEE0E4"/>
          </a:solidFill>
        </p:spPr>
        <p:txBody>
          <a:bodyPr wrap="square" rtlCol="0">
            <a:noAutofit/>
          </a:bodyPr>
          <a:lstStyle/>
          <a:p>
            <a:r>
              <a:rPr lang="en-CA" sz="2000" b="1">
                <a:solidFill>
                  <a:srgbClr val="E53E31"/>
                </a:solidFill>
              </a:rPr>
              <a:t>PANEL FORMATION</a:t>
            </a:r>
          </a:p>
          <a:p>
            <a:r>
              <a:rPr lang="en-CA" sz="1600">
                <a:solidFill>
                  <a:schemeClr val="tx1">
                    <a:lumMod val="50000"/>
                    <a:lumOff val="50000"/>
                  </a:schemeClr>
                </a:solidFill>
              </a:rPr>
              <a:t>Each guideline panel was formed following these key criteria: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>
                <a:solidFill>
                  <a:schemeClr val="tx1">
                    <a:lumMod val="50000"/>
                    <a:lumOff val="50000"/>
                  </a:schemeClr>
                </a:solidFill>
              </a:rPr>
              <a:t>Balance of expertise (including disciplines beyond hematology, and patients)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>
                <a:solidFill>
                  <a:schemeClr val="tx1">
                    <a:lumMod val="50000"/>
                    <a:lumOff val="50000"/>
                  </a:schemeClr>
                </a:solidFill>
              </a:rPr>
              <a:t>Close attention to minimization and management of conflicts of interest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6E3699-8218-EF99-68F1-137D5DB70FEE}"/>
              </a:ext>
            </a:extLst>
          </p:cNvPr>
          <p:cNvSpPr txBox="1"/>
          <p:nvPr/>
        </p:nvSpPr>
        <p:spPr>
          <a:xfrm>
            <a:off x="3673934" y="2032237"/>
            <a:ext cx="2459736" cy="1766878"/>
          </a:xfrm>
          <a:prstGeom prst="rect">
            <a:avLst/>
          </a:prstGeom>
          <a:solidFill>
            <a:srgbClr val="FED9B0"/>
          </a:solidFill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en-CA" sz="2000" b="1" dirty="0">
                <a:solidFill>
                  <a:srgbClr val="E53E31"/>
                </a:solidFill>
              </a:rPr>
              <a:t>CLINICAL QUESTIONS</a:t>
            </a:r>
          </a:p>
          <a:p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6 </a:t>
            </a:r>
            <a:r>
              <a:rPr lang="en-C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clinically-relevant questions </a:t>
            </a:r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generated in </a:t>
            </a:r>
            <a:r>
              <a:rPr lang="en-C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PICO format</a:t>
            </a:r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(population, intervention, comparison, outcome)</a:t>
            </a:r>
            <a:endParaRPr lang="en-CA" sz="1600" dirty="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D04D60-9C47-1790-E0BD-9E7EB5DCAB16}"/>
              </a:ext>
            </a:extLst>
          </p:cNvPr>
          <p:cNvSpPr txBox="1"/>
          <p:nvPr/>
        </p:nvSpPr>
        <p:spPr>
          <a:xfrm>
            <a:off x="6303049" y="2032235"/>
            <a:ext cx="2459736" cy="3408417"/>
          </a:xfrm>
          <a:prstGeom prst="rect">
            <a:avLst/>
          </a:prstGeom>
          <a:solidFill>
            <a:srgbClr val="C9D7AF"/>
          </a:solidFill>
        </p:spPr>
        <p:txBody>
          <a:bodyPr wrap="square" rtlCol="0">
            <a:noAutofit/>
          </a:bodyPr>
          <a:lstStyle/>
          <a:p>
            <a:r>
              <a:rPr lang="en-CA" sz="2000" b="1">
                <a:solidFill>
                  <a:srgbClr val="E53E31"/>
                </a:solidFill>
              </a:rPr>
              <a:t>EVIDENCE SYNTHESIS</a:t>
            </a:r>
          </a:p>
          <a:p>
            <a:r>
              <a:rPr lang="en-CA" sz="1600">
                <a:solidFill>
                  <a:schemeClr val="tx1">
                    <a:lumMod val="50000"/>
                    <a:lumOff val="50000"/>
                  </a:schemeClr>
                </a:solidFill>
              </a:rPr>
              <a:t>Evidence summary generated for each PICO question via systematic review of health effects plus: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600">
                <a:solidFill>
                  <a:schemeClr val="tx1">
                    <a:lumMod val="50000"/>
                    <a:lumOff val="50000"/>
                  </a:schemeClr>
                </a:solidFill>
              </a:rPr>
              <a:t>Resource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600">
                <a:solidFill>
                  <a:schemeClr val="tx1">
                    <a:lumMod val="50000"/>
                    <a:lumOff val="50000"/>
                  </a:schemeClr>
                </a:solidFill>
              </a:rPr>
              <a:t>Feasibility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600">
                <a:solidFill>
                  <a:schemeClr val="tx1">
                    <a:lumMod val="50000"/>
                    <a:lumOff val="50000"/>
                  </a:schemeClr>
                </a:solidFill>
              </a:rPr>
              <a:t>Acceptability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600">
                <a:solidFill>
                  <a:schemeClr val="tx1">
                    <a:lumMod val="50000"/>
                    <a:lumOff val="50000"/>
                  </a:schemeClr>
                </a:solidFill>
              </a:rPr>
              <a:t>Equity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600">
                <a:solidFill>
                  <a:schemeClr val="tx1">
                    <a:lumMod val="50000"/>
                    <a:lumOff val="50000"/>
                  </a:schemeClr>
                </a:solidFill>
              </a:rPr>
              <a:t>Patient values and preferences</a:t>
            </a:r>
            <a:endParaRPr lang="en-CA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C5D93F-8B05-38CB-55A7-17262EB87F2A}"/>
              </a:ext>
            </a:extLst>
          </p:cNvPr>
          <p:cNvSpPr txBox="1"/>
          <p:nvPr/>
        </p:nvSpPr>
        <p:spPr>
          <a:xfrm>
            <a:off x="3673934" y="3840214"/>
            <a:ext cx="2459736" cy="1600438"/>
          </a:xfrm>
          <a:prstGeom prst="rect">
            <a:avLst/>
          </a:prstGeom>
          <a:solidFill>
            <a:srgbClr val="FED9B0"/>
          </a:solidFill>
          <a:ln w="28575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PICO question</a:t>
            </a:r>
            <a:endParaRPr lang="en-CA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CA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patients with first relapse or refractory B-ALL, what are the comparative benefits and harms of intensive chemotherapy versus immunotherapy? </a:t>
            </a:r>
            <a:endParaRPr lang="en-C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898547-88EA-CF01-DB57-8E829A709AA5}"/>
              </a:ext>
            </a:extLst>
          </p:cNvPr>
          <p:cNvSpPr/>
          <p:nvPr/>
        </p:nvSpPr>
        <p:spPr>
          <a:xfrm>
            <a:off x="8932164" y="2032236"/>
            <a:ext cx="2459736" cy="3408416"/>
          </a:xfrm>
          <a:prstGeom prst="rect">
            <a:avLst/>
          </a:prstGeom>
          <a:solidFill>
            <a:srgbClr val="8B80A3">
              <a:alpha val="47059"/>
            </a:srgbClr>
          </a:solidFill>
        </p:spPr>
        <p:txBody>
          <a:bodyPr wrap="square">
            <a:noAutofit/>
          </a:bodyPr>
          <a:lstStyle/>
          <a:p>
            <a:r>
              <a:rPr lang="en-CA" sz="2000" b="1">
                <a:solidFill>
                  <a:srgbClr val="E53E31"/>
                </a:solidFill>
              </a:rPr>
              <a:t>MAKING RECOMMENDATIONS </a:t>
            </a:r>
            <a:endParaRPr lang="en-CA" b="1">
              <a:solidFill>
                <a:srgbClr val="E53E31"/>
              </a:solidFill>
            </a:endParaRPr>
          </a:p>
          <a:p>
            <a:r>
              <a:rPr lang="en-CA" sz="1600" b="1">
                <a:solidFill>
                  <a:schemeClr val="tx1">
                    <a:lumMod val="50000"/>
                    <a:lumOff val="50000"/>
                  </a:schemeClr>
                </a:solidFill>
              </a:rPr>
              <a:t>Recommendations made </a:t>
            </a:r>
            <a:r>
              <a:rPr lang="en-CA" sz="1600">
                <a:solidFill>
                  <a:schemeClr val="tx1">
                    <a:lumMod val="50000"/>
                    <a:lumOff val="50000"/>
                  </a:schemeClr>
                </a:solidFill>
              </a:rPr>
              <a:t>by guideline panel members based on evidence for all factors.</a:t>
            </a:r>
          </a:p>
        </p:txBody>
      </p:sp>
    </p:spTree>
    <p:extLst>
      <p:ext uri="{BB962C8B-B14F-4D97-AF65-F5344CB8AC3E}">
        <p14:creationId xmlns:p14="http://schemas.microsoft.com/office/powerpoint/2010/main" val="122265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96E48-C465-F480-3EB7-F5AE7CACC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C32349C-A6E9-6526-4B32-F4917D65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979" y="430074"/>
            <a:ext cx="5265919" cy="713539"/>
          </a:xfrm>
        </p:spPr>
        <p:txBody>
          <a:bodyPr anchor="ctr"/>
          <a:lstStyle/>
          <a:p>
            <a:r>
              <a:rPr lang="en-US" sz="2800" dirty="0">
                <a:latin typeface="Calibri"/>
                <a:ea typeface="Geneva"/>
              </a:rPr>
              <a:t> Isolated CNS relapse: 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E3E281-4950-9312-854B-041DB9FA2DEE}"/>
              </a:ext>
            </a:extLst>
          </p:cNvPr>
          <p:cNvCxnSpPr>
            <a:cxnSpLocks/>
          </p:cNvCxnSpPr>
          <p:nvPr/>
        </p:nvCxnSpPr>
        <p:spPr>
          <a:xfrm flipH="1">
            <a:off x="5946517" y="1419730"/>
            <a:ext cx="19666" cy="520101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E2D5382-F618-3A07-A423-277544CE4C61}"/>
              </a:ext>
            </a:extLst>
          </p:cNvPr>
          <p:cNvSpPr txBox="1"/>
          <p:nvPr/>
        </p:nvSpPr>
        <p:spPr>
          <a:xfrm>
            <a:off x="126792" y="2918017"/>
            <a:ext cx="5861546" cy="3477875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Adults </a:t>
            </a: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with ALL and CNS relapse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CAMPUS ALL study 2023</a:t>
            </a:r>
            <a:endParaRPr lang="en-US" sz="2000" b="1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Systemic + IT chemotherapy +/- cranial radiation (CRT)</a:t>
            </a:r>
            <a:endParaRPr lang="en-US" sz="20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Higher CR rate with CRT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70% (12/17) vs. 42% (13/31)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RR 1.68 (95% CI 1.01 – 2.82)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0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Suggests improved CNS disease control with addition of CRT, but heterogenous population and systemic treatments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86EAD6-B73A-2E83-3D38-3C67A52DB3B7}"/>
              </a:ext>
            </a:extLst>
          </p:cNvPr>
          <p:cNvSpPr txBox="1"/>
          <p:nvPr/>
        </p:nvSpPr>
        <p:spPr>
          <a:xfrm>
            <a:off x="123623" y="1449707"/>
            <a:ext cx="5586050" cy="800219"/>
          </a:xfrm>
          <a:prstGeom prst="rect">
            <a:avLst/>
          </a:prstGeom>
          <a:solidFill>
            <a:srgbClr val="BFE0E3"/>
          </a:solidFill>
          <a:ln w="1905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CNS-directed therapy</a:t>
            </a:r>
          </a:p>
          <a:p>
            <a:pPr algn="ctr"/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Adult Evidence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AD1C962-C4A2-F583-72F2-9AA58320754C}"/>
              </a:ext>
            </a:extLst>
          </p:cNvPr>
          <p:cNvCxnSpPr>
            <a:cxnSpLocks/>
          </p:cNvCxnSpPr>
          <p:nvPr/>
        </p:nvCxnSpPr>
        <p:spPr>
          <a:xfrm>
            <a:off x="147548" y="2617837"/>
            <a:ext cx="5528259" cy="0"/>
          </a:xfrm>
          <a:prstGeom prst="line">
            <a:avLst/>
          </a:prstGeom>
          <a:ln w="50800">
            <a:solidFill>
              <a:srgbClr val="BFE0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53D5F98-C175-54AB-A274-289150B2DA54}"/>
              </a:ext>
            </a:extLst>
          </p:cNvPr>
          <p:cNvSpPr txBox="1"/>
          <p:nvPr/>
        </p:nvSpPr>
        <p:spPr>
          <a:xfrm>
            <a:off x="687050" y="2389812"/>
            <a:ext cx="4506033" cy="400110"/>
          </a:xfrm>
          <a:prstGeom prst="rect">
            <a:avLst/>
          </a:prstGeom>
          <a:solidFill>
            <a:srgbClr val="BFE0E3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Retrospective Comparative Study</a:t>
            </a:r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9ABA4EB-3A56-737A-7AF9-E424AFA8BB2B}"/>
              </a:ext>
            </a:extLst>
          </p:cNvPr>
          <p:cNvCxnSpPr>
            <a:cxnSpLocks/>
          </p:cNvCxnSpPr>
          <p:nvPr/>
        </p:nvCxnSpPr>
        <p:spPr>
          <a:xfrm>
            <a:off x="6154737" y="2608261"/>
            <a:ext cx="5736952" cy="0"/>
          </a:xfrm>
          <a:prstGeom prst="line">
            <a:avLst/>
          </a:prstGeom>
          <a:ln w="50800">
            <a:solidFill>
              <a:srgbClr val="FEE3C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D967AAD-0AB7-E428-A662-CED2E4BE3E18}"/>
              </a:ext>
            </a:extLst>
          </p:cNvPr>
          <p:cNvSpPr txBox="1"/>
          <p:nvPr/>
        </p:nvSpPr>
        <p:spPr>
          <a:xfrm>
            <a:off x="6888338" y="2408169"/>
            <a:ext cx="4110131" cy="400110"/>
          </a:xfrm>
          <a:prstGeom prst="rect">
            <a:avLst/>
          </a:prstGeom>
          <a:solidFill>
            <a:srgbClr val="FEE3C2"/>
          </a:solidFill>
          <a:ln w="19050">
            <a:solidFill>
              <a:srgbClr val="FEE3C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Single-arm Prospective Cohort  </a:t>
            </a:r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8B2B1EB-FEB0-9993-131E-13A04380795D}"/>
              </a:ext>
            </a:extLst>
          </p:cNvPr>
          <p:cNvSpPr txBox="1"/>
          <p:nvPr/>
        </p:nvSpPr>
        <p:spPr>
          <a:xfrm>
            <a:off x="6126311" y="1466007"/>
            <a:ext cx="5885800" cy="795595"/>
          </a:xfrm>
          <a:prstGeom prst="rect">
            <a:avLst/>
          </a:prstGeom>
          <a:solidFill>
            <a:srgbClr val="FEE3C2"/>
          </a:solidFill>
          <a:ln w="1905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CNS-directed therapy</a:t>
            </a:r>
            <a:endParaRPr lang="en-US" sz="2400" b="1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Pediatric Evidence</a:t>
            </a:r>
            <a:endParaRPr lang="en-US" sz="2200" b="1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42F7B50-4C69-9716-9409-4C1CD01DD062}"/>
              </a:ext>
            </a:extLst>
          </p:cNvPr>
          <p:cNvGrpSpPr/>
          <p:nvPr/>
        </p:nvGrpSpPr>
        <p:grpSpPr>
          <a:xfrm>
            <a:off x="6135522" y="5573870"/>
            <a:ext cx="5959162" cy="954107"/>
            <a:chOff x="813890" y="5980034"/>
            <a:chExt cx="4486239" cy="95410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AEAA7B1-848A-192D-3A55-2BF3B0340A91}"/>
                </a:ext>
              </a:extLst>
            </p:cNvPr>
            <p:cNvSpPr txBox="1"/>
            <p:nvPr/>
          </p:nvSpPr>
          <p:spPr>
            <a:xfrm>
              <a:off x="813890" y="5980034"/>
              <a:ext cx="4486239" cy="954107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chemeClr val="bg1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000" b="1" dirty="0">
                  <a:latin typeface="Calibri"/>
                  <a:ea typeface="Calibri"/>
                  <a:cs typeface="Calibri"/>
                </a:rPr>
                <a:t> </a:t>
              </a:r>
              <a:r>
                <a:rPr lang="en-US" sz="2000" b="1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        Certainty of Evidence:  Very low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Unable to isolate CRT effect in patients receiving systemic + IT therapy</a:t>
              </a:r>
            </a:p>
          </p:txBody>
        </p:sp>
        <p:pic>
          <p:nvPicPr>
            <p:cNvPr id="77" name="Graphic 76" descr="Ribbon with solid fill">
              <a:extLst>
                <a:ext uri="{FF2B5EF4-FFF2-40B4-BE49-F238E27FC236}">
                  <a16:creationId xmlns:a16="http://schemas.microsoft.com/office/drawing/2014/main" id="{14C59881-EDAA-82D2-1C4E-06C09BAFD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8352" y="6375933"/>
              <a:ext cx="431524" cy="431524"/>
            </a:xfrm>
            <a:prstGeom prst="rect">
              <a:avLst/>
            </a:prstGeom>
          </p:spPr>
        </p:pic>
      </p:grpSp>
      <p:pic>
        <p:nvPicPr>
          <p:cNvPr id="3" name="Graphic 2" descr="Brain in head with solid fill">
            <a:extLst>
              <a:ext uri="{FF2B5EF4-FFF2-40B4-BE49-F238E27FC236}">
                <a16:creationId xmlns:a16="http://schemas.microsoft.com/office/drawing/2014/main" id="{2265B0FD-FCFA-6607-FD7F-643CC64650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3378" y="1453596"/>
            <a:ext cx="713539" cy="713539"/>
          </a:xfrm>
          <a:prstGeom prst="rect">
            <a:avLst/>
          </a:prstGeom>
        </p:spPr>
      </p:pic>
      <p:pic>
        <p:nvPicPr>
          <p:cNvPr id="5" name="Graphic 4" descr="IV with solid fill">
            <a:extLst>
              <a:ext uri="{FF2B5EF4-FFF2-40B4-BE49-F238E27FC236}">
                <a16:creationId xmlns:a16="http://schemas.microsoft.com/office/drawing/2014/main" id="{6A85C1A0-190F-5A3B-7466-37E3B87643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18447" y="1472901"/>
            <a:ext cx="713539" cy="713539"/>
          </a:xfrm>
          <a:prstGeom prst="rect">
            <a:avLst/>
          </a:prstGeom>
        </p:spPr>
      </p:pic>
      <p:pic>
        <p:nvPicPr>
          <p:cNvPr id="7" name="Graphic 6" descr="Needle outline">
            <a:extLst>
              <a:ext uri="{FF2B5EF4-FFF2-40B4-BE49-F238E27FC236}">
                <a16:creationId xmlns:a16="http://schemas.microsoft.com/office/drawing/2014/main" id="{28FEF434-C862-18A3-915C-AC769CC3DB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05460" y="1446764"/>
            <a:ext cx="713539" cy="7135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825536-9319-2D8A-AD14-632A0E65B0C5}"/>
              </a:ext>
            </a:extLst>
          </p:cNvPr>
          <p:cNvSpPr txBox="1"/>
          <p:nvPr/>
        </p:nvSpPr>
        <p:spPr>
          <a:xfrm>
            <a:off x="5979860" y="2906389"/>
            <a:ext cx="6155266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Children and young AYAs </a:t>
            </a: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with late CNS relapse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AALL1331 RCT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Systemic + IT chemotherapy + cranial radiation (CRT)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4-year DFS: 24%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4-year OS:   60.3%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Outcomes inferior to historical controls in COG studies </a:t>
            </a:r>
          </a:p>
        </p:txBody>
      </p:sp>
      <p:pic>
        <p:nvPicPr>
          <p:cNvPr id="15" name="Graphic 14" descr="Needle outline">
            <a:extLst>
              <a:ext uri="{FF2B5EF4-FFF2-40B4-BE49-F238E27FC236}">
                <a16:creationId xmlns:a16="http://schemas.microsoft.com/office/drawing/2014/main" id="{56D0824F-1C0A-A9A9-2699-65A677480F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79358" y="1543224"/>
            <a:ext cx="801683" cy="623911"/>
          </a:xfrm>
          <a:prstGeom prst="rect">
            <a:avLst/>
          </a:prstGeom>
        </p:spPr>
      </p:pic>
      <p:pic>
        <p:nvPicPr>
          <p:cNvPr id="19" name="Graphic 18" descr="IV with solid fill">
            <a:extLst>
              <a:ext uri="{FF2B5EF4-FFF2-40B4-BE49-F238E27FC236}">
                <a16:creationId xmlns:a16="http://schemas.microsoft.com/office/drawing/2014/main" id="{1C5D5509-80B9-C1B5-64B5-418A540F94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93123" y="1475492"/>
            <a:ext cx="706344" cy="706344"/>
          </a:xfrm>
          <a:prstGeom prst="rect">
            <a:avLst/>
          </a:prstGeom>
        </p:spPr>
      </p:pic>
      <p:pic>
        <p:nvPicPr>
          <p:cNvPr id="24" name="Graphic 23" descr="Woman with baby with solid fill">
            <a:extLst>
              <a:ext uri="{FF2B5EF4-FFF2-40B4-BE49-F238E27FC236}">
                <a16:creationId xmlns:a16="http://schemas.microsoft.com/office/drawing/2014/main" id="{6CAC89CF-EBDC-68CC-F03C-14E5A5C4CD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70762" y="1475492"/>
            <a:ext cx="769177" cy="76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634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96E48-C465-F480-3EB7-F5AE7CACC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692E2-8CB6-3596-9A16-446B888FE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22" y="1229449"/>
            <a:ext cx="10972800" cy="713539"/>
          </a:xfrm>
        </p:spPr>
        <p:txBody>
          <a:bodyPr lIns="0" tIns="0" anchor="ctr"/>
          <a:lstStyle/>
          <a:p>
            <a:r>
              <a:rPr lang="en-US" sz="28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Recommendation 7: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26DA65-5202-D43E-705C-D849EA27D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562095"/>
              </p:ext>
            </p:extLst>
          </p:nvPr>
        </p:nvGraphicFramePr>
        <p:xfrm>
          <a:off x="141321" y="1942988"/>
          <a:ext cx="11909357" cy="201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41612">
                  <a:extLst>
                    <a:ext uri="{9D8B030D-6E8A-4147-A177-3AD203B41FA5}">
                      <a16:colId xmlns:a16="http://schemas.microsoft.com/office/drawing/2014/main" val="332277867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16651713"/>
                    </a:ext>
                  </a:extLst>
                </a:gridCol>
                <a:gridCol w="3042145">
                  <a:extLst>
                    <a:ext uri="{9D8B030D-6E8A-4147-A177-3AD203B41FA5}">
                      <a16:colId xmlns:a16="http://schemas.microsoft.com/office/drawing/2014/main" val="4036740786"/>
                    </a:ext>
                  </a:extLst>
                </a:gridCol>
              </a:tblGrid>
              <a:tr h="12390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Calibri"/>
                        </a:rPr>
                        <a:t>CNS-radiation as monotherapy </a:t>
                      </a:r>
                    </a:p>
                  </a:txBody>
                  <a:tcPr>
                    <a:solidFill>
                      <a:srgbClr val="E23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/>
                        </a:rPr>
                        <a:t>Strength</a:t>
                      </a:r>
                    </a:p>
                  </a:txBody>
                  <a:tcPr>
                    <a:solidFill>
                      <a:srgbClr val="E23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/>
                        </a:rPr>
                        <a:t>Evidence Certainty</a:t>
                      </a:r>
                    </a:p>
                  </a:txBody>
                  <a:tcPr>
                    <a:solidFill>
                      <a:srgbClr val="E23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82136"/>
                  </a:ext>
                </a:extLst>
              </a:tr>
              <a:tr h="87657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alibri"/>
                        </a:rPr>
                        <a:t>Recommendation 7: </a:t>
                      </a:r>
                      <a:r>
                        <a:rPr lang="en-CA" sz="2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For AYAs with isolated CNS relapse of ALL, the ASH guideline panel </a:t>
                      </a:r>
                      <a:r>
                        <a:rPr lang="en-CA" sz="2400" b="1" i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recommends against </a:t>
                      </a:r>
                      <a:r>
                        <a:rPr lang="en-CA" sz="2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patients receiving </a:t>
                      </a:r>
                      <a:r>
                        <a:rPr lang="en-CA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CNS radiation alone </a:t>
                      </a:r>
                      <a:r>
                        <a:rPr lang="en-CA" sz="2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(without systemic chemotherapy with intrathecal chemotherapy).</a:t>
                      </a:r>
                      <a:r>
                        <a:rPr lang="en-US" dirty="0">
                          <a:effectLst/>
                          <a:latin typeface="Calibri"/>
                        </a:rPr>
                        <a:t> </a:t>
                      </a:r>
                      <a:endParaRPr lang="en-US" sz="2400" b="0" i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/>
                      </a:endParaRPr>
                    </a:p>
                    <a:p>
                      <a:pPr algn="ctr"/>
                      <a:r>
                        <a:rPr lang="en-US" sz="2400" dirty="0">
                          <a:latin typeface="Calibri"/>
                        </a:rPr>
                        <a:t>Strong</a:t>
                      </a:r>
                    </a:p>
                    <a:p>
                      <a:pPr algn="ctr"/>
                      <a:endParaRPr lang="en-US" sz="2400" dirty="0"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/>
                        </a:rPr>
                        <a:t>Very low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393703"/>
                  </a:ext>
                </a:extLst>
              </a:tr>
            </a:tbl>
          </a:graphicData>
        </a:graphic>
      </p:graphicFrame>
      <p:pic>
        <p:nvPicPr>
          <p:cNvPr id="3" name="Picture 2" descr="A red circle with white x in it&#10;&#10;Description automatically generated">
            <a:extLst>
              <a:ext uri="{FF2B5EF4-FFF2-40B4-BE49-F238E27FC236}">
                <a16:creationId xmlns:a16="http://schemas.microsoft.com/office/drawing/2014/main" id="{B2679009-9C4E-9516-CD2D-A2305F055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82" y="3431545"/>
            <a:ext cx="379485" cy="3733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9B1FC7-22F1-0A68-79BE-9D91014B75A4}"/>
              </a:ext>
            </a:extLst>
          </p:cNvPr>
          <p:cNvSpPr txBox="1"/>
          <p:nvPr/>
        </p:nvSpPr>
        <p:spPr>
          <a:xfrm>
            <a:off x="141320" y="4403322"/>
            <a:ext cx="11909357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CA" sz="2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N</a:t>
            </a:r>
            <a:r>
              <a:rPr lang="en-CA" sz="24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o studies </a:t>
            </a:r>
            <a:r>
              <a:rPr lang="en-CA" sz="2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identified in the evidence profile </a:t>
            </a:r>
            <a:r>
              <a:rPr lang="en-CA" sz="24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supported the use of CNS radiation alone  </a:t>
            </a:r>
            <a:endParaRPr lang="en-CA" sz="24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W</a:t>
            </a:r>
            <a:r>
              <a:rPr lang="en-CA" sz="24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ell-established toxicity associated with radiation</a:t>
            </a: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effectLst/>
                <a:latin typeface="Calibri"/>
                <a:ea typeface="Calibri"/>
                <a:cs typeface="Calibri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High-risk of subsequent systemic relapse </a:t>
            </a:r>
          </a:p>
        </p:txBody>
      </p:sp>
    </p:spTree>
    <p:extLst>
      <p:ext uri="{BB962C8B-B14F-4D97-AF65-F5344CB8AC3E}">
        <p14:creationId xmlns:p14="http://schemas.microsoft.com/office/powerpoint/2010/main" val="9117754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22543-C5C4-D844-A1D6-4B829204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21" y="1391555"/>
            <a:ext cx="10972800" cy="1128433"/>
          </a:xfr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Is there a role to support cranial radiation therapy combined with other CNS directed (IT-chemotherapy) therapy?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686CF0-264A-36ED-C537-A0FF929BD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384818"/>
              </p:ext>
            </p:extLst>
          </p:nvPr>
        </p:nvGraphicFramePr>
        <p:xfrm>
          <a:off x="141321" y="2757054"/>
          <a:ext cx="11909357" cy="201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41612">
                  <a:extLst>
                    <a:ext uri="{9D8B030D-6E8A-4147-A177-3AD203B41FA5}">
                      <a16:colId xmlns:a16="http://schemas.microsoft.com/office/drawing/2014/main" val="332277867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16651713"/>
                    </a:ext>
                  </a:extLst>
                </a:gridCol>
                <a:gridCol w="3042145">
                  <a:extLst>
                    <a:ext uri="{9D8B030D-6E8A-4147-A177-3AD203B41FA5}">
                      <a16:colId xmlns:a16="http://schemas.microsoft.com/office/drawing/2014/main" val="4036740786"/>
                    </a:ext>
                  </a:extLst>
                </a:gridCol>
              </a:tblGrid>
              <a:tr h="12390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Calibri"/>
                        </a:rPr>
                        <a:t>CNS radiation in combination</a:t>
                      </a:r>
                    </a:p>
                  </a:txBody>
                  <a:tcPr>
                    <a:solidFill>
                      <a:srgbClr val="E23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/>
                        </a:rPr>
                        <a:t>Strength</a:t>
                      </a:r>
                    </a:p>
                  </a:txBody>
                  <a:tcPr>
                    <a:solidFill>
                      <a:srgbClr val="E23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/>
                        </a:rPr>
                        <a:t>Evidence Certainty</a:t>
                      </a:r>
                    </a:p>
                  </a:txBody>
                  <a:tcPr>
                    <a:solidFill>
                      <a:srgbClr val="E23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82136"/>
                  </a:ext>
                </a:extLst>
              </a:tr>
              <a:tr h="87657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alibri"/>
                        </a:rPr>
                        <a:t>No recommendation: </a:t>
                      </a:r>
                      <a:r>
                        <a:rPr lang="en-CA" sz="2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There is </a:t>
                      </a:r>
                      <a:r>
                        <a:rPr lang="en-CA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insufficient data </a:t>
                      </a:r>
                      <a:r>
                        <a:rPr lang="en-CA" sz="2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to support a recommendation regarding the additional benefit of radiation when combined with other CNS-directed therapy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  <a:endParaRPr lang="en-US" sz="2400" b="0" i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/>
                        </a:rPr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393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4821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4627F6C-1DF7-034A-9E4C-B81A25812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21" y="1323636"/>
            <a:ext cx="10972800" cy="713539"/>
          </a:xfrm>
        </p:spPr>
        <p:txBody>
          <a:bodyPr lIns="0" tIns="0" anchor="ctr"/>
          <a:lstStyle/>
          <a:p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Is there a role for CAR T-cell therapy in isolated CNS relapse?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AA201BA-2FFD-95A4-2BB2-E42D5AA33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076278"/>
              </p:ext>
            </p:extLst>
          </p:nvPr>
        </p:nvGraphicFramePr>
        <p:xfrm>
          <a:off x="141321" y="2358906"/>
          <a:ext cx="11909357" cy="237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41612">
                  <a:extLst>
                    <a:ext uri="{9D8B030D-6E8A-4147-A177-3AD203B41FA5}">
                      <a16:colId xmlns:a16="http://schemas.microsoft.com/office/drawing/2014/main" val="332277867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16651713"/>
                    </a:ext>
                  </a:extLst>
                </a:gridCol>
                <a:gridCol w="3042145">
                  <a:extLst>
                    <a:ext uri="{9D8B030D-6E8A-4147-A177-3AD203B41FA5}">
                      <a16:colId xmlns:a16="http://schemas.microsoft.com/office/drawing/2014/main" val="4036740786"/>
                    </a:ext>
                  </a:extLst>
                </a:gridCol>
              </a:tblGrid>
              <a:tr h="12390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Calibri"/>
                        </a:rPr>
                        <a:t>CAR T-cell therapy</a:t>
                      </a:r>
                    </a:p>
                  </a:txBody>
                  <a:tcPr>
                    <a:solidFill>
                      <a:srgbClr val="E23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/>
                        </a:rPr>
                        <a:t>Strength</a:t>
                      </a:r>
                    </a:p>
                  </a:txBody>
                  <a:tcPr>
                    <a:solidFill>
                      <a:srgbClr val="E23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/>
                        </a:rPr>
                        <a:t>Evidence Certainty</a:t>
                      </a:r>
                    </a:p>
                  </a:txBody>
                  <a:tcPr>
                    <a:solidFill>
                      <a:srgbClr val="E23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82136"/>
                  </a:ext>
                </a:extLst>
              </a:tr>
              <a:tr h="87657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alibri"/>
                        </a:rPr>
                        <a:t>No recommendation: </a:t>
                      </a:r>
                      <a:r>
                        <a:rPr lang="en-CA" sz="2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The ASH guideline panel recognized </a:t>
                      </a:r>
                      <a:r>
                        <a:rPr lang="en-CA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promising emerging data </a:t>
                      </a:r>
                      <a:r>
                        <a:rPr lang="en-CA" sz="2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for the use of CAR-T cell therapy in the management of isolated CNS relapse; however, the data are</a:t>
                      </a:r>
                      <a:r>
                        <a:rPr lang="en-CA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insufficient </a:t>
                      </a:r>
                      <a:r>
                        <a:rPr lang="en-CA" sz="2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to support a recommendation at this time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  <a:endParaRPr lang="en-US" sz="2400" b="0" i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/>
                        </a:rPr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393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4416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9A164-C1E9-0917-97B2-82F95C4CC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153871C-71A8-7801-5660-103CD40E90E6}"/>
              </a:ext>
            </a:extLst>
          </p:cNvPr>
          <p:cNvSpPr txBox="1">
            <a:spLocks/>
          </p:cNvSpPr>
          <p:nvPr/>
        </p:nvSpPr>
        <p:spPr>
          <a:xfrm>
            <a:off x="387350" y="5075648"/>
            <a:ext cx="10363200" cy="8972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Geneva" pitchFamily="37" charset="-128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33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Calibri"/>
                <a:ea typeface="Calibri"/>
                <a:cs typeface="Calibri"/>
              </a:rPr>
              <a:t>Relapsed/Refractory T-Cell Acute Lymphoblastic Leukemia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67AE3BA-879C-B35F-8F70-EA183689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50" y="4394611"/>
            <a:ext cx="10363200" cy="1362075"/>
          </a:xfrm>
        </p:spPr>
        <p:txBody>
          <a:bodyPr lIns="0" tIns="0" rIns="0" bIns="0" anchor="t"/>
          <a:lstStyle/>
          <a:p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CASE 4</a:t>
            </a:r>
          </a:p>
        </p:txBody>
      </p:sp>
    </p:spTree>
    <p:extLst>
      <p:ext uri="{BB962C8B-B14F-4D97-AF65-F5344CB8AC3E}">
        <p14:creationId xmlns:p14="http://schemas.microsoft.com/office/powerpoint/2010/main" val="20091992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373AA-9A1E-D945-9A55-3F2EB525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66" y="1120436"/>
            <a:ext cx="10972800" cy="713539"/>
          </a:xfrm>
        </p:spPr>
        <p:txBody>
          <a:bodyPr lIns="0" tIns="0" anchor="ctr"/>
          <a:lstStyle/>
          <a:p>
            <a:r>
              <a:rPr lang="en-US" sz="3200" dirty="0">
                <a:latin typeface="Calibri"/>
                <a:ea typeface="Calibri"/>
                <a:cs typeface="Calibri"/>
              </a:rPr>
              <a:t>Case 4</a:t>
            </a:r>
            <a:r>
              <a:rPr lang="en-US" sz="2800" dirty="0">
                <a:latin typeface="Calibri"/>
                <a:ea typeface="Calibri"/>
                <a:cs typeface="Calibri"/>
              </a:rPr>
              <a:t>: Relapsed/Refractory T-cell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825E5-0DC4-9247-B627-E495817B8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899" y="1867841"/>
            <a:ext cx="11501967" cy="4583758"/>
          </a:xfrm>
        </p:spPr>
        <p:txBody>
          <a:bodyPr lIns="0" tIns="0" rIns="0" bIns="0" anchor="t"/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A 28-year-old woman with a history of T-cell ALL presents to her hematologist with fatigue, night sweats and bone pain.  </a:t>
            </a:r>
          </a:p>
          <a:p>
            <a:pPr marL="456565" indent="-456565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marL="456565" indent="-45656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Approximately one year ago, she was diagnosed with T-ALL, ETP subtype.  She received a 4-drug pediatric-inspired induction regimen. </a:t>
            </a:r>
          </a:p>
          <a:p>
            <a:pPr marL="456565" indent="-456565"/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Bone marrow biopsy assessment following induction therapy revealed persistent T-ALL (60% blast forms on the aspirate specimen).</a:t>
            </a:r>
          </a:p>
          <a:p>
            <a:pPr marL="456565" indent="-456565"/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She continued a pediatric-inspired consolidation regimen that did not include Nelarabine.  The end of consolidation marrow specimen contained no residual leukemia.  The MRD assessment showed no detectable disease (</a:t>
            </a:r>
            <a:r>
              <a:rPr lang="en-US" sz="2200" u="sng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&lt;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0.01%).</a:t>
            </a:r>
          </a:p>
          <a:p>
            <a:pPr marL="456565" indent="-456565"/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She was referred for </a:t>
            </a:r>
            <a:r>
              <a:rPr lang="en-US" sz="2200" dirty="0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allo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-HSCT due to the high-risk feature (ETP subtype) and underwent a TBI-based conditioning regimen followed by a 10/10 matched unrelated donor </a:t>
            </a:r>
            <a:r>
              <a:rPr lang="en-US" sz="2200" dirty="0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allo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-HSCT.</a:t>
            </a:r>
          </a:p>
          <a:p>
            <a:pPr marL="456565" indent="-456565"/>
            <a:endParaRPr lang="en-US" sz="22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6565" indent="-456565"/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ea typeface="Calibri"/>
              <a:cs typeface="Calibri"/>
            </a:endParaRPr>
          </a:p>
          <a:p>
            <a:pPr marL="456565" indent="-456565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86590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9DDBA-A734-DBF9-7FC4-1C8238B60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2DC3B-F2CE-C4CD-A6A3-E417484FE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" y="1174315"/>
            <a:ext cx="10972800" cy="713539"/>
          </a:xfrm>
        </p:spPr>
        <p:txBody>
          <a:bodyPr lIns="0" tIns="0" anchor="ctr"/>
          <a:lstStyle/>
          <a:p>
            <a:r>
              <a:rPr lang="en-US" sz="3200">
                <a:latin typeface="Calibri"/>
                <a:ea typeface="Calibri"/>
                <a:cs typeface="Calibri"/>
              </a:rPr>
              <a:t>Case 4</a:t>
            </a:r>
            <a:r>
              <a:rPr lang="en-US" sz="2800" dirty="0">
                <a:latin typeface="Calibri"/>
                <a:ea typeface="Calibri"/>
                <a:cs typeface="Calibri"/>
              </a:rPr>
              <a:t>: Relapsed/Refractory T-ALL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57C6F-CE16-4CC8-AC4F-59AEF4F3A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97" y="2919492"/>
            <a:ext cx="8165737" cy="1940375"/>
          </a:xfrm>
        </p:spPr>
        <p:txBody>
          <a:bodyPr lIns="0" tIns="0" rIns="0" bIns="0" anchor="t"/>
          <a:lstStyle/>
          <a:p>
            <a:pPr marL="456565" indent="-456565"/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Now, the </a:t>
            </a:r>
            <a:r>
              <a:rPr lang="en-US" sz="24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CBC reveals the following</a:t>
            </a: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: </a:t>
            </a:r>
            <a:endParaRPr lang="en-US" sz="21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21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marL="456565" indent="-456565"/>
            <a:endParaRPr lang="en-US" sz="21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21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2133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65B4257-AE15-EE9F-6ADF-16DAE1CC4ECA}"/>
              </a:ext>
            </a:extLst>
          </p:cNvPr>
          <p:cNvGrpSpPr/>
          <p:nvPr/>
        </p:nvGrpSpPr>
        <p:grpSpPr>
          <a:xfrm>
            <a:off x="442455" y="3488562"/>
            <a:ext cx="2376504" cy="1196271"/>
            <a:chOff x="991349" y="6180779"/>
            <a:chExt cx="2376504" cy="131589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C9CA06A-3B23-8544-FE1C-8481BFFD8A24}"/>
                </a:ext>
              </a:extLst>
            </p:cNvPr>
            <p:cNvGrpSpPr/>
            <p:nvPr/>
          </p:nvGrpSpPr>
          <p:grpSpPr>
            <a:xfrm>
              <a:off x="1756576" y="6400059"/>
              <a:ext cx="1115382" cy="876555"/>
              <a:chOff x="4671226" y="6285759"/>
              <a:chExt cx="1115382" cy="876555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1EA278BD-26CA-EED2-8D59-5C99DE27A7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1226" y="6313003"/>
                <a:ext cx="1115382" cy="8493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B8CE7B9-3984-94C0-3820-5BDC50EBE5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88293" y="6285759"/>
                <a:ext cx="981497" cy="8765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86CA727-4CB3-4467-16BD-F2AB88ADB00E}"/>
                </a:ext>
              </a:extLst>
            </p:cNvPr>
            <p:cNvSpPr txBox="1"/>
            <p:nvPr/>
          </p:nvSpPr>
          <p:spPr>
            <a:xfrm>
              <a:off x="2028379" y="6180779"/>
              <a:ext cx="508473" cy="440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/>
                  <a:ea typeface="Calibri"/>
                  <a:cs typeface="Calibri"/>
                </a:rPr>
                <a:t>9.8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968C9E-AF8B-7E7A-E095-AA85A230C2EE}"/>
                </a:ext>
              </a:extLst>
            </p:cNvPr>
            <p:cNvSpPr txBox="1"/>
            <p:nvPr/>
          </p:nvSpPr>
          <p:spPr>
            <a:xfrm>
              <a:off x="1986044" y="7056553"/>
              <a:ext cx="627095" cy="440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/>
                  <a:ea typeface="Calibri"/>
                  <a:cs typeface="Calibri"/>
                </a:rPr>
                <a:t>29%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23ACBE-91EE-25B6-421D-229A6B4AFBA9}"/>
                </a:ext>
              </a:extLst>
            </p:cNvPr>
            <p:cNvSpPr txBox="1"/>
            <p:nvPr/>
          </p:nvSpPr>
          <p:spPr>
            <a:xfrm>
              <a:off x="2469850" y="6646634"/>
              <a:ext cx="898003" cy="440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</a:rPr>
                <a:t>84,000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2FEEE46-ED6C-BDC7-5C44-A2DE3A017B05}"/>
                </a:ext>
              </a:extLst>
            </p:cNvPr>
            <p:cNvSpPr txBox="1"/>
            <p:nvPr/>
          </p:nvSpPr>
          <p:spPr>
            <a:xfrm>
              <a:off x="991349" y="6627273"/>
              <a:ext cx="1027845" cy="440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  <a:latin typeface="Calibri"/>
                  <a:ea typeface="Calibri"/>
                  <a:cs typeface="Calibri"/>
                </a:rPr>
                <a:t>352,000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E909B42-D4C0-CB18-1FF1-3E6A53F221EC}"/>
              </a:ext>
            </a:extLst>
          </p:cNvPr>
          <p:cNvSpPr txBox="1"/>
          <p:nvPr/>
        </p:nvSpPr>
        <p:spPr>
          <a:xfrm>
            <a:off x="3096198" y="3758180"/>
            <a:ext cx="4810869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Absolute Neutrophil Count (ANC): 0.7</a:t>
            </a:r>
          </a:p>
          <a:p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80% last forms noted in the WBC differential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1D33A6-234C-2D69-4679-445B46E5C023}"/>
              </a:ext>
            </a:extLst>
          </p:cNvPr>
          <p:cNvSpPr txBox="1"/>
          <p:nvPr/>
        </p:nvSpPr>
        <p:spPr>
          <a:xfrm>
            <a:off x="250131" y="2187842"/>
            <a:ext cx="7657737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The patient is Day +100 following the </a:t>
            </a:r>
            <a:r>
              <a:rPr lang="en-US" sz="2400" dirty="0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allo</a:t>
            </a: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-HSCT.</a:t>
            </a:r>
          </a:p>
          <a:p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1C18AC-F380-4294-84C7-8985BD6629BF}"/>
              </a:ext>
            </a:extLst>
          </p:cNvPr>
          <p:cNvSpPr txBox="1"/>
          <p:nvPr/>
        </p:nvSpPr>
        <p:spPr>
          <a:xfrm>
            <a:off x="250131" y="5291431"/>
            <a:ext cx="7657737" cy="46166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Flow cytometry on the blood reveals </a:t>
            </a:r>
            <a:r>
              <a:rPr lang="en-US" sz="24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relapsed T-ALL</a:t>
            </a:r>
          </a:p>
        </p:txBody>
      </p:sp>
      <p:pic>
        <p:nvPicPr>
          <p:cNvPr id="30" name="Picture 29" descr="A close-up of a purple and white cell&#10;&#10;Description automatically generated">
            <a:extLst>
              <a:ext uri="{FF2B5EF4-FFF2-40B4-BE49-F238E27FC236}">
                <a16:creationId xmlns:a16="http://schemas.microsoft.com/office/drawing/2014/main" id="{B6C12177-0585-F843-5405-09640B2FD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23773" y="2580115"/>
            <a:ext cx="4808186" cy="261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473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7FBF4-7300-9040-92D4-8BB9DACFA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33" y="2033094"/>
            <a:ext cx="11171767" cy="3954624"/>
          </a:xfrm>
        </p:spPr>
        <p:txBody>
          <a:bodyPr lIns="0" tIns="0" rIns="0" bIns="0" anchor="t"/>
          <a:lstStyle/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What is the most appropriate salvage regimen for this patient with relapsed T-ALL?</a:t>
            </a:r>
          </a:p>
          <a:p>
            <a:pPr marL="456565" indent="-456565"/>
            <a:endParaRPr lang="en-US" sz="28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8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Multiagent clofarabine-based chemotherapy regimen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Nelarabine-based chemotherapy regimen 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Targeted therapy or immunotherapy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Donor lymphocyte infusion</a:t>
            </a:r>
          </a:p>
          <a:p>
            <a:pPr marL="514350" indent="-514350">
              <a:buFont typeface="+mj-lt"/>
              <a:buAutoNum type="alphaLcPeriod"/>
            </a:pPr>
            <a:endParaRPr lang="en-US" sz="28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Calibri"/>
              <a:cs typeface="Calibri"/>
            </a:endParaRPr>
          </a:p>
          <a:p>
            <a:pPr marL="456565" indent="-456565"/>
            <a:endParaRPr lang="en-US" sz="28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6565" indent="-456565"/>
            <a:endParaRPr lang="en-US" sz="28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989965" lvl="1" indent="-380365"/>
            <a:endParaRPr lang="en-US" sz="28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A5BC81-A4D2-B546-B950-702A84789538}"/>
              </a:ext>
            </a:extLst>
          </p:cNvPr>
          <p:cNvSpPr/>
          <p:nvPr/>
        </p:nvSpPr>
        <p:spPr>
          <a:xfrm>
            <a:off x="152401" y="3976540"/>
            <a:ext cx="7474914" cy="4910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7EF3FB-3140-F16F-2C35-05F496F3B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87" y="1174315"/>
            <a:ext cx="8050646" cy="858779"/>
          </a:xfrm>
        </p:spPr>
        <p:txBody>
          <a:bodyPr lIns="0" tIns="0" anchor="ctr"/>
          <a:lstStyle/>
          <a:p>
            <a:r>
              <a:rPr lang="en-US" sz="3200" dirty="0">
                <a:latin typeface="Calibri"/>
                <a:ea typeface="Calibri"/>
                <a:cs typeface="Calibri"/>
              </a:rPr>
              <a:t>Case 4</a:t>
            </a:r>
            <a:r>
              <a:rPr lang="en-US" sz="2800" dirty="0">
                <a:latin typeface="Calibri"/>
                <a:ea typeface="Calibri"/>
                <a:cs typeface="Calibri"/>
              </a:rPr>
              <a:t>: </a:t>
            </a:r>
            <a:r>
              <a:rPr lang="en-US" sz="3200" dirty="0">
                <a:latin typeface="Calibri"/>
                <a:ea typeface="Calibri"/>
                <a:cs typeface="Calibri"/>
              </a:rPr>
              <a:t>Relapsed/Refractory T-ALL</a:t>
            </a:r>
          </a:p>
        </p:txBody>
      </p:sp>
    </p:spTree>
    <p:extLst>
      <p:ext uri="{BB962C8B-B14F-4D97-AF65-F5344CB8AC3E}">
        <p14:creationId xmlns:p14="http://schemas.microsoft.com/office/powerpoint/2010/main" val="37213304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D09D9-2689-B34E-A192-5A868C86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22" y="1301285"/>
            <a:ext cx="10972800" cy="713539"/>
          </a:xfrm>
        </p:spPr>
        <p:txBody>
          <a:bodyPr lIns="0" tIns="0" rIns="0" bIns="0" anchor="t"/>
          <a:lstStyle/>
          <a:p>
            <a:r>
              <a:rPr lang="en-US" sz="3200" dirty="0">
                <a:latin typeface="Calibri"/>
                <a:ea typeface="Calibri"/>
                <a:cs typeface="Calibri"/>
              </a:rPr>
              <a:t>Recommendation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7AF6F-A763-9F4D-AAB0-8CBACBAF2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8" y="3872875"/>
            <a:ext cx="11596114" cy="1722197"/>
          </a:xfrm>
        </p:spPr>
        <p:txBody>
          <a:bodyPr lIns="0" tIns="0" rIns="0" bIns="0" anchor="t"/>
          <a:lstStyle/>
          <a:p>
            <a:pPr marL="0" indent="0">
              <a:buNone/>
            </a:pPr>
            <a:r>
              <a:rPr lang="en-US" sz="22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Remark</a:t>
            </a:r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:  </a:t>
            </a:r>
          </a:p>
          <a:p>
            <a:pPr marL="456565" indent="-456565"/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The panel noted that many AYAs are receiving nelarabine as part of the frontline treatment. </a:t>
            </a:r>
          </a:p>
          <a:p>
            <a:pPr marL="456565" indent="-456565"/>
            <a:r>
              <a:rPr lang="en-US" sz="22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There is no data to suggest that AYAs who have received nelarabine previously in the frontline regimen should be precluded from receiving nelarabine during relapsed or refractory disease.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1AF751-7D20-3577-C780-3C1E8EF09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084379"/>
              </p:ext>
            </p:extLst>
          </p:nvPr>
        </p:nvGraphicFramePr>
        <p:xfrm>
          <a:off x="141322" y="2046506"/>
          <a:ext cx="11909356" cy="13032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29478">
                  <a:extLst>
                    <a:ext uri="{9D8B030D-6E8A-4147-A177-3AD203B41FA5}">
                      <a16:colId xmlns:a16="http://schemas.microsoft.com/office/drawing/2014/main" val="3322778679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2016651713"/>
                    </a:ext>
                  </a:extLst>
                </a:gridCol>
                <a:gridCol w="2635745">
                  <a:extLst>
                    <a:ext uri="{9D8B030D-6E8A-4147-A177-3AD203B41FA5}">
                      <a16:colId xmlns:a16="http://schemas.microsoft.com/office/drawing/2014/main" val="4036740786"/>
                    </a:ext>
                  </a:extLst>
                </a:gridCol>
              </a:tblGrid>
              <a:tr h="314132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Calibri"/>
                        </a:rPr>
                        <a:t>Recommendation</a:t>
                      </a:r>
                    </a:p>
                  </a:txBody>
                  <a:tcPr>
                    <a:solidFill>
                      <a:srgbClr val="E23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/>
                        </a:rPr>
                        <a:t>Strength</a:t>
                      </a:r>
                    </a:p>
                  </a:txBody>
                  <a:tcPr>
                    <a:solidFill>
                      <a:srgbClr val="E23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/>
                        </a:rPr>
                        <a:t>Evidence Certainty</a:t>
                      </a:r>
                    </a:p>
                  </a:txBody>
                  <a:tcPr>
                    <a:solidFill>
                      <a:srgbClr val="E23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82136"/>
                  </a:ext>
                </a:extLst>
              </a:tr>
              <a:tr h="87657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Calibri"/>
                        </a:rPr>
                        <a:t>For AYAs with relapsed or refractory T-ALL, the panel </a:t>
                      </a:r>
                      <a:r>
                        <a:rPr lang="en-US" sz="2400" b="1" i="1" dirty="0">
                          <a:solidFill>
                            <a:schemeClr val="tx1"/>
                          </a:solidFill>
                          <a:latin typeface="Calibri"/>
                        </a:rPr>
                        <a:t>suggests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Calibri"/>
                        </a:rPr>
                        <a:t> the use of a nelarabine-based regimen.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/>
                        </a:rPr>
                        <a:t>Conditional</a:t>
                      </a:r>
                    </a:p>
                    <a:p>
                      <a:pPr algn="ctr"/>
                      <a:endParaRPr lang="en-US" sz="2000" dirty="0"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/>
                        </a:rPr>
                        <a:t>Very low</a:t>
                      </a:r>
                    </a:p>
                    <a:p>
                      <a:pPr algn="ctr"/>
                      <a:endParaRPr lang="en-US" sz="2000" dirty="0"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393703"/>
                  </a:ext>
                </a:extLst>
              </a:tr>
            </a:tbl>
          </a:graphicData>
        </a:graphic>
      </p:graphicFrame>
      <p:pic>
        <p:nvPicPr>
          <p:cNvPr id="7" name="Picture 6" descr="A green tick in a circle&#10;&#10;Description automatically generated">
            <a:extLst>
              <a:ext uri="{FF2B5EF4-FFF2-40B4-BE49-F238E27FC236}">
                <a16:creationId xmlns:a16="http://schemas.microsoft.com/office/drawing/2014/main" id="{D958C7B5-4F87-9FFF-1DE0-EA87B68B6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003" y="2965487"/>
            <a:ext cx="353096" cy="34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134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96E48-C465-F480-3EB7-F5AE7CACC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186EAD6-B73A-2E83-3D38-3C67A52DB3B7}"/>
              </a:ext>
            </a:extLst>
          </p:cNvPr>
          <p:cNvSpPr txBox="1"/>
          <p:nvPr/>
        </p:nvSpPr>
        <p:spPr>
          <a:xfrm>
            <a:off x="1699336" y="1281821"/>
            <a:ext cx="839292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715073"/>
                </a:solidFill>
                <a:latin typeface="Calibri"/>
                <a:ea typeface="Calibri"/>
                <a:cs typeface="Calibri"/>
              </a:rPr>
              <a:t>R/R T-ALL Management:  Evidence Reviewed – 10 studies </a:t>
            </a:r>
          </a:p>
        </p:txBody>
      </p: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B22C5ECB-64B4-9CEF-E5F0-A28728B8D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441684"/>
              </p:ext>
            </p:extLst>
          </p:nvPr>
        </p:nvGraphicFramePr>
        <p:xfrm>
          <a:off x="322184" y="1872882"/>
          <a:ext cx="11565015" cy="464217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70586">
                  <a:extLst>
                    <a:ext uri="{9D8B030D-6E8A-4147-A177-3AD203B41FA5}">
                      <a16:colId xmlns:a16="http://schemas.microsoft.com/office/drawing/2014/main" val="396099813"/>
                    </a:ext>
                  </a:extLst>
                </a:gridCol>
                <a:gridCol w="3847381">
                  <a:extLst>
                    <a:ext uri="{9D8B030D-6E8A-4147-A177-3AD203B41FA5}">
                      <a16:colId xmlns:a16="http://schemas.microsoft.com/office/drawing/2014/main" val="904686857"/>
                    </a:ext>
                  </a:extLst>
                </a:gridCol>
                <a:gridCol w="3347048">
                  <a:extLst>
                    <a:ext uri="{9D8B030D-6E8A-4147-A177-3AD203B41FA5}">
                      <a16:colId xmlns:a16="http://schemas.microsoft.com/office/drawing/2014/main" val="3927100701"/>
                    </a:ext>
                  </a:extLst>
                </a:gridCol>
              </a:tblGrid>
              <a:tr h="4635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949494"/>
                          </a:solidFill>
                          <a:latin typeface="Calibri"/>
                        </a:rPr>
                        <a:t>Nelarabine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949494"/>
                          </a:solidFill>
                          <a:latin typeface="Calibri"/>
                        </a:rPr>
                        <a:t>Daratumomab</a:t>
                      </a:r>
                      <a:endParaRPr lang="en-US" sz="2000" dirty="0">
                        <a:solidFill>
                          <a:srgbClr val="949494"/>
                        </a:solidFill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949494"/>
                          </a:solidFill>
                          <a:latin typeface="Calibri"/>
                        </a:rPr>
                        <a:t>CAR T-cell Therapy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763026"/>
                  </a:ext>
                </a:extLst>
              </a:tr>
              <a:tr h="831517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en-US" sz="1800" b="1" dirty="0">
                          <a:solidFill>
                            <a:srgbClr val="949494"/>
                          </a:solidFill>
                          <a:latin typeface="Calibri"/>
                        </a:rPr>
                        <a:t>Retrospective comparative study (1)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949494"/>
                          </a:solidFill>
                          <a:latin typeface="Calibri"/>
                        </a:rPr>
                        <a:t>Data from </a:t>
                      </a:r>
                      <a:r>
                        <a:rPr lang="en-CA" sz="1800" b="0" dirty="0">
                          <a:solidFill>
                            <a:srgbClr val="949494"/>
                          </a:solidFill>
                          <a:effectLst/>
                          <a:latin typeface="Calibri"/>
                          <a:ea typeface="Calibri"/>
                        </a:rPr>
                        <a:t>UKALL2003 and UKALL2001</a:t>
                      </a:r>
                      <a:r>
                        <a:rPr lang="en-US" sz="1800" b="0" dirty="0">
                          <a:solidFill>
                            <a:srgbClr val="949494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800" b="0" dirty="0">
                        <a:solidFill>
                          <a:srgbClr val="949494"/>
                        </a:solidFill>
                        <a:latin typeface="Calibri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endParaRPr lang="en-US" sz="1800" b="1" dirty="0">
                        <a:solidFill>
                          <a:srgbClr val="949494"/>
                        </a:solidFill>
                        <a:latin typeface="Calibri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en-US" sz="1800" b="1" dirty="0">
                          <a:solidFill>
                            <a:srgbClr val="949494"/>
                          </a:solidFill>
                          <a:latin typeface="Calibri"/>
                        </a:rPr>
                        <a:t>5-Year OS not improved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CA" sz="1800" kern="1200" dirty="0">
                          <a:solidFill>
                            <a:srgbClr val="949494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39.1% vs. 59.2%, HR 1.72; p=0.11</a:t>
                      </a:r>
                      <a:endParaRPr lang="en-US" sz="1800" b="1" dirty="0">
                        <a:solidFill>
                          <a:srgbClr val="949494"/>
                        </a:solidFill>
                        <a:latin typeface="Calibri"/>
                      </a:endParaRPr>
                    </a:p>
                    <a:p>
                      <a:endParaRPr lang="en-US" sz="1800" dirty="0">
                        <a:solidFill>
                          <a:srgbClr val="949494"/>
                        </a:solidFill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0E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en-US" sz="1800" b="1" dirty="0">
                          <a:solidFill>
                            <a:srgbClr val="949494"/>
                          </a:solidFill>
                          <a:latin typeface="Calibri"/>
                        </a:rPr>
                        <a:t>Phase 2 Single-arm trial (1)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949494"/>
                          </a:solidFill>
                          <a:latin typeface="Calibri"/>
                        </a:rPr>
                        <a:t>CR rate 55% (16/29)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endParaRPr lang="en-US" sz="1800" b="1" dirty="0">
                        <a:solidFill>
                          <a:srgbClr val="949494"/>
                        </a:solidFill>
                        <a:latin typeface="Calibri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en-US" sz="1800" b="1" dirty="0">
                          <a:solidFill>
                            <a:srgbClr val="949494"/>
                          </a:solidFill>
                          <a:latin typeface="Calibri"/>
                        </a:rPr>
                        <a:t>2-Year EFS and OS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949494"/>
                          </a:solidFill>
                          <a:latin typeface="Calibri"/>
                        </a:rPr>
                        <a:t>36.1% and 41.3% (Pediatric 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949494"/>
                          </a:solidFill>
                          <a:latin typeface="Calibri"/>
                        </a:rPr>
                        <a:t>20% and 25% (AYA cohort)</a:t>
                      </a:r>
                    </a:p>
                    <a:p>
                      <a:endParaRPr lang="en-US" sz="1800" dirty="0">
                        <a:solidFill>
                          <a:srgbClr val="949494"/>
                        </a:solidFill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0E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800" b="1" dirty="0">
                          <a:solidFill>
                            <a:srgbClr val="949494"/>
                          </a:solidFill>
                          <a:latin typeface="Calibri"/>
                        </a:rPr>
                        <a:t>Phase 1/2 trials (1)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949494"/>
                          </a:solidFill>
                          <a:latin typeface="Calibri"/>
                        </a:rPr>
                        <a:t>CD7-directed CAR T-cell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solidFill>
                          <a:srgbClr val="949494"/>
                        </a:solidFill>
                        <a:latin typeface="Calibri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1800" b="1" dirty="0">
                          <a:solidFill>
                            <a:srgbClr val="949494"/>
                          </a:solidFill>
                          <a:latin typeface="Calibri"/>
                        </a:rPr>
                        <a:t>CR</a:t>
                      </a:r>
                      <a:r>
                        <a:rPr lang="en-US" sz="1800" dirty="0">
                          <a:solidFill>
                            <a:srgbClr val="949494"/>
                          </a:solidFill>
                          <a:latin typeface="Calibri"/>
                        </a:rPr>
                        <a:t> rate: 94.4%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1800" dirty="0">
                          <a:solidFill>
                            <a:srgbClr val="949494"/>
                          </a:solidFill>
                          <a:latin typeface="Calibri"/>
                        </a:rPr>
                        <a:t>2-Year </a:t>
                      </a:r>
                      <a:r>
                        <a:rPr lang="en-US" sz="1800" b="1" dirty="0">
                          <a:solidFill>
                            <a:srgbClr val="949494"/>
                          </a:solidFill>
                          <a:latin typeface="Calibri"/>
                        </a:rPr>
                        <a:t>PFS</a:t>
                      </a:r>
                      <a:r>
                        <a:rPr lang="en-US" sz="1800" dirty="0">
                          <a:solidFill>
                            <a:srgbClr val="949494"/>
                          </a:solidFill>
                          <a:latin typeface="Calibri"/>
                        </a:rPr>
                        <a:t>: 53.7%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1800" dirty="0">
                          <a:solidFill>
                            <a:srgbClr val="949494"/>
                          </a:solidFill>
                          <a:latin typeface="Calibri"/>
                        </a:rPr>
                        <a:t>2-Year </a:t>
                      </a:r>
                      <a:r>
                        <a:rPr lang="en-US" sz="1800" b="1" dirty="0">
                          <a:solidFill>
                            <a:srgbClr val="949494"/>
                          </a:solidFill>
                          <a:latin typeface="Calibri"/>
                        </a:rPr>
                        <a:t>OS</a:t>
                      </a:r>
                      <a:r>
                        <a:rPr lang="en-US" sz="1800" dirty="0">
                          <a:solidFill>
                            <a:srgbClr val="949494"/>
                          </a:solidFill>
                          <a:latin typeface="Calibri"/>
                        </a:rPr>
                        <a:t>:  63.5%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425396"/>
                  </a:ext>
                </a:extLst>
              </a:tr>
              <a:tr h="1083491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en-US" sz="1800" b="1" dirty="0">
                          <a:solidFill>
                            <a:srgbClr val="949494"/>
                          </a:solidFill>
                          <a:latin typeface="Calibri"/>
                        </a:rPr>
                        <a:t>Prospective Single-arm studies (5)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CA" sz="1800" kern="1200" dirty="0">
                          <a:solidFill>
                            <a:srgbClr val="949494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OS, RFS/EFS/DFS/PFS, and CR  not clearly superior to SOC chemotherapy</a:t>
                      </a:r>
                      <a:endParaRPr lang="en-US" sz="1800" dirty="0">
                        <a:solidFill>
                          <a:srgbClr val="949494"/>
                        </a:solidFill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1800" b="1" dirty="0" err="1">
                          <a:solidFill>
                            <a:srgbClr val="949494"/>
                          </a:solidFill>
                          <a:latin typeface="Calibri"/>
                        </a:rPr>
                        <a:t>Allo</a:t>
                      </a:r>
                      <a:r>
                        <a:rPr lang="en-US" sz="1800" b="1" dirty="0">
                          <a:solidFill>
                            <a:srgbClr val="949494"/>
                          </a:solidFill>
                          <a:latin typeface="Calibri"/>
                        </a:rPr>
                        <a:t>-HSCT rates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949494"/>
                          </a:solidFill>
                          <a:latin typeface="Calibri"/>
                        </a:rPr>
                        <a:t>75% (Pediatric cohort)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949494"/>
                          </a:solidFill>
                          <a:latin typeface="Calibri"/>
                        </a:rPr>
                        <a:t>60% (AYA cohort)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solidFill>
                            <a:srgbClr val="949494"/>
                          </a:solidFill>
                          <a:latin typeface="Calibri"/>
                        </a:rPr>
                        <a:t>Encouraging progress in R/R T-ALL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solidFill>
                            <a:srgbClr val="949494"/>
                          </a:solidFill>
                          <a:latin typeface="Calibri"/>
                        </a:rPr>
                        <a:t>Important unmet need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248067"/>
                  </a:ext>
                </a:extLst>
              </a:tr>
              <a:tr h="1083491">
                <a:tc gridSpan="2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800" b="1" dirty="0">
                          <a:solidFill>
                            <a:srgbClr val="949494"/>
                          </a:solidFill>
                          <a:latin typeface="Calibri"/>
                        </a:rPr>
                        <a:t>TOXICITIES</a:t>
                      </a:r>
                      <a:r>
                        <a:rPr lang="en-US" sz="1800" dirty="0">
                          <a:solidFill>
                            <a:srgbClr val="949494"/>
                          </a:solidFill>
                          <a:latin typeface="Calibri"/>
                        </a:rPr>
                        <a:t>: Generally low incidence and manageable compared to SOC chemo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800" dirty="0">
                          <a:solidFill>
                            <a:srgbClr val="949494"/>
                          </a:solidFill>
                          <a:latin typeface="Calibri"/>
                        </a:rPr>
                        <a:t>Evidence is emerging but insufficient to make recommendation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62184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C1AA062-810E-A0AC-22D5-FDC464F4FE54}"/>
              </a:ext>
            </a:extLst>
          </p:cNvPr>
          <p:cNvSpPr txBox="1"/>
          <p:nvPr/>
        </p:nvSpPr>
        <p:spPr>
          <a:xfrm>
            <a:off x="507999" y="5774280"/>
            <a:ext cx="7783869" cy="677109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en-US" sz="2000" b="1" dirty="0">
                <a:latin typeface="Calibri"/>
                <a:ea typeface="Calibri"/>
                <a:cs typeface="Calibri"/>
              </a:rPr>
              <a:t>         </a:t>
            </a:r>
            <a:r>
              <a:rPr lang="en-US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Certainty of Evidence:  Very low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Due to indirectness of age and heterogeneity of populations </a:t>
            </a:r>
          </a:p>
        </p:txBody>
      </p:sp>
      <p:pic>
        <p:nvPicPr>
          <p:cNvPr id="3" name="Graphic 2" descr="Ribbon with solid fill">
            <a:extLst>
              <a:ext uri="{FF2B5EF4-FFF2-40B4-BE49-F238E27FC236}">
                <a16:creationId xmlns:a16="http://schemas.microsoft.com/office/drawing/2014/main" id="{ED095618-3A64-060F-2767-B51DCC989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5042" y="5840875"/>
            <a:ext cx="637106" cy="54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0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1F55E-1F8A-4BF9-ABF2-7CF90873A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How patients and clinicians should use these recommendations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43B839B-644B-A14B-BB93-037AAF1AA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715516"/>
              </p:ext>
            </p:extLst>
          </p:nvPr>
        </p:nvGraphicFramePr>
        <p:xfrm>
          <a:off x="952500" y="2671582"/>
          <a:ext cx="10020301" cy="33262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241">
                  <a:extLst>
                    <a:ext uri="{9D8B030D-6E8A-4147-A177-3AD203B41FA5}">
                      <a16:colId xmlns:a16="http://schemas.microsoft.com/office/drawing/2014/main" val="49921947"/>
                    </a:ext>
                  </a:extLst>
                </a:gridCol>
                <a:gridCol w="2185015">
                  <a:extLst>
                    <a:ext uri="{9D8B030D-6E8A-4147-A177-3AD203B41FA5}">
                      <a16:colId xmlns:a16="http://schemas.microsoft.com/office/drawing/2014/main" val="3542235664"/>
                    </a:ext>
                  </a:extLst>
                </a:gridCol>
                <a:gridCol w="2185015">
                  <a:extLst>
                    <a:ext uri="{9D8B030D-6E8A-4147-A177-3AD203B41FA5}">
                      <a16:colId xmlns:a16="http://schemas.microsoft.com/office/drawing/2014/main" val="1942407915"/>
                    </a:ext>
                  </a:extLst>
                </a:gridCol>
                <a:gridCol w="2185015">
                  <a:extLst>
                    <a:ext uri="{9D8B030D-6E8A-4147-A177-3AD203B41FA5}">
                      <a16:colId xmlns:a16="http://schemas.microsoft.com/office/drawing/2014/main" val="3062731847"/>
                    </a:ext>
                  </a:extLst>
                </a:gridCol>
                <a:gridCol w="2185015">
                  <a:extLst>
                    <a:ext uri="{9D8B030D-6E8A-4147-A177-3AD203B41FA5}">
                      <a16:colId xmlns:a16="http://schemas.microsoft.com/office/drawing/2014/main" val="4101483759"/>
                    </a:ext>
                  </a:extLst>
                </a:gridCol>
              </a:tblGrid>
              <a:tr h="432776">
                <a:tc>
                  <a:txBody>
                    <a:bodyPr/>
                    <a:lstStyle/>
                    <a:p>
                      <a:endParaRPr lang="en-CA" sz="16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600" b="1">
                          <a:solidFill>
                            <a:schemeClr val="bg1"/>
                          </a:solidFill>
                        </a:rPr>
                        <a:t>STRONG Recommendation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600" b="1">
                          <a:solidFill>
                            <a:schemeClr val="bg1"/>
                          </a:solidFill>
                        </a:rPr>
                        <a:t>CONDITIONAL Recommendation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236337"/>
                  </a:ext>
                </a:extLst>
              </a:tr>
              <a:tr h="580012">
                <a:tc>
                  <a:txBody>
                    <a:bodyPr/>
                    <a:lstStyle/>
                    <a:p>
                      <a:endParaRPr lang="en-CA" sz="16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“The panel recommends…”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“The panel recommends against…”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“The panel suggests…”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“The panel suggests against…”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662660"/>
                  </a:ext>
                </a:extLst>
              </a:tr>
              <a:tr h="500850">
                <a:tc>
                  <a:txBody>
                    <a:bodyPr/>
                    <a:lstStyle/>
                    <a:p>
                      <a:endParaRPr lang="en-CA" sz="16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6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6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6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6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075409"/>
                  </a:ext>
                </a:extLst>
              </a:tr>
              <a:tr h="546658">
                <a:tc>
                  <a:txBody>
                    <a:bodyPr/>
                    <a:lstStyle/>
                    <a:p>
                      <a:r>
                        <a:rPr lang="en-CA" sz="16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For patients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Most individuals would want the intervention.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sz="1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 majority would want the intervention, but many would not.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sz="1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416709"/>
                  </a:ext>
                </a:extLst>
              </a:tr>
              <a:tr h="1233494">
                <a:tc>
                  <a:txBody>
                    <a:bodyPr/>
                    <a:lstStyle/>
                    <a:p>
                      <a:r>
                        <a:rPr lang="en-CA" sz="16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For clinicians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Most individuals should receive the intervention.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sz="1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6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Different choices will be appropriate for different patients, depending on their values and preferences. Use </a:t>
                      </a:r>
                      <a:r>
                        <a:rPr lang="en-CA" sz="16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shared decision making</a:t>
                      </a:r>
                      <a:r>
                        <a:rPr lang="en-CA" sz="16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.</a:t>
                      </a:r>
                      <a:endParaRPr lang="en-CA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sz="1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822128"/>
                  </a:ext>
                </a:extLst>
              </a:tr>
            </a:tbl>
          </a:graphicData>
        </a:graphic>
      </p:graphicFrame>
      <p:pic>
        <p:nvPicPr>
          <p:cNvPr id="4" name="Picture 3" descr="A red circle with white x in it&#10;&#10;Description automatically generated">
            <a:extLst>
              <a:ext uri="{FF2B5EF4-FFF2-40B4-BE49-F238E27FC236}">
                <a16:creationId xmlns:a16="http://schemas.microsoft.com/office/drawing/2014/main" id="{6F357EB5-3B85-4521-86CF-13A2AFDFB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202" y="3726538"/>
            <a:ext cx="379485" cy="373397"/>
          </a:xfrm>
          <a:prstGeom prst="rect">
            <a:avLst/>
          </a:prstGeom>
        </p:spPr>
      </p:pic>
      <p:pic>
        <p:nvPicPr>
          <p:cNvPr id="9" name="Picture 8" descr="A green circle with a white tick in it&#10;&#10;Description automatically generated">
            <a:extLst>
              <a:ext uri="{FF2B5EF4-FFF2-40B4-BE49-F238E27FC236}">
                <a16:creationId xmlns:a16="http://schemas.microsoft.com/office/drawing/2014/main" id="{64B67B54-A9EA-C735-BE10-AFFC8C79B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47" y="3719633"/>
            <a:ext cx="379484" cy="373396"/>
          </a:xfrm>
          <a:prstGeom prst="rect">
            <a:avLst/>
          </a:prstGeom>
        </p:spPr>
      </p:pic>
      <p:pic>
        <p:nvPicPr>
          <p:cNvPr id="3" name="Picture 2" descr="A green tick in a circle&#10;&#10;Description automatically generated">
            <a:extLst>
              <a:ext uri="{FF2B5EF4-FFF2-40B4-BE49-F238E27FC236}">
                <a16:creationId xmlns:a16="http://schemas.microsoft.com/office/drawing/2014/main" id="{DA065E6E-6DD1-2FBC-F60B-1C241728BC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151" y="3742200"/>
            <a:ext cx="353096" cy="3476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F672EB-F224-F74C-3E9C-6826C3650C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0360" y="3742200"/>
            <a:ext cx="352692" cy="34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320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4627F6C-1DF7-034A-9E4C-B81A25812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66" y="1188171"/>
            <a:ext cx="11768667" cy="713539"/>
          </a:xfrm>
        </p:spPr>
        <p:txBody>
          <a:bodyPr lIns="0" tIns="0" anchor="ctr"/>
          <a:lstStyle/>
          <a:p>
            <a:r>
              <a:rPr lang="en-US" sz="2800" dirty="0">
                <a:latin typeface="Calibri"/>
                <a:ea typeface="Calibri"/>
                <a:cs typeface="Calibri"/>
              </a:rPr>
              <a:t>What is the role of novel therapies and immunotherapy in R/R T-ALL?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449780-8A71-55BE-DD16-D22108126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916213"/>
              </p:ext>
            </p:extLst>
          </p:nvPr>
        </p:nvGraphicFramePr>
        <p:xfrm>
          <a:off x="104842" y="2069870"/>
          <a:ext cx="11909357" cy="3901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41612">
                  <a:extLst>
                    <a:ext uri="{9D8B030D-6E8A-4147-A177-3AD203B41FA5}">
                      <a16:colId xmlns:a16="http://schemas.microsoft.com/office/drawing/2014/main" val="332277867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16651713"/>
                    </a:ext>
                  </a:extLst>
                </a:gridCol>
                <a:gridCol w="3042145">
                  <a:extLst>
                    <a:ext uri="{9D8B030D-6E8A-4147-A177-3AD203B41FA5}">
                      <a16:colId xmlns:a16="http://schemas.microsoft.com/office/drawing/2014/main" val="40367407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Calibri"/>
                        </a:rPr>
                        <a:t>Research-only Recommendation</a:t>
                      </a:r>
                    </a:p>
                  </a:txBody>
                  <a:tcPr>
                    <a:solidFill>
                      <a:srgbClr val="E23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/>
                        </a:rPr>
                        <a:t>Strength</a:t>
                      </a:r>
                    </a:p>
                  </a:txBody>
                  <a:tcPr>
                    <a:solidFill>
                      <a:srgbClr val="E23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/>
                        </a:rPr>
                        <a:t>Evidence Certainty</a:t>
                      </a:r>
                    </a:p>
                  </a:txBody>
                  <a:tcPr>
                    <a:solidFill>
                      <a:srgbClr val="E23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82136"/>
                  </a:ext>
                </a:extLst>
              </a:tr>
              <a:tr h="1648112">
                <a:tc>
                  <a:txBody>
                    <a:bodyPr/>
                    <a:lstStyle/>
                    <a:p>
                      <a:pPr marL="342900" marR="0" lvl="0" indent="-34290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20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There is</a:t>
                      </a:r>
                      <a:r>
                        <a:rPr lang="en-CA" sz="20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limited </a:t>
                      </a:r>
                      <a:r>
                        <a:rPr lang="en-CA" sz="20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available </a:t>
                      </a:r>
                      <a:r>
                        <a:rPr lang="en-CA" sz="20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evidence</a:t>
                      </a:r>
                      <a:r>
                        <a:rPr lang="en-CA" sz="20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for novel therapies, including CAR-T cell therapy, in R/R T-ALL. </a:t>
                      </a:r>
                    </a:p>
                    <a:p>
                      <a:pPr marL="342900" marR="0" lvl="0" indent="-34290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20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20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The ASH guideline panel is </a:t>
                      </a:r>
                      <a:r>
                        <a:rPr lang="en-CA" sz="20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unable</a:t>
                      </a:r>
                      <a:r>
                        <a:rPr lang="en-CA" sz="20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to </a:t>
                      </a:r>
                      <a:r>
                        <a:rPr lang="en-CA" sz="20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issue a formal recommendation</a:t>
                      </a:r>
                      <a:r>
                        <a:rPr lang="en-CA" sz="20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regarding these treatment approaches, despite recognizing that early phase data appear promising. </a:t>
                      </a:r>
                    </a:p>
                    <a:p>
                      <a:pPr marL="342900" marR="0" lvl="0" indent="-34290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20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20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The panel issues a </a:t>
                      </a:r>
                      <a:r>
                        <a:rPr lang="en-CA" sz="20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Research-only Recommendation </a:t>
                      </a:r>
                      <a:r>
                        <a:rPr lang="en-CA" sz="20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that if available and feasible, individuals with R/R T-ALL should be offered participation in clinical trials of novel therapies, including CAR-T cell therapy.</a:t>
                      </a: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/>
                        </a:rPr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393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6890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D90ED-36CC-8EE4-98C6-9E55B1380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1EE8FC-4920-9C0D-99DD-E24D10926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234736"/>
            <a:ext cx="10972800" cy="713539"/>
          </a:xfrm>
        </p:spPr>
        <p:txBody>
          <a:bodyPr lIns="0" tIns="0" rIns="0" bIns="0" anchor="t"/>
          <a:lstStyle/>
          <a:p>
            <a:r>
              <a:rPr lang="en-CA" sz="3200" dirty="0">
                <a:latin typeface="Calibri"/>
                <a:ea typeface="Calibri"/>
                <a:cs typeface="Calibri"/>
              </a:rPr>
              <a:t>In summary, back to our objectives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E66C271-70D9-7BD2-E95B-C087064D1E4C}"/>
              </a:ext>
            </a:extLst>
          </p:cNvPr>
          <p:cNvSpPr txBox="1">
            <a:spLocks/>
          </p:cNvSpPr>
          <p:nvPr/>
        </p:nvSpPr>
        <p:spPr>
          <a:xfrm>
            <a:off x="419100" y="1911126"/>
            <a:ext cx="11682962" cy="494945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Geneva" pitchFamily="37" charset="-128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33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CA" sz="2650" b="1" dirty="0">
                <a:solidFill>
                  <a:schemeClr val="tx1">
                    <a:lumMod val="49000"/>
                    <a:lumOff val="51000"/>
                  </a:schemeClr>
                </a:solidFill>
                <a:ea typeface="Geneva"/>
              </a:rPr>
              <a:t>By the end of this session, you should be able to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ea typeface="Geneva"/>
              </a:rPr>
              <a:t>Identify recommended first salvage treatment regimens for AYAs with Ph‑negative B‑ALL, based on prior therapy and disease characteristics.</a:t>
            </a:r>
          </a:p>
          <a:p>
            <a:pPr marL="514350" indent="-514350">
              <a:spcAft>
                <a:spcPts val="600"/>
              </a:spcAft>
              <a:buFont typeface="Arial" charset="0"/>
              <a:buAutoNum type="arabicPeriod"/>
            </a:pP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ea typeface="Calibri"/>
                <a:cs typeface="Calibri"/>
              </a:rPr>
              <a:t>Select evidence‑based post‑remission strategies for AYAs with Ph‑negative B‑ALL in second complete remission (CR2), including appropriate use of CNS prophylaxis, </a:t>
            </a:r>
            <a:r>
              <a:rPr lang="en-US" sz="2400" dirty="0" err="1">
                <a:solidFill>
                  <a:schemeClr val="tx1">
                    <a:lumMod val="49000"/>
                    <a:lumOff val="51000"/>
                  </a:schemeClr>
                </a:solidFill>
                <a:ea typeface="Calibri"/>
                <a:cs typeface="Calibri"/>
              </a:rPr>
              <a:t>allo</a:t>
            </a: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ea typeface="Calibri"/>
                <a:cs typeface="Calibri"/>
              </a:rPr>
              <a:t>-HSCT, and conditioning regimens (e.g., TBI‑based approaches).</a:t>
            </a:r>
            <a:endParaRPr lang="en-US" sz="2400">
              <a:solidFill>
                <a:schemeClr val="tx1">
                  <a:lumMod val="49000"/>
                  <a:lumOff val="51000"/>
                </a:schemeClr>
              </a:solidFill>
            </a:endParaRPr>
          </a:p>
          <a:p>
            <a:pPr marL="514350" indent="-514350">
              <a:spcAft>
                <a:spcPts val="600"/>
              </a:spcAft>
              <a:buFont typeface="Arial" charset="0"/>
              <a:buAutoNum type="arabicPeriod"/>
            </a:pP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Describe the range of available treatment modalities for AYAs with R/R ALL (chemotherapy, immunotherapies, cellular therapies, and </a:t>
            </a:r>
            <a:r>
              <a:rPr lang="en-US" sz="2400" dirty="0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allo</a:t>
            </a: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-HSCT) and determine which are supported by current evidence across different scenarios.</a:t>
            </a:r>
            <a:endParaRPr lang="en-US" sz="2400">
              <a:solidFill>
                <a:schemeClr val="tx1">
                  <a:lumMod val="49000"/>
                  <a:lumOff val="51000"/>
                </a:schemeClr>
              </a:solidFill>
            </a:endParaRPr>
          </a:p>
          <a:p>
            <a:pPr marL="514350" indent="-514350">
              <a:spcAft>
                <a:spcPts val="600"/>
              </a:spcAft>
              <a:buFont typeface="Arial" charset="0"/>
              <a:buAutoNum type="arabicPeriod"/>
            </a:pP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Apply evidence‑based treatment principles to more confidently manage AYAs with R/R ALL in clinical practice.</a:t>
            </a:r>
            <a:endParaRPr lang="en-US" dirty="0">
              <a:solidFill>
                <a:schemeClr val="tx1">
                  <a:lumMod val="49000"/>
                  <a:lumOff val="51000"/>
                </a:schemeClr>
              </a:solidFill>
              <a:ea typeface="Calibri"/>
              <a:cs typeface="Calibri"/>
            </a:endParaRPr>
          </a:p>
          <a:p>
            <a:pPr marL="514350" indent="-514350">
              <a:spcAft>
                <a:spcPts val="600"/>
              </a:spcAft>
              <a:buFont typeface="Arial" charset="0"/>
              <a:buAutoNum type="arabicPeriod"/>
            </a:pPr>
            <a:endParaRPr lang="en-US" sz="2650" dirty="0">
              <a:solidFill>
                <a:schemeClr val="tx1">
                  <a:lumMod val="49000"/>
                  <a:lumOff val="51000"/>
                </a:schemeClr>
              </a:solidFill>
            </a:endParaRPr>
          </a:p>
          <a:p>
            <a:pPr marL="0" indent="0">
              <a:spcAft>
                <a:spcPts val="600"/>
              </a:spcAft>
              <a:buFont typeface="Arial" charset="0"/>
              <a:buNone/>
            </a:pPr>
            <a:endParaRPr lang="en-US" sz="2650" dirty="0">
              <a:solidFill>
                <a:schemeClr val="tx1"/>
              </a:solidFill>
              <a:latin typeface="Calibri"/>
              <a:ea typeface="Geneva"/>
            </a:endParaRPr>
          </a:p>
          <a:p>
            <a:pPr marL="514350" indent="-514350">
              <a:spcAft>
                <a:spcPts val="600"/>
              </a:spcAft>
              <a:buFont typeface="Arial" charset="0"/>
              <a:buAutoNum type="arabicPeriod"/>
            </a:pPr>
            <a:endParaRPr lang="en-US" sz="2650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en-CA" u="sng" dirty="0"/>
          </a:p>
        </p:txBody>
      </p:sp>
    </p:spTree>
    <p:extLst>
      <p:ext uri="{BB962C8B-B14F-4D97-AF65-F5344CB8AC3E}">
        <p14:creationId xmlns:p14="http://schemas.microsoft.com/office/powerpoint/2010/main" val="17078561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CB80B-6BB9-4FEC-97F6-F52DEF377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188CC-0829-495A-870F-168102C9D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>
            <a:normAutofit/>
          </a:bodyPr>
          <a:lstStyle/>
          <a:p>
            <a:pPr marL="456565" indent="-456565"/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ea typeface="Calibri"/>
                <a:cs typeface="Calibri"/>
              </a:rPr>
              <a:t>ASH guideline panel team members</a:t>
            </a:r>
          </a:p>
          <a:p>
            <a:pPr marL="456565" indent="-456565"/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ea typeface="Calibri"/>
                <a:cs typeface="Calibri"/>
              </a:rPr>
              <a:t>Center for Evidence Synthesis in Health (CESH), Brown University School of Public Health</a:t>
            </a:r>
          </a:p>
          <a:p>
            <a:pPr marL="456565" indent="-456565"/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ea typeface="Calibri"/>
                <a:cs typeface="Calibri"/>
              </a:rPr>
              <a:t>ASH Staff</a:t>
            </a:r>
          </a:p>
          <a:p>
            <a:pPr marL="456565" indent="-456565">
              <a:spcBef>
                <a:spcPts val="0"/>
              </a:spcBef>
            </a:pPr>
            <a:r>
              <a:rPr lang="en-CA" sz="2400" dirty="0">
                <a:solidFill>
                  <a:schemeClr val="tx1">
                    <a:lumMod val="49000"/>
                    <a:lumOff val="51000"/>
                  </a:schemeClr>
                </a:solidFill>
                <a:ea typeface="Calibri"/>
                <a:cs typeface="Calibri"/>
              </a:rPr>
              <a:t>Authors of ASH ALL AYA Slide Sets: Kristen O'Dwyer, MD, Ajoy Dias, MD</a:t>
            </a:r>
            <a:endParaRPr lang="en-CA" sz="2650">
              <a:solidFill>
                <a:schemeClr val="tx1">
                  <a:lumMod val="49000"/>
                  <a:lumOff val="51000"/>
                </a:schemeClr>
              </a:solidFill>
              <a:ea typeface="Calibri"/>
              <a:cs typeface="Calibri"/>
            </a:endParaRPr>
          </a:p>
          <a:p>
            <a:pPr marL="456565" indent="-456565"/>
            <a:endParaRPr lang="en-CA" sz="2400" dirty="0">
              <a:solidFill>
                <a:schemeClr val="tx1">
                  <a:lumMod val="49000"/>
                  <a:lumOff val="51000"/>
                </a:schemeClr>
              </a:solidFill>
            </a:endParaRPr>
          </a:p>
          <a:p>
            <a:pPr marL="0" indent="0">
              <a:buNone/>
            </a:pPr>
            <a:r>
              <a:rPr lang="en-CA" sz="2400" dirty="0">
                <a:solidFill>
                  <a:schemeClr val="tx1">
                    <a:lumMod val="49000"/>
                    <a:lumOff val="51000"/>
                  </a:schemeClr>
                </a:solidFill>
                <a:ea typeface="Geneva"/>
              </a:rPr>
              <a:t>See more about the </a:t>
            </a:r>
            <a:r>
              <a:rPr lang="en-CA" sz="2400" b="1" dirty="0">
                <a:solidFill>
                  <a:schemeClr val="tx1">
                    <a:lumMod val="49000"/>
                    <a:lumOff val="51000"/>
                  </a:schemeClr>
                </a:solidFill>
                <a:ea typeface="Geneva"/>
              </a:rPr>
              <a:t>ASH ALL guidelines </a:t>
            </a:r>
            <a:r>
              <a:rPr lang="en-CA" sz="2400" dirty="0">
                <a:solidFill>
                  <a:schemeClr val="tx1">
                    <a:lumMod val="49000"/>
                    <a:lumOff val="51000"/>
                  </a:schemeClr>
                </a:solidFill>
                <a:ea typeface="Geneva"/>
              </a:rPr>
              <a:t>at </a:t>
            </a:r>
            <a:r>
              <a:rPr lang="en-CA" sz="2400" i="1" dirty="0">
                <a:solidFill>
                  <a:schemeClr val="tx1">
                    <a:lumMod val="49000"/>
                    <a:lumOff val="51000"/>
                  </a:schemeClr>
                </a:solidFill>
                <a:ea typeface="Geneva"/>
              </a:rPr>
              <a:t>hematology.org/</a:t>
            </a:r>
            <a:r>
              <a:rPr lang="en-CA" sz="2400" i="1" err="1">
                <a:solidFill>
                  <a:schemeClr val="tx1">
                    <a:lumMod val="49000"/>
                    <a:lumOff val="51000"/>
                  </a:schemeClr>
                </a:solidFill>
                <a:ea typeface="Geneva"/>
              </a:rPr>
              <a:t>ALLguidelines</a:t>
            </a:r>
            <a:endParaRPr lang="en-CA" sz="2400" i="1">
              <a:solidFill>
                <a:schemeClr val="tx1">
                  <a:lumMod val="49000"/>
                  <a:lumOff val="51000"/>
                </a:schemeClr>
              </a:solidFill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163732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D8CEA-3B3B-328C-D33A-F16D962FC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1F7CB-44E2-5B3F-DFC7-FB5318C7F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/>
          <a:lstStyle/>
          <a:p>
            <a:r>
              <a:rPr lang="en-US" dirty="0"/>
              <a:t>Objectives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E08A902-3C76-5FAC-0F81-D2F3A32DB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911126"/>
            <a:ext cx="11682962" cy="4949457"/>
          </a:xfrm>
        </p:spPr>
        <p:txBody>
          <a:bodyPr lIns="0" tIns="0" rIns="0" bIns="0" anchor="t">
            <a:noAutofit/>
          </a:bodyPr>
          <a:lstStyle/>
          <a:p>
            <a:pPr marL="0" indent="0">
              <a:buNone/>
            </a:pPr>
            <a:r>
              <a:rPr lang="en-CA" sz="2650" b="1" dirty="0">
                <a:solidFill>
                  <a:schemeClr val="tx1">
                    <a:lumMod val="49000"/>
                    <a:lumOff val="51000"/>
                  </a:schemeClr>
                </a:solidFill>
                <a:ea typeface="Geneva"/>
              </a:rPr>
              <a:t>By the end of this session, you should be able to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ea typeface="Geneva"/>
              </a:rPr>
              <a:t>Identify recommended first salvage treatment regimens for AYAs with Ph‑negative B‑ALL, based on prior therapy and disease characteristics.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ea typeface="Calibri"/>
                <a:cs typeface="Calibri"/>
              </a:rPr>
              <a:t>Select evidence‑based post‑remission strategies for AYAs with Ph‑negative B‑ALL in second complete remission (CR2), including appropriate use of CNS prophylaxis, </a:t>
            </a:r>
            <a:r>
              <a:rPr lang="en-US" sz="2400" err="1">
                <a:solidFill>
                  <a:schemeClr val="tx1">
                    <a:lumMod val="49000"/>
                    <a:lumOff val="51000"/>
                  </a:schemeClr>
                </a:solidFill>
                <a:ea typeface="Calibri"/>
                <a:cs typeface="Calibri"/>
              </a:rPr>
              <a:t>allo</a:t>
            </a: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ea typeface="Calibri"/>
                <a:cs typeface="Calibri"/>
              </a:rPr>
              <a:t>-HSCT, and conditioning regimens (e.g., TBI‑based approaches).</a:t>
            </a:r>
            <a:endParaRPr lang="en-US" sz="2400">
              <a:solidFill>
                <a:schemeClr val="tx1">
                  <a:lumMod val="49000"/>
                  <a:lumOff val="51000"/>
                </a:schemeClr>
              </a:solidFill>
            </a:endParaRP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Describe the range of available treatment modalities for AYAs with R/R ALL (chemotherapy, immunotherapies, cellular therapies, and </a:t>
            </a:r>
            <a:r>
              <a:rPr lang="en-US" sz="2400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allo</a:t>
            </a: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-HSCT) and determine which are supported by current evidence across different scenarios.</a:t>
            </a:r>
            <a:endParaRPr lang="en-US" sz="2400">
              <a:solidFill>
                <a:schemeClr val="tx1">
                  <a:lumMod val="49000"/>
                  <a:lumOff val="51000"/>
                </a:schemeClr>
              </a:solidFill>
            </a:endParaRP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4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Apply evidence‑based treatment principles to more confidently manage AYAs with R/R ALL in clinical practice.</a:t>
            </a:r>
            <a:endParaRPr lang="en-US" sz="2400" dirty="0">
              <a:solidFill>
                <a:schemeClr val="tx1">
                  <a:lumMod val="49000"/>
                  <a:lumOff val="51000"/>
                </a:schemeClr>
              </a:solidFill>
              <a:ea typeface="Calibri"/>
              <a:cs typeface="Calibri"/>
            </a:endParaRPr>
          </a:p>
          <a:p>
            <a:pPr marL="514350" indent="-514350">
              <a:spcAft>
                <a:spcPts val="600"/>
              </a:spcAft>
              <a:buAutoNum type="arabicPeriod"/>
            </a:pPr>
            <a:endParaRPr lang="en-US" sz="2650" dirty="0">
              <a:solidFill>
                <a:schemeClr val="tx1">
                  <a:lumMod val="49000"/>
                  <a:lumOff val="51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650" dirty="0">
              <a:solidFill>
                <a:schemeClr val="tx1"/>
              </a:solidFill>
              <a:latin typeface="Calibri"/>
              <a:ea typeface="Geneva"/>
            </a:endParaRPr>
          </a:p>
          <a:p>
            <a:pPr marL="514350" indent="-514350">
              <a:spcAft>
                <a:spcPts val="600"/>
              </a:spcAft>
              <a:buAutoNum type="arabicPeriod"/>
            </a:pPr>
            <a:endParaRPr lang="en-US" sz="265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u="sng" dirty="0"/>
          </a:p>
        </p:txBody>
      </p:sp>
    </p:spTree>
    <p:extLst>
      <p:ext uri="{BB962C8B-B14F-4D97-AF65-F5344CB8AC3E}">
        <p14:creationId xmlns:p14="http://schemas.microsoft.com/office/powerpoint/2010/main" val="2704121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60A2E-971F-CB74-037F-776E26698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A2BEB-AED9-B2B7-B635-F586CB8C1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293779"/>
            <a:ext cx="10363200" cy="1362075"/>
          </a:xfrm>
        </p:spPr>
        <p:txBody>
          <a:bodyPr/>
          <a:lstStyle/>
          <a:p>
            <a:r>
              <a:rPr lang="en-US" sz="4000" b="1">
                <a:solidFill>
                  <a:srgbClr val="FF0000"/>
                </a:solidFill>
                <a:latin typeface="+mn-lt"/>
              </a:rPr>
              <a:t>CASE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CF22-918D-8F96-11B6-88A2F3949CDC}"/>
              </a:ext>
            </a:extLst>
          </p:cNvPr>
          <p:cNvSpPr txBox="1">
            <a:spLocks/>
          </p:cNvSpPr>
          <p:nvPr/>
        </p:nvSpPr>
        <p:spPr>
          <a:xfrm>
            <a:off x="963084" y="5087939"/>
            <a:ext cx="10363200" cy="8972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Geneva" pitchFamily="37" charset="-128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33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Geneva"/>
              </a:rPr>
              <a:t>First relapse of Philadelphia chromosome negative B-ALL</a:t>
            </a:r>
          </a:p>
        </p:txBody>
      </p:sp>
    </p:spTree>
    <p:extLst>
      <p:ext uri="{BB962C8B-B14F-4D97-AF65-F5344CB8AC3E}">
        <p14:creationId xmlns:p14="http://schemas.microsoft.com/office/powerpoint/2010/main" val="227594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9DDBA-A734-DBF9-7FC4-1C8238B60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2DC3B-F2CE-C4CD-A6A3-E417484FE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483" y="1310014"/>
            <a:ext cx="10972800" cy="713539"/>
          </a:xfrm>
        </p:spPr>
        <p:txBody>
          <a:bodyPr lIns="0" tIns="0" anchor="ctr"/>
          <a:lstStyle/>
          <a:p>
            <a:r>
              <a:rPr lang="en-US" sz="2650" dirty="0">
                <a:latin typeface="Calibri"/>
                <a:ea typeface="Geneva"/>
              </a:rPr>
              <a:t>Case 1: First relapse of B-ALL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57C6F-CE16-4CC8-AC4F-59AEF4F3A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18" y="2023553"/>
            <a:ext cx="11348580" cy="3695903"/>
          </a:xfrm>
        </p:spPr>
        <p:txBody>
          <a:bodyPr lIns="0" tIns="0" rIns="0" bIns="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Geneva"/>
              </a:rPr>
              <a:t>A 28- year-old nursing assistant and single mother of an 8-year-old daughter presents to her hematologist with a 4-week history of worsening  fatigue.  </a:t>
            </a:r>
          </a:p>
          <a:p>
            <a:pPr marL="456565" indent="-456565"/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Geneva"/>
              </a:rPr>
              <a:t>Two years ago, she was diagnosed with Philadelphia-chromosome negative B-cell acute lymphoblastic leukemia.  </a:t>
            </a:r>
          </a:p>
          <a:p>
            <a:pPr marL="456565" indent="-456565"/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Geneva"/>
              </a:rPr>
              <a:t>She enrolled on a clinical trial that used a pediatric-inspired (asparaginase containing) chemotherapy backbone regimen, but no immunotherapy</a:t>
            </a:r>
            <a:r>
              <a:rPr lang="en-US" sz="2000" baseline="30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Geneva"/>
              </a:rPr>
              <a:t>1</a:t>
            </a: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Geneva"/>
              </a:rPr>
              <a:t>. </a:t>
            </a:r>
          </a:p>
          <a:p>
            <a:pPr marL="456565" indent="-456565"/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Geneva"/>
              </a:rPr>
              <a:t>Response evaluated by bone marrow exams </a:t>
            </a:r>
          </a:p>
          <a:p>
            <a:pPr marL="989965" lvl="1" indent="-380365"/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Geneva"/>
                <a:cs typeface="Calibri"/>
              </a:rPr>
              <a:t>End-induction: morphologic remission, MRD &lt;0.01%.  </a:t>
            </a:r>
          </a:p>
          <a:p>
            <a:pPr marL="989965" lvl="1" indent="-380365"/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Geneva"/>
                <a:cs typeface="Calibri"/>
              </a:rPr>
              <a:t>End-consolidation: MRD &lt; 0.01% (multiparameter flow cytometry) </a:t>
            </a:r>
          </a:p>
          <a:p>
            <a:pPr marL="418465" indent="-342900"/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Geneva"/>
              </a:rPr>
              <a:t>She was in year 2 of Maintenance therapy and remained in CR (</a:t>
            </a:r>
            <a:r>
              <a:rPr lang="en-US" sz="2000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Geneva"/>
              </a:rPr>
              <a:t>MRD</a:t>
            </a:r>
            <a:r>
              <a:rPr lang="en-US" sz="2000" baseline="30000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Geneva"/>
              </a:rPr>
              <a:t>neg</a:t>
            </a: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Geneva"/>
              </a:rPr>
              <a:t>) during her last visit 1 month ago.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Geneva"/>
              </a:rPr>
              <a:t>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363CA1C-C5D7-62B4-C1C8-D21A4F928E93}"/>
              </a:ext>
            </a:extLst>
          </p:cNvPr>
          <p:cNvSpPr txBox="1">
            <a:spLocks/>
          </p:cNvSpPr>
          <p:nvPr/>
        </p:nvSpPr>
        <p:spPr>
          <a:xfrm>
            <a:off x="7408035" y="6345756"/>
            <a:ext cx="4461847" cy="262861"/>
          </a:xfrm>
          <a:prstGeom prst="rect">
            <a:avLst/>
          </a:prstGeom>
        </p:spPr>
        <p:txBody>
          <a:bodyPr lIns="0" tIns="0" rIns="0" bIns="0" anchor="ctr"/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Geneva" pitchFamily="37" charset="-128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33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b="1" baseline="30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1</a:t>
            </a:r>
            <a:r>
              <a:rPr lang="en-US" sz="16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Stock W et al.  </a:t>
            </a:r>
            <a:r>
              <a:rPr lang="en-US" sz="1600" b="1" i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Blood</a:t>
            </a:r>
            <a:r>
              <a:rPr lang="en-US" sz="16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 2019;133(14):1548–1559) </a:t>
            </a:r>
          </a:p>
        </p:txBody>
      </p:sp>
    </p:spTree>
    <p:extLst>
      <p:ext uri="{BB962C8B-B14F-4D97-AF65-F5344CB8AC3E}">
        <p14:creationId xmlns:p14="http://schemas.microsoft.com/office/powerpoint/2010/main" val="673456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9DDBA-A734-DBF9-7FC4-1C8238B60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2DC3B-F2CE-C4CD-A6A3-E417484FE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28" y="1184754"/>
            <a:ext cx="10972800" cy="713539"/>
          </a:xfrm>
        </p:spPr>
        <p:txBody>
          <a:bodyPr lIns="0" tIns="0" anchor="ctr"/>
          <a:lstStyle/>
          <a:p>
            <a:r>
              <a:rPr lang="en-US" sz="2650" dirty="0">
                <a:latin typeface="Calibri"/>
                <a:ea typeface="Calibri"/>
                <a:cs typeface="Calibri"/>
              </a:rPr>
              <a:t>Case 1: First relapse of B-ALL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57C6F-CE16-4CC8-AC4F-59AEF4F3A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063" y="1971361"/>
            <a:ext cx="10972800" cy="4457903"/>
          </a:xfrm>
        </p:spPr>
        <p:txBody>
          <a:bodyPr lIns="0" tIns="0" rIns="0" bIns="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Geneva"/>
              </a:rPr>
              <a:t>A 28 year-old woman with a 4-week history of worsening fatigue.  </a:t>
            </a:r>
          </a:p>
          <a:p>
            <a:pPr marL="456565" indent="-456565"/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Geneva"/>
              </a:rPr>
              <a:t>Notable labs include: </a:t>
            </a:r>
          </a:p>
          <a:p>
            <a:pPr marL="456565" indent="-456565"/>
            <a:endParaRPr lang="en-US" sz="20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</a:endParaRPr>
          </a:p>
          <a:p>
            <a:pPr marL="456565" indent="-456565"/>
            <a:endParaRPr lang="en-US" sz="20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</a:endParaRPr>
          </a:p>
          <a:p>
            <a:pPr marL="456565" indent="-456565"/>
            <a:endParaRPr lang="en-US" sz="20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49000"/>
                  <a:lumOff val="51000"/>
                </a:schemeClr>
              </a:solidFill>
              <a:latin typeface="Calibri"/>
            </a:endParaRPr>
          </a:p>
          <a:p>
            <a:pPr marL="456565" indent="-456565"/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Geneva"/>
              </a:rPr>
              <a:t>Diagnostic studies:</a:t>
            </a:r>
          </a:p>
          <a:p>
            <a:pPr marL="989965" lvl="1" indent="-380365"/>
            <a:r>
              <a:rPr lang="en-US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Geneva"/>
                <a:cs typeface="Calibri"/>
              </a:rPr>
              <a:t>Marrow aspirate</a:t>
            </a: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Geneva"/>
                <a:cs typeface="Calibri"/>
              </a:rPr>
              <a:t>:  Blasts account for 30% of the marrow cells, </a:t>
            </a:r>
          </a:p>
          <a:p>
            <a:pPr marL="989965" lvl="1" indent="-380365"/>
            <a:r>
              <a:rPr lang="en-US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Geneva"/>
                <a:cs typeface="Calibri"/>
              </a:rPr>
              <a:t>Chromosome analysis</a:t>
            </a: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Geneva"/>
                <a:cs typeface="Calibri"/>
              </a:rPr>
              <a:t>: 57, XX, +X, +der(1;6)(q10;p10), +4, +5, </a:t>
            </a:r>
            <a:r>
              <a:rPr lang="en-US" sz="2000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Geneva"/>
                <a:cs typeface="Calibri"/>
              </a:rPr>
              <a:t>i</a:t>
            </a: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Geneva"/>
                <a:cs typeface="Calibri"/>
              </a:rPr>
              <a:t>(7)(p10), +9, +10, +14, +14, +2, +21 (high </a:t>
            </a:r>
            <a:r>
              <a:rPr lang="en-US" sz="2000" err="1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Geneva"/>
                <a:cs typeface="Calibri"/>
              </a:rPr>
              <a:t>hyperdipoid</a:t>
            </a: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Geneva"/>
                <a:cs typeface="Calibri"/>
              </a:rPr>
              <a:t>)</a:t>
            </a:r>
            <a:endParaRPr lang="en-US" sz="2000">
              <a:solidFill>
                <a:schemeClr val="tx1">
                  <a:lumMod val="49000"/>
                  <a:lumOff val="51000"/>
                </a:schemeClr>
              </a:solidFill>
              <a:latin typeface="Calibri"/>
              <a:ea typeface="Geneva"/>
              <a:cs typeface="Calibri"/>
            </a:endParaRPr>
          </a:p>
          <a:p>
            <a:pPr marL="989965" lvl="1" indent="-380365"/>
            <a:r>
              <a:rPr lang="en-US" sz="2000" b="1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Geneva"/>
                <a:cs typeface="Calibri"/>
              </a:rPr>
              <a:t>Genomic analysis</a:t>
            </a:r>
            <a:r>
              <a:rPr lang="en-US" sz="2000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Geneva"/>
                <a:cs typeface="Calibri"/>
              </a:rPr>
              <a:t>:  No Ph-like gene fusions  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Calibri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65B4257-AE15-EE9F-6ADF-16DAE1CC4ECA}"/>
              </a:ext>
            </a:extLst>
          </p:cNvPr>
          <p:cNvGrpSpPr/>
          <p:nvPr/>
        </p:nvGrpSpPr>
        <p:grpSpPr>
          <a:xfrm>
            <a:off x="782782" y="2926790"/>
            <a:ext cx="1762447" cy="1101169"/>
            <a:chOff x="1534874" y="4485759"/>
            <a:chExt cx="1762447" cy="110116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C9CA06A-3B23-8544-FE1C-8481BFFD8A24}"/>
                </a:ext>
              </a:extLst>
            </p:cNvPr>
            <p:cNvGrpSpPr/>
            <p:nvPr/>
          </p:nvGrpSpPr>
          <p:grpSpPr>
            <a:xfrm>
              <a:off x="1824308" y="4574655"/>
              <a:ext cx="959408" cy="897458"/>
              <a:chOff x="4738958" y="4460355"/>
              <a:chExt cx="959408" cy="897458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1EA278BD-26CA-EED2-8D59-5C99DE27A7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8958" y="4487592"/>
                <a:ext cx="959408" cy="822067"/>
              </a:xfrm>
              <a:prstGeom prst="line">
                <a:avLst/>
              </a:prstGeom>
              <a:ln>
                <a:solidFill>
                  <a:srgbClr val="BFE0E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B8CE7B9-3984-94C0-3820-5BDC50EBE5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55390" y="4460355"/>
                <a:ext cx="914400" cy="897458"/>
              </a:xfrm>
              <a:prstGeom prst="line">
                <a:avLst/>
              </a:prstGeom>
              <a:ln>
                <a:solidFill>
                  <a:srgbClr val="BFE0E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86CA727-4CB3-4467-16BD-F2AB88ADB00E}"/>
                </a:ext>
              </a:extLst>
            </p:cNvPr>
            <p:cNvSpPr txBox="1"/>
            <p:nvPr/>
          </p:nvSpPr>
          <p:spPr>
            <a:xfrm>
              <a:off x="1960647" y="4485759"/>
              <a:ext cx="593432" cy="36933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10.8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968C9E-AF8B-7E7A-E095-AA85A230C2EE}"/>
                </a:ext>
              </a:extLst>
            </p:cNvPr>
            <p:cNvSpPr txBox="1"/>
            <p:nvPr/>
          </p:nvSpPr>
          <p:spPr>
            <a:xfrm>
              <a:off x="2036843" y="5217596"/>
              <a:ext cx="583814" cy="36933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30%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23ACBE-91EE-25B6-421D-229A6B4AFBA9}"/>
                </a:ext>
              </a:extLst>
            </p:cNvPr>
            <p:cNvSpPr txBox="1"/>
            <p:nvPr/>
          </p:nvSpPr>
          <p:spPr>
            <a:xfrm>
              <a:off x="2469850" y="4807688"/>
              <a:ext cx="827471" cy="36933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43,000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2FEEE46-ED6C-BDC7-5C44-A2DE3A017B05}"/>
                </a:ext>
              </a:extLst>
            </p:cNvPr>
            <p:cNvSpPr txBox="1"/>
            <p:nvPr/>
          </p:nvSpPr>
          <p:spPr>
            <a:xfrm>
              <a:off x="1534874" y="4807688"/>
              <a:ext cx="476412" cy="36933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49000"/>
                      <a:lumOff val="51000"/>
                    </a:schemeClr>
                  </a:solidFill>
                  <a:latin typeface="Calibri"/>
                  <a:ea typeface="Calibri"/>
                  <a:cs typeface="Calibri"/>
                </a:rPr>
                <a:t>0.5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E909B42-D4C0-CB18-1FF1-3E6A53F221EC}"/>
              </a:ext>
            </a:extLst>
          </p:cNvPr>
          <p:cNvSpPr txBox="1"/>
          <p:nvPr/>
        </p:nvSpPr>
        <p:spPr>
          <a:xfrm>
            <a:off x="3390900" y="3031250"/>
            <a:ext cx="3701783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Absolute Neutrophil Count (ANC): 0.2</a:t>
            </a:r>
          </a:p>
          <a:p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  <a:latin typeface="Calibri"/>
                <a:ea typeface="Calibri"/>
                <a:cs typeface="Calibri"/>
              </a:rPr>
              <a:t>Lactate Dehydrogenase (LDH):  177</a:t>
            </a:r>
          </a:p>
        </p:txBody>
      </p:sp>
    </p:spTree>
    <p:extLst>
      <p:ext uri="{BB962C8B-B14F-4D97-AF65-F5344CB8AC3E}">
        <p14:creationId xmlns:p14="http://schemas.microsoft.com/office/powerpoint/2010/main" val="2559263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0_Status xmlns="f428f131-8437-48c9-9cdf-8fab9dca4571" xsi:nil="true"/>
    <Panel xmlns="582243f5-f8a6-4145-bd87-9fb91332c167" xsi:nil="true"/>
    <Quality_x0020_Doc_x0020_Type xmlns="582243f5-f8a6-4145-bd87-9fb91332c167">Derivative Products</Quality_x0020_Doc_x0020_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B47F4DD1A7C24C92C2F13A717CDE70" ma:contentTypeVersion="10" ma:contentTypeDescription="Create a new document." ma:contentTypeScope="" ma:versionID="9dabc7a13e77b925b486eeb978070158">
  <xsd:schema xmlns:xsd="http://www.w3.org/2001/XMLSchema" xmlns:xs="http://www.w3.org/2001/XMLSchema" xmlns:p="http://schemas.microsoft.com/office/2006/metadata/properties" xmlns:ns2="f428f131-8437-48c9-9cdf-8fab9dca4571" xmlns:ns3="582243f5-f8a6-4145-bd87-9fb91332c167" targetNamespace="http://schemas.microsoft.com/office/2006/metadata/properties" ma:root="true" ma:fieldsID="130e35a266ad230e7125f0b31d99b051" ns2:_="" ns3:_="">
    <xsd:import namespace="f428f131-8437-48c9-9cdf-8fab9dca4571"/>
    <xsd:import namespace="582243f5-f8a6-4145-bd87-9fb91332c167"/>
    <xsd:element name="properties">
      <xsd:complexType>
        <xsd:sequence>
          <xsd:element name="documentManagement">
            <xsd:complexType>
              <xsd:all>
                <xsd:element ref="ns2:Doc_x0020_Status" minOccurs="0"/>
                <xsd:element ref="ns3:Quality_x0020_Doc_x0020_Type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Pane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8f131-8437-48c9-9cdf-8fab9dca4571" elementFormDefault="qualified">
    <xsd:import namespace="http://schemas.microsoft.com/office/2006/documentManagement/types"/>
    <xsd:import namespace="http://schemas.microsoft.com/office/infopath/2007/PartnerControls"/>
    <xsd:element name="Doc_x0020_Status" ma:index="8" nillable="true" ma:displayName="Doc Status" ma:default="Final" ma:format="Dropdown" ma:internalName="Doc_x0020_Status" ma:readOnly="false">
      <xsd:simpleType>
        <xsd:restriction base="dms:Choice">
          <xsd:enumeration value="Draft"/>
          <xsd:enumeration value="Fin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243f5-f8a6-4145-bd87-9fb91332c167" elementFormDefault="qualified">
    <xsd:import namespace="http://schemas.microsoft.com/office/2006/documentManagement/types"/>
    <xsd:import namespace="http://schemas.microsoft.com/office/infopath/2007/PartnerControls"/>
    <xsd:element name="Quality_x0020_Doc_x0020_Type" ma:index="9" nillable="true" ma:displayName="Doc Type" ma:format="Dropdown" ma:internalName="Quality_x0020_Doc_x0020_Type">
      <xsd:simpleType>
        <xsd:restriction base="dms:Choice">
          <xsd:enumeration value="Publication"/>
          <xsd:enumeration value="Appointments"/>
          <xsd:enumeration value="Draft Recommendations"/>
          <xsd:enumeration value="Evidence Review"/>
          <xsd:enumeration value="Planning"/>
          <xsd:enumeration value="Question Formulation"/>
          <xsd:enumeration value="Reference"/>
          <xsd:enumeration value="Public Comment"/>
          <xsd:enumeration value="Derivative Products"/>
          <xsd:enumeration value="Post Publication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Panel" ma:index="16" nillable="true" ma:displayName="Panel Assignment" ma:format="Dropdown" ma:internalName="Panel">
      <xsd:simpleType>
        <xsd:restriction base="dms:Choice">
          <xsd:enumeration value="Relapse and Refractory"/>
          <xsd:enumeration value="Initial Therapy"/>
          <xsd:enumeration value="Unaccepted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401481-A814-43FC-AE88-1BBC3651A017}">
  <ds:schemaRefs>
    <ds:schemaRef ds:uri="d5d1f204-80ec-43ca-a1cd-725a2a8fead2"/>
    <ds:schemaRef ds:uri="f428f131-8437-48c9-9cdf-8fab9dca457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582243f5-f8a6-4145-bd87-9fb91332c167"/>
  </ds:schemaRefs>
</ds:datastoreItem>
</file>

<file path=customXml/itemProps2.xml><?xml version="1.0" encoding="utf-8"?>
<ds:datastoreItem xmlns:ds="http://schemas.openxmlformats.org/officeDocument/2006/customXml" ds:itemID="{1BAA65AF-4DBB-4E7B-872A-F20629E12C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F49450-3A7D-4D1A-BBA5-4CC2705237A4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429C22B6-DA0E-417A-9BFB-F17A23B6A2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28f131-8437-48c9-9cdf-8fab9dca4571"/>
    <ds:schemaRef ds:uri="582243f5-f8a6-4145-bd87-9fb91332c1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51886</TotalTime>
  <Words>3929</Words>
  <Application>Microsoft Office PowerPoint</Application>
  <PresentationFormat>Widescreen</PresentationFormat>
  <Paragraphs>547</Paragraphs>
  <Slides>52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1_Office Theme</vt:lpstr>
      <vt:lpstr>Acute Lymphoblastic Leukemia in Adolescents and Young Adults – Relapsed/Refractory Management</vt:lpstr>
      <vt:lpstr>PowerPoint Presentation</vt:lpstr>
      <vt:lpstr>ASH Clinical Practice Guidelines on ALL in AYAs</vt:lpstr>
      <vt:lpstr>How were these guidelines generated?</vt:lpstr>
      <vt:lpstr>How patients and clinicians should use these recommendations</vt:lpstr>
      <vt:lpstr>Objectives</vt:lpstr>
      <vt:lpstr>CASE 1</vt:lpstr>
      <vt:lpstr>Case 1: First relapse of B-ALL</vt:lpstr>
      <vt:lpstr>Case 1: First relapse of B-ALL</vt:lpstr>
      <vt:lpstr>Pediatric approach to first relapse of B-ALL*</vt:lpstr>
      <vt:lpstr>What salvage regimen would you recommend for an AYA patient with first relapse or refractory B-ALL?   </vt:lpstr>
      <vt:lpstr>Recommendations 1 and 2: </vt:lpstr>
      <vt:lpstr>Blinatumomab (Blina) in Relapsed/Refractory B-ALL</vt:lpstr>
      <vt:lpstr>Blinatumomab Associated Toxicities</vt:lpstr>
      <vt:lpstr>Inotuzumab Ozogamicin (InO) in Relapsed/Refractory B-ALL</vt:lpstr>
      <vt:lpstr>Hepatic Toxicities and Inotuzumab Ozogamicin</vt:lpstr>
      <vt:lpstr>Other Considerations:</vt:lpstr>
      <vt:lpstr>Antibody-based immunotherapy as first salvage regimen for B-ALL</vt:lpstr>
      <vt:lpstr>The patient achieved an MRDneg complete remission (CR2) following CD-19 directed immunotherapy.  What do you recommend next as definitive consolidation therapy?   </vt:lpstr>
      <vt:lpstr>Recommendation 4: </vt:lpstr>
      <vt:lpstr>Definitive Consolidation in AYAs Achieving CR2</vt:lpstr>
      <vt:lpstr>Definitive Consolidation in AYAs Achieving CR2</vt:lpstr>
      <vt:lpstr>Following a successful donor search and comprehensive assessment of performance status, organ function, and comorbid medical conditions, your patient favored proceeding with all-HSCT.  What is the optimal conditioning/preparative regimen?   </vt:lpstr>
      <vt:lpstr>Recommendation 5: </vt:lpstr>
      <vt:lpstr>TBI + chemotherapy: The preferred preparative regimen</vt:lpstr>
      <vt:lpstr>TBI-based preparative regimens for allo-HSCT in ALL</vt:lpstr>
      <vt:lpstr>CASE 2</vt:lpstr>
      <vt:lpstr>PowerPoint Presentation</vt:lpstr>
      <vt:lpstr>Recommendation 3: </vt:lpstr>
      <vt:lpstr>PowerPoint Presentation</vt:lpstr>
      <vt:lpstr>PowerPoint Presentation</vt:lpstr>
      <vt:lpstr>PowerPoint Presentation</vt:lpstr>
      <vt:lpstr>PowerPoint Presentation</vt:lpstr>
      <vt:lpstr> Allo-HSCT Consolidation following CAR-T for AYA ALL in CR2+</vt:lpstr>
      <vt:lpstr>CASE 3</vt:lpstr>
      <vt:lpstr>Case 3: Isolated CNS Relapse of B-ALL</vt:lpstr>
      <vt:lpstr>Case 3: Isolated CNS relapse of B-ALL</vt:lpstr>
      <vt:lpstr>PowerPoint Presentation</vt:lpstr>
      <vt:lpstr>Recommendation 6:</vt:lpstr>
      <vt:lpstr> Isolated CNS relapse:  </vt:lpstr>
      <vt:lpstr>Recommendation 7:</vt:lpstr>
      <vt:lpstr>Is there a role to support cranial radiation therapy combined with other CNS directed (IT-chemotherapy) therapy?</vt:lpstr>
      <vt:lpstr>Is there a role for CAR T-cell therapy in isolated CNS relapse?</vt:lpstr>
      <vt:lpstr>CASE 4</vt:lpstr>
      <vt:lpstr>Case 4: Relapsed/Refractory T-cell ALL</vt:lpstr>
      <vt:lpstr>Case 4: Relapsed/Refractory T-ALL</vt:lpstr>
      <vt:lpstr>Case 4: Relapsed/Refractory T-ALL</vt:lpstr>
      <vt:lpstr>Recommendation 8</vt:lpstr>
      <vt:lpstr>PowerPoint Presentation</vt:lpstr>
      <vt:lpstr>What is the role of novel therapies and immunotherapy in R/R T-ALL?</vt:lpstr>
      <vt:lpstr>In summary, back to our objectives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of Pediatric Venous Thromboembolism</dc:title>
  <dc:creator>Eric Tseng</dc:creator>
  <cp:lastModifiedBy>ODwyer, Kristen</cp:lastModifiedBy>
  <cp:revision>920</cp:revision>
  <dcterms:created xsi:type="dcterms:W3CDTF">2018-08-17T18:11:17Z</dcterms:created>
  <dcterms:modified xsi:type="dcterms:W3CDTF">2026-02-11T15:32:27Z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0x0101004CB47F4DD1A7C24C92C2F13A717CDE70</vt:lpwstr>
  </property>
  <property fmtid="{D5CDD505-2E9C-101B-9397-08002B2CF9AE}" pid="3" name="MediaServiceImageTags">
    <vt:lpwstr/>
  </property>
  <property fmtid="{D5CDD505-2E9C-101B-9397-08002B2CF9AE}" pid="4" name="Order">
    <vt:r8>163400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