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73"/>
  </p:notesMasterIdLst>
  <p:sldIdLst>
    <p:sldId id="257" r:id="rId6"/>
    <p:sldId id="296" r:id="rId7"/>
    <p:sldId id="297" r:id="rId8"/>
    <p:sldId id="350" r:id="rId9"/>
    <p:sldId id="259" r:id="rId10"/>
    <p:sldId id="260" r:id="rId11"/>
    <p:sldId id="428" r:id="rId12"/>
    <p:sldId id="429" r:id="rId13"/>
    <p:sldId id="262" r:id="rId14"/>
    <p:sldId id="430" r:id="rId15"/>
    <p:sldId id="337" r:id="rId16"/>
    <p:sldId id="338" r:id="rId17"/>
    <p:sldId id="348" r:id="rId18"/>
    <p:sldId id="406" r:id="rId19"/>
    <p:sldId id="340" r:id="rId20"/>
    <p:sldId id="342" r:id="rId21"/>
    <p:sldId id="409" r:id="rId22"/>
    <p:sldId id="347" r:id="rId23"/>
    <p:sldId id="341" r:id="rId24"/>
    <p:sldId id="408" r:id="rId25"/>
    <p:sldId id="407" r:id="rId26"/>
    <p:sldId id="343" r:id="rId27"/>
    <p:sldId id="390" r:id="rId28"/>
    <p:sldId id="392" r:id="rId29"/>
    <p:sldId id="393" r:id="rId30"/>
    <p:sldId id="394" r:id="rId31"/>
    <p:sldId id="396" r:id="rId32"/>
    <p:sldId id="431" r:id="rId33"/>
    <p:sldId id="354" r:id="rId34"/>
    <p:sldId id="356" r:id="rId35"/>
    <p:sldId id="357" r:id="rId36"/>
    <p:sldId id="358" r:id="rId37"/>
    <p:sldId id="410" r:id="rId38"/>
    <p:sldId id="361" r:id="rId39"/>
    <p:sldId id="363" r:id="rId40"/>
    <p:sldId id="411" r:id="rId41"/>
    <p:sldId id="367" r:id="rId42"/>
    <p:sldId id="369" r:id="rId43"/>
    <p:sldId id="440" r:id="rId44"/>
    <p:sldId id="437" r:id="rId45"/>
    <p:sldId id="438" r:id="rId46"/>
    <p:sldId id="432" r:id="rId47"/>
    <p:sldId id="330" r:id="rId48"/>
    <p:sldId id="436" r:id="rId49"/>
    <p:sldId id="435" r:id="rId50"/>
    <p:sldId id="332" r:id="rId51"/>
    <p:sldId id="439" r:id="rId52"/>
    <p:sldId id="412" r:id="rId53"/>
    <p:sldId id="433" r:id="rId54"/>
    <p:sldId id="372" r:id="rId55"/>
    <p:sldId id="374" r:id="rId56"/>
    <p:sldId id="375" r:id="rId57"/>
    <p:sldId id="376" r:id="rId58"/>
    <p:sldId id="378" r:id="rId59"/>
    <p:sldId id="397" r:id="rId60"/>
    <p:sldId id="399" r:id="rId61"/>
    <p:sldId id="401" r:id="rId62"/>
    <p:sldId id="434" r:id="rId63"/>
    <p:sldId id="379" r:id="rId64"/>
    <p:sldId id="381" r:id="rId65"/>
    <p:sldId id="383" r:id="rId66"/>
    <p:sldId id="385" r:id="rId67"/>
    <p:sldId id="387" r:id="rId68"/>
    <p:sldId id="389" r:id="rId69"/>
    <p:sldId id="403" r:id="rId70"/>
    <p:sldId id="310" r:id="rId71"/>
    <p:sldId id="299"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A0823-4BD1-7D02-6501-63F074FBBDFB}" name="Nicole Elena Kucine" initials="NEK" userId="S::nik9015@med.cornell.edu::d8bcc144-1e4e-49d4-8e3e-52d022e9e57d" providerId="AD"/>
  <p188:author id="{CAE9B22E-3730-CFF6-5EF1-5F7C911C1FB8}" name="Wolfson, Julie" initials="JW" userId="S::jwolfson@uabmc.edu::044acc9a-bf2e-401a-97af-fc99a3096cfc" providerId="AD"/>
  <p188:author id="{9A02ED3F-0397-8B95-C4F0-E5E8CE720797}" name="Shafer, Danielle" initials="DS" userId="S::Danielle.Shafer@inova.org::11c1c1fa-c65e-400a-94e4-e7bba2a925c9" providerId="AD"/>
  <p188:author id="{67BCD146-AC7B-850F-7C4F-2FF4B8042940}" name="Rachel Cohen" initials="RC" userId="S::rcohen@hq.hematology.org::728dab43-7675-465d-92d7-11a1efe62ba0" providerId="AD"/>
  <p188:author id="{2ABE855B-9336-92A5-5742-8426C0A5F1A7}" name="Guest User" initials="GU" userId="S::urn:spo:tenantanon#8d7b7cfa-ce16-4c90-bb54-20ee76075edc::" providerId="AD"/>
  <p188:author id="{6646FE5D-EB91-EDC5-BBD3-C3F720258624}" name="Kumar, Riten" initials="KR" userId="S::riten.kumar_childrens.harvard.edu#ext#@ashdc.onmicrosoft.com::171c0469-95e0-495c-9d61-2919df28b3c5" providerId="AD"/>
  <p188:author id="{2BC8E0A3-4360-82FA-C2C8-BFDFBD52B11F}" name="Guest User" initials="GU" userId="S::urn:spo:anon#25063a538bba941f9d71a21ad53cb9c62e3ad4a1b6d2f8167c1f8c4966b2a20a::" providerId="AD"/>
  <p188:author id="{FEB709FF-62E0-6489-3A67-0D05DA6CCC73}" name="Sarah Paliani" initials="SP" userId="S::spaliani@hq.hematology.org::a5b1fdcc-e7bb-40e6-ad11-c70cf6bc87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38"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0E3"/>
    <a:srgbClr val="C8C3D5"/>
    <a:srgbClr val="F5F5F5"/>
    <a:srgbClr val="7F7F7F"/>
    <a:srgbClr val="E33D33"/>
    <a:srgbClr val="715073"/>
    <a:srgbClr val="E63E30"/>
    <a:srgbClr val="949494"/>
    <a:srgbClr val="8D929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99952-FEFC-AC17-E383-5E058D90057F}" v="920" dt="2026-02-10T02:46:24.895"/>
    <p1510:client id="{58FF52FB-3F30-9A6B-AD07-AEF44F70465A}" v="1" dt="2026-02-09T17:54:48.158"/>
    <p1510:client id="{5FAFFCF5-95D6-D854-E123-551D4895E3EF}" v="37" dt="2026-02-09T17:51:51.218"/>
    <p1510:client id="{97374880-BC29-CE85-E75D-6D9BE2C084D8}" v="4" dt="2026-02-10T14:41:50.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4"/>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3_1" csCatId="accent3" phldr="1"/>
      <dgm:spPr/>
      <dgm:t>
        <a:bodyPr/>
        <a:lstStyle/>
        <a:p>
          <a:endParaRPr lang="en-US"/>
        </a:p>
      </dgm:t>
    </dgm:pt>
    <dgm:pt modelId="{8FAEDBC3-6D14-4FF8-B3E1-D1DB9C564F41}">
      <dgm:prSet phldrT="[Text]" custT="1"/>
      <dgm:spPr/>
      <dgm:t>
        <a:bodyPr/>
        <a:lstStyle/>
        <a:p>
          <a:pPr rtl="0"/>
          <a:r>
            <a:rPr lang="en-US" sz="2800" b="1" dirty="0">
              <a:solidFill>
                <a:srgbClr val="7F7F7F"/>
              </a:solidFill>
            </a:rPr>
            <a:t>Overall </a:t>
          </a:r>
          <a:r>
            <a:rPr lang="en-US" sz="2800" b="1" dirty="0">
              <a:solidFill>
                <a:srgbClr val="7F7F7F"/>
              </a:solidFill>
              <a:latin typeface="Calibri"/>
            </a:rPr>
            <a:t>Survival</a:t>
          </a:r>
        </a:p>
      </dgm:t>
    </dgm:pt>
    <dgm:pt modelId="{923AF884-E427-4313-8222-DA9F4018A862}" type="parTrans" cxnId="{9E33F555-B339-4D2F-B3E3-81A721500561}">
      <dgm:prSet/>
      <dgm:spPr/>
      <dgm:t>
        <a:bodyPr/>
        <a:lstStyle/>
        <a:p>
          <a:endParaRPr lang="en-US"/>
        </a:p>
      </dgm:t>
    </dgm:pt>
    <dgm:pt modelId="{A35EE0BD-013E-47AF-9246-FFF65B1AA82C}" type="sibTrans" cxnId="{9E33F555-B339-4D2F-B3E3-81A721500561}">
      <dgm:prSet/>
      <dgm:spPr/>
      <dgm:t>
        <a:bodyPr/>
        <a:lstStyle/>
        <a:p>
          <a:endParaRPr lang="en-US"/>
        </a:p>
      </dgm:t>
    </dgm:pt>
    <dgm:pt modelId="{3E048524-8965-4E22-9B5E-5498E701947B}">
      <dgm:prSet phldr="0"/>
      <dgm:spPr/>
      <dgm:t>
        <a:bodyPr/>
        <a:lstStyle/>
        <a:p>
          <a:pPr rtl="0"/>
          <a:r>
            <a:rPr lang="en-US" sz="2800" b="1" dirty="0">
              <a:solidFill>
                <a:srgbClr val="7F7F7F"/>
              </a:solidFill>
            </a:rPr>
            <a:t>Event Free </a:t>
          </a:r>
          <a:r>
            <a:rPr lang="en-US" sz="3200" b="1" dirty="0">
              <a:solidFill>
                <a:srgbClr val="7F7F7F"/>
              </a:solidFill>
              <a:latin typeface="Calibri"/>
            </a:rPr>
            <a:t>Survival</a:t>
          </a:r>
          <a:endParaRPr lang="en-US" sz="2800" b="0" dirty="0">
            <a:solidFill>
              <a:srgbClr val="7F7F7F"/>
            </a:solidFill>
            <a:latin typeface="Calibri"/>
          </a:endParaRPr>
        </a:p>
      </dgm:t>
    </dgm:pt>
    <dgm:pt modelId="{105C4656-11AB-4AF1-919D-B50AF2910FD5}" type="parTrans" cxnId="{556DF894-A399-44C9-9653-C5364854EC8E}">
      <dgm:prSet/>
      <dgm:spPr/>
    </dgm:pt>
    <dgm:pt modelId="{D33E5A96-43A8-4E33-98F7-40B685041192}" type="sibTrans" cxnId="{556DF894-A399-44C9-9653-C5364854EC8E}">
      <dgm:prSet/>
      <dgm:spPr/>
    </dgm:pt>
    <dgm:pt modelId="{88C1FD18-34A4-4840-900A-CEB532FDBBD0}">
      <dgm:prSet phldr="0"/>
      <dgm:spPr/>
      <dgm:t>
        <a:bodyPr/>
        <a:lstStyle/>
        <a:p>
          <a:r>
            <a:rPr lang="en-US" sz="2800" b="0" dirty="0">
              <a:solidFill>
                <a:srgbClr val="7F7F7F"/>
              </a:solidFill>
              <a:latin typeface="Calibri"/>
            </a:rPr>
            <a:t>7yr OS -</a:t>
          </a:r>
          <a:r>
            <a:rPr lang="en-US" sz="2800" dirty="0">
              <a:solidFill>
                <a:srgbClr val="7F7F7F"/>
              </a:solidFill>
              <a:latin typeface="Calibri"/>
            </a:rPr>
            <a:t> HR=0.53, 95%CI 0.37-0.77 </a:t>
          </a:r>
          <a:endParaRPr lang="en-US" sz="2800" dirty="0">
            <a:solidFill>
              <a:srgbClr val="7F7F7F"/>
            </a:solidFill>
          </a:endParaRPr>
        </a:p>
      </dgm:t>
    </dgm:pt>
    <dgm:pt modelId="{5F48F680-FAC7-45C1-9B74-478BE7A36CFB}" type="parTrans" cxnId="{A2557EB4-52CD-4CE5-AF17-C222E95BAF21}">
      <dgm:prSet/>
      <dgm:spPr/>
    </dgm:pt>
    <dgm:pt modelId="{4C671001-186A-47F4-8614-43575D735C8B}" type="sibTrans" cxnId="{A2557EB4-52CD-4CE5-AF17-C222E95BAF21}">
      <dgm:prSet/>
      <dgm:spPr/>
    </dgm:pt>
    <dgm:pt modelId="{A291C7D5-0022-4E29-B301-F06FDC72610B}">
      <dgm:prSet phldr="0"/>
      <dgm:spPr/>
      <dgm:t>
        <a:bodyPr/>
        <a:lstStyle/>
        <a:p>
          <a:pPr rtl="0"/>
          <a:r>
            <a:rPr lang="en-US" sz="2800" b="0" dirty="0">
              <a:solidFill>
                <a:srgbClr val="7F7F7F"/>
              </a:solidFill>
              <a:latin typeface="Calibri"/>
            </a:rPr>
            <a:t>7yr EFS – HR=0.45, </a:t>
          </a:r>
          <a:r>
            <a:rPr lang="en-US" sz="2800" dirty="0">
              <a:solidFill>
                <a:srgbClr val="7F7F7F"/>
              </a:solidFill>
            </a:rPr>
            <a:t>95% CI: </a:t>
          </a:r>
          <a:r>
            <a:rPr lang="en-US" sz="2800" b="0" dirty="0">
              <a:solidFill>
                <a:srgbClr val="7F7F7F"/>
              </a:solidFill>
              <a:latin typeface="Calibri"/>
            </a:rPr>
            <a:t>0.33-0.63</a:t>
          </a:r>
          <a:endParaRPr lang="en-US" sz="2400" b="0" dirty="0">
            <a:solidFill>
              <a:srgbClr val="7F7F7F"/>
            </a:solidFill>
            <a:latin typeface="Calibri"/>
          </a:endParaRPr>
        </a:p>
      </dgm:t>
    </dgm:pt>
    <dgm:pt modelId="{F8A70B62-0F35-4946-A3B9-72F672FB1E9A}" type="parTrans" cxnId="{EC0661D6-8B6C-4E5E-A916-B84B7DCAE1D1}">
      <dgm:prSet/>
      <dgm:spPr/>
    </dgm:pt>
    <dgm:pt modelId="{FB9560EA-C0FC-42C7-AD82-289BC1F90300}" type="sibTrans" cxnId="{EC0661D6-8B6C-4E5E-A916-B84B7DCAE1D1}">
      <dgm:prSet/>
      <dgm:spPr/>
    </dgm:pt>
    <dgm:pt modelId="{9A2E41D0-CA03-4D60-92A7-8F49FA5D680A}">
      <dgm:prSet phldr="0"/>
      <dgm:spPr/>
      <dgm:t>
        <a:bodyPr/>
        <a:lstStyle/>
        <a:p>
          <a:pPr rtl="0"/>
          <a:r>
            <a:rPr lang="en-US" sz="2800" b="1" dirty="0">
              <a:solidFill>
                <a:srgbClr val="7F7F7F"/>
              </a:solidFill>
              <a:latin typeface="Calibri"/>
            </a:rPr>
            <a:t>2-year Relapse</a:t>
          </a:r>
          <a:endParaRPr lang="en-US" sz="2800" dirty="0">
            <a:solidFill>
              <a:srgbClr val="7F7F7F"/>
            </a:solidFill>
            <a:latin typeface="Calibri"/>
          </a:endParaRPr>
        </a:p>
      </dgm:t>
    </dgm:pt>
    <dgm:pt modelId="{27A80C26-3EA9-42AD-B515-CF6C4741CBB7}" type="parTrans" cxnId="{163C1656-95A8-4B75-B8CF-C83C81BA4FA2}">
      <dgm:prSet/>
      <dgm:spPr/>
    </dgm:pt>
    <dgm:pt modelId="{27DF0AEB-7652-43DB-B659-94B7B05257FE}" type="sibTrans" cxnId="{163C1656-95A8-4B75-B8CF-C83C81BA4FA2}">
      <dgm:prSet/>
      <dgm:spPr/>
    </dgm:pt>
    <dgm:pt modelId="{CF513310-0B8A-4E17-9339-51E542D8C94D}">
      <dgm:prSet phldr="0"/>
      <dgm:spPr/>
      <dgm:t>
        <a:bodyPr/>
        <a:lstStyle/>
        <a:p>
          <a:r>
            <a:rPr lang="en-US" sz="2800" dirty="0">
              <a:solidFill>
                <a:srgbClr val="7F7F7F"/>
              </a:solidFill>
              <a:latin typeface="Calibri"/>
            </a:rPr>
            <a:t>HR=0.74, 95%CI 0.4-1.3</a:t>
          </a:r>
          <a:endParaRPr lang="en-US" sz="2800" dirty="0">
            <a:solidFill>
              <a:srgbClr val="7F7F7F"/>
            </a:solidFill>
          </a:endParaRPr>
        </a:p>
      </dgm:t>
    </dgm:pt>
    <dgm:pt modelId="{BFE55B10-04A2-484F-BB70-C1B2A4BE753A}" type="parTrans" cxnId="{39E36803-6AAC-4FBF-A78C-7D45CD6B5504}">
      <dgm:prSet/>
      <dgm:spPr/>
    </dgm:pt>
    <dgm:pt modelId="{F2F449ED-4FBF-4F7C-AC40-9F70855FCF14}" type="sibTrans" cxnId="{39E36803-6AAC-4FBF-A78C-7D45CD6B5504}">
      <dgm:prSet/>
      <dgm:spPr/>
    </dgm:pt>
    <dgm:pt modelId="{46BB2F58-26BE-4F28-A160-3A9BE65B88E2}" type="pres">
      <dgm:prSet presAssocID="{90EBC573-CF07-4EF0-A8D5-DFFCEB8EB851}" presName="Name0" presStyleCnt="0">
        <dgm:presLayoutVars>
          <dgm:dir/>
          <dgm:animLvl val="lvl"/>
          <dgm:resizeHandles val="exact"/>
        </dgm:presLayoutVars>
      </dgm:prSet>
      <dgm:spPr/>
    </dgm:pt>
    <dgm:pt modelId="{7DADB361-85CF-48E8-B0EA-D731AC595D61}" type="pres">
      <dgm:prSet presAssocID="{8FAEDBC3-6D14-4FF8-B3E1-D1DB9C564F41}" presName="linNode" presStyleCnt="0"/>
      <dgm:spPr/>
    </dgm:pt>
    <dgm:pt modelId="{8FE49EE7-B8F9-4643-89B7-3833AD1220FB}" type="pres">
      <dgm:prSet presAssocID="{8FAEDBC3-6D14-4FF8-B3E1-D1DB9C564F41}" presName="parTx" presStyleLbl="revTx" presStyleIdx="0" presStyleCnt="3">
        <dgm:presLayoutVars>
          <dgm:chMax val="1"/>
          <dgm:bulletEnabled val="1"/>
        </dgm:presLayoutVars>
      </dgm:prSet>
      <dgm:spPr/>
    </dgm:pt>
    <dgm:pt modelId="{A784EA54-579C-42CB-AC0E-413B959F2D51}" type="pres">
      <dgm:prSet presAssocID="{8FAEDBC3-6D14-4FF8-B3E1-D1DB9C564F41}" presName="bracket" presStyleLbl="parChTrans1D1" presStyleIdx="0" presStyleCnt="3"/>
      <dgm:spPr/>
    </dgm:pt>
    <dgm:pt modelId="{6C7275CA-0738-4687-B1E1-567E4190FF65}" type="pres">
      <dgm:prSet presAssocID="{8FAEDBC3-6D14-4FF8-B3E1-D1DB9C564F41}" presName="spH" presStyleCnt="0"/>
      <dgm:spPr/>
    </dgm:pt>
    <dgm:pt modelId="{24D17B2A-1EBE-4418-8176-B31FDA84E921}" type="pres">
      <dgm:prSet presAssocID="{8FAEDBC3-6D14-4FF8-B3E1-D1DB9C564F41}" presName="desTx" presStyleLbl="node1" presStyleIdx="0" presStyleCnt="3">
        <dgm:presLayoutVars>
          <dgm:bulletEnabled val="1"/>
        </dgm:presLayoutVars>
      </dgm:prSet>
      <dgm:spPr>
        <a:solidFill>
          <a:srgbClr val="F5F5F5"/>
        </a:solidFill>
      </dgm:spPr>
    </dgm:pt>
    <dgm:pt modelId="{9F10BD62-EC3F-40C4-8654-EB91AD8ED9E0}" type="pres">
      <dgm:prSet presAssocID="{A35EE0BD-013E-47AF-9246-FFF65B1AA82C}" presName="spV" presStyleCnt="0"/>
      <dgm:spPr/>
    </dgm:pt>
    <dgm:pt modelId="{481B1098-CE4F-4DCE-85CC-311B081053B2}" type="pres">
      <dgm:prSet presAssocID="{3E048524-8965-4E22-9B5E-5498E701947B}" presName="linNode" presStyleCnt="0"/>
      <dgm:spPr/>
    </dgm:pt>
    <dgm:pt modelId="{E0D44462-2601-4715-A2F0-C7C8B837187A}" type="pres">
      <dgm:prSet presAssocID="{3E048524-8965-4E22-9B5E-5498E701947B}" presName="parTx" presStyleLbl="revTx" presStyleIdx="1" presStyleCnt="3">
        <dgm:presLayoutVars>
          <dgm:chMax val="1"/>
          <dgm:bulletEnabled val="1"/>
        </dgm:presLayoutVars>
      </dgm:prSet>
      <dgm:spPr/>
    </dgm:pt>
    <dgm:pt modelId="{F81B3F16-74EF-4591-8157-F3CB6908D1F9}" type="pres">
      <dgm:prSet presAssocID="{3E048524-8965-4E22-9B5E-5498E701947B}" presName="bracket" presStyleLbl="parChTrans1D1" presStyleIdx="1" presStyleCnt="3"/>
      <dgm:spPr/>
    </dgm:pt>
    <dgm:pt modelId="{BB34EB4E-77D9-4072-A01B-529F3E34DE31}" type="pres">
      <dgm:prSet presAssocID="{3E048524-8965-4E22-9B5E-5498E701947B}" presName="spH" presStyleCnt="0"/>
      <dgm:spPr/>
    </dgm:pt>
    <dgm:pt modelId="{24796236-9642-461D-B123-7B90406D22BF}" type="pres">
      <dgm:prSet presAssocID="{3E048524-8965-4E22-9B5E-5498E701947B}" presName="desTx" presStyleLbl="node1" presStyleIdx="1" presStyleCnt="3">
        <dgm:presLayoutVars>
          <dgm:bulletEnabled val="1"/>
        </dgm:presLayoutVars>
      </dgm:prSet>
      <dgm:spPr>
        <a:solidFill>
          <a:srgbClr val="F5F5F5"/>
        </a:solidFill>
      </dgm:spPr>
    </dgm:pt>
    <dgm:pt modelId="{4B536904-4B4B-4D9E-8BC9-3D18B04A7429}" type="pres">
      <dgm:prSet presAssocID="{D33E5A96-43A8-4E33-98F7-40B685041192}" presName="spV" presStyleCnt="0"/>
      <dgm:spPr/>
    </dgm:pt>
    <dgm:pt modelId="{D5B1DA66-8362-4B79-9A74-30ABB6661510}" type="pres">
      <dgm:prSet presAssocID="{9A2E41D0-CA03-4D60-92A7-8F49FA5D680A}" presName="linNode" presStyleCnt="0"/>
      <dgm:spPr/>
    </dgm:pt>
    <dgm:pt modelId="{C0D07860-A0B7-4044-92A0-0317FA8E2A30}" type="pres">
      <dgm:prSet presAssocID="{9A2E41D0-CA03-4D60-92A7-8F49FA5D680A}" presName="parTx" presStyleLbl="revTx" presStyleIdx="2" presStyleCnt="3">
        <dgm:presLayoutVars>
          <dgm:chMax val="1"/>
          <dgm:bulletEnabled val="1"/>
        </dgm:presLayoutVars>
      </dgm:prSet>
      <dgm:spPr/>
    </dgm:pt>
    <dgm:pt modelId="{A0C5D35E-0D88-49F4-B808-3724160728F1}" type="pres">
      <dgm:prSet presAssocID="{9A2E41D0-CA03-4D60-92A7-8F49FA5D680A}" presName="bracket" presStyleLbl="parChTrans1D1" presStyleIdx="2" presStyleCnt="3"/>
      <dgm:spPr/>
    </dgm:pt>
    <dgm:pt modelId="{A5A3C6D9-83D8-4B5F-8E06-1FD8C3D1C35E}" type="pres">
      <dgm:prSet presAssocID="{9A2E41D0-CA03-4D60-92A7-8F49FA5D680A}" presName="spH" presStyleCnt="0"/>
      <dgm:spPr/>
    </dgm:pt>
    <dgm:pt modelId="{E174F051-662B-4D98-A483-16E022A4750B}" type="pres">
      <dgm:prSet presAssocID="{9A2E41D0-CA03-4D60-92A7-8F49FA5D680A}" presName="desTx" presStyleLbl="node1" presStyleIdx="2" presStyleCnt="3">
        <dgm:presLayoutVars>
          <dgm:bulletEnabled val="1"/>
        </dgm:presLayoutVars>
      </dgm:prSet>
      <dgm:spPr>
        <a:solidFill>
          <a:srgbClr val="F5F5F5"/>
        </a:solidFill>
      </dgm:spPr>
    </dgm:pt>
  </dgm:ptLst>
  <dgm:cxnLst>
    <dgm:cxn modelId="{39E36803-6AAC-4FBF-A78C-7D45CD6B5504}" srcId="{9A2E41D0-CA03-4D60-92A7-8F49FA5D680A}" destId="{CF513310-0B8A-4E17-9339-51E542D8C94D}" srcOrd="0" destOrd="0" parTransId="{BFE55B10-04A2-484F-BB70-C1B2A4BE753A}" sibTransId="{F2F449ED-4FBF-4F7C-AC40-9F70855FCF14}"/>
    <dgm:cxn modelId="{98C48913-7D34-47E9-ABA9-982EB02561E1}" type="presOf" srcId="{A291C7D5-0022-4E29-B301-F06FDC72610B}" destId="{24796236-9642-461D-B123-7B90406D22BF}" srcOrd="0" destOrd="0" presId="urn:diagrams.loki3.com/BracketList"/>
    <dgm:cxn modelId="{B367B717-DFAB-47E5-8705-0F42AEF6FD10}" type="presOf" srcId="{8FAEDBC3-6D14-4FF8-B3E1-D1DB9C564F41}" destId="{8FE49EE7-B8F9-4643-89B7-3833AD1220FB}" srcOrd="0" destOrd="0" presId="urn:diagrams.loki3.com/BracketList"/>
    <dgm:cxn modelId="{9BA5CF34-1A2E-43B3-B5F1-D43928DD180E}" type="presOf" srcId="{CF513310-0B8A-4E17-9339-51E542D8C94D}" destId="{E174F051-662B-4D98-A483-16E022A4750B}" srcOrd="0" destOrd="0" presId="urn:diagrams.loki3.com/BracketList"/>
    <dgm:cxn modelId="{748A1E37-20B9-4B9C-BDB4-0430607435CC}" type="presOf" srcId="{3E048524-8965-4E22-9B5E-5498E701947B}" destId="{E0D44462-2601-4715-A2F0-C7C8B837187A}" srcOrd="0" destOrd="0" presId="urn:diagrams.loki3.com/BracketList"/>
    <dgm:cxn modelId="{BB36046C-07B8-4E6F-A4AF-405F34EEDBBB}" type="presOf" srcId="{90EBC573-CF07-4EF0-A8D5-DFFCEB8EB851}" destId="{46BB2F58-26BE-4F28-A160-3A9BE65B88E2}" srcOrd="0" destOrd="0" presId="urn:diagrams.loki3.com/BracketList"/>
    <dgm:cxn modelId="{9E33F555-B339-4D2F-B3E3-81A721500561}" srcId="{90EBC573-CF07-4EF0-A8D5-DFFCEB8EB851}" destId="{8FAEDBC3-6D14-4FF8-B3E1-D1DB9C564F41}" srcOrd="0" destOrd="0" parTransId="{923AF884-E427-4313-8222-DA9F4018A862}" sibTransId="{A35EE0BD-013E-47AF-9246-FFF65B1AA82C}"/>
    <dgm:cxn modelId="{163C1656-95A8-4B75-B8CF-C83C81BA4FA2}" srcId="{90EBC573-CF07-4EF0-A8D5-DFFCEB8EB851}" destId="{9A2E41D0-CA03-4D60-92A7-8F49FA5D680A}" srcOrd="2" destOrd="0" parTransId="{27A80C26-3EA9-42AD-B515-CF6C4741CBB7}" sibTransId="{27DF0AEB-7652-43DB-B659-94B7B05257FE}"/>
    <dgm:cxn modelId="{556DF894-A399-44C9-9653-C5364854EC8E}" srcId="{90EBC573-CF07-4EF0-A8D5-DFFCEB8EB851}" destId="{3E048524-8965-4E22-9B5E-5498E701947B}" srcOrd="1" destOrd="0" parTransId="{105C4656-11AB-4AF1-919D-B50AF2910FD5}" sibTransId="{D33E5A96-43A8-4E33-98F7-40B685041192}"/>
    <dgm:cxn modelId="{A2557EB4-52CD-4CE5-AF17-C222E95BAF21}" srcId="{8FAEDBC3-6D14-4FF8-B3E1-D1DB9C564F41}" destId="{88C1FD18-34A4-4840-900A-CEB532FDBBD0}" srcOrd="0" destOrd="0" parTransId="{5F48F680-FAC7-45C1-9B74-478BE7A36CFB}" sibTransId="{4C671001-186A-47F4-8614-43575D735C8B}"/>
    <dgm:cxn modelId="{AF5AD7BF-FBE8-4FC0-A4EB-2BAD798FF9AD}" type="presOf" srcId="{9A2E41D0-CA03-4D60-92A7-8F49FA5D680A}" destId="{C0D07860-A0B7-4044-92A0-0317FA8E2A30}" srcOrd="0" destOrd="0" presId="urn:diagrams.loki3.com/BracketList"/>
    <dgm:cxn modelId="{EC0661D6-8B6C-4E5E-A916-B84B7DCAE1D1}" srcId="{3E048524-8965-4E22-9B5E-5498E701947B}" destId="{A291C7D5-0022-4E29-B301-F06FDC72610B}" srcOrd="0" destOrd="0" parTransId="{F8A70B62-0F35-4946-A3B9-72F672FB1E9A}" sibTransId="{FB9560EA-C0FC-42C7-AD82-289BC1F90300}"/>
    <dgm:cxn modelId="{598A9BF5-E946-46A0-9E8A-985B1B26EA58}" type="presOf" srcId="{88C1FD18-34A4-4840-900A-CEB532FDBBD0}" destId="{24D17B2A-1EBE-4418-8176-B31FDA84E921}" srcOrd="0" destOrd="0" presId="urn:diagrams.loki3.com/BracketList"/>
    <dgm:cxn modelId="{8D39A88D-F752-494C-AE02-81EBF4497249}" type="presParOf" srcId="{46BB2F58-26BE-4F28-A160-3A9BE65B88E2}" destId="{7DADB361-85CF-48E8-B0EA-D731AC595D61}" srcOrd="0" destOrd="0" presId="urn:diagrams.loki3.com/BracketList"/>
    <dgm:cxn modelId="{7C8ED7CF-193B-4A05-98B5-A51426424D65}" type="presParOf" srcId="{7DADB361-85CF-48E8-B0EA-D731AC595D61}" destId="{8FE49EE7-B8F9-4643-89B7-3833AD1220FB}" srcOrd="0" destOrd="0" presId="urn:diagrams.loki3.com/BracketList"/>
    <dgm:cxn modelId="{7E3A0E96-20A7-4752-8902-8C6030BF14A5}" type="presParOf" srcId="{7DADB361-85CF-48E8-B0EA-D731AC595D61}" destId="{A784EA54-579C-42CB-AC0E-413B959F2D51}" srcOrd="1" destOrd="0" presId="urn:diagrams.loki3.com/BracketList"/>
    <dgm:cxn modelId="{D3193732-75B8-4442-A839-6021CC4FA4C5}" type="presParOf" srcId="{7DADB361-85CF-48E8-B0EA-D731AC595D61}" destId="{6C7275CA-0738-4687-B1E1-567E4190FF65}" srcOrd="2" destOrd="0" presId="urn:diagrams.loki3.com/BracketList"/>
    <dgm:cxn modelId="{3EE59B1C-A641-48E0-8151-07CAFB465D93}" type="presParOf" srcId="{7DADB361-85CF-48E8-B0EA-D731AC595D61}" destId="{24D17B2A-1EBE-4418-8176-B31FDA84E921}" srcOrd="3" destOrd="0" presId="urn:diagrams.loki3.com/BracketList"/>
    <dgm:cxn modelId="{95ED2BE2-2EB1-493B-9DC0-A93F71506D35}" type="presParOf" srcId="{46BB2F58-26BE-4F28-A160-3A9BE65B88E2}" destId="{9F10BD62-EC3F-40C4-8654-EB91AD8ED9E0}" srcOrd="1" destOrd="0" presId="urn:diagrams.loki3.com/BracketList"/>
    <dgm:cxn modelId="{8C51D29A-4779-4D74-8807-3FE0F0B83A85}" type="presParOf" srcId="{46BB2F58-26BE-4F28-A160-3A9BE65B88E2}" destId="{481B1098-CE4F-4DCE-85CC-311B081053B2}" srcOrd="2" destOrd="0" presId="urn:diagrams.loki3.com/BracketList"/>
    <dgm:cxn modelId="{C69728EA-9824-4363-8FB2-1C5A23291620}" type="presParOf" srcId="{481B1098-CE4F-4DCE-85CC-311B081053B2}" destId="{E0D44462-2601-4715-A2F0-C7C8B837187A}" srcOrd="0" destOrd="0" presId="urn:diagrams.loki3.com/BracketList"/>
    <dgm:cxn modelId="{807EF763-8302-4EFF-B991-0D4D1E6B93C5}" type="presParOf" srcId="{481B1098-CE4F-4DCE-85CC-311B081053B2}" destId="{F81B3F16-74EF-4591-8157-F3CB6908D1F9}" srcOrd="1" destOrd="0" presId="urn:diagrams.loki3.com/BracketList"/>
    <dgm:cxn modelId="{D9E115C6-1BAC-42D5-BD7E-76294302C0A7}" type="presParOf" srcId="{481B1098-CE4F-4DCE-85CC-311B081053B2}" destId="{BB34EB4E-77D9-4072-A01B-529F3E34DE31}" srcOrd="2" destOrd="0" presId="urn:diagrams.loki3.com/BracketList"/>
    <dgm:cxn modelId="{8E44BE6E-00C3-4CD1-81D3-B51BE9BC9172}" type="presParOf" srcId="{481B1098-CE4F-4DCE-85CC-311B081053B2}" destId="{24796236-9642-461D-B123-7B90406D22BF}" srcOrd="3" destOrd="0" presId="urn:diagrams.loki3.com/BracketList"/>
    <dgm:cxn modelId="{E70316C9-40A3-4290-BF31-20B63E7D2469}" type="presParOf" srcId="{46BB2F58-26BE-4F28-A160-3A9BE65B88E2}" destId="{4B536904-4B4B-4D9E-8BC9-3D18B04A7429}" srcOrd="3" destOrd="0" presId="urn:diagrams.loki3.com/BracketList"/>
    <dgm:cxn modelId="{E7CC6E05-C4F3-45C1-85D5-E68A3370ECA3}" type="presParOf" srcId="{46BB2F58-26BE-4F28-A160-3A9BE65B88E2}" destId="{D5B1DA66-8362-4B79-9A74-30ABB6661510}" srcOrd="4" destOrd="0" presId="urn:diagrams.loki3.com/BracketList"/>
    <dgm:cxn modelId="{B09B77CF-23A7-40F4-973F-049A794AF116}" type="presParOf" srcId="{D5B1DA66-8362-4B79-9A74-30ABB6661510}" destId="{C0D07860-A0B7-4044-92A0-0317FA8E2A30}" srcOrd="0" destOrd="0" presId="urn:diagrams.loki3.com/BracketList"/>
    <dgm:cxn modelId="{66BF9962-E8D4-460F-9F75-1AAC8AC59204}" type="presParOf" srcId="{D5B1DA66-8362-4B79-9A74-30ABB6661510}" destId="{A0C5D35E-0D88-49F4-B808-3724160728F1}" srcOrd="1" destOrd="0" presId="urn:diagrams.loki3.com/BracketList"/>
    <dgm:cxn modelId="{3DEE086A-C579-45D4-B67E-4DA4E234EA3C}" type="presParOf" srcId="{D5B1DA66-8362-4B79-9A74-30ABB6661510}" destId="{A5A3C6D9-83D8-4B5F-8E06-1FD8C3D1C35E}" srcOrd="2" destOrd="0" presId="urn:diagrams.loki3.com/BracketList"/>
    <dgm:cxn modelId="{1FED0832-6B44-44FE-ABE2-E6BDB805188C}" type="presParOf" srcId="{D5B1DA66-8362-4B79-9A74-30ABB6661510}" destId="{E174F051-662B-4D98-A483-16E022A4750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0668082-00AE-4B3F-81FA-BE9BB92C3D81}">
      <dgm:prSet phldrT="[Text]" custT="1"/>
      <dgm:spPr/>
      <dgm:t>
        <a:bodyPr/>
        <a:lstStyle/>
        <a:p>
          <a:r>
            <a:rPr lang="en-US" sz="2800" b="1" dirty="0">
              <a:solidFill>
                <a:schemeClr val="tx1">
                  <a:lumMod val="49000"/>
                  <a:lumOff val="51000"/>
                </a:schemeClr>
              </a:solidFill>
              <a:latin typeface="Calibri"/>
            </a:rPr>
            <a:t>T-ALL</a:t>
          </a:r>
          <a:endParaRPr lang="en-US" sz="2800" b="1" dirty="0">
            <a:solidFill>
              <a:schemeClr val="tx1">
                <a:lumMod val="49000"/>
                <a:lumOff val="51000"/>
              </a:schemeClr>
            </a:solidFill>
          </a:endParaRPr>
        </a:p>
      </dgm:t>
    </dgm:pt>
    <dgm:pt modelId="{ED5525CA-BD58-4B8E-A52F-5820F91DF507}" type="parTrans" cxnId="{C082C6DE-1B37-4597-841D-95288F9D27FC}">
      <dgm:prSet/>
      <dgm:spPr/>
      <dgm:t>
        <a:bodyPr/>
        <a:lstStyle/>
        <a:p>
          <a:endParaRPr lang="en-US"/>
        </a:p>
      </dgm:t>
    </dgm:pt>
    <dgm:pt modelId="{FD1FAD5B-01C0-435D-9FCC-C102D39FE1E6}" type="sibTrans" cxnId="{C082C6DE-1B37-4597-841D-95288F9D27FC}">
      <dgm:prSet/>
      <dgm:spPr/>
      <dgm:t>
        <a:bodyPr/>
        <a:lstStyle/>
        <a:p>
          <a:endParaRPr lang="en-US"/>
        </a:p>
      </dgm:t>
    </dgm:pt>
    <dgm:pt modelId="{EEA24CB7-B4F5-47D3-A8F5-D1A8630084C7}">
      <dgm:prSet phldr="0"/>
      <dgm:spPr/>
      <dgm:t>
        <a:bodyPr/>
        <a:lstStyle/>
        <a:p>
          <a:pPr rtl="0"/>
          <a:r>
            <a:rPr lang="en-US" sz="1600" b="0" dirty="0">
              <a:solidFill>
                <a:schemeClr val="tx1">
                  <a:lumMod val="49000"/>
                  <a:lumOff val="51000"/>
                </a:schemeClr>
              </a:solidFill>
              <a:latin typeface="Calibri"/>
            </a:rPr>
            <a:t> Significant 5y DFS benefit for those randomized to nelarabine (RR=1.07, 95%CI, 1.01-1.15)</a:t>
          </a:r>
        </a:p>
      </dgm:t>
    </dgm:pt>
    <dgm:pt modelId="{46A40A54-49BF-49B1-AFEB-E1AAC811F793}" type="parTrans" cxnId="{86322855-B1DA-4449-9FC7-AD998BCBCF8C}">
      <dgm:prSet/>
      <dgm:spPr/>
    </dgm:pt>
    <dgm:pt modelId="{4CF13610-7AAE-4332-9751-34505B992965}" type="sibTrans" cxnId="{86322855-B1DA-4449-9FC7-AD998BCBCF8C}">
      <dgm:prSet/>
      <dgm:spPr/>
    </dgm:pt>
    <dgm:pt modelId="{D42CCC6A-3242-4C34-968E-23BF0DFC7E63}">
      <dgm:prSet phldr="0"/>
      <dgm:spPr/>
      <dgm:t>
        <a:bodyPr/>
        <a:lstStyle/>
        <a:p>
          <a:pPr rtl="0"/>
          <a:r>
            <a:rPr lang="en-US" sz="1200" b="0" dirty="0">
              <a:solidFill>
                <a:schemeClr val="tx1">
                  <a:lumMod val="49000"/>
                  <a:lumOff val="51000"/>
                </a:schemeClr>
              </a:solidFill>
              <a:latin typeface="Calibri"/>
            </a:rPr>
            <a:t>No OS benefit</a:t>
          </a:r>
        </a:p>
      </dgm:t>
    </dgm:pt>
    <dgm:pt modelId="{08C25CB5-9007-42FE-8F93-165BB575A948}" type="parTrans" cxnId="{3B0C00A1-A864-4FBA-8AFB-B933F9AE02A8}">
      <dgm:prSet/>
      <dgm:spPr/>
    </dgm:pt>
    <dgm:pt modelId="{8F44D7B2-0492-471C-9CDE-8E058DFD5F1E}" type="sibTrans" cxnId="{3B0C00A1-A864-4FBA-8AFB-B933F9AE02A8}">
      <dgm:prSet/>
      <dgm:spPr/>
    </dgm:pt>
    <dgm:pt modelId="{DE7F374B-B371-4C4B-8F49-6A01DF7856A4}">
      <dgm:prSet phldr="0"/>
      <dgm:spPr/>
      <dgm:t>
        <a:bodyPr/>
        <a:lstStyle/>
        <a:p>
          <a:pPr rtl="0"/>
          <a:r>
            <a:rPr lang="en-US" sz="1200" b="0" dirty="0">
              <a:solidFill>
                <a:schemeClr val="tx1">
                  <a:lumMod val="49000"/>
                  <a:lumOff val="51000"/>
                </a:schemeClr>
              </a:solidFill>
              <a:latin typeface="Calibri"/>
            </a:rPr>
            <a:t>AYA group DFS benefit not maintained (survival ratio 0.96, 95%CI, 0.67-1.39, p=0.81)</a:t>
          </a:r>
        </a:p>
      </dgm:t>
    </dgm:pt>
    <dgm:pt modelId="{70EE2268-490B-4F9B-917A-95EFFAE97A34}" type="parTrans" cxnId="{3AAF51CD-F3B1-4361-BC8E-E543FCF593D9}">
      <dgm:prSet/>
      <dgm:spPr/>
    </dgm:pt>
    <dgm:pt modelId="{91E531FE-31C4-46B0-A43E-16C2897F4C0C}" type="sibTrans" cxnId="{3AAF51CD-F3B1-4361-BC8E-E543FCF593D9}">
      <dgm:prSet/>
      <dgm:spPr/>
    </dgm:pt>
    <dgm:pt modelId="{F81C9E13-FC23-4D8B-88E2-1BD8BD1060F6}">
      <dgm:prSet phldr="0"/>
      <dgm:spPr/>
      <dgm:t>
        <a:bodyPr/>
        <a:lstStyle/>
        <a:p>
          <a:pPr rtl="0"/>
          <a:r>
            <a:rPr lang="en-US" sz="1600" b="0" dirty="0">
              <a:solidFill>
                <a:schemeClr val="tx1">
                  <a:lumMod val="49000"/>
                  <a:lumOff val="51000"/>
                </a:schemeClr>
              </a:solidFill>
              <a:latin typeface="Calibri"/>
            </a:rPr>
            <a:t>The benefit of nelarabine for CNS3 disease was hard to distinguish.</a:t>
          </a:r>
        </a:p>
      </dgm:t>
    </dgm:pt>
    <dgm:pt modelId="{FA2772D9-407B-49C9-A34C-69DC93A5E898}" type="parTrans" cxnId="{50CBCF2A-FA58-4089-95E6-45C4E4E881D0}">
      <dgm:prSet/>
      <dgm:spPr/>
    </dgm:pt>
    <dgm:pt modelId="{F4B9AB49-ACAD-4FF1-8861-DB866276272E}" type="sibTrans" cxnId="{50CBCF2A-FA58-4089-95E6-45C4E4E881D0}">
      <dgm:prSet/>
      <dgm:spPr/>
    </dgm:pt>
    <dgm:pt modelId="{E5633DEB-BDE9-4A2C-AD38-858335B49211}">
      <dgm:prSet phldr="0"/>
      <dgm:spPr/>
      <dgm:t>
        <a:bodyPr/>
        <a:lstStyle/>
        <a:p>
          <a:pPr rtl="0"/>
          <a:r>
            <a:rPr lang="en-US" sz="1200" b="0" dirty="0">
              <a:solidFill>
                <a:schemeClr val="tx1">
                  <a:lumMod val="49000"/>
                  <a:lumOff val="51000"/>
                </a:schemeClr>
              </a:solidFill>
              <a:latin typeface="Calibri"/>
            </a:rPr>
            <a:t>Those receiving Interim maintenance with HD-MTX may benefit from the addition of  nelarabine</a:t>
          </a:r>
        </a:p>
      </dgm:t>
    </dgm:pt>
    <dgm:pt modelId="{AA4BFC58-CEFA-402A-9EAE-8DE4F7E6051A}" type="parTrans" cxnId="{6BC48964-AC1A-46B3-8558-0ACD942F2548}">
      <dgm:prSet/>
      <dgm:spPr/>
    </dgm:pt>
    <dgm:pt modelId="{F30E29B0-4507-442E-B600-E27C8A78BCDA}" type="sibTrans" cxnId="{6BC48964-AC1A-46B3-8558-0ACD942F2548}">
      <dgm:prSet/>
      <dgm:spPr/>
    </dgm:pt>
    <dgm:pt modelId="{CF0F5484-FDEB-45EF-9A9E-6B4796C1C514}">
      <dgm:prSet phldr="0" custT="1"/>
      <dgm:spPr/>
      <dgm:t>
        <a:bodyPr/>
        <a:lstStyle/>
        <a:p>
          <a:r>
            <a:rPr lang="en-US" sz="2800" b="1" dirty="0">
              <a:solidFill>
                <a:schemeClr val="tx1">
                  <a:lumMod val="49000"/>
                  <a:lumOff val="51000"/>
                </a:schemeClr>
              </a:solidFill>
              <a:latin typeface="Calibri"/>
            </a:rPr>
            <a:t>T-LBL</a:t>
          </a:r>
          <a:r>
            <a:rPr lang="en-US" sz="2800" b="1" dirty="0">
              <a:solidFill>
                <a:schemeClr val="tx1">
                  <a:lumMod val="49000"/>
                  <a:lumOff val="51000"/>
                </a:schemeClr>
              </a:solidFill>
            </a:rPr>
            <a:t>/</a:t>
          </a:r>
          <a:r>
            <a:rPr lang="en-US" sz="2800" b="1" dirty="0" err="1">
              <a:solidFill>
                <a:schemeClr val="tx1">
                  <a:lumMod val="49000"/>
                  <a:lumOff val="51000"/>
                </a:schemeClr>
              </a:solidFill>
            </a:rPr>
            <a:t>LLy</a:t>
          </a:r>
          <a:endParaRPr lang="en-US" sz="2800" b="1" dirty="0">
            <a:solidFill>
              <a:schemeClr val="tx1">
                <a:lumMod val="49000"/>
                <a:lumOff val="51000"/>
              </a:schemeClr>
            </a:solidFill>
          </a:endParaRPr>
        </a:p>
      </dgm:t>
    </dgm:pt>
    <dgm:pt modelId="{03514211-3CC9-4325-80FE-5B1E06F9CF3E}" type="parTrans" cxnId="{E71B4B39-7956-4B8E-8FCB-9C71A92AB8BA}">
      <dgm:prSet/>
      <dgm:spPr/>
    </dgm:pt>
    <dgm:pt modelId="{391C10A9-FA9B-4913-B2D5-D74CFC038AAB}" type="sibTrans" cxnId="{E71B4B39-7956-4B8E-8FCB-9C71A92AB8BA}">
      <dgm:prSet/>
      <dgm:spPr/>
    </dgm:pt>
    <dgm:pt modelId="{4D2AE52F-40E0-4EC4-A545-552359FCD82E}">
      <dgm:prSet phldr="0"/>
      <dgm:spPr/>
      <dgm:t>
        <a:bodyPr/>
        <a:lstStyle/>
        <a:p>
          <a:pPr rtl="0"/>
          <a:r>
            <a:rPr lang="en-US" sz="1600" b="0" dirty="0">
              <a:solidFill>
                <a:schemeClr val="tx1">
                  <a:lumMod val="49000"/>
                  <a:lumOff val="51000"/>
                </a:schemeClr>
              </a:solidFill>
              <a:latin typeface="Calibri"/>
            </a:rPr>
            <a:t>No OS or DFS benefit with addition of nelarabine</a:t>
          </a:r>
        </a:p>
      </dgm:t>
    </dgm:pt>
    <dgm:pt modelId="{C295AEE5-D36A-407E-A01B-FFCEDF60E26B}" type="parTrans" cxnId="{94B791A2-E305-4136-9188-04759AE3A8A6}">
      <dgm:prSet/>
      <dgm:spPr/>
    </dgm:pt>
    <dgm:pt modelId="{83E8E44A-C0F4-4E8A-B1F3-DD1C0B7BEEFA}" type="sibTrans" cxnId="{94B791A2-E305-4136-9188-04759AE3A8A6}">
      <dgm:prSet/>
      <dgm:spPr/>
    </dgm:pt>
    <dgm:pt modelId="{46BB2F58-26BE-4F28-A160-3A9BE65B88E2}" type="pres">
      <dgm:prSet presAssocID="{90EBC573-CF07-4EF0-A8D5-DFFCEB8EB851}" presName="Name0" presStyleCnt="0">
        <dgm:presLayoutVars>
          <dgm:dir/>
          <dgm:animLvl val="lvl"/>
          <dgm:resizeHandles val="exact"/>
        </dgm:presLayoutVars>
      </dgm:prSet>
      <dgm:spPr/>
    </dgm:pt>
    <dgm:pt modelId="{F19B18F0-4437-4FAE-9744-1E04F8D39586}" type="pres">
      <dgm:prSet presAssocID="{E0668082-00AE-4B3F-81FA-BE9BB92C3D81}" presName="linNode" presStyleCnt="0"/>
      <dgm:spPr/>
    </dgm:pt>
    <dgm:pt modelId="{9D78DA8A-A67F-4D0D-9397-2C58DF567E11}" type="pres">
      <dgm:prSet presAssocID="{E0668082-00AE-4B3F-81FA-BE9BB92C3D81}" presName="parTx" presStyleLbl="revTx" presStyleIdx="0" presStyleCnt="2">
        <dgm:presLayoutVars>
          <dgm:chMax val="1"/>
          <dgm:bulletEnabled val="1"/>
        </dgm:presLayoutVars>
      </dgm:prSet>
      <dgm:spPr/>
    </dgm:pt>
    <dgm:pt modelId="{11293F02-7347-45BE-857B-F0C33595C634}" type="pres">
      <dgm:prSet presAssocID="{E0668082-00AE-4B3F-81FA-BE9BB92C3D81}" presName="bracket" presStyleLbl="parChTrans1D1" presStyleIdx="0" presStyleCnt="2"/>
      <dgm:spPr/>
    </dgm:pt>
    <dgm:pt modelId="{D4FDA823-BF5A-4318-834D-26C1EA6060C0}" type="pres">
      <dgm:prSet presAssocID="{E0668082-00AE-4B3F-81FA-BE9BB92C3D81}" presName="spH" presStyleCnt="0"/>
      <dgm:spPr/>
    </dgm:pt>
    <dgm:pt modelId="{E79F6712-9985-4C8E-8734-20D9984638DF}" type="pres">
      <dgm:prSet presAssocID="{E0668082-00AE-4B3F-81FA-BE9BB92C3D81}" presName="desTx" presStyleLbl="node1" presStyleIdx="0" presStyleCnt="2">
        <dgm:presLayoutVars>
          <dgm:bulletEnabled val="1"/>
        </dgm:presLayoutVars>
      </dgm:prSet>
      <dgm:spPr/>
    </dgm:pt>
    <dgm:pt modelId="{953FD3E2-4013-4D45-BE59-B4FD0B469544}" type="pres">
      <dgm:prSet presAssocID="{FD1FAD5B-01C0-435D-9FCC-C102D39FE1E6}" presName="spV" presStyleCnt="0"/>
      <dgm:spPr/>
    </dgm:pt>
    <dgm:pt modelId="{FBD4B899-CC9B-4F20-9275-04AE908987D1}" type="pres">
      <dgm:prSet presAssocID="{CF0F5484-FDEB-45EF-9A9E-6B4796C1C514}" presName="linNode" presStyleCnt="0"/>
      <dgm:spPr/>
    </dgm:pt>
    <dgm:pt modelId="{7168AE1E-CC95-46BF-AD7E-697175B3EE04}" type="pres">
      <dgm:prSet presAssocID="{CF0F5484-FDEB-45EF-9A9E-6B4796C1C514}" presName="parTx" presStyleLbl="revTx" presStyleIdx="1" presStyleCnt="2">
        <dgm:presLayoutVars>
          <dgm:chMax val="1"/>
          <dgm:bulletEnabled val="1"/>
        </dgm:presLayoutVars>
      </dgm:prSet>
      <dgm:spPr/>
    </dgm:pt>
    <dgm:pt modelId="{2C7DAFA0-98F4-436F-A620-812F8A6A1834}" type="pres">
      <dgm:prSet presAssocID="{CF0F5484-FDEB-45EF-9A9E-6B4796C1C514}" presName="bracket" presStyleLbl="parChTrans1D1" presStyleIdx="1" presStyleCnt="2"/>
      <dgm:spPr/>
    </dgm:pt>
    <dgm:pt modelId="{9181E0C9-7F5F-4AC9-9EE7-96FB480F8D11}" type="pres">
      <dgm:prSet presAssocID="{CF0F5484-FDEB-45EF-9A9E-6B4796C1C514}" presName="spH" presStyleCnt="0"/>
      <dgm:spPr/>
    </dgm:pt>
    <dgm:pt modelId="{1D3851A6-8552-4B09-8848-1D6B1F425E1D}" type="pres">
      <dgm:prSet presAssocID="{CF0F5484-FDEB-45EF-9A9E-6B4796C1C514}" presName="desTx" presStyleLbl="node1" presStyleIdx="1" presStyleCnt="2">
        <dgm:presLayoutVars>
          <dgm:bulletEnabled val="1"/>
        </dgm:presLayoutVars>
      </dgm:prSet>
      <dgm:spPr/>
    </dgm:pt>
  </dgm:ptLst>
  <dgm:cxnLst>
    <dgm:cxn modelId="{F8368211-7D0B-4806-9499-6E42F0536570}" type="presOf" srcId="{CF0F5484-FDEB-45EF-9A9E-6B4796C1C514}" destId="{7168AE1E-CC95-46BF-AD7E-697175B3EE04}" srcOrd="0" destOrd="0" presId="urn:diagrams.loki3.com/BracketList"/>
    <dgm:cxn modelId="{50CBCF2A-FA58-4089-95E6-45C4E4E881D0}" srcId="{E0668082-00AE-4B3F-81FA-BE9BB92C3D81}" destId="{F81C9E13-FC23-4D8B-88E2-1BD8BD1060F6}" srcOrd="1" destOrd="0" parTransId="{FA2772D9-407B-49C9-A34C-69DC93A5E898}" sibTransId="{F4B9AB49-ACAD-4FF1-8861-DB866276272E}"/>
    <dgm:cxn modelId="{ABFD2A34-9724-4FA9-AF1F-8DC981530C35}" type="presOf" srcId="{90EBC573-CF07-4EF0-A8D5-DFFCEB8EB851}" destId="{46BB2F58-26BE-4F28-A160-3A9BE65B88E2}" srcOrd="0" destOrd="0" presId="urn:diagrams.loki3.com/BracketList"/>
    <dgm:cxn modelId="{E71B4B39-7956-4B8E-8FCB-9C71A92AB8BA}" srcId="{90EBC573-CF07-4EF0-A8D5-DFFCEB8EB851}" destId="{CF0F5484-FDEB-45EF-9A9E-6B4796C1C514}" srcOrd="1" destOrd="0" parTransId="{03514211-3CC9-4325-80FE-5B1E06F9CF3E}" sibTransId="{391C10A9-FA9B-4913-B2D5-D74CFC038AAB}"/>
    <dgm:cxn modelId="{6BC48964-AC1A-46B3-8558-0ACD942F2548}" srcId="{F81C9E13-FC23-4D8B-88E2-1BD8BD1060F6}" destId="{E5633DEB-BDE9-4A2C-AD38-858335B49211}" srcOrd="0" destOrd="0" parTransId="{AA4BFC58-CEFA-402A-9EAE-8DE4F7E6051A}" sibTransId="{F30E29B0-4507-442E-B600-E27C8A78BCDA}"/>
    <dgm:cxn modelId="{34F4F853-831B-4BF1-8E93-E2E9A9719D09}" type="presOf" srcId="{E0668082-00AE-4B3F-81FA-BE9BB92C3D81}" destId="{9D78DA8A-A67F-4D0D-9397-2C58DF567E11}" srcOrd="0" destOrd="0" presId="urn:diagrams.loki3.com/BracketList"/>
    <dgm:cxn modelId="{86322855-B1DA-4449-9FC7-AD998BCBCF8C}" srcId="{E0668082-00AE-4B3F-81FA-BE9BB92C3D81}" destId="{EEA24CB7-B4F5-47D3-A8F5-D1A8630084C7}" srcOrd="0" destOrd="0" parTransId="{46A40A54-49BF-49B1-AFEB-E1AAC811F793}" sibTransId="{4CF13610-7AAE-4332-9751-34505B992965}"/>
    <dgm:cxn modelId="{3B0C00A1-A864-4FBA-8AFB-B933F9AE02A8}" srcId="{EEA24CB7-B4F5-47D3-A8F5-D1A8630084C7}" destId="{D42CCC6A-3242-4C34-968E-23BF0DFC7E63}" srcOrd="0" destOrd="0" parTransId="{08C25CB5-9007-42FE-8F93-165BB575A948}" sibTransId="{8F44D7B2-0492-471C-9CDE-8E058DFD5F1E}"/>
    <dgm:cxn modelId="{94B791A2-E305-4136-9188-04759AE3A8A6}" srcId="{CF0F5484-FDEB-45EF-9A9E-6B4796C1C514}" destId="{4D2AE52F-40E0-4EC4-A545-552359FCD82E}" srcOrd="0" destOrd="0" parTransId="{C295AEE5-D36A-407E-A01B-FFCEDF60E26B}" sibTransId="{83E8E44A-C0F4-4E8A-B1F3-DD1C0B7BEEFA}"/>
    <dgm:cxn modelId="{C29552A3-B129-45DB-A9DB-0F66E73EAFF3}" type="presOf" srcId="{D42CCC6A-3242-4C34-968E-23BF0DFC7E63}" destId="{E79F6712-9985-4C8E-8734-20D9984638DF}" srcOrd="0" destOrd="1" presId="urn:diagrams.loki3.com/BracketList"/>
    <dgm:cxn modelId="{E51F72AA-2701-4D1D-B2DE-A5970A888C66}" type="presOf" srcId="{EEA24CB7-B4F5-47D3-A8F5-D1A8630084C7}" destId="{E79F6712-9985-4C8E-8734-20D9984638DF}" srcOrd="0" destOrd="0" presId="urn:diagrams.loki3.com/BracketList"/>
    <dgm:cxn modelId="{9E525DC0-5BA1-48AF-A595-3A5CAF07525C}" type="presOf" srcId="{E5633DEB-BDE9-4A2C-AD38-858335B49211}" destId="{E79F6712-9985-4C8E-8734-20D9984638DF}" srcOrd="0" destOrd="4" presId="urn:diagrams.loki3.com/BracketList"/>
    <dgm:cxn modelId="{3AAF51CD-F3B1-4361-BC8E-E543FCF593D9}" srcId="{EEA24CB7-B4F5-47D3-A8F5-D1A8630084C7}" destId="{DE7F374B-B371-4C4B-8F49-6A01DF7856A4}" srcOrd="1" destOrd="0" parTransId="{70EE2268-490B-4F9B-917A-95EFFAE97A34}" sibTransId="{91E531FE-31C4-46B0-A43E-16C2897F4C0C}"/>
    <dgm:cxn modelId="{271088DA-9170-4071-BC15-0F04C6B47946}" type="presOf" srcId="{DE7F374B-B371-4C4B-8F49-6A01DF7856A4}" destId="{E79F6712-9985-4C8E-8734-20D9984638DF}" srcOrd="0" destOrd="2" presId="urn:diagrams.loki3.com/BracketList"/>
    <dgm:cxn modelId="{C082C6DE-1B37-4597-841D-95288F9D27FC}" srcId="{90EBC573-CF07-4EF0-A8D5-DFFCEB8EB851}" destId="{E0668082-00AE-4B3F-81FA-BE9BB92C3D81}" srcOrd="0" destOrd="0" parTransId="{ED5525CA-BD58-4B8E-A52F-5820F91DF507}" sibTransId="{FD1FAD5B-01C0-435D-9FCC-C102D39FE1E6}"/>
    <dgm:cxn modelId="{AC343AE0-EED5-4D18-B91A-C3F6FB7B721D}" type="presOf" srcId="{F81C9E13-FC23-4D8B-88E2-1BD8BD1060F6}" destId="{E79F6712-9985-4C8E-8734-20D9984638DF}" srcOrd="0" destOrd="3" presId="urn:diagrams.loki3.com/BracketList"/>
    <dgm:cxn modelId="{BF902CF5-CB09-4D17-B35B-1D3CD8A3BE18}" type="presOf" srcId="{4D2AE52F-40E0-4EC4-A545-552359FCD82E}" destId="{1D3851A6-8552-4B09-8848-1D6B1F425E1D}" srcOrd="0" destOrd="0" presId="urn:diagrams.loki3.com/BracketList"/>
    <dgm:cxn modelId="{79B7955E-8390-460E-8638-67B3A46626E1}" type="presParOf" srcId="{46BB2F58-26BE-4F28-A160-3A9BE65B88E2}" destId="{F19B18F0-4437-4FAE-9744-1E04F8D39586}" srcOrd="0" destOrd="0" presId="urn:diagrams.loki3.com/BracketList"/>
    <dgm:cxn modelId="{82E88231-4902-4CA6-AEC2-4A7DCE46C70A}" type="presParOf" srcId="{F19B18F0-4437-4FAE-9744-1E04F8D39586}" destId="{9D78DA8A-A67F-4D0D-9397-2C58DF567E11}" srcOrd="0" destOrd="0" presId="urn:diagrams.loki3.com/BracketList"/>
    <dgm:cxn modelId="{1017F17B-272E-49FD-8FEB-A35F9EA201ED}" type="presParOf" srcId="{F19B18F0-4437-4FAE-9744-1E04F8D39586}" destId="{11293F02-7347-45BE-857B-F0C33595C634}" srcOrd="1" destOrd="0" presId="urn:diagrams.loki3.com/BracketList"/>
    <dgm:cxn modelId="{E9871E46-7BC0-4303-A94A-87FBC436BD66}" type="presParOf" srcId="{F19B18F0-4437-4FAE-9744-1E04F8D39586}" destId="{D4FDA823-BF5A-4318-834D-26C1EA6060C0}" srcOrd="2" destOrd="0" presId="urn:diagrams.loki3.com/BracketList"/>
    <dgm:cxn modelId="{5883764A-62FB-477C-85D0-D78E9AE353AB}" type="presParOf" srcId="{F19B18F0-4437-4FAE-9744-1E04F8D39586}" destId="{E79F6712-9985-4C8E-8734-20D9984638DF}" srcOrd="3" destOrd="0" presId="urn:diagrams.loki3.com/BracketList"/>
    <dgm:cxn modelId="{181C2EBC-2EDA-4F16-A2A7-C3EBC5761019}" type="presParOf" srcId="{46BB2F58-26BE-4F28-A160-3A9BE65B88E2}" destId="{953FD3E2-4013-4D45-BE59-B4FD0B469544}" srcOrd="1" destOrd="0" presId="urn:diagrams.loki3.com/BracketList"/>
    <dgm:cxn modelId="{64FB19D8-01FF-42ED-AD79-2C748E564A7F}" type="presParOf" srcId="{46BB2F58-26BE-4F28-A160-3A9BE65B88E2}" destId="{FBD4B899-CC9B-4F20-9275-04AE908987D1}" srcOrd="2" destOrd="0" presId="urn:diagrams.loki3.com/BracketList"/>
    <dgm:cxn modelId="{3F061871-F193-4B3C-95EF-F4E42C16A0CA}" type="presParOf" srcId="{FBD4B899-CC9B-4F20-9275-04AE908987D1}" destId="{7168AE1E-CC95-46BF-AD7E-697175B3EE04}" srcOrd="0" destOrd="0" presId="urn:diagrams.loki3.com/BracketList"/>
    <dgm:cxn modelId="{743F6E8A-DE0B-4FDF-8B79-EEAD4E03ACBB}" type="presParOf" srcId="{FBD4B899-CC9B-4F20-9275-04AE908987D1}" destId="{2C7DAFA0-98F4-436F-A620-812F8A6A1834}" srcOrd="1" destOrd="0" presId="urn:diagrams.loki3.com/BracketList"/>
    <dgm:cxn modelId="{DCA34C38-4D06-4436-B351-AC0E46CDCF4B}" type="presParOf" srcId="{FBD4B899-CC9B-4F20-9275-04AE908987D1}" destId="{9181E0C9-7F5F-4AC9-9EE7-96FB480F8D11}" srcOrd="2" destOrd="0" presId="urn:diagrams.loki3.com/BracketList"/>
    <dgm:cxn modelId="{68D2F33C-99DA-4334-8044-03F6BC12FA54}" type="presParOf" srcId="{FBD4B899-CC9B-4F20-9275-04AE908987D1}" destId="{1D3851A6-8552-4B09-8848-1D6B1F425E1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375EB060-CB16-410B-B719-7A4D7C4B2403}">
      <dgm:prSet phldr="0" custT="1"/>
      <dgm:spPr/>
      <dgm:t>
        <a:bodyPr/>
        <a:lstStyle/>
        <a:p>
          <a:pPr rtl="0"/>
          <a:r>
            <a:rPr lang="en-US" sz="2800" b="1" dirty="0">
              <a:solidFill>
                <a:schemeClr val="tx1">
                  <a:lumMod val="49000"/>
                  <a:lumOff val="51000"/>
                </a:schemeClr>
              </a:solidFill>
              <a:latin typeface="Calibri"/>
            </a:rPr>
            <a:t>T-ALL</a:t>
          </a:r>
        </a:p>
      </dgm:t>
    </dgm:pt>
    <dgm:pt modelId="{75086E3B-095D-4020-A5C6-4BDC34F5FE67}" type="parTrans" cxnId="{C0F29EA0-DAB5-4C1D-9F1A-5616853BA9E4}">
      <dgm:prSet/>
      <dgm:spPr/>
    </dgm:pt>
    <dgm:pt modelId="{E85D0479-0C33-4F49-8BBB-110959971BD1}" type="sibTrans" cxnId="{C0F29EA0-DAB5-4C1D-9F1A-5616853BA9E4}">
      <dgm:prSet/>
      <dgm:spPr/>
    </dgm:pt>
    <dgm:pt modelId="{04E9FE90-4B8A-4101-882B-4A0308F13838}">
      <dgm:prSet phldr="0" custT="1"/>
      <dgm:spPr/>
      <dgm:t>
        <a:bodyPr/>
        <a:lstStyle/>
        <a:p>
          <a:r>
            <a:rPr lang="en-US" sz="2800" b="1" dirty="0">
              <a:solidFill>
                <a:schemeClr val="tx1">
                  <a:lumMod val="49000"/>
                  <a:lumOff val="51000"/>
                </a:schemeClr>
              </a:solidFill>
              <a:latin typeface="Calibri"/>
            </a:rPr>
            <a:t>T-LBL/</a:t>
          </a:r>
          <a:r>
            <a:rPr lang="en-US" sz="2800" b="1" dirty="0" err="1">
              <a:solidFill>
                <a:schemeClr val="tx1">
                  <a:lumMod val="49000"/>
                  <a:lumOff val="51000"/>
                </a:schemeClr>
              </a:solidFill>
              <a:latin typeface="Calibri"/>
            </a:rPr>
            <a:t>LLy</a:t>
          </a:r>
          <a:endParaRPr lang="en-US" sz="2800" b="1" dirty="0">
            <a:solidFill>
              <a:schemeClr val="tx1">
                <a:lumMod val="49000"/>
                <a:lumOff val="51000"/>
              </a:schemeClr>
            </a:solidFill>
            <a:latin typeface="Calibri"/>
          </a:endParaRPr>
        </a:p>
      </dgm:t>
    </dgm:pt>
    <dgm:pt modelId="{420C02FC-5D35-435A-8B69-88C2F5A8E4A1}" type="parTrans" cxnId="{F6186F8B-DDFF-4FCC-98E4-8225BBCECC32}">
      <dgm:prSet/>
      <dgm:spPr/>
    </dgm:pt>
    <dgm:pt modelId="{3D0A2E1F-9A4E-4610-83F8-4285810BB91B}" type="sibTrans" cxnId="{F6186F8B-DDFF-4FCC-98E4-8225BBCECC32}">
      <dgm:prSet/>
      <dgm:spPr/>
    </dgm:pt>
    <dgm:pt modelId="{3DFA6D34-3877-4DF9-8E02-BDDA78B0D0EA}">
      <dgm:prSet phldr="0"/>
      <dgm:spPr/>
      <dgm:t>
        <a:bodyPr/>
        <a:lstStyle/>
        <a:p>
          <a:pPr rtl="0"/>
          <a:r>
            <a:rPr lang="en-US" sz="1900" b="0" dirty="0">
              <a:solidFill>
                <a:schemeClr val="tx1">
                  <a:lumMod val="49000"/>
                  <a:lumOff val="51000"/>
                </a:schemeClr>
              </a:solidFill>
              <a:latin typeface="Calibri"/>
            </a:rPr>
            <a:t>Improved EFS (RR=1.12, 95C%CI, 1.01-1.27) and OS (RR=1.13, 95%CI, 1.03-1.24) with bortezomib </a:t>
          </a:r>
        </a:p>
      </dgm:t>
    </dgm:pt>
    <dgm:pt modelId="{413B88D0-941D-47B3-89C6-A0945C17FD56}" type="parTrans" cxnId="{A2B49412-82E8-421B-A509-14313BE1AB90}">
      <dgm:prSet/>
      <dgm:spPr/>
    </dgm:pt>
    <dgm:pt modelId="{8441CF4F-7AD5-4E79-8EDF-4BA394FF0D16}" type="sibTrans" cxnId="{A2B49412-82E8-421B-A509-14313BE1AB90}">
      <dgm:prSet/>
      <dgm:spPr/>
    </dgm:pt>
    <dgm:pt modelId="{8AD00769-08E7-444E-8507-63B3B3145A45}">
      <dgm:prSet phldr="0"/>
      <dgm:spPr/>
      <dgm:t>
        <a:bodyPr/>
        <a:lstStyle/>
        <a:p>
          <a:pPr rtl="0"/>
          <a:r>
            <a:rPr lang="en-US" sz="1500" b="0" dirty="0">
              <a:solidFill>
                <a:schemeClr val="tx1">
                  <a:lumMod val="49000"/>
                  <a:lumOff val="51000"/>
                </a:schemeClr>
              </a:solidFill>
              <a:latin typeface="Calibri"/>
            </a:rPr>
            <a:t>No panel recommendation for or against bortezomib for AYAs </a:t>
          </a:r>
        </a:p>
      </dgm:t>
    </dgm:pt>
    <dgm:pt modelId="{F348A252-5EE8-49FE-AD1D-51A2587F31E7}" type="parTrans" cxnId="{1ACB5883-A876-49C7-A50B-B6D4D9DBE3B6}">
      <dgm:prSet/>
      <dgm:spPr/>
    </dgm:pt>
    <dgm:pt modelId="{7BEA6BFD-F61C-485C-A7F8-C4C0957DBFDC}" type="sibTrans" cxnId="{1ACB5883-A876-49C7-A50B-B6D4D9DBE3B6}">
      <dgm:prSet/>
      <dgm:spPr/>
    </dgm:pt>
    <dgm:pt modelId="{14B7B189-92E8-4072-8CDD-309FB602FF7E}">
      <dgm:prSet phldr="0"/>
      <dgm:spPr/>
      <dgm:t>
        <a:bodyPr/>
        <a:lstStyle/>
        <a:p>
          <a:pPr rtl="0"/>
          <a:r>
            <a:rPr lang="en-US" sz="1600" b="0" dirty="0">
              <a:solidFill>
                <a:schemeClr val="tx1">
                  <a:lumMod val="49000"/>
                  <a:lumOff val="51000"/>
                </a:schemeClr>
              </a:solidFill>
              <a:latin typeface="Calibri"/>
            </a:rPr>
            <a:t> No statistically significant OS or DFS benefit with addition of bortezomib</a:t>
          </a:r>
        </a:p>
      </dgm:t>
    </dgm:pt>
    <dgm:pt modelId="{47153C52-7468-46FF-A844-E5B7D29743BD}" type="parTrans" cxnId="{66ED3065-9D06-4C21-A069-71F1D4E6437D}">
      <dgm:prSet/>
      <dgm:spPr/>
    </dgm:pt>
    <dgm:pt modelId="{FCBCA701-5229-42CA-99FF-616843E94045}" type="sibTrans" cxnId="{66ED3065-9D06-4C21-A069-71F1D4E6437D}">
      <dgm:prSet/>
      <dgm:spPr/>
    </dgm:pt>
    <dgm:pt modelId="{DDE38C93-A9FC-4B93-81DE-F74CC5267346}">
      <dgm:prSet phldr="0"/>
      <dgm:spPr/>
      <dgm:t>
        <a:bodyPr/>
        <a:lstStyle/>
        <a:p>
          <a:r>
            <a:rPr lang="en-US" sz="1100" b="0" dirty="0">
              <a:solidFill>
                <a:schemeClr val="tx1">
                  <a:lumMod val="49000"/>
                  <a:lumOff val="51000"/>
                </a:schemeClr>
              </a:solidFill>
              <a:latin typeface="Calibri"/>
            </a:rPr>
            <a:t>Possible benefit in the youngest adolescents.</a:t>
          </a:r>
          <a:endParaRPr lang="en-US" dirty="0">
            <a:solidFill>
              <a:schemeClr val="tx1">
                <a:lumMod val="49000"/>
                <a:lumOff val="51000"/>
              </a:schemeClr>
            </a:solidFill>
          </a:endParaRPr>
        </a:p>
      </dgm:t>
    </dgm:pt>
    <dgm:pt modelId="{8B317519-E64C-47C2-8F1F-1D8D7556177B}" type="parTrans" cxnId="{45D04803-1D71-4CD3-B5BD-DA193E602604}">
      <dgm:prSet/>
      <dgm:spPr/>
    </dgm:pt>
    <dgm:pt modelId="{1013D95D-51A2-4F90-A461-43CF6F04574F}" type="sibTrans" cxnId="{45D04803-1D71-4CD3-B5BD-DA193E602604}">
      <dgm:prSet/>
      <dgm:spPr/>
    </dgm:pt>
    <dgm:pt modelId="{C01DE86F-C5AF-4B30-A657-20C0E531BA22}">
      <dgm:prSet phldr="0"/>
      <dgm:spPr/>
      <dgm:t>
        <a:bodyPr/>
        <a:lstStyle/>
        <a:p>
          <a:pPr rtl="0"/>
          <a:r>
            <a:rPr lang="en-US" sz="1100" b="0" dirty="0">
              <a:solidFill>
                <a:schemeClr val="tx1">
                  <a:lumMod val="49000"/>
                  <a:lumOff val="51000"/>
                </a:schemeClr>
              </a:solidFill>
              <a:latin typeface="Calibri"/>
            </a:rPr>
            <a:t>Only ~20% of patients &gt;16 years.</a:t>
          </a:r>
          <a:endParaRPr lang="en-US" sz="900" b="0" dirty="0">
            <a:solidFill>
              <a:schemeClr val="tx1">
                <a:lumMod val="49000"/>
                <a:lumOff val="51000"/>
              </a:schemeClr>
            </a:solidFill>
            <a:latin typeface="Calibri"/>
          </a:endParaRPr>
        </a:p>
      </dgm:t>
    </dgm:pt>
    <dgm:pt modelId="{BE828AA1-C4B0-4236-8751-792DD099D33D}" type="parTrans" cxnId="{F1269BD4-35DA-4FED-A7F9-DD535B0FC9F8}">
      <dgm:prSet/>
      <dgm:spPr/>
    </dgm:pt>
    <dgm:pt modelId="{FE9BBF36-497B-4369-8829-4B1DF698818D}" type="sibTrans" cxnId="{F1269BD4-35DA-4FED-A7F9-DD535B0FC9F8}">
      <dgm:prSet/>
      <dgm:spPr/>
    </dgm:pt>
    <dgm:pt modelId="{DCB8E310-39CC-41A0-9725-461C7C545840}">
      <dgm:prSet phldr="0"/>
      <dgm:spPr/>
      <dgm:t>
        <a:bodyPr/>
        <a:lstStyle/>
        <a:p>
          <a:pPr rtl="0"/>
          <a:r>
            <a:rPr lang="en-US" sz="1600" b="0" dirty="0">
              <a:solidFill>
                <a:schemeClr val="tx1">
                  <a:lumMod val="49000"/>
                  <a:lumOff val="51000"/>
                </a:schemeClr>
              </a:solidFill>
              <a:latin typeface="Calibri"/>
            </a:rPr>
            <a:t>Suggest against addition of bortezomib in T-ALL</a:t>
          </a:r>
        </a:p>
      </dgm:t>
    </dgm:pt>
    <dgm:pt modelId="{91BE21F9-CBD5-4233-91EE-3A905DDEBE5A}" type="parTrans" cxnId="{6AD049FB-57D7-4FF7-9818-C55FDBDA8727}">
      <dgm:prSet/>
      <dgm:spPr/>
    </dgm:pt>
    <dgm:pt modelId="{370FE150-3E64-47F6-B696-B319CD896000}" type="sibTrans" cxnId="{6AD049FB-57D7-4FF7-9818-C55FDBDA8727}">
      <dgm:prSet/>
      <dgm:spPr/>
    </dgm:pt>
    <dgm:pt modelId="{46BB2F58-26BE-4F28-A160-3A9BE65B88E2}" type="pres">
      <dgm:prSet presAssocID="{90EBC573-CF07-4EF0-A8D5-DFFCEB8EB851}" presName="Name0" presStyleCnt="0">
        <dgm:presLayoutVars>
          <dgm:dir/>
          <dgm:animLvl val="lvl"/>
          <dgm:resizeHandles val="exact"/>
        </dgm:presLayoutVars>
      </dgm:prSet>
      <dgm:spPr/>
    </dgm:pt>
    <dgm:pt modelId="{B7969C93-DFE8-4FE6-86F0-8E4BE78EC10C}" type="pres">
      <dgm:prSet presAssocID="{375EB060-CB16-410B-B719-7A4D7C4B2403}" presName="linNode" presStyleCnt="0"/>
      <dgm:spPr/>
    </dgm:pt>
    <dgm:pt modelId="{59243120-FB04-4255-918D-874BA7600E7A}" type="pres">
      <dgm:prSet presAssocID="{375EB060-CB16-410B-B719-7A4D7C4B2403}" presName="parTx" presStyleLbl="revTx" presStyleIdx="0" presStyleCnt="2">
        <dgm:presLayoutVars>
          <dgm:chMax val="1"/>
          <dgm:bulletEnabled val="1"/>
        </dgm:presLayoutVars>
      </dgm:prSet>
      <dgm:spPr/>
    </dgm:pt>
    <dgm:pt modelId="{E928CADF-45F8-4F12-B3FD-D9866BE69910}" type="pres">
      <dgm:prSet presAssocID="{375EB060-CB16-410B-B719-7A4D7C4B2403}" presName="bracket" presStyleLbl="parChTrans1D1" presStyleIdx="0" presStyleCnt="2"/>
      <dgm:spPr/>
    </dgm:pt>
    <dgm:pt modelId="{0946039D-F909-44CB-977D-D74353403948}" type="pres">
      <dgm:prSet presAssocID="{375EB060-CB16-410B-B719-7A4D7C4B2403}" presName="spH" presStyleCnt="0"/>
      <dgm:spPr/>
    </dgm:pt>
    <dgm:pt modelId="{6363F93C-2EA1-4D99-8EFF-DBFFD178B35E}" type="pres">
      <dgm:prSet presAssocID="{375EB060-CB16-410B-B719-7A4D7C4B2403}" presName="desTx" presStyleLbl="node1" presStyleIdx="0" presStyleCnt="2">
        <dgm:presLayoutVars>
          <dgm:bulletEnabled val="1"/>
        </dgm:presLayoutVars>
      </dgm:prSet>
      <dgm:spPr/>
    </dgm:pt>
    <dgm:pt modelId="{7DD1C1D0-8C97-44C3-9378-A4D2B47C1D37}" type="pres">
      <dgm:prSet presAssocID="{E85D0479-0C33-4F49-8BBB-110959971BD1}" presName="spV" presStyleCnt="0"/>
      <dgm:spPr/>
    </dgm:pt>
    <dgm:pt modelId="{44C429D7-F338-4A6D-AE34-7388326D06D0}" type="pres">
      <dgm:prSet presAssocID="{04E9FE90-4B8A-4101-882B-4A0308F13838}" presName="linNode" presStyleCnt="0"/>
      <dgm:spPr/>
    </dgm:pt>
    <dgm:pt modelId="{0EDD703D-583A-4F4E-9FA6-E8F5195C92D7}" type="pres">
      <dgm:prSet presAssocID="{04E9FE90-4B8A-4101-882B-4A0308F13838}" presName="parTx" presStyleLbl="revTx" presStyleIdx="1" presStyleCnt="2">
        <dgm:presLayoutVars>
          <dgm:chMax val="1"/>
          <dgm:bulletEnabled val="1"/>
        </dgm:presLayoutVars>
      </dgm:prSet>
      <dgm:spPr/>
    </dgm:pt>
    <dgm:pt modelId="{24D4630D-040B-4F0B-927C-36F3A5B610D3}" type="pres">
      <dgm:prSet presAssocID="{04E9FE90-4B8A-4101-882B-4A0308F13838}" presName="bracket" presStyleLbl="parChTrans1D1" presStyleIdx="1" presStyleCnt="2"/>
      <dgm:spPr/>
    </dgm:pt>
    <dgm:pt modelId="{BD2A6AF2-FB6A-41D6-9198-4E56211D8F4B}" type="pres">
      <dgm:prSet presAssocID="{04E9FE90-4B8A-4101-882B-4A0308F13838}" presName="spH" presStyleCnt="0"/>
      <dgm:spPr/>
    </dgm:pt>
    <dgm:pt modelId="{821BECCB-6B91-4C4E-956C-7ACA23BDDD5C}" type="pres">
      <dgm:prSet presAssocID="{04E9FE90-4B8A-4101-882B-4A0308F13838}" presName="desTx" presStyleLbl="node1" presStyleIdx="1" presStyleCnt="2">
        <dgm:presLayoutVars>
          <dgm:bulletEnabled val="1"/>
        </dgm:presLayoutVars>
      </dgm:prSet>
      <dgm:spPr/>
    </dgm:pt>
  </dgm:ptLst>
  <dgm:cxnLst>
    <dgm:cxn modelId="{45D04803-1D71-4CD3-B5BD-DA193E602604}" srcId="{8AD00769-08E7-444E-8507-63B3B3145A45}" destId="{DDE38C93-A9FC-4B93-81DE-F74CC5267346}" srcOrd="1" destOrd="0" parTransId="{8B317519-E64C-47C2-8F1F-1D8D7556177B}" sibTransId="{1013D95D-51A2-4F90-A461-43CF6F04574F}"/>
    <dgm:cxn modelId="{A2B49412-82E8-421B-A509-14313BE1AB90}" srcId="{04E9FE90-4B8A-4101-882B-4A0308F13838}" destId="{3DFA6D34-3877-4DF9-8E02-BDDA78B0D0EA}" srcOrd="0" destOrd="0" parTransId="{413B88D0-941D-47B3-89C6-A0945C17FD56}" sibTransId="{8441CF4F-7AD5-4E79-8EDF-4BA394FF0D16}"/>
    <dgm:cxn modelId="{ABFD2A34-9724-4FA9-AF1F-8DC981530C35}" type="presOf" srcId="{90EBC573-CF07-4EF0-A8D5-DFFCEB8EB851}" destId="{46BB2F58-26BE-4F28-A160-3A9BE65B88E2}" srcOrd="0" destOrd="0" presId="urn:diagrams.loki3.com/BracketList"/>
    <dgm:cxn modelId="{1D1F2F38-853E-4DBA-8354-7525119C0C9F}" type="presOf" srcId="{8AD00769-08E7-444E-8507-63B3B3145A45}" destId="{821BECCB-6B91-4C4E-956C-7ACA23BDDD5C}" srcOrd="0" destOrd="1" presId="urn:diagrams.loki3.com/BracketList"/>
    <dgm:cxn modelId="{4068BD3A-C128-4B82-9517-384DD92A570F}" type="presOf" srcId="{14B7B189-92E8-4072-8CDD-309FB602FF7E}" destId="{6363F93C-2EA1-4D99-8EFF-DBFFD178B35E}" srcOrd="0" destOrd="0" presId="urn:diagrams.loki3.com/BracketList"/>
    <dgm:cxn modelId="{1155295C-8F5C-46C2-8784-1192A7062131}" type="presOf" srcId="{375EB060-CB16-410B-B719-7A4D7C4B2403}" destId="{59243120-FB04-4255-918D-874BA7600E7A}" srcOrd="0" destOrd="0" presId="urn:diagrams.loki3.com/BracketList"/>
    <dgm:cxn modelId="{66ED3065-9D06-4C21-A069-71F1D4E6437D}" srcId="{375EB060-CB16-410B-B719-7A4D7C4B2403}" destId="{14B7B189-92E8-4072-8CDD-309FB602FF7E}" srcOrd="0" destOrd="0" parTransId="{47153C52-7468-46FF-A844-E5B7D29743BD}" sibTransId="{FCBCA701-5229-42CA-99FF-616843E94045}"/>
    <dgm:cxn modelId="{FCDC5A4B-8D14-4560-824F-BC6BCCBC1377}" type="presOf" srcId="{3DFA6D34-3877-4DF9-8E02-BDDA78B0D0EA}" destId="{821BECCB-6B91-4C4E-956C-7ACA23BDDD5C}" srcOrd="0" destOrd="0" presId="urn:diagrams.loki3.com/BracketList"/>
    <dgm:cxn modelId="{BD04A652-7765-4AC9-924B-80FD3E0B9BD6}" type="presOf" srcId="{DCB8E310-39CC-41A0-9725-461C7C545840}" destId="{6363F93C-2EA1-4D99-8EFF-DBFFD178B35E}" srcOrd="0" destOrd="1" presId="urn:diagrams.loki3.com/BracketList"/>
    <dgm:cxn modelId="{3C855158-096D-4190-93E3-FF351E3F2AF5}" type="presOf" srcId="{04E9FE90-4B8A-4101-882B-4A0308F13838}" destId="{0EDD703D-583A-4F4E-9FA6-E8F5195C92D7}" srcOrd="0" destOrd="0" presId="urn:diagrams.loki3.com/BracketList"/>
    <dgm:cxn modelId="{1ACB5883-A876-49C7-A50B-B6D4D9DBE3B6}" srcId="{04E9FE90-4B8A-4101-882B-4A0308F13838}" destId="{8AD00769-08E7-444E-8507-63B3B3145A45}" srcOrd="1" destOrd="0" parTransId="{F348A252-5EE8-49FE-AD1D-51A2587F31E7}" sibTransId="{7BEA6BFD-F61C-485C-A7F8-C4C0957DBFDC}"/>
    <dgm:cxn modelId="{6950068A-DF1B-4FCF-B5AB-48ACF62BF89F}" type="presOf" srcId="{C01DE86F-C5AF-4B30-A657-20C0E531BA22}" destId="{821BECCB-6B91-4C4E-956C-7ACA23BDDD5C}" srcOrd="0" destOrd="2" presId="urn:diagrams.loki3.com/BracketList"/>
    <dgm:cxn modelId="{F6186F8B-DDFF-4FCC-98E4-8225BBCECC32}" srcId="{90EBC573-CF07-4EF0-A8D5-DFFCEB8EB851}" destId="{04E9FE90-4B8A-4101-882B-4A0308F13838}" srcOrd="1" destOrd="0" parTransId="{420C02FC-5D35-435A-8B69-88C2F5A8E4A1}" sibTransId="{3D0A2E1F-9A4E-4610-83F8-4285810BB91B}"/>
    <dgm:cxn modelId="{5D94DA96-B674-4BAD-AA0F-0B28521DF7F1}" type="presOf" srcId="{DDE38C93-A9FC-4B93-81DE-F74CC5267346}" destId="{821BECCB-6B91-4C4E-956C-7ACA23BDDD5C}" srcOrd="0" destOrd="3" presId="urn:diagrams.loki3.com/BracketList"/>
    <dgm:cxn modelId="{C0F29EA0-DAB5-4C1D-9F1A-5616853BA9E4}" srcId="{90EBC573-CF07-4EF0-A8D5-DFFCEB8EB851}" destId="{375EB060-CB16-410B-B719-7A4D7C4B2403}" srcOrd="0" destOrd="0" parTransId="{75086E3B-095D-4020-A5C6-4BDC34F5FE67}" sibTransId="{E85D0479-0C33-4F49-8BBB-110959971BD1}"/>
    <dgm:cxn modelId="{F1269BD4-35DA-4FED-A7F9-DD535B0FC9F8}" srcId="{8AD00769-08E7-444E-8507-63B3B3145A45}" destId="{C01DE86F-C5AF-4B30-A657-20C0E531BA22}" srcOrd="0" destOrd="0" parTransId="{BE828AA1-C4B0-4236-8751-792DD099D33D}" sibTransId="{FE9BBF36-497B-4369-8829-4B1DF698818D}"/>
    <dgm:cxn modelId="{6AD049FB-57D7-4FF7-9818-C55FDBDA8727}" srcId="{375EB060-CB16-410B-B719-7A4D7C4B2403}" destId="{DCB8E310-39CC-41A0-9725-461C7C545840}" srcOrd="1" destOrd="0" parTransId="{91BE21F9-CBD5-4233-91EE-3A905DDEBE5A}" sibTransId="{370FE150-3E64-47F6-B696-B319CD896000}"/>
    <dgm:cxn modelId="{92D6D82F-2C7D-43BC-9633-DE426F40CE63}" type="presParOf" srcId="{46BB2F58-26BE-4F28-A160-3A9BE65B88E2}" destId="{B7969C93-DFE8-4FE6-86F0-8E4BE78EC10C}" srcOrd="0" destOrd="0" presId="urn:diagrams.loki3.com/BracketList"/>
    <dgm:cxn modelId="{A1DA4712-0CA9-4AA6-9528-658CD3024683}" type="presParOf" srcId="{B7969C93-DFE8-4FE6-86F0-8E4BE78EC10C}" destId="{59243120-FB04-4255-918D-874BA7600E7A}" srcOrd="0" destOrd="0" presId="urn:diagrams.loki3.com/BracketList"/>
    <dgm:cxn modelId="{ECFD75D3-36E9-45A3-BCAF-B7223DE48B48}" type="presParOf" srcId="{B7969C93-DFE8-4FE6-86F0-8E4BE78EC10C}" destId="{E928CADF-45F8-4F12-B3FD-D9866BE69910}" srcOrd="1" destOrd="0" presId="urn:diagrams.loki3.com/BracketList"/>
    <dgm:cxn modelId="{A026AC0E-3F7F-4AE8-8364-E844EF3839BF}" type="presParOf" srcId="{B7969C93-DFE8-4FE6-86F0-8E4BE78EC10C}" destId="{0946039D-F909-44CB-977D-D74353403948}" srcOrd="2" destOrd="0" presId="urn:diagrams.loki3.com/BracketList"/>
    <dgm:cxn modelId="{7209AD15-904F-4CFE-B303-278B13BE2CA1}" type="presParOf" srcId="{B7969C93-DFE8-4FE6-86F0-8E4BE78EC10C}" destId="{6363F93C-2EA1-4D99-8EFF-DBFFD178B35E}" srcOrd="3" destOrd="0" presId="urn:diagrams.loki3.com/BracketList"/>
    <dgm:cxn modelId="{47F1070A-869A-4F92-A495-B0464FA5FB5F}" type="presParOf" srcId="{46BB2F58-26BE-4F28-A160-3A9BE65B88E2}" destId="{7DD1C1D0-8C97-44C3-9378-A4D2B47C1D37}" srcOrd="1" destOrd="0" presId="urn:diagrams.loki3.com/BracketList"/>
    <dgm:cxn modelId="{2E7DBFCA-EC2B-4ABB-B7DC-8A1C39673E44}" type="presParOf" srcId="{46BB2F58-26BE-4F28-A160-3A9BE65B88E2}" destId="{44C429D7-F338-4A6D-AE34-7388326D06D0}" srcOrd="2" destOrd="0" presId="urn:diagrams.loki3.com/BracketList"/>
    <dgm:cxn modelId="{27CA07A0-F6E6-4448-A480-2E7DB25E6113}" type="presParOf" srcId="{44C429D7-F338-4A6D-AE34-7388326D06D0}" destId="{0EDD703D-583A-4F4E-9FA6-E8F5195C92D7}" srcOrd="0" destOrd="0" presId="urn:diagrams.loki3.com/BracketList"/>
    <dgm:cxn modelId="{CFE6E34E-0F00-46B4-A71B-DF3B6D57218A}" type="presParOf" srcId="{44C429D7-F338-4A6D-AE34-7388326D06D0}" destId="{24D4630D-040B-4F0B-927C-36F3A5B610D3}" srcOrd="1" destOrd="0" presId="urn:diagrams.loki3.com/BracketList"/>
    <dgm:cxn modelId="{75AF9315-4CF6-4EF5-A49E-A5633E5BF7D0}" type="presParOf" srcId="{44C429D7-F338-4A6D-AE34-7388326D06D0}" destId="{BD2A6AF2-FB6A-41D6-9198-4E56211D8F4B}" srcOrd="2" destOrd="0" presId="urn:diagrams.loki3.com/BracketList"/>
    <dgm:cxn modelId="{2F9E5278-F7B6-403B-8369-188FBAE0B28E}" type="presParOf" srcId="{44C429D7-F338-4A6D-AE34-7388326D06D0}" destId="{821BECCB-6B91-4C4E-956C-7ACA23BDDD5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8FAEDBC3-6D14-4FF8-B3E1-D1DB9C564F41}">
      <dgm:prSet phldrT="[Text]" custT="1"/>
      <dgm:spPr/>
      <dgm:t>
        <a:bodyPr/>
        <a:lstStyle/>
        <a:p>
          <a:r>
            <a:rPr lang="en-US" sz="2000" b="1" dirty="0">
              <a:solidFill>
                <a:schemeClr val="tx1">
                  <a:lumMod val="49000"/>
                  <a:lumOff val="51000"/>
                </a:schemeClr>
              </a:solidFill>
            </a:rPr>
            <a:t>Neurocognitive Function</a:t>
          </a:r>
        </a:p>
      </dgm:t>
    </dgm:pt>
    <dgm:pt modelId="{923AF884-E427-4313-8222-DA9F4018A862}" type="parTrans" cxnId="{9E33F555-B339-4D2F-B3E3-81A721500561}">
      <dgm:prSet/>
      <dgm:spPr/>
      <dgm:t>
        <a:bodyPr/>
        <a:lstStyle/>
        <a:p>
          <a:endParaRPr lang="en-US"/>
        </a:p>
      </dgm:t>
    </dgm:pt>
    <dgm:pt modelId="{A35EE0BD-013E-47AF-9246-FFF65B1AA82C}" type="sibTrans" cxnId="{9E33F555-B339-4D2F-B3E3-81A721500561}">
      <dgm:prSet/>
      <dgm:spPr/>
      <dgm:t>
        <a:bodyPr/>
        <a:lstStyle/>
        <a:p>
          <a:endParaRPr lang="en-US"/>
        </a:p>
      </dgm:t>
    </dgm:pt>
    <dgm:pt modelId="{444D32D6-820F-4D41-BF3B-EB2D8A4D7DC2}">
      <dgm:prSet phldrT="[Text]" custT="1"/>
      <dgm:spPr/>
      <dgm:t>
        <a:bodyPr/>
        <a:lstStyle/>
        <a:p>
          <a:pPr>
            <a:buNone/>
          </a:pPr>
          <a:r>
            <a:rPr lang="en-US" sz="1800" dirty="0">
              <a:solidFill>
                <a:schemeClr val="tx1">
                  <a:lumMod val="49000"/>
                  <a:lumOff val="51000"/>
                </a:schemeClr>
              </a:solidFill>
            </a:rPr>
            <a:t>Neurocognitive function was not found to be meaningfully different between treatment arms in triple vs. single IT therapy comparison</a:t>
          </a:r>
          <a:endParaRPr lang="en-US" sz="1800" b="1" dirty="0">
            <a:solidFill>
              <a:schemeClr val="tx1">
                <a:lumMod val="49000"/>
                <a:lumOff val="51000"/>
              </a:schemeClr>
            </a:solidFill>
          </a:endParaRPr>
        </a:p>
      </dgm:t>
    </dgm:pt>
    <dgm:pt modelId="{B1F08AFB-CB42-477B-8D8C-996055E22818}" type="parTrans" cxnId="{24E64831-EA1C-4999-B556-414DD0D943B6}">
      <dgm:prSet/>
      <dgm:spPr/>
      <dgm:t>
        <a:bodyPr/>
        <a:lstStyle/>
        <a:p>
          <a:endParaRPr lang="en-US"/>
        </a:p>
      </dgm:t>
    </dgm:pt>
    <dgm:pt modelId="{1D356EE8-7ACC-4966-A53C-5750C66B5EBC}" type="sibTrans" cxnId="{24E64831-EA1C-4999-B556-414DD0D943B6}">
      <dgm:prSet/>
      <dgm:spPr/>
      <dgm:t>
        <a:bodyPr/>
        <a:lstStyle/>
        <a:p>
          <a:endParaRPr lang="en-US"/>
        </a:p>
      </dgm:t>
    </dgm:pt>
    <dgm:pt modelId="{E0668082-00AE-4B3F-81FA-BE9BB92C3D81}">
      <dgm:prSet phldrT="[Text]" custT="1"/>
      <dgm:spPr/>
      <dgm:t>
        <a:bodyPr/>
        <a:lstStyle/>
        <a:p>
          <a:r>
            <a:rPr lang="en-US" sz="2000" b="1" dirty="0">
              <a:solidFill>
                <a:schemeClr val="tx1">
                  <a:lumMod val="49000"/>
                  <a:lumOff val="51000"/>
                </a:schemeClr>
              </a:solidFill>
            </a:rPr>
            <a:t>Sedation/Anesthesia</a:t>
          </a:r>
        </a:p>
      </dgm:t>
    </dgm:pt>
    <dgm:pt modelId="{ED5525CA-BD58-4B8E-A52F-5820F91DF507}" type="parTrans" cxnId="{C082C6DE-1B37-4597-841D-95288F9D27FC}">
      <dgm:prSet/>
      <dgm:spPr/>
      <dgm:t>
        <a:bodyPr/>
        <a:lstStyle/>
        <a:p>
          <a:endParaRPr lang="en-US"/>
        </a:p>
      </dgm:t>
    </dgm:pt>
    <dgm:pt modelId="{FD1FAD5B-01C0-435D-9FCC-C102D39FE1E6}" type="sibTrans" cxnId="{C082C6DE-1B37-4597-841D-95288F9D27FC}">
      <dgm:prSet/>
      <dgm:spPr/>
      <dgm:t>
        <a:bodyPr/>
        <a:lstStyle/>
        <a:p>
          <a:endParaRPr lang="en-US"/>
        </a:p>
      </dgm:t>
    </dgm:pt>
    <dgm:pt modelId="{D8621616-478A-45BB-837A-CEC9F05D4F50}">
      <dgm:prSet phldrT="[Text]" custT="1"/>
      <dgm:spPr/>
      <dgm:t>
        <a:bodyPr/>
        <a:lstStyle/>
        <a:p>
          <a:pPr>
            <a:buNone/>
          </a:pPr>
          <a:r>
            <a:rPr lang="en-US" sz="1800" dirty="0">
              <a:solidFill>
                <a:schemeClr val="tx1">
                  <a:lumMod val="49000"/>
                  <a:lumOff val="51000"/>
                </a:schemeClr>
              </a:solidFill>
            </a:rPr>
            <a:t>The consequences of sedation/anesthesia needed for CNS prophylaxis in younger AYAs were not captured</a:t>
          </a:r>
          <a:endParaRPr lang="en-US" sz="1800" b="0" dirty="0">
            <a:solidFill>
              <a:schemeClr val="tx1">
                <a:lumMod val="49000"/>
                <a:lumOff val="51000"/>
              </a:schemeClr>
            </a:solidFill>
          </a:endParaRPr>
        </a:p>
      </dgm:t>
    </dgm:pt>
    <dgm:pt modelId="{ABB52CEF-935B-4842-B9B3-12CD91A4CFCD}" type="parTrans" cxnId="{BF9E709F-1AC2-4753-B359-758FEDB524DC}">
      <dgm:prSet/>
      <dgm:spPr/>
      <dgm:t>
        <a:bodyPr/>
        <a:lstStyle/>
        <a:p>
          <a:endParaRPr lang="en-US"/>
        </a:p>
      </dgm:t>
    </dgm:pt>
    <dgm:pt modelId="{B5FBF868-9624-4D77-A2C9-66CD94315231}" type="sibTrans" cxnId="{BF9E709F-1AC2-4753-B359-758FEDB524DC}">
      <dgm:prSet/>
      <dgm:spPr/>
      <dgm:t>
        <a:bodyPr/>
        <a:lstStyle/>
        <a:p>
          <a:endParaRPr lang="en-US"/>
        </a:p>
      </dgm:t>
    </dgm:pt>
    <dgm:pt modelId="{CFA6C8E3-A190-4720-869C-93CF6C5CAF80}">
      <dgm:prSet phldrT="[Text]" custT="1"/>
      <dgm:spPr/>
      <dgm:t>
        <a:bodyPr/>
        <a:lstStyle/>
        <a:p>
          <a:r>
            <a:rPr lang="en-US" sz="2000" b="1" dirty="0">
              <a:solidFill>
                <a:schemeClr val="tx1">
                  <a:lumMod val="49000"/>
                  <a:lumOff val="51000"/>
                </a:schemeClr>
              </a:solidFill>
            </a:rPr>
            <a:t>Arachnoiditis</a:t>
          </a:r>
        </a:p>
      </dgm:t>
    </dgm:pt>
    <dgm:pt modelId="{438BC8C0-7AD9-427D-B2EF-E248382827C1}" type="parTrans" cxnId="{285E0473-4C0E-4DA7-AD45-1EBA7E17467B}">
      <dgm:prSet/>
      <dgm:spPr/>
      <dgm:t>
        <a:bodyPr/>
        <a:lstStyle/>
        <a:p>
          <a:endParaRPr lang="en-US"/>
        </a:p>
      </dgm:t>
    </dgm:pt>
    <dgm:pt modelId="{37D21471-E554-4AF3-B376-F04B06A92D04}" type="sibTrans" cxnId="{285E0473-4C0E-4DA7-AD45-1EBA7E17467B}">
      <dgm:prSet/>
      <dgm:spPr/>
      <dgm:t>
        <a:bodyPr/>
        <a:lstStyle/>
        <a:p>
          <a:endParaRPr lang="en-US"/>
        </a:p>
      </dgm:t>
    </dgm:pt>
    <dgm:pt modelId="{19388B5D-94BF-4926-9306-3C117405CF07}">
      <dgm:prSet phldrT="[Text]" custT="1"/>
      <dgm:spPr/>
      <dgm:t>
        <a:bodyPr/>
        <a:lstStyle/>
        <a:p>
          <a:r>
            <a:rPr lang="en-US" sz="2000" b="1" dirty="0">
              <a:solidFill>
                <a:schemeClr val="tx1">
                  <a:lumMod val="49000"/>
                  <a:lumOff val="51000"/>
                </a:schemeClr>
              </a:solidFill>
            </a:rPr>
            <a:t>Toxicity</a:t>
          </a:r>
        </a:p>
      </dgm:t>
    </dgm:pt>
    <dgm:pt modelId="{FBFA410F-AB90-465E-836E-A9BBD66B74F8}" type="parTrans" cxnId="{BFF340D7-D7A2-4032-8817-B7B488F3964E}">
      <dgm:prSet/>
      <dgm:spPr/>
      <dgm:t>
        <a:bodyPr/>
        <a:lstStyle/>
        <a:p>
          <a:endParaRPr lang="en-US"/>
        </a:p>
      </dgm:t>
    </dgm:pt>
    <dgm:pt modelId="{710551F1-658C-4287-918B-F5EBD97B3DEA}" type="sibTrans" cxnId="{BFF340D7-D7A2-4032-8817-B7B488F3964E}">
      <dgm:prSet/>
      <dgm:spPr/>
      <dgm:t>
        <a:bodyPr/>
        <a:lstStyle/>
        <a:p>
          <a:endParaRPr lang="en-US"/>
        </a:p>
      </dgm:t>
    </dgm:pt>
    <dgm:pt modelId="{08C502CD-330B-4B1A-94F5-F6CBCD6AD050}">
      <dgm:prSet phldrT="[Text]" custT="1"/>
      <dgm:spPr/>
      <dgm:t>
        <a:bodyPr/>
        <a:lstStyle/>
        <a:p>
          <a:pPr>
            <a:buNone/>
          </a:pPr>
          <a:r>
            <a:rPr lang="en-US" sz="1800" dirty="0">
              <a:solidFill>
                <a:schemeClr val="tx1">
                  <a:lumMod val="49000"/>
                  <a:lumOff val="51000"/>
                </a:schemeClr>
              </a:solidFill>
            </a:rPr>
            <a:t>Arachnoiditis as an AE of IT therapy is recognized, and addition of hydrocortisone is a reasonable long-standing practice </a:t>
          </a:r>
        </a:p>
      </dgm:t>
    </dgm:pt>
    <dgm:pt modelId="{1FB13EAD-512E-4598-8925-2C0745CF52DA}" type="parTrans" cxnId="{1A5FFA76-D482-4A9C-98D3-D30DCB047AEE}">
      <dgm:prSet/>
      <dgm:spPr/>
      <dgm:t>
        <a:bodyPr/>
        <a:lstStyle/>
        <a:p>
          <a:endParaRPr lang="en-US"/>
        </a:p>
      </dgm:t>
    </dgm:pt>
    <dgm:pt modelId="{0ADF0659-B9DF-448B-8C66-E82A39D23F1C}" type="sibTrans" cxnId="{1A5FFA76-D482-4A9C-98D3-D30DCB047AEE}">
      <dgm:prSet/>
      <dgm:spPr/>
      <dgm:t>
        <a:bodyPr/>
        <a:lstStyle/>
        <a:p>
          <a:endParaRPr lang="en-US"/>
        </a:p>
      </dgm:t>
    </dgm:pt>
    <dgm:pt modelId="{6334F3C6-C433-4B4F-A792-F1D4A3E10B61}">
      <dgm:prSet phldrT="[Text]" custT="1"/>
      <dgm:spPr/>
      <dgm:t>
        <a:bodyPr/>
        <a:lstStyle/>
        <a:p>
          <a:pPr>
            <a:buNone/>
          </a:pPr>
          <a:r>
            <a:rPr lang="en-US" sz="1800" dirty="0">
              <a:solidFill>
                <a:schemeClr val="tx1">
                  <a:lumMod val="49000"/>
                  <a:lumOff val="51000"/>
                </a:schemeClr>
              </a:solidFill>
            </a:rPr>
            <a:t>Current radiation doses and protocols may result in different toxicity rates than documented in older studies</a:t>
          </a:r>
          <a:endParaRPr lang="en-US" sz="1800" b="1" dirty="0">
            <a:solidFill>
              <a:schemeClr val="tx1">
                <a:lumMod val="49000"/>
                <a:lumOff val="51000"/>
              </a:schemeClr>
            </a:solidFill>
          </a:endParaRPr>
        </a:p>
      </dgm:t>
    </dgm:pt>
    <dgm:pt modelId="{46275D7E-7C7B-49B2-A009-B8639148377E}" type="parTrans" cxnId="{991DEF96-205D-4A12-A41D-005675E94D58}">
      <dgm:prSet/>
      <dgm:spPr/>
      <dgm:t>
        <a:bodyPr/>
        <a:lstStyle/>
        <a:p>
          <a:endParaRPr lang="en-US"/>
        </a:p>
      </dgm:t>
    </dgm:pt>
    <dgm:pt modelId="{9C34502A-75BF-4C39-A469-83A5A92425C3}" type="sibTrans" cxnId="{991DEF96-205D-4A12-A41D-005675E94D58}">
      <dgm:prSet/>
      <dgm:spPr/>
      <dgm:t>
        <a:bodyPr/>
        <a:lstStyle/>
        <a:p>
          <a:endParaRPr lang="en-US"/>
        </a:p>
      </dgm:t>
    </dgm:pt>
    <dgm:pt modelId="{46BB2F58-26BE-4F28-A160-3A9BE65B88E2}" type="pres">
      <dgm:prSet presAssocID="{90EBC573-CF07-4EF0-A8D5-DFFCEB8EB851}" presName="Name0" presStyleCnt="0">
        <dgm:presLayoutVars>
          <dgm:dir/>
          <dgm:animLvl val="lvl"/>
          <dgm:resizeHandles val="exact"/>
        </dgm:presLayoutVars>
      </dgm:prSet>
      <dgm:spPr/>
    </dgm:pt>
    <dgm:pt modelId="{7DADB361-85CF-48E8-B0EA-D731AC595D61}" type="pres">
      <dgm:prSet presAssocID="{8FAEDBC3-6D14-4FF8-B3E1-D1DB9C564F41}" presName="linNode" presStyleCnt="0"/>
      <dgm:spPr/>
    </dgm:pt>
    <dgm:pt modelId="{8FE49EE7-B8F9-4643-89B7-3833AD1220FB}" type="pres">
      <dgm:prSet presAssocID="{8FAEDBC3-6D14-4FF8-B3E1-D1DB9C564F41}" presName="parTx" presStyleLbl="revTx" presStyleIdx="0" presStyleCnt="4">
        <dgm:presLayoutVars>
          <dgm:chMax val="1"/>
          <dgm:bulletEnabled val="1"/>
        </dgm:presLayoutVars>
      </dgm:prSet>
      <dgm:spPr/>
    </dgm:pt>
    <dgm:pt modelId="{A784EA54-579C-42CB-AC0E-413B959F2D51}" type="pres">
      <dgm:prSet presAssocID="{8FAEDBC3-6D14-4FF8-B3E1-D1DB9C564F41}" presName="bracket" presStyleLbl="parChTrans1D1" presStyleIdx="0" presStyleCnt="4"/>
      <dgm:spPr/>
    </dgm:pt>
    <dgm:pt modelId="{6C7275CA-0738-4687-B1E1-567E4190FF65}" type="pres">
      <dgm:prSet presAssocID="{8FAEDBC3-6D14-4FF8-B3E1-D1DB9C564F41}" presName="spH" presStyleCnt="0"/>
      <dgm:spPr/>
    </dgm:pt>
    <dgm:pt modelId="{E4C10646-6887-414D-8859-40632AEBF62C}" type="pres">
      <dgm:prSet presAssocID="{8FAEDBC3-6D14-4FF8-B3E1-D1DB9C564F41}" presName="desTx" presStyleLbl="node1" presStyleIdx="0" presStyleCnt="4">
        <dgm:presLayoutVars>
          <dgm:bulletEnabled val="1"/>
        </dgm:presLayoutVars>
      </dgm:prSet>
      <dgm:spPr/>
    </dgm:pt>
    <dgm:pt modelId="{9F10BD62-EC3F-40C4-8654-EB91AD8ED9E0}" type="pres">
      <dgm:prSet presAssocID="{A35EE0BD-013E-47AF-9246-FFF65B1AA82C}" presName="spV" presStyleCnt="0"/>
      <dgm:spPr/>
    </dgm:pt>
    <dgm:pt modelId="{F19B18F0-4437-4FAE-9744-1E04F8D39586}" type="pres">
      <dgm:prSet presAssocID="{E0668082-00AE-4B3F-81FA-BE9BB92C3D81}" presName="linNode" presStyleCnt="0"/>
      <dgm:spPr/>
    </dgm:pt>
    <dgm:pt modelId="{9D78DA8A-A67F-4D0D-9397-2C58DF567E11}" type="pres">
      <dgm:prSet presAssocID="{E0668082-00AE-4B3F-81FA-BE9BB92C3D81}" presName="parTx" presStyleLbl="revTx" presStyleIdx="1" presStyleCnt="4">
        <dgm:presLayoutVars>
          <dgm:chMax val="1"/>
          <dgm:bulletEnabled val="1"/>
        </dgm:presLayoutVars>
      </dgm:prSet>
      <dgm:spPr/>
    </dgm:pt>
    <dgm:pt modelId="{11293F02-7347-45BE-857B-F0C33595C634}" type="pres">
      <dgm:prSet presAssocID="{E0668082-00AE-4B3F-81FA-BE9BB92C3D81}" presName="bracket" presStyleLbl="parChTrans1D1" presStyleIdx="1" presStyleCnt="4"/>
      <dgm:spPr/>
    </dgm:pt>
    <dgm:pt modelId="{D4FDA823-BF5A-4318-834D-26C1EA6060C0}" type="pres">
      <dgm:prSet presAssocID="{E0668082-00AE-4B3F-81FA-BE9BB92C3D81}" presName="spH" presStyleCnt="0"/>
      <dgm:spPr/>
    </dgm:pt>
    <dgm:pt modelId="{13868A2A-BC39-4FCD-BD7D-DA1D579616B4}" type="pres">
      <dgm:prSet presAssocID="{E0668082-00AE-4B3F-81FA-BE9BB92C3D81}" presName="desTx" presStyleLbl="node1" presStyleIdx="1" presStyleCnt="4">
        <dgm:presLayoutVars>
          <dgm:bulletEnabled val="1"/>
        </dgm:presLayoutVars>
      </dgm:prSet>
      <dgm:spPr/>
    </dgm:pt>
    <dgm:pt modelId="{CA538668-C49A-4038-AB89-99369CF9C101}" type="pres">
      <dgm:prSet presAssocID="{FD1FAD5B-01C0-435D-9FCC-C102D39FE1E6}" presName="spV" presStyleCnt="0"/>
      <dgm:spPr/>
    </dgm:pt>
    <dgm:pt modelId="{71FAA8B9-7BF5-436D-B754-575DB8BF14C9}" type="pres">
      <dgm:prSet presAssocID="{CFA6C8E3-A190-4720-869C-93CF6C5CAF80}" presName="linNode" presStyleCnt="0"/>
      <dgm:spPr/>
    </dgm:pt>
    <dgm:pt modelId="{4FDFEF59-95B6-4E2C-A78C-9B1E18470C07}" type="pres">
      <dgm:prSet presAssocID="{CFA6C8E3-A190-4720-869C-93CF6C5CAF80}" presName="parTx" presStyleLbl="revTx" presStyleIdx="2" presStyleCnt="4">
        <dgm:presLayoutVars>
          <dgm:chMax val="1"/>
          <dgm:bulletEnabled val="1"/>
        </dgm:presLayoutVars>
      </dgm:prSet>
      <dgm:spPr/>
    </dgm:pt>
    <dgm:pt modelId="{23C764CD-6FA7-417C-BF0F-E987C77CFF57}" type="pres">
      <dgm:prSet presAssocID="{CFA6C8E3-A190-4720-869C-93CF6C5CAF80}" presName="bracket" presStyleLbl="parChTrans1D1" presStyleIdx="2" presStyleCnt="4"/>
      <dgm:spPr/>
    </dgm:pt>
    <dgm:pt modelId="{EC6F7714-D5E2-498E-A796-20841B064A54}" type="pres">
      <dgm:prSet presAssocID="{CFA6C8E3-A190-4720-869C-93CF6C5CAF80}" presName="spH" presStyleCnt="0"/>
      <dgm:spPr/>
    </dgm:pt>
    <dgm:pt modelId="{3B61B425-3C07-4151-A491-5A7B2783243C}" type="pres">
      <dgm:prSet presAssocID="{CFA6C8E3-A190-4720-869C-93CF6C5CAF80}" presName="desTx" presStyleLbl="node1" presStyleIdx="2" presStyleCnt="4">
        <dgm:presLayoutVars>
          <dgm:bulletEnabled val="1"/>
        </dgm:presLayoutVars>
      </dgm:prSet>
      <dgm:spPr/>
    </dgm:pt>
    <dgm:pt modelId="{C17C5CC0-BD80-4054-8F2E-7A925443F113}" type="pres">
      <dgm:prSet presAssocID="{37D21471-E554-4AF3-B376-F04B06A92D04}" presName="spV" presStyleCnt="0"/>
      <dgm:spPr/>
    </dgm:pt>
    <dgm:pt modelId="{53AD926D-EE3F-4BC7-B862-66EF482569EC}" type="pres">
      <dgm:prSet presAssocID="{19388B5D-94BF-4926-9306-3C117405CF07}" presName="linNode" presStyleCnt="0"/>
      <dgm:spPr/>
    </dgm:pt>
    <dgm:pt modelId="{09A6437F-1321-48A3-871E-6DC480943AE7}" type="pres">
      <dgm:prSet presAssocID="{19388B5D-94BF-4926-9306-3C117405CF07}" presName="parTx" presStyleLbl="revTx" presStyleIdx="3" presStyleCnt="4">
        <dgm:presLayoutVars>
          <dgm:chMax val="1"/>
          <dgm:bulletEnabled val="1"/>
        </dgm:presLayoutVars>
      </dgm:prSet>
      <dgm:spPr/>
    </dgm:pt>
    <dgm:pt modelId="{60D276FD-C98A-4B3A-AA66-650064357517}" type="pres">
      <dgm:prSet presAssocID="{19388B5D-94BF-4926-9306-3C117405CF07}" presName="bracket" presStyleLbl="parChTrans1D1" presStyleIdx="3" presStyleCnt="4"/>
      <dgm:spPr/>
    </dgm:pt>
    <dgm:pt modelId="{7D764BB4-F931-4F2F-9F7D-9CD2A6011DA6}" type="pres">
      <dgm:prSet presAssocID="{19388B5D-94BF-4926-9306-3C117405CF07}" presName="spH" presStyleCnt="0"/>
      <dgm:spPr/>
    </dgm:pt>
    <dgm:pt modelId="{2C6D1BA9-7E5D-4424-8E38-D81A6320A790}" type="pres">
      <dgm:prSet presAssocID="{19388B5D-94BF-4926-9306-3C117405CF07}" presName="desTx" presStyleLbl="node1" presStyleIdx="3" presStyleCnt="4">
        <dgm:presLayoutVars>
          <dgm:bulletEnabled val="1"/>
        </dgm:presLayoutVars>
      </dgm:prSet>
      <dgm:spPr/>
    </dgm:pt>
  </dgm:ptLst>
  <dgm:cxnLst>
    <dgm:cxn modelId="{613C020A-9323-420D-A00C-7384BBB55AB2}" type="presOf" srcId="{444D32D6-820F-4D41-BF3B-EB2D8A4D7DC2}" destId="{E4C10646-6887-414D-8859-40632AEBF62C}" srcOrd="0" destOrd="0" presId="urn:diagrams.loki3.com/BracketList"/>
    <dgm:cxn modelId="{FFCAB813-D025-4CCA-A56D-1E34191B78DF}" type="presOf" srcId="{8FAEDBC3-6D14-4FF8-B3E1-D1DB9C564F41}" destId="{8FE49EE7-B8F9-4643-89B7-3833AD1220FB}" srcOrd="0" destOrd="0" presId="urn:diagrams.loki3.com/BracketList"/>
    <dgm:cxn modelId="{8A40C219-8474-4D1D-A66A-89974781ACAE}" type="presOf" srcId="{6334F3C6-C433-4B4F-A792-F1D4A3E10B61}" destId="{2C6D1BA9-7E5D-4424-8E38-D81A6320A790}" srcOrd="0" destOrd="0" presId="urn:diagrams.loki3.com/BracketList"/>
    <dgm:cxn modelId="{24E64831-EA1C-4999-B556-414DD0D943B6}" srcId="{8FAEDBC3-6D14-4FF8-B3E1-D1DB9C564F41}" destId="{444D32D6-820F-4D41-BF3B-EB2D8A4D7DC2}" srcOrd="0" destOrd="0" parTransId="{B1F08AFB-CB42-477B-8D8C-996055E22818}" sibTransId="{1D356EE8-7ACC-4966-A53C-5750C66B5EBC}"/>
    <dgm:cxn modelId="{ABFD2A34-9724-4FA9-AF1F-8DC981530C35}" type="presOf" srcId="{90EBC573-CF07-4EF0-A8D5-DFFCEB8EB851}" destId="{46BB2F58-26BE-4F28-A160-3A9BE65B88E2}" srcOrd="0" destOrd="0" presId="urn:diagrams.loki3.com/BracketList"/>
    <dgm:cxn modelId="{285E0473-4C0E-4DA7-AD45-1EBA7E17467B}" srcId="{90EBC573-CF07-4EF0-A8D5-DFFCEB8EB851}" destId="{CFA6C8E3-A190-4720-869C-93CF6C5CAF80}" srcOrd="2" destOrd="0" parTransId="{438BC8C0-7AD9-427D-B2EF-E248382827C1}" sibTransId="{37D21471-E554-4AF3-B376-F04B06A92D04}"/>
    <dgm:cxn modelId="{9E33F555-B339-4D2F-B3E3-81A721500561}" srcId="{90EBC573-CF07-4EF0-A8D5-DFFCEB8EB851}" destId="{8FAEDBC3-6D14-4FF8-B3E1-D1DB9C564F41}" srcOrd="0" destOrd="0" parTransId="{923AF884-E427-4313-8222-DA9F4018A862}" sibTransId="{A35EE0BD-013E-47AF-9246-FFF65B1AA82C}"/>
    <dgm:cxn modelId="{1A5FFA76-D482-4A9C-98D3-D30DCB047AEE}" srcId="{CFA6C8E3-A190-4720-869C-93CF6C5CAF80}" destId="{08C502CD-330B-4B1A-94F5-F6CBCD6AD050}" srcOrd="0" destOrd="0" parTransId="{1FB13EAD-512E-4598-8925-2C0745CF52DA}" sibTransId="{0ADF0659-B9DF-448B-8C66-E82A39D23F1C}"/>
    <dgm:cxn modelId="{B5D54787-BCDE-4716-80B5-6D2E74992A8B}" type="presOf" srcId="{E0668082-00AE-4B3F-81FA-BE9BB92C3D81}" destId="{9D78DA8A-A67F-4D0D-9397-2C58DF567E11}" srcOrd="0" destOrd="0" presId="urn:diagrams.loki3.com/BracketList"/>
    <dgm:cxn modelId="{F801BC88-4DB5-462D-AF97-24D3C279366B}" type="presOf" srcId="{CFA6C8E3-A190-4720-869C-93CF6C5CAF80}" destId="{4FDFEF59-95B6-4E2C-A78C-9B1E18470C07}" srcOrd="0" destOrd="0" presId="urn:diagrams.loki3.com/BracketList"/>
    <dgm:cxn modelId="{991DEF96-205D-4A12-A41D-005675E94D58}" srcId="{19388B5D-94BF-4926-9306-3C117405CF07}" destId="{6334F3C6-C433-4B4F-A792-F1D4A3E10B61}" srcOrd="0" destOrd="0" parTransId="{46275D7E-7C7B-49B2-A009-B8639148377E}" sibTransId="{9C34502A-75BF-4C39-A469-83A5A92425C3}"/>
    <dgm:cxn modelId="{BF9E709F-1AC2-4753-B359-758FEDB524DC}" srcId="{E0668082-00AE-4B3F-81FA-BE9BB92C3D81}" destId="{D8621616-478A-45BB-837A-CEC9F05D4F50}" srcOrd="0" destOrd="0" parTransId="{ABB52CEF-935B-4842-B9B3-12CD91A4CFCD}" sibTransId="{B5FBF868-9624-4D77-A2C9-66CD94315231}"/>
    <dgm:cxn modelId="{BFF340D7-D7A2-4032-8817-B7B488F3964E}" srcId="{90EBC573-CF07-4EF0-A8D5-DFFCEB8EB851}" destId="{19388B5D-94BF-4926-9306-3C117405CF07}" srcOrd="3" destOrd="0" parTransId="{FBFA410F-AB90-465E-836E-A9BBD66B74F8}" sibTransId="{710551F1-658C-4287-918B-F5EBD97B3DEA}"/>
    <dgm:cxn modelId="{C082C6DE-1B37-4597-841D-95288F9D27FC}" srcId="{90EBC573-CF07-4EF0-A8D5-DFFCEB8EB851}" destId="{E0668082-00AE-4B3F-81FA-BE9BB92C3D81}" srcOrd="1" destOrd="0" parTransId="{ED5525CA-BD58-4B8E-A52F-5820F91DF507}" sibTransId="{FD1FAD5B-01C0-435D-9FCC-C102D39FE1E6}"/>
    <dgm:cxn modelId="{F10406E5-BB3B-4477-AB76-07C36EE5D758}" type="presOf" srcId="{19388B5D-94BF-4926-9306-3C117405CF07}" destId="{09A6437F-1321-48A3-871E-6DC480943AE7}" srcOrd="0" destOrd="0" presId="urn:diagrams.loki3.com/BracketList"/>
    <dgm:cxn modelId="{79C8BAFA-6E9A-4CCB-9648-F1A312DAA8DF}" type="presOf" srcId="{08C502CD-330B-4B1A-94F5-F6CBCD6AD050}" destId="{3B61B425-3C07-4151-A491-5A7B2783243C}" srcOrd="0" destOrd="0" presId="urn:diagrams.loki3.com/BracketList"/>
    <dgm:cxn modelId="{81D327FB-EAB6-4207-B4B2-FB77513A8F24}" type="presOf" srcId="{D8621616-478A-45BB-837A-CEC9F05D4F50}" destId="{13868A2A-BC39-4FCD-BD7D-DA1D579616B4}" srcOrd="0" destOrd="0" presId="urn:diagrams.loki3.com/BracketList"/>
    <dgm:cxn modelId="{EAE77B5A-E538-47A2-9056-ECEC9250FFB8}" type="presParOf" srcId="{46BB2F58-26BE-4F28-A160-3A9BE65B88E2}" destId="{7DADB361-85CF-48E8-B0EA-D731AC595D61}" srcOrd="0" destOrd="0" presId="urn:diagrams.loki3.com/BracketList"/>
    <dgm:cxn modelId="{0F1AF2DA-18FB-4E7F-A7B6-E86B1A490F4C}" type="presParOf" srcId="{7DADB361-85CF-48E8-B0EA-D731AC595D61}" destId="{8FE49EE7-B8F9-4643-89B7-3833AD1220FB}" srcOrd="0" destOrd="0" presId="urn:diagrams.loki3.com/BracketList"/>
    <dgm:cxn modelId="{B2AF9C04-C437-4DAF-9BBD-EC14DF0A1C53}" type="presParOf" srcId="{7DADB361-85CF-48E8-B0EA-D731AC595D61}" destId="{A784EA54-579C-42CB-AC0E-413B959F2D51}" srcOrd="1" destOrd="0" presId="urn:diagrams.loki3.com/BracketList"/>
    <dgm:cxn modelId="{68660F46-6D29-4274-BA36-1DDA3E4B4C3E}" type="presParOf" srcId="{7DADB361-85CF-48E8-B0EA-D731AC595D61}" destId="{6C7275CA-0738-4687-B1E1-567E4190FF65}" srcOrd="2" destOrd="0" presId="urn:diagrams.loki3.com/BracketList"/>
    <dgm:cxn modelId="{19ED59F8-2469-4D80-B84F-E2792C13500B}" type="presParOf" srcId="{7DADB361-85CF-48E8-B0EA-D731AC595D61}" destId="{E4C10646-6887-414D-8859-40632AEBF62C}" srcOrd="3" destOrd="0" presId="urn:diagrams.loki3.com/BracketList"/>
    <dgm:cxn modelId="{2B97C044-9CE1-47BD-BFE4-EB3968F283B9}" type="presParOf" srcId="{46BB2F58-26BE-4F28-A160-3A9BE65B88E2}" destId="{9F10BD62-EC3F-40C4-8654-EB91AD8ED9E0}" srcOrd="1" destOrd="0" presId="urn:diagrams.loki3.com/BracketList"/>
    <dgm:cxn modelId="{B8621841-0D03-476D-8B71-E3F59C04CA79}" type="presParOf" srcId="{46BB2F58-26BE-4F28-A160-3A9BE65B88E2}" destId="{F19B18F0-4437-4FAE-9744-1E04F8D39586}" srcOrd="2" destOrd="0" presId="urn:diagrams.loki3.com/BracketList"/>
    <dgm:cxn modelId="{9C3FF67E-9CB1-44A5-B681-C1F35B0FD57A}" type="presParOf" srcId="{F19B18F0-4437-4FAE-9744-1E04F8D39586}" destId="{9D78DA8A-A67F-4D0D-9397-2C58DF567E11}" srcOrd="0" destOrd="0" presId="urn:diagrams.loki3.com/BracketList"/>
    <dgm:cxn modelId="{2310515C-ACEA-44E5-A9EA-E05FC5B157BA}" type="presParOf" srcId="{F19B18F0-4437-4FAE-9744-1E04F8D39586}" destId="{11293F02-7347-45BE-857B-F0C33595C634}" srcOrd="1" destOrd="0" presId="urn:diagrams.loki3.com/BracketList"/>
    <dgm:cxn modelId="{C5793908-F6FF-413A-A448-C9963A7448DD}" type="presParOf" srcId="{F19B18F0-4437-4FAE-9744-1E04F8D39586}" destId="{D4FDA823-BF5A-4318-834D-26C1EA6060C0}" srcOrd="2" destOrd="0" presId="urn:diagrams.loki3.com/BracketList"/>
    <dgm:cxn modelId="{96711C33-951A-4BC0-BC96-D0F038B830E8}" type="presParOf" srcId="{F19B18F0-4437-4FAE-9744-1E04F8D39586}" destId="{13868A2A-BC39-4FCD-BD7D-DA1D579616B4}" srcOrd="3" destOrd="0" presId="urn:diagrams.loki3.com/BracketList"/>
    <dgm:cxn modelId="{7AE9E007-C5D3-485C-8FBB-F99C3E42ADE2}" type="presParOf" srcId="{46BB2F58-26BE-4F28-A160-3A9BE65B88E2}" destId="{CA538668-C49A-4038-AB89-99369CF9C101}" srcOrd="3" destOrd="0" presId="urn:diagrams.loki3.com/BracketList"/>
    <dgm:cxn modelId="{A7D9EB5A-EF58-43E0-AEB8-65F557F68C24}" type="presParOf" srcId="{46BB2F58-26BE-4F28-A160-3A9BE65B88E2}" destId="{71FAA8B9-7BF5-436D-B754-575DB8BF14C9}" srcOrd="4" destOrd="0" presId="urn:diagrams.loki3.com/BracketList"/>
    <dgm:cxn modelId="{62662444-2CDD-46D9-93CA-87BF641D5E93}" type="presParOf" srcId="{71FAA8B9-7BF5-436D-B754-575DB8BF14C9}" destId="{4FDFEF59-95B6-4E2C-A78C-9B1E18470C07}" srcOrd="0" destOrd="0" presId="urn:diagrams.loki3.com/BracketList"/>
    <dgm:cxn modelId="{DEEC3D09-F19C-4CDB-AEA7-FB08DFA05862}" type="presParOf" srcId="{71FAA8B9-7BF5-436D-B754-575DB8BF14C9}" destId="{23C764CD-6FA7-417C-BF0F-E987C77CFF57}" srcOrd="1" destOrd="0" presId="urn:diagrams.loki3.com/BracketList"/>
    <dgm:cxn modelId="{61EAE17F-6184-4826-BDB6-796C0DDE1B32}" type="presParOf" srcId="{71FAA8B9-7BF5-436D-B754-575DB8BF14C9}" destId="{EC6F7714-D5E2-498E-A796-20841B064A54}" srcOrd="2" destOrd="0" presId="urn:diagrams.loki3.com/BracketList"/>
    <dgm:cxn modelId="{6ED92C88-AC4C-44FE-9A25-37F699CFAF86}" type="presParOf" srcId="{71FAA8B9-7BF5-436D-B754-575DB8BF14C9}" destId="{3B61B425-3C07-4151-A491-5A7B2783243C}" srcOrd="3" destOrd="0" presId="urn:diagrams.loki3.com/BracketList"/>
    <dgm:cxn modelId="{194A87E6-EABB-4F8A-A614-31B8A553DB43}" type="presParOf" srcId="{46BB2F58-26BE-4F28-A160-3A9BE65B88E2}" destId="{C17C5CC0-BD80-4054-8F2E-7A925443F113}" srcOrd="5" destOrd="0" presId="urn:diagrams.loki3.com/BracketList"/>
    <dgm:cxn modelId="{E4BB9099-D58D-4125-AB03-4FFCB93E1427}" type="presParOf" srcId="{46BB2F58-26BE-4F28-A160-3A9BE65B88E2}" destId="{53AD926D-EE3F-4BC7-B862-66EF482569EC}" srcOrd="6" destOrd="0" presId="urn:diagrams.loki3.com/BracketList"/>
    <dgm:cxn modelId="{5640D817-9E2D-475B-B39F-9C306E8E2BDE}" type="presParOf" srcId="{53AD926D-EE3F-4BC7-B862-66EF482569EC}" destId="{09A6437F-1321-48A3-871E-6DC480943AE7}" srcOrd="0" destOrd="0" presId="urn:diagrams.loki3.com/BracketList"/>
    <dgm:cxn modelId="{3CC47DC5-4376-414A-958C-35A47AFB9BB8}" type="presParOf" srcId="{53AD926D-EE3F-4BC7-B862-66EF482569EC}" destId="{60D276FD-C98A-4B3A-AA66-650064357517}" srcOrd="1" destOrd="0" presId="urn:diagrams.loki3.com/BracketList"/>
    <dgm:cxn modelId="{08452DEE-7372-44F1-80B0-61783BF22D29}" type="presParOf" srcId="{53AD926D-EE3F-4BC7-B862-66EF482569EC}" destId="{7D764BB4-F931-4F2F-9F7D-9CD2A6011DA6}" srcOrd="2" destOrd="0" presId="urn:diagrams.loki3.com/BracketList"/>
    <dgm:cxn modelId="{B136C80B-D246-4FD3-BF37-BBE6D575A078}" type="presParOf" srcId="{53AD926D-EE3F-4BC7-B862-66EF482569EC}" destId="{2C6D1BA9-7E5D-4424-8E38-D81A6320A79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3_1" csCatId="accent3" phldr="1"/>
      <dgm:spPr/>
      <dgm:t>
        <a:bodyPr/>
        <a:lstStyle/>
        <a:p>
          <a:endParaRPr lang="en-US"/>
        </a:p>
      </dgm:t>
    </dgm:pt>
    <dgm:pt modelId="{8FAEDBC3-6D14-4FF8-B3E1-D1DB9C564F41}">
      <dgm:prSet phldrT="[Text]" custT="1"/>
      <dgm:spPr/>
      <dgm:t>
        <a:bodyPr/>
        <a:lstStyle/>
        <a:p>
          <a:r>
            <a:rPr lang="en-US" sz="2000" b="1" dirty="0">
              <a:solidFill>
                <a:srgbClr val="7F7F7F"/>
              </a:solidFill>
            </a:rPr>
            <a:t>AT Replacement</a:t>
          </a:r>
        </a:p>
      </dgm:t>
    </dgm:pt>
    <dgm:pt modelId="{923AF884-E427-4313-8222-DA9F4018A862}" type="parTrans" cxnId="{9E33F555-B339-4D2F-B3E3-81A721500561}">
      <dgm:prSet/>
      <dgm:spPr/>
      <dgm:t>
        <a:bodyPr/>
        <a:lstStyle/>
        <a:p>
          <a:endParaRPr lang="en-US"/>
        </a:p>
      </dgm:t>
    </dgm:pt>
    <dgm:pt modelId="{A35EE0BD-013E-47AF-9246-FFF65B1AA82C}" type="sibTrans" cxnId="{9E33F555-B339-4D2F-B3E3-81A721500561}">
      <dgm:prSet/>
      <dgm:spPr/>
      <dgm:t>
        <a:bodyPr/>
        <a:lstStyle/>
        <a:p>
          <a:endParaRPr lang="en-US"/>
        </a:p>
      </dgm:t>
    </dgm:pt>
    <dgm:pt modelId="{444D32D6-820F-4D41-BF3B-EB2D8A4D7DC2}">
      <dgm:prSet phldrT="[Text]" custT="1"/>
      <dgm:spPr/>
      <dgm:t>
        <a:bodyPr/>
        <a:lstStyle/>
        <a:p>
          <a:pPr>
            <a:buNone/>
          </a:pPr>
          <a:r>
            <a:rPr lang="en-US" sz="1800" b="1" dirty="0">
              <a:solidFill>
                <a:srgbClr val="7F7F7F"/>
              </a:solidFill>
            </a:rPr>
            <a:t>AT replacement reduced VTE</a:t>
          </a:r>
        </a:p>
      </dgm:t>
    </dgm:pt>
    <dgm:pt modelId="{B1F08AFB-CB42-477B-8D8C-996055E22818}" type="parTrans" cxnId="{24E64831-EA1C-4999-B556-414DD0D943B6}">
      <dgm:prSet/>
      <dgm:spPr/>
      <dgm:t>
        <a:bodyPr/>
        <a:lstStyle/>
        <a:p>
          <a:endParaRPr lang="en-US"/>
        </a:p>
      </dgm:t>
    </dgm:pt>
    <dgm:pt modelId="{1D356EE8-7ACC-4966-A53C-5750C66B5EBC}" type="sibTrans" cxnId="{24E64831-EA1C-4999-B556-414DD0D943B6}">
      <dgm:prSet/>
      <dgm:spPr/>
      <dgm:t>
        <a:bodyPr/>
        <a:lstStyle/>
        <a:p>
          <a:endParaRPr lang="en-US"/>
        </a:p>
      </dgm:t>
    </dgm:pt>
    <dgm:pt modelId="{E0668082-00AE-4B3F-81FA-BE9BB92C3D81}">
      <dgm:prSet phldrT="[Text]" custT="1"/>
      <dgm:spPr/>
      <dgm:t>
        <a:bodyPr/>
        <a:lstStyle/>
        <a:p>
          <a:r>
            <a:rPr lang="en-US" sz="2000" b="1" dirty="0">
              <a:solidFill>
                <a:srgbClr val="7F7F7F"/>
              </a:solidFill>
            </a:rPr>
            <a:t>FFP Replacement</a:t>
          </a:r>
        </a:p>
      </dgm:t>
    </dgm:pt>
    <dgm:pt modelId="{ED5525CA-BD58-4B8E-A52F-5820F91DF507}" type="parTrans" cxnId="{C082C6DE-1B37-4597-841D-95288F9D27FC}">
      <dgm:prSet/>
      <dgm:spPr/>
      <dgm:t>
        <a:bodyPr/>
        <a:lstStyle/>
        <a:p>
          <a:endParaRPr lang="en-US"/>
        </a:p>
      </dgm:t>
    </dgm:pt>
    <dgm:pt modelId="{FD1FAD5B-01C0-435D-9FCC-C102D39FE1E6}" type="sibTrans" cxnId="{C082C6DE-1B37-4597-841D-95288F9D27FC}">
      <dgm:prSet/>
      <dgm:spPr/>
      <dgm:t>
        <a:bodyPr/>
        <a:lstStyle/>
        <a:p>
          <a:endParaRPr lang="en-US"/>
        </a:p>
      </dgm:t>
    </dgm:pt>
    <dgm:pt modelId="{D8621616-478A-45BB-837A-CEC9F05D4F50}">
      <dgm:prSet phldrT="[Text]" custT="1"/>
      <dgm:spPr/>
      <dgm:t>
        <a:bodyPr/>
        <a:lstStyle/>
        <a:p>
          <a:pPr>
            <a:buNone/>
          </a:pPr>
          <a:r>
            <a:rPr lang="en-US" sz="1800" b="1" dirty="0">
              <a:solidFill>
                <a:srgbClr val="7F7F7F"/>
              </a:solidFill>
            </a:rPr>
            <a:t>No difference in VTE with FFP replacement </a:t>
          </a:r>
          <a:r>
            <a:rPr lang="en-US" sz="1800" b="0" dirty="0">
              <a:solidFill>
                <a:srgbClr val="7F7F7F"/>
              </a:solidFill>
            </a:rPr>
            <a:t>compared to no prophylaxis </a:t>
          </a:r>
        </a:p>
      </dgm:t>
    </dgm:pt>
    <dgm:pt modelId="{ABB52CEF-935B-4842-B9B3-12CD91A4CFCD}" type="parTrans" cxnId="{BF9E709F-1AC2-4753-B359-758FEDB524DC}">
      <dgm:prSet/>
      <dgm:spPr/>
      <dgm:t>
        <a:bodyPr/>
        <a:lstStyle/>
        <a:p>
          <a:endParaRPr lang="en-US"/>
        </a:p>
      </dgm:t>
    </dgm:pt>
    <dgm:pt modelId="{B5FBF868-9624-4D77-A2C9-66CD94315231}" type="sibTrans" cxnId="{BF9E709F-1AC2-4753-B359-758FEDB524DC}">
      <dgm:prSet/>
      <dgm:spPr/>
      <dgm:t>
        <a:bodyPr/>
        <a:lstStyle/>
        <a:p>
          <a:endParaRPr lang="en-US"/>
        </a:p>
      </dgm:t>
    </dgm:pt>
    <dgm:pt modelId="{CFA6C8E3-A190-4720-869C-93CF6C5CAF80}">
      <dgm:prSet phldrT="[Text]" custT="1"/>
      <dgm:spPr/>
      <dgm:t>
        <a:bodyPr/>
        <a:lstStyle/>
        <a:p>
          <a:r>
            <a:rPr lang="en-US" sz="2000" b="1" dirty="0">
              <a:solidFill>
                <a:srgbClr val="7F7F7F"/>
              </a:solidFill>
            </a:rPr>
            <a:t>Cryoprecipitate Repletion</a:t>
          </a:r>
        </a:p>
      </dgm:t>
    </dgm:pt>
    <dgm:pt modelId="{438BC8C0-7AD9-427D-B2EF-E248382827C1}" type="parTrans" cxnId="{285E0473-4C0E-4DA7-AD45-1EBA7E17467B}">
      <dgm:prSet/>
      <dgm:spPr/>
      <dgm:t>
        <a:bodyPr/>
        <a:lstStyle/>
        <a:p>
          <a:endParaRPr lang="en-US"/>
        </a:p>
      </dgm:t>
    </dgm:pt>
    <dgm:pt modelId="{37D21471-E554-4AF3-B376-F04B06A92D04}" type="sibTrans" cxnId="{285E0473-4C0E-4DA7-AD45-1EBA7E17467B}">
      <dgm:prSet/>
      <dgm:spPr/>
      <dgm:t>
        <a:bodyPr/>
        <a:lstStyle/>
        <a:p>
          <a:endParaRPr lang="en-US"/>
        </a:p>
      </dgm:t>
    </dgm:pt>
    <dgm:pt modelId="{19388B5D-94BF-4926-9306-3C117405CF07}">
      <dgm:prSet phldrT="[Text]" custT="1"/>
      <dgm:spPr/>
      <dgm:t>
        <a:bodyPr/>
        <a:lstStyle/>
        <a:p>
          <a:r>
            <a:rPr lang="en-US" sz="2000" b="1" dirty="0">
              <a:solidFill>
                <a:srgbClr val="7F7F7F"/>
              </a:solidFill>
            </a:rPr>
            <a:t>LMWH</a:t>
          </a:r>
        </a:p>
      </dgm:t>
    </dgm:pt>
    <dgm:pt modelId="{FBFA410F-AB90-465E-836E-A9BBD66B74F8}" type="parTrans" cxnId="{BFF340D7-D7A2-4032-8817-B7B488F3964E}">
      <dgm:prSet/>
      <dgm:spPr/>
      <dgm:t>
        <a:bodyPr/>
        <a:lstStyle/>
        <a:p>
          <a:endParaRPr lang="en-US"/>
        </a:p>
      </dgm:t>
    </dgm:pt>
    <dgm:pt modelId="{710551F1-658C-4287-918B-F5EBD97B3DEA}" type="sibTrans" cxnId="{BFF340D7-D7A2-4032-8817-B7B488F3964E}">
      <dgm:prSet/>
      <dgm:spPr/>
      <dgm:t>
        <a:bodyPr/>
        <a:lstStyle/>
        <a:p>
          <a:endParaRPr lang="en-US"/>
        </a:p>
      </dgm:t>
    </dgm:pt>
    <dgm:pt modelId="{08C502CD-330B-4B1A-94F5-F6CBCD6AD050}">
      <dgm:prSet phldrT="[Text]" custT="1"/>
      <dgm:spPr/>
      <dgm:t>
        <a:bodyPr/>
        <a:lstStyle/>
        <a:p>
          <a:pPr rtl="0">
            <a:buNone/>
          </a:pPr>
          <a:r>
            <a:rPr lang="en-US" sz="1800" b="1" dirty="0">
              <a:solidFill>
                <a:srgbClr val="7F7F7F"/>
              </a:solidFill>
              <a:latin typeface="Calibri"/>
            </a:rPr>
            <a:t>No significant difference in VTE with cryoprecipitate repletion </a:t>
          </a:r>
          <a:r>
            <a:rPr lang="en-US" sz="1800" b="0" dirty="0">
              <a:solidFill>
                <a:srgbClr val="7F7F7F"/>
              </a:solidFill>
              <a:latin typeface="Calibri"/>
            </a:rPr>
            <a:t>vs. no prophylaxis in induction</a:t>
          </a:r>
          <a:endParaRPr lang="en-US" sz="1800" dirty="0">
            <a:solidFill>
              <a:srgbClr val="7F7F7F"/>
            </a:solidFill>
          </a:endParaRPr>
        </a:p>
      </dgm:t>
    </dgm:pt>
    <dgm:pt modelId="{1FB13EAD-512E-4598-8925-2C0745CF52DA}" type="parTrans" cxnId="{1A5FFA76-D482-4A9C-98D3-D30DCB047AEE}">
      <dgm:prSet/>
      <dgm:spPr/>
      <dgm:t>
        <a:bodyPr/>
        <a:lstStyle/>
        <a:p>
          <a:endParaRPr lang="en-US"/>
        </a:p>
      </dgm:t>
    </dgm:pt>
    <dgm:pt modelId="{0ADF0659-B9DF-448B-8C66-E82A39D23F1C}" type="sibTrans" cxnId="{1A5FFA76-D482-4A9C-98D3-D30DCB047AEE}">
      <dgm:prSet/>
      <dgm:spPr/>
      <dgm:t>
        <a:bodyPr/>
        <a:lstStyle/>
        <a:p>
          <a:endParaRPr lang="en-US"/>
        </a:p>
      </dgm:t>
    </dgm:pt>
    <dgm:pt modelId="{DBA736A1-D2C3-4001-ADC2-F46BC70EA380}">
      <dgm:prSet phldrT="[Text]" custT="1"/>
      <dgm:spPr/>
      <dgm:t>
        <a:bodyPr/>
        <a:lstStyle/>
        <a:p>
          <a:r>
            <a:rPr lang="en-US" sz="2000" b="1" dirty="0">
              <a:solidFill>
                <a:srgbClr val="7F7F7F"/>
              </a:solidFill>
            </a:rPr>
            <a:t>Apixaban</a:t>
          </a:r>
        </a:p>
      </dgm:t>
    </dgm:pt>
    <dgm:pt modelId="{014607D9-947A-4245-B5AE-9BF1C949288B}" type="parTrans" cxnId="{DFC18064-D6FB-4CC3-AA12-27AC8193BB90}">
      <dgm:prSet/>
      <dgm:spPr/>
      <dgm:t>
        <a:bodyPr/>
        <a:lstStyle/>
        <a:p>
          <a:endParaRPr lang="en-US"/>
        </a:p>
      </dgm:t>
    </dgm:pt>
    <dgm:pt modelId="{C6350C92-ED34-4942-9DB0-04D96203708B}" type="sibTrans" cxnId="{DFC18064-D6FB-4CC3-AA12-27AC8193BB90}">
      <dgm:prSet/>
      <dgm:spPr/>
      <dgm:t>
        <a:bodyPr/>
        <a:lstStyle/>
        <a:p>
          <a:endParaRPr lang="en-US"/>
        </a:p>
      </dgm:t>
    </dgm:pt>
    <dgm:pt modelId="{0B9270E8-48AA-4E8D-BEBA-94B1C4A370F0}">
      <dgm:prSet custT="1"/>
      <dgm:spPr/>
      <dgm:t>
        <a:bodyPr/>
        <a:lstStyle/>
        <a:p>
          <a:pPr>
            <a:buFont typeface="Arial" panose="020B0604020202020204" pitchFamily="34" charset="0"/>
            <a:buChar char="•"/>
          </a:pPr>
          <a:r>
            <a:rPr lang="en-US" sz="1400" dirty="0">
              <a:solidFill>
                <a:srgbClr val="7F7F7F"/>
              </a:solidFill>
            </a:rPr>
            <a:t>3 studies, RR 0.62 (95% CI: 0.12-3.32)</a:t>
          </a:r>
        </a:p>
      </dgm:t>
    </dgm:pt>
    <dgm:pt modelId="{1CB1FBDA-385E-435E-A608-94F127DBF776}" type="parTrans" cxnId="{9E03B21A-6F7B-46C9-91C1-D33AA6D18F12}">
      <dgm:prSet/>
      <dgm:spPr/>
      <dgm:t>
        <a:bodyPr/>
        <a:lstStyle/>
        <a:p>
          <a:endParaRPr lang="en-US"/>
        </a:p>
      </dgm:t>
    </dgm:pt>
    <dgm:pt modelId="{08A15CA9-66E1-4142-8BC1-136580DDD3E9}" type="sibTrans" cxnId="{9E03B21A-6F7B-46C9-91C1-D33AA6D18F12}">
      <dgm:prSet/>
      <dgm:spPr/>
      <dgm:t>
        <a:bodyPr/>
        <a:lstStyle/>
        <a:p>
          <a:endParaRPr lang="en-US"/>
        </a:p>
      </dgm:t>
    </dgm:pt>
    <dgm:pt modelId="{D48CFA7A-7848-4EA8-A9A6-EF8848F99A53}">
      <dgm:prSet custT="1"/>
      <dgm:spPr/>
      <dgm:t>
        <a:bodyPr/>
        <a:lstStyle/>
        <a:p>
          <a:pPr>
            <a:buFont typeface="Arial" panose="020B0604020202020204" pitchFamily="34" charset="0"/>
            <a:buChar char="•"/>
          </a:pPr>
          <a:r>
            <a:rPr lang="en-US" sz="1400" dirty="0">
              <a:solidFill>
                <a:srgbClr val="7F7F7F"/>
              </a:solidFill>
            </a:rPr>
            <a:t>Pooled data from 3 studies, RR 0.57 (95% CI: 0.35-0.92)</a:t>
          </a:r>
        </a:p>
      </dgm:t>
    </dgm:pt>
    <dgm:pt modelId="{1F72404A-ABA3-4A50-80EE-D7EB88ABBD3C}" type="parTrans" cxnId="{717C7BC9-14DC-4839-A52D-03E1C3DA3910}">
      <dgm:prSet/>
      <dgm:spPr/>
      <dgm:t>
        <a:bodyPr/>
        <a:lstStyle/>
        <a:p>
          <a:endParaRPr lang="en-US"/>
        </a:p>
      </dgm:t>
    </dgm:pt>
    <dgm:pt modelId="{E2F4D665-4156-4C64-87F7-60BAA2DBC117}" type="sibTrans" cxnId="{717C7BC9-14DC-4839-A52D-03E1C3DA3910}">
      <dgm:prSet/>
      <dgm:spPr/>
      <dgm:t>
        <a:bodyPr/>
        <a:lstStyle/>
        <a:p>
          <a:endParaRPr lang="en-US"/>
        </a:p>
      </dgm:t>
    </dgm:pt>
    <dgm:pt modelId="{6334F3C6-C433-4B4F-A792-F1D4A3E10B61}">
      <dgm:prSet phldrT="[Text]" custT="1"/>
      <dgm:spPr/>
      <dgm:t>
        <a:bodyPr/>
        <a:lstStyle/>
        <a:p>
          <a:pPr>
            <a:buNone/>
          </a:pPr>
          <a:r>
            <a:rPr lang="en-US" sz="1800" b="1" dirty="0">
              <a:solidFill>
                <a:srgbClr val="7F7F7F"/>
              </a:solidFill>
            </a:rPr>
            <a:t>Enoxaparin (LMWH) reduced VTE </a:t>
          </a:r>
          <a:r>
            <a:rPr lang="en-US" sz="1800" dirty="0">
              <a:solidFill>
                <a:srgbClr val="7F7F7F"/>
              </a:solidFill>
            </a:rPr>
            <a:t>compared to no prophylaxis </a:t>
          </a:r>
          <a:endParaRPr lang="en-US" sz="1800" b="1" dirty="0">
            <a:solidFill>
              <a:srgbClr val="7F7F7F"/>
            </a:solidFill>
          </a:endParaRPr>
        </a:p>
      </dgm:t>
    </dgm:pt>
    <dgm:pt modelId="{46275D7E-7C7B-49B2-A009-B8639148377E}" type="parTrans" cxnId="{991DEF96-205D-4A12-A41D-005675E94D58}">
      <dgm:prSet/>
      <dgm:spPr/>
      <dgm:t>
        <a:bodyPr/>
        <a:lstStyle/>
        <a:p>
          <a:endParaRPr lang="en-US"/>
        </a:p>
      </dgm:t>
    </dgm:pt>
    <dgm:pt modelId="{9C34502A-75BF-4C39-A469-83A5A92425C3}" type="sibTrans" cxnId="{991DEF96-205D-4A12-A41D-005675E94D58}">
      <dgm:prSet/>
      <dgm:spPr/>
      <dgm:t>
        <a:bodyPr/>
        <a:lstStyle/>
        <a:p>
          <a:endParaRPr lang="en-US"/>
        </a:p>
      </dgm:t>
    </dgm:pt>
    <dgm:pt modelId="{5BE56740-7D35-4A93-8C00-EBBD31C244E3}">
      <dgm:prSet custT="1"/>
      <dgm:spPr/>
      <dgm:t>
        <a:bodyPr/>
        <a:lstStyle/>
        <a:p>
          <a:r>
            <a:rPr lang="en-US" sz="1400" dirty="0">
              <a:solidFill>
                <a:srgbClr val="7F7F7F"/>
              </a:solidFill>
            </a:rPr>
            <a:t>2 pooled studies, RR: 0.54 (95% CI: 0.36-0.83).</a:t>
          </a:r>
          <a:endParaRPr lang="en-US" sz="1400" baseline="30000" dirty="0">
            <a:solidFill>
              <a:srgbClr val="7F7F7F"/>
            </a:solidFill>
          </a:endParaRPr>
        </a:p>
      </dgm:t>
    </dgm:pt>
    <dgm:pt modelId="{A8C6EE72-7698-4555-A793-C92450973BB0}" type="parTrans" cxnId="{88FF78BB-AE83-46C8-9446-EFD1BDBD88EF}">
      <dgm:prSet/>
      <dgm:spPr/>
      <dgm:t>
        <a:bodyPr/>
        <a:lstStyle/>
        <a:p>
          <a:endParaRPr lang="en-US"/>
        </a:p>
      </dgm:t>
    </dgm:pt>
    <dgm:pt modelId="{4A2E9799-172E-4F93-98C8-21BAF7153986}" type="sibTrans" cxnId="{88FF78BB-AE83-46C8-9446-EFD1BDBD88EF}">
      <dgm:prSet/>
      <dgm:spPr/>
      <dgm:t>
        <a:bodyPr/>
        <a:lstStyle/>
        <a:p>
          <a:endParaRPr lang="en-US"/>
        </a:p>
      </dgm:t>
    </dgm:pt>
    <dgm:pt modelId="{86345461-775D-4C7E-BBB5-74E9DDCE72CA}">
      <dgm:prSet custT="1"/>
      <dgm:spPr/>
      <dgm:t>
        <a:bodyPr/>
        <a:lstStyle/>
        <a:p>
          <a:pPr rtl="0"/>
          <a:r>
            <a:rPr lang="en-US" sz="1400" dirty="0">
              <a:solidFill>
                <a:srgbClr val="7F7F7F"/>
              </a:solidFill>
              <a:latin typeface="Calibri"/>
            </a:rPr>
            <a:t>In one RCT, enoxaparin was superior to unfractionated</a:t>
          </a:r>
          <a:r>
            <a:rPr lang="en-US" sz="1400" dirty="0">
              <a:solidFill>
                <a:srgbClr val="7F7F7F"/>
              </a:solidFill>
            </a:rPr>
            <a:t> heparin (UFH) for VTE prophylaxis, RR 0.37 (95% CI: 0.14-0.96).</a:t>
          </a:r>
        </a:p>
      </dgm:t>
    </dgm:pt>
    <dgm:pt modelId="{42648082-7640-488F-873B-E5B8D4EE0E5C}" type="parTrans" cxnId="{87F49AB8-E630-452D-9D97-BDED6DDCB7F2}">
      <dgm:prSet/>
      <dgm:spPr/>
      <dgm:t>
        <a:bodyPr/>
        <a:lstStyle/>
        <a:p>
          <a:endParaRPr lang="en-US"/>
        </a:p>
      </dgm:t>
    </dgm:pt>
    <dgm:pt modelId="{FB4EA811-DB9A-4ABB-9579-066CFE5748BA}" type="sibTrans" cxnId="{87F49AB8-E630-452D-9D97-BDED6DDCB7F2}">
      <dgm:prSet/>
      <dgm:spPr/>
      <dgm:t>
        <a:bodyPr/>
        <a:lstStyle/>
        <a:p>
          <a:endParaRPr lang="en-US"/>
        </a:p>
      </dgm:t>
    </dgm:pt>
    <dgm:pt modelId="{C41E7688-F6A0-4070-AB82-114AA72345BE}">
      <dgm:prSet phldrT="[Text]" custT="1"/>
      <dgm:spPr/>
      <dgm:t>
        <a:bodyPr/>
        <a:lstStyle/>
        <a:p>
          <a:pPr rtl="0">
            <a:buNone/>
          </a:pPr>
          <a:r>
            <a:rPr lang="en-US" sz="1800" dirty="0">
              <a:solidFill>
                <a:srgbClr val="7F7F7F"/>
              </a:solidFill>
            </a:rPr>
            <a:t>In one RCT there was a </a:t>
          </a:r>
          <a:r>
            <a:rPr lang="en-US" sz="1800" b="1" dirty="0">
              <a:solidFill>
                <a:srgbClr val="7F7F7F"/>
              </a:solidFill>
            </a:rPr>
            <a:t>trend towards reduced risk of VTE with apixaban,</a:t>
          </a:r>
          <a:r>
            <a:rPr lang="en-US" sz="1800" dirty="0">
              <a:solidFill>
                <a:srgbClr val="7F7F7F"/>
              </a:solidFill>
            </a:rPr>
            <a:t> but this did not reach statistical significance.</a:t>
          </a:r>
          <a:endParaRPr lang="en-US" sz="1800" b="1" dirty="0">
            <a:solidFill>
              <a:srgbClr val="7F7F7F"/>
            </a:solidFill>
          </a:endParaRPr>
        </a:p>
      </dgm:t>
    </dgm:pt>
    <dgm:pt modelId="{4BFF531C-5E4D-4137-ACF4-41DED696D659}" type="parTrans" cxnId="{8D30D273-8AC0-4C66-B467-98B3ECD6728D}">
      <dgm:prSet/>
      <dgm:spPr/>
      <dgm:t>
        <a:bodyPr/>
        <a:lstStyle/>
        <a:p>
          <a:endParaRPr lang="en-US"/>
        </a:p>
      </dgm:t>
    </dgm:pt>
    <dgm:pt modelId="{FE780E63-94C9-45C7-9C54-90608CC481C9}" type="sibTrans" cxnId="{8D30D273-8AC0-4C66-B467-98B3ECD6728D}">
      <dgm:prSet/>
      <dgm:spPr/>
      <dgm:t>
        <a:bodyPr/>
        <a:lstStyle/>
        <a:p>
          <a:endParaRPr lang="en-US"/>
        </a:p>
      </dgm:t>
    </dgm:pt>
    <dgm:pt modelId="{46BB2F58-26BE-4F28-A160-3A9BE65B88E2}" type="pres">
      <dgm:prSet presAssocID="{90EBC573-CF07-4EF0-A8D5-DFFCEB8EB851}" presName="Name0" presStyleCnt="0">
        <dgm:presLayoutVars>
          <dgm:dir/>
          <dgm:animLvl val="lvl"/>
          <dgm:resizeHandles val="exact"/>
        </dgm:presLayoutVars>
      </dgm:prSet>
      <dgm:spPr/>
    </dgm:pt>
    <dgm:pt modelId="{7DADB361-85CF-48E8-B0EA-D731AC595D61}" type="pres">
      <dgm:prSet presAssocID="{8FAEDBC3-6D14-4FF8-B3E1-D1DB9C564F41}" presName="linNode" presStyleCnt="0"/>
      <dgm:spPr/>
    </dgm:pt>
    <dgm:pt modelId="{8FE49EE7-B8F9-4643-89B7-3833AD1220FB}" type="pres">
      <dgm:prSet presAssocID="{8FAEDBC3-6D14-4FF8-B3E1-D1DB9C564F41}" presName="parTx" presStyleLbl="revTx" presStyleIdx="0" presStyleCnt="5">
        <dgm:presLayoutVars>
          <dgm:chMax val="1"/>
          <dgm:bulletEnabled val="1"/>
        </dgm:presLayoutVars>
      </dgm:prSet>
      <dgm:spPr/>
    </dgm:pt>
    <dgm:pt modelId="{A784EA54-579C-42CB-AC0E-413B959F2D51}" type="pres">
      <dgm:prSet presAssocID="{8FAEDBC3-6D14-4FF8-B3E1-D1DB9C564F41}" presName="bracket" presStyleLbl="parChTrans1D1" presStyleIdx="0" presStyleCnt="5"/>
      <dgm:spPr/>
    </dgm:pt>
    <dgm:pt modelId="{6C7275CA-0738-4687-B1E1-567E4190FF65}" type="pres">
      <dgm:prSet presAssocID="{8FAEDBC3-6D14-4FF8-B3E1-D1DB9C564F41}" presName="spH" presStyleCnt="0"/>
      <dgm:spPr/>
    </dgm:pt>
    <dgm:pt modelId="{E4C10646-6887-414D-8859-40632AEBF62C}" type="pres">
      <dgm:prSet presAssocID="{8FAEDBC3-6D14-4FF8-B3E1-D1DB9C564F41}" presName="desTx" presStyleLbl="node1" presStyleIdx="0" presStyleCnt="5">
        <dgm:presLayoutVars>
          <dgm:bulletEnabled val="1"/>
        </dgm:presLayoutVars>
      </dgm:prSet>
      <dgm:spPr>
        <a:solidFill>
          <a:srgbClr val="F5F5F5"/>
        </a:solidFill>
      </dgm:spPr>
    </dgm:pt>
    <dgm:pt modelId="{9F10BD62-EC3F-40C4-8654-EB91AD8ED9E0}" type="pres">
      <dgm:prSet presAssocID="{A35EE0BD-013E-47AF-9246-FFF65B1AA82C}" presName="spV" presStyleCnt="0"/>
      <dgm:spPr/>
    </dgm:pt>
    <dgm:pt modelId="{F19B18F0-4437-4FAE-9744-1E04F8D39586}" type="pres">
      <dgm:prSet presAssocID="{E0668082-00AE-4B3F-81FA-BE9BB92C3D81}" presName="linNode" presStyleCnt="0"/>
      <dgm:spPr/>
    </dgm:pt>
    <dgm:pt modelId="{9D78DA8A-A67F-4D0D-9397-2C58DF567E11}" type="pres">
      <dgm:prSet presAssocID="{E0668082-00AE-4B3F-81FA-BE9BB92C3D81}" presName="parTx" presStyleLbl="revTx" presStyleIdx="1" presStyleCnt="5">
        <dgm:presLayoutVars>
          <dgm:chMax val="1"/>
          <dgm:bulletEnabled val="1"/>
        </dgm:presLayoutVars>
      </dgm:prSet>
      <dgm:spPr/>
    </dgm:pt>
    <dgm:pt modelId="{11293F02-7347-45BE-857B-F0C33595C634}" type="pres">
      <dgm:prSet presAssocID="{E0668082-00AE-4B3F-81FA-BE9BB92C3D81}" presName="bracket" presStyleLbl="parChTrans1D1" presStyleIdx="1" presStyleCnt="5"/>
      <dgm:spPr/>
    </dgm:pt>
    <dgm:pt modelId="{D4FDA823-BF5A-4318-834D-26C1EA6060C0}" type="pres">
      <dgm:prSet presAssocID="{E0668082-00AE-4B3F-81FA-BE9BB92C3D81}" presName="spH" presStyleCnt="0"/>
      <dgm:spPr/>
    </dgm:pt>
    <dgm:pt modelId="{13868A2A-BC39-4FCD-BD7D-DA1D579616B4}" type="pres">
      <dgm:prSet presAssocID="{E0668082-00AE-4B3F-81FA-BE9BB92C3D81}" presName="desTx" presStyleLbl="node1" presStyleIdx="1" presStyleCnt="5">
        <dgm:presLayoutVars>
          <dgm:bulletEnabled val="1"/>
        </dgm:presLayoutVars>
      </dgm:prSet>
      <dgm:spPr>
        <a:solidFill>
          <a:srgbClr val="F5F5F5"/>
        </a:solidFill>
      </dgm:spPr>
    </dgm:pt>
    <dgm:pt modelId="{CA538668-C49A-4038-AB89-99369CF9C101}" type="pres">
      <dgm:prSet presAssocID="{FD1FAD5B-01C0-435D-9FCC-C102D39FE1E6}" presName="spV" presStyleCnt="0"/>
      <dgm:spPr/>
    </dgm:pt>
    <dgm:pt modelId="{71FAA8B9-7BF5-436D-B754-575DB8BF14C9}" type="pres">
      <dgm:prSet presAssocID="{CFA6C8E3-A190-4720-869C-93CF6C5CAF80}" presName="linNode" presStyleCnt="0"/>
      <dgm:spPr/>
    </dgm:pt>
    <dgm:pt modelId="{4FDFEF59-95B6-4E2C-A78C-9B1E18470C07}" type="pres">
      <dgm:prSet presAssocID="{CFA6C8E3-A190-4720-869C-93CF6C5CAF80}" presName="parTx" presStyleLbl="revTx" presStyleIdx="2" presStyleCnt="5">
        <dgm:presLayoutVars>
          <dgm:chMax val="1"/>
          <dgm:bulletEnabled val="1"/>
        </dgm:presLayoutVars>
      </dgm:prSet>
      <dgm:spPr/>
    </dgm:pt>
    <dgm:pt modelId="{23C764CD-6FA7-417C-BF0F-E987C77CFF57}" type="pres">
      <dgm:prSet presAssocID="{CFA6C8E3-A190-4720-869C-93CF6C5CAF80}" presName="bracket" presStyleLbl="parChTrans1D1" presStyleIdx="2" presStyleCnt="5"/>
      <dgm:spPr/>
    </dgm:pt>
    <dgm:pt modelId="{EC6F7714-D5E2-498E-A796-20841B064A54}" type="pres">
      <dgm:prSet presAssocID="{CFA6C8E3-A190-4720-869C-93CF6C5CAF80}" presName="spH" presStyleCnt="0"/>
      <dgm:spPr/>
    </dgm:pt>
    <dgm:pt modelId="{3B61B425-3C07-4151-A491-5A7B2783243C}" type="pres">
      <dgm:prSet presAssocID="{CFA6C8E3-A190-4720-869C-93CF6C5CAF80}" presName="desTx" presStyleLbl="node1" presStyleIdx="2" presStyleCnt="5">
        <dgm:presLayoutVars>
          <dgm:bulletEnabled val="1"/>
        </dgm:presLayoutVars>
      </dgm:prSet>
      <dgm:spPr>
        <a:solidFill>
          <a:srgbClr val="F5F5F5"/>
        </a:solidFill>
      </dgm:spPr>
    </dgm:pt>
    <dgm:pt modelId="{C17C5CC0-BD80-4054-8F2E-7A925443F113}" type="pres">
      <dgm:prSet presAssocID="{37D21471-E554-4AF3-B376-F04B06A92D04}" presName="spV" presStyleCnt="0"/>
      <dgm:spPr/>
    </dgm:pt>
    <dgm:pt modelId="{53AD926D-EE3F-4BC7-B862-66EF482569EC}" type="pres">
      <dgm:prSet presAssocID="{19388B5D-94BF-4926-9306-3C117405CF07}" presName="linNode" presStyleCnt="0"/>
      <dgm:spPr/>
    </dgm:pt>
    <dgm:pt modelId="{09A6437F-1321-48A3-871E-6DC480943AE7}" type="pres">
      <dgm:prSet presAssocID="{19388B5D-94BF-4926-9306-3C117405CF07}" presName="parTx" presStyleLbl="revTx" presStyleIdx="3" presStyleCnt="5">
        <dgm:presLayoutVars>
          <dgm:chMax val="1"/>
          <dgm:bulletEnabled val="1"/>
        </dgm:presLayoutVars>
      </dgm:prSet>
      <dgm:spPr/>
    </dgm:pt>
    <dgm:pt modelId="{60D276FD-C98A-4B3A-AA66-650064357517}" type="pres">
      <dgm:prSet presAssocID="{19388B5D-94BF-4926-9306-3C117405CF07}" presName="bracket" presStyleLbl="parChTrans1D1" presStyleIdx="3" presStyleCnt="5"/>
      <dgm:spPr/>
    </dgm:pt>
    <dgm:pt modelId="{7D764BB4-F931-4F2F-9F7D-9CD2A6011DA6}" type="pres">
      <dgm:prSet presAssocID="{19388B5D-94BF-4926-9306-3C117405CF07}" presName="spH" presStyleCnt="0"/>
      <dgm:spPr/>
    </dgm:pt>
    <dgm:pt modelId="{2C6D1BA9-7E5D-4424-8E38-D81A6320A790}" type="pres">
      <dgm:prSet presAssocID="{19388B5D-94BF-4926-9306-3C117405CF07}" presName="desTx" presStyleLbl="node1" presStyleIdx="3" presStyleCnt="5">
        <dgm:presLayoutVars>
          <dgm:bulletEnabled val="1"/>
        </dgm:presLayoutVars>
      </dgm:prSet>
      <dgm:spPr>
        <a:solidFill>
          <a:srgbClr val="F5F5F5"/>
        </a:solidFill>
      </dgm:spPr>
    </dgm:pt>
    <dgm:pt modelId="{59DAD776-6BA5-45B2-8E06-C88F997D3188}" type="pres">
      <dgm:prSet presAssocID="{710551F1-658C-4287-918B-F5EBD97B3DEA}" presName="spV" presStyleCnt="0"/>
      <dgm:spPr/>
    </dgm:pt>
    <dgm:pt modelId="{375FFDD3-9978-4473-B1D4-C3A31F27F0BE}" type="pres">
      <dgm:prSet presAssocID="{DBA736A1-D2C3-4001-ADC2-F46BC70EA380}" presName="linNode" presStyleCnt="0"/>
      <dgm:spPr/>
    </dgm:pt>
    <dgm:pt modelId="{8E8A403E-71FD-46BC-B951-78274D6F2FF4}" type="pres">
      <dgm:prSet presAssocID="{DBA736A1-D2C3-4001-ADC2-F46BC70EA380}" presName="parTx" presStyleLbl="revTx" presStyleIdx="4" presStyleCnt="5">
        <dgm:presLayoutVars>
          <dgm:chMax val="1"/>
          <dgm:bulletEnabled val="1"/>
        </dgm:presLayoutVars>
      </dgm:prSet>
      <dgm:spPr/>
    </dgm:pt>
    <dgm:pt modelId="{35FB47A4-2E38-4A77-A29D-570DE875C915}" type="pres">
      <dgm:prSet presAssocID="{DBA736A1-D2C3-4001-ADC2-F46BC70EA380}" presName="bracket" presStyleLbl="parChTrans1D1" presStyleIdx="4" presStyleCnt="5"/>
      <dgm:spPr/>
    </dgm:pt>
    <dgm:pt modelId="{3D622ABC-C6BC-4F84-89C8-C51BB78D4271}" type="pres">
      <dgm:prSet presAssocID="{DBA736A1-D2C3-4001-ADC2-F46BC70EA380}" presName="spH" presStyleCnt="0"/>
      <dgm:spPr/>
    </dgm:pt>
    <dgm:pt modelId="{FED6EFDF-5FD7-43C0-ABC2-76EA5878C4FE}" type="pres">
      <dgm:prSet presAssocID="{DBA736A1-D2C3-4001-ADC2-F46BC70EA380}" presName="desTx" presStyleLbl="node1" presStyleIdx="4" presStyleCnt="5">
        <dgm:presLayoutVars>
          <dgm:bulletEnabled val="1"/>
        </dgm:presLayoutVars>
      </dgm:prSet>
      <dgm:spPr>
        <a:solidFill>
          <a:srgbClr val="F5F5F5"/>
        </a:solidFill>
      </dgm:spPr>
    </dgm:pt>
  </dgm:ptLst>
  <dgm:cxnLst>
    <dgm:cxn modelId="{B7BAE411-10F2-4CC1-A533-E17E642994B9}" type="presOf" srcId="{8FAEDBC3-6D14-4FF8-B3E1-D1DB9C564F41}" destId="{8FE49EE7-B8F9-4643-89B7-3833AD1220FB}" srcOrd="0" destOrd="0" presId="urn:diagrams.loki3.com/BracketList"/>
    <dgm:cxn modelId="{9E03B21A-6F7B-46C9-91C1-D33AA6D18F12}" srcId="{D8621616-478A-45BB-837A-CEC9F05D4F50}" destId="{0B9270E8-48AA-4E8D-BEBA-94B1C4A370F0}" srcOrd="0" destOrd="0" parTransId="{1CB1FBDA-385E-435E-A608-94F127DBF776}" sibTransId="{08A15CA9-66E1-4142-8BC1-136580DDD3E9}"/>
    <dgm:cxn modelId="{24E64831-EA1C-4999-B556-414DD0D943B6}" srcId="{8FAEDBC3-6D14-4FF8-B3E1-D1DB9C564F41}" destId="{444D32D6-820F-4D41-BF3B-EB2D8A4D7DC2}" srcOrd="0" destOrd="0" parTransId="{B1F08AFB-CB42-477B-8D8C-996055E22818}" sibTransId="{1D356EE8-7ACC-4966-A53C-5750C66B5EBC}"/>
    <dgm:cxn modelId="{ABFD2A34-9724-4FA9-AF1F-8DC981530C35}" type="presOf" srcId="{90EBC573-CF07-4EF0-A8D5-DFFCEB8EB851}" destId="{46BB2F58-26BE-4F28-A160-3A9BE65B88E2}" srcOrd="0" destOrd="0" presId="urn:diagrams.loki3.com/BracketList"/>
    <dgm:cxn modelId="{51979F37-A12D-4B33-9982-0FD109EA6F0F}" type="presOf" srcId="{D48CFA7A-7848-4EA8-A9A6-EF8848F99A53}" destId="{E4C10646-6887-414D-8859-40632AEBF62C}" srcOrd="0" destOrd="1" presId="urn:diagrams.loki3.com/BracketList"/>
    <dgm:cxn modelId="{0BDE403A-FAE7-4760-BAFA-EB8E02068EB6}" type="presOf" srcId="{D8621616-478A-45BB-837A-CEC9F05D4F50}" destId="{13868A2A-BC39-4FCD-BD7D-DA1D579616B4}" srcOrd="0" destOrd="0" presId="urn:diagrams.loki3.com/BracketList"/>
    <dgm:cxn modelId="{45C2673D-454E-405C-BC36-945C9FB7FA38}" type="presOf" srcId="{CFA6C8E3-A190-4720-869C-93CF6C5CAF80}" destId="{4FDFEF59-95B6-4E2C-A78C-9B1E18470C07}" srcOrd="0" destOrd="0" presId="urn:diagrams.loki3.com/BracketList"/>
    <dgm:cxn modelId="{CFEAFE5D-329B-4E5E-B88A-CFFBDFF3BB1D}" type="presOf" srcId="{444D32D6-820F-4D41-BF3B-EB2D8A4D7DC2}" destId="{E4C10646-6887-414D-8859-40632AEBF62C}" srcOrd="0" destOrd="0" presId="urn:diagrams.loki3.com/BracketList"/>
    <dgm:cxn modelId="{D83B2843-957E-44CA-9BCA-E70FE7B48429}" type="presOf" srcId="{08C502CD-330B-4B1A-94F5-F6CBCD6AD050}" destId="{3B61B425-3C07-4151-A491-5A7B2783243C}" srcOrd="0" destOrd="0" presId="urn:diagrams.loki3.com/BracketList"/>
    <dgm:cxn modelId="{DFC18064-D6FB-4CC3-AA12-27AC8193BB90}" srcId="{90EBC573-CF07-4EF0-A8D5-DFFCEB8EB851}" destId="{DBA736A1-D2C3-4001-ADC2-F46BC70EA380}" srcOrd="4" destOrd="0" parTransId="{014607D9-947A-4245-B5AE-9BF1C949288B}" sibTransId="{C6350C92-ED34-4942-9DB0-04D96203708B}"/>
    <dgm:cxn modelId="{57BD7B6C-08ED-456F-B1BB-68C04EA8A0B9}" type="presOf" srcId="{0B9270E8-48AA-4E8D-BEBA-94B1C4A370F0}" destId="{13868A2A-BC39-4FCD-BD7D-DA1D579616B4}" srcOrd="0" destOrd="1" presId="urn:diagrams.loki3.com/BracketList"/>
    <dgm:cxn modelId="{388C546E-5A60-48CE-9E3E-A899BEB45345}" type="presOf" srcId="{5BE56740-7D35-4A93-8C00-EBBD31C244E3}" destId="{2C6D1BA9-7E5D-4424-8E38-D81A6320A790}" srcOrd="0" destOrd="1" presId="urn:diagrams.loki3.com/BracketList"/>
    <dgm:cxn modelId="{285E0473-4C0E-4DA7-AD45-1EBA7E17467B}" srcId="{90EBC573-CF07-4EF0-A8D5-DFFCEB8EB851}" destId="{CFA6C8E3-A190-4720-869C-93CF6C5CAF80}" srcOrd="2" destOrd="0" parTransId="{438BC8C0-7AD9-427D-B2EF-E248382827C1}" sibTransId="{37D21471-E554-4AF3-B376-F04B06A92D04}"/>
    <dgm:cxn modelId="{8D30D273-8AC0-4C66-B467-98B3ECD6728D}" srcId="{DBA736A1-D2C3-4001-ADC2-F46BC70EA380}" destId="{C41E7688-F6A0-4070-AB82-114AA72345BE}" srcOrd="0" destOrd="0" parTransId="{4BFF531C-5E4D-4137-ACF4-41DED696D659}" sibTransId="{FE780E63-94C9-45C7-9C54-90608CC481C9}"/>
    <dgm:cxn modelId="{9E33F555-B339-4D2F-B3E3-81A721500561}" srcId="{90EBC573-CF07-4EF0-A8D5-DFFCEB8EB851}" destId="{8FAEDBC3-6D14-4FF8-B3E1-D1DB9C564F41}" srcOrd="0" destOrd="0" parTransId="{923AF884-E427-4313-8222-DA9F4018A862}" sibTransId="{A35EE0BD-013E-47AF-9246-FFF65B1AA82C}"/>
    <dgm:cxn modelId="{1A5FFA76-D482-4A9C-98D3-D30DCB047AEE}" srcId="{CFA6C8E3-A190-4720-869C-93CF6C5CAF80}" destId="{08C502CD-330B-4B1A-94F5-F6CBCD6AD050}" srcOrd="0" destOrd="0" parTransId="{1FB13EAD-512E-4598-8925-2C0745CF52DA}" sibTransId="{0ADF0659-B9DF-448B-8C66-E82A39D23F1C}"/>
    <dgm:cxn modelId="{4FD5FB8F-D902-4739-AA8D-A6E434752FA1}" type="presOf" srcId="{6334F3C6-C433-4B4F-A792-F1D4A3E10B61}" destId="{2C6D1BA9-7E5D-4424-8E38-D81A6320A790}" srcOrd="0" destOrd="0" presId="urn:diagrams.loki3.com/BracketList"/>
    <dgm:cxn modelId="{991DEF96-205D-4A12-A41D-005675E94D58}" srcId="{19388B5D-94BF-4926-9306-3C117405CF07}" destId="{6334F3C6-C433-4B4F-A792-F1D4A3E10B61}" srcOrd="0" destOrd="0" parTransId="{46275D7E-7C7B-49B2-A009-B8639148377E}" sibTransId="{9C34502A-75BF-4C39-A469-83A5A92425C3}"/>
    <dgm:cxn modelId="{BF9E709F-1AC2-4753-B359-758FEDB524DC}" srcId="{E0668082-00AE-4B3F-81FA-BE9BB92C3D81}" destId="{D8621616-478A-45BB-837A-CEC9F05D4F50}" srcOrd="0" destOrd="0" parTransId="{ABB52CEF-935B-4842-B9B3-12CD91A4CFCD}" sibTransId="{B5FBF868-9624-4D77-A2C9-66CD94315231}"/>
    <dgm:cxn modelId="{856224A6-D196-4550-AFB2-0E0E1A2608C2}" type="presOf" srcId="{86345461-775D-4C7E-BBB5-74E9DDCE72CA}" destId="{2C6D1BA9-7E5D-4424-8E38-D81A6320A790}" srcOrd="0" destOrd="2" presId="urn:diagrams.loki3.com/BracketList"/>
    <dgm:cxn modelId="{337173B3-873C-4D8E-839B-30036545B4E1}" type="presOf" srcId="{DBA736A1-D2C3-4001-ADC2-F46BC70EA380}" destId="{8E8A403E-71FD-46BC-B951-78274D6F2FF4}" srcOrd="0" destOrd="0" presId="urn:diagrams.loki3.com/BracketList"/>
    <dgm:cxn modelId="{87F49AB8-E630-452D-9D97-BDED6DDCB7F2}" srcId="{5BE56740-7D35-4A93-8C00-EBBD31C244E3}" destId="{86345461-775D-4C7E-BBB5-74E9DDCE72CA}" srcOrd="0" destOrd="0" parTransId="{42648082-7640-488F-873B-E5B8D4EE0E5C}" sibTransId="{FB4EA811-DB9A-4ABB-9579-066CFE5748BA}"/>
    <dgm:cxn modelId="{5B61B3BA-6B58-4D86-8FC6-41683BB84169}" type="presOf" srcId="{19388B5D-94BF-4926-9306-3C117405CF07}" destId="{09A6437F-1321-48A3-871E-6DC480943AE7}" srcOrd="0" destOrd="0" presId="urn:diagrams.loki3.com/BracketList"/>
    <dgm:cxn modelId="{88FF78BB-AE83-46C8-9446-EFD1BDBD88EF}" srcId="{6334F3C6-C433-4B4F-A792-F1D4A3E10B61}" destId="{5BE56740-7D35-4A93-8C00-EBBD31C244E3}" srcOrd="0" destOrd="0" parTransId="{A8C6EE72-7698-4555-A793-C92450973BB0}" sibTransId="{4A2E9799-172E-4F93-98C8-21BAF7153986}"/>
    <dgm:cxn modelId="{717C7BC9-14DC-4839-A52D-03E1C3DA3910}" srcId="{444D32D6-820F-4D41-BF3B-EB2D8A4D7DC2}" destId="{D48CFA7A-7848-4EA8-A9A6-EF8848F99A53}" srcOrd="0" destOrd="0" parTransId="{1F72404A-ABA3-4A50-80EE-D7EB88ABBD3C}" sibTransId="{E2F4D665-4156-4C64-87F7-60BAA2DBC117}"/>
    <dgm:cxn modelId="{BFF340D7-D7A2-4032-8817-B7B488F3964E}" srcId="{90EBC573-CF07-4EF0-A8D5-DFFCEB8EB851}" destId="{19388B5D-94BF-4926-9306-3C117405CF07}" srcOrd="3" destOrd="0" parTransId="{FBFA410F-AB90-465E-836E-A9BBD66B74F8}" sibTransId="{710551F1-658C-4287-918B-F5EBD97B3DEA}"/>
    <dgm:cxn modelId="{B9C0E9D8-277B-448A-9BDE-F647BD6980B7}" type="presOf" srcId="{E0668082-00AE-4B3F-81FA-BE9BB92C3D81}" destId="{9D78DA8A-A67F-4D0D-9397-2C58DF567E11}" srcOrd="0" destOrd="0" presId="urn:diagrams.loki3.com/BracketList"/>
    <dgm:cxn modelId="{C082C6DE-1B37-4597-841D-95288F9D27FC}" srcId="{90EBC573-CF07-4EF0-A8D5-DFFCEB8EB851}" destId="{E0668082-00AE-4B3F-81FA-BE9BB92C3D81}" srcOrd="1" destOrd="0" parTransId="{ED5525CA-BD58-4B8E-A52F-5820F91DF507}" sibTransId="{FD1FAD5B-01C0-435D-9FCC-C102D39FE1E6}"/>
    <dgm:cxn modelId="{628531E9-327E-4465-A4AC-61ADF1A95D19}" type="presOf" srcId="{C41E7688-F6A0-4070-AB82-114AA72345BE}" destId="{FED6EFDF-5FD7-43C0-ABC2-76EA5878C4FE}" srcOrd="0" destOrd="0" presId="urn:diagrams.loki3.com/BracketList"/>
    <dgm:cxn modelId="{29F59D52-3C41-4453-AC40-727960F35F3A}" type="presParOf" srcId="{46BB2F58-26BE-4F28-A160-3A9BE65B88E2}" destId="{7DADB361-85CF-48E8-B0EA-D731AC595D61}" srcOrd="0" destOrd="0" presId="urn:diagrams.loki3.com/BracketList"/>
    <dgm:cxn modelId="{B3D541F8-D304-452D-80C3-F1214825BF06}" type="presParOf" srcId="{7DADB361-85CF-48E8-B0EA-D731AC595D61}" destId="{8FE49EE7-B8F9-4643-89B7-3833AD1220FB}" srcOrd="0" destOrd="0" presId="urn:diagrams.loki3.com/BracketList"/>
    <dgm:cxn modelId="{564D417B-1129-4C50-8639-B6B82761A8FA}" type="presParOf" srcId="{7DADB361-85CF-48E8-B0EA-D731AC595D61}" destId="{A784EA54-579C-42CB-AC0E-413B959F2D51}" srcOrd="1" destOrd="0" presId="urn:diagrams.loki3.com/BracketList"/>
    <dgm:cxn modelId="{AF16494A-9F8A-49CF-9E32-3C9EE9851AA9}" type="presParOf" srcId="{7DADB361-85CF-48E8-B0EA-D731AC595D61}" destId="{6C7275CA-0738-4687-B1E1-567E4190FF65}" srcOrd="2" destOrd="0" presId="urn:diagrams.loki3.com/BracketList"/>
    <dgm:cxn modelId="{457F4BC9-66CF-4DD5-A87F-DEB19456A241}" type="presParOf" srcId="{7DADB361-85CF-48E8-B0EA-D731AC595D61}" destId="{E4C10646-6887-414D-8859-40632AEBF62C}" srcOrd="3" destOrd="0" presId="urn:diagrams.loki3.com/BracketList"/>
    <dgm:cxn modelId="{F177C8D9-D124-44F2-9E79-3A11BE0098D6}" type="presParOf" srcId="{46BB2F58-26BE-4F28-A160-3A9BE65B88E2}" destId="{9F10BD62-EC3F-40C4-8654-EB91AD8ED9E0}" srcOrd="1" destOrd="0" presId="urn:diagrams.loki3.com/BracketList"/>
    <dgm:cxn modelId="{8B11ADB1-29A6-47D7-8FAA-5B4646BB343F}" type="presParOf" srcId="{46BB2F58-26BE-4F28-A160-3A9BE65B88E2}" destId="{F19B18F0-4437-4FAE-9744-1E04F8D39586}" srcOrd="2" destOrd="0" presId="urn:diagrams.loki3.com/BracketList"/>
    <dgm:cxn modelId="{D1040B8F-9B06-4257-8DA9-44892E50E57D}" type="presParOf" srcId="{F19B18F0-4437-4FAE-9744-1E04F8D39586}" destId="{9D78DA8A-A67F-4D0D-9397-2C58DF567E11}" srcOrd="0" destOrd="0" presId="urn:diagrams.loki3.com/BracketList"/>
    <dgm:cxn modelId="{DE5F025A-4E31-464E-A4CE-78564377D5BF}" type="presParOf" srcId="{F19B18F0-4437-4FAE-9744-1E04F8D39586}" destId="{11293F02-7347-45BE-857B-F0C33595C634}" srcOrd="1" destOrd="0" presId="urn:diagrams.loki3.com/BracketList"/>
    <dgm:cxn modelId="{73FE0618-FA71-4EED-9BF5-ED92DF7A71C4}" type="presParOf" srcId="{F19B18F0-4437-4FAE-9744-1E04F8D39586}" destId="{D4FDA823-BF5A-4318-834D-26C1EA6060C0}" srcOrd="2" destOrd="0" presId="urn:diagrams.loki3.com/BracketList"/>
    <dgm:cxn modelId="{2C5693A6-0B38-4885-BE77-7B11CA355329}" type="presParOf" srcId="{F19B18F0-4437-4FAE-9744-1E04F8D39586}" destId="{13868A2A-BC39-4FCD-BD7D-DA1D579616B4}" srcOrd="3" destOrd="0" presId="urn:diagrams.loki3.com/BracketList"/>
    <dgm:cxn modelId="{FBAAE8EC-C909-47A8-8A18-4D2ED0B383F5}" type="presParOf" srcId="{46BB2F58-26BE-4F28-A160-3A9BE65B88E2}" destId="{CA538668-C49A-4038-AB89-99369CF9C101}" srcOrd="3" destOrd="0" presId="urn:diagrams.loki3.com/BracketList"/>
    <dgm:cxn modelId="{C5E55B35-412E-4AF1-BA62-46FD07DA55FA}" type="presParOf" srcId="{46BB2F58-26BE-4F28-A160-3A9BE65B88E2}" destId="{71FAA8B9-7BF5-436D-B754-575DB8BF14C9}" srcOrd="4" destOrd="0" presId="urn:diagrams.loki3.com/BracketList"/>
    <dgm:cxn modelId="{19D1398B-362D-4B11-9B8C-0A82B196ED69}" type="presParOf" srcId="{71FAA8B9-7BF5-436D-B754-575DB8BF14C9}" destId="{4FDFEF59-95B6-4E2C-A78C-9B1E18470C07}" srcOrd="0" destOrd="0" presId="urn:diagrams.loki3.com/BracketList"/>
    <dgm:cxn modelId="{B59892F1-B737-4D3A-8A8F-25AAD6116289}" type="presParOf" srcId="{71FAA8B9-7BF5-436D-B754-575DB8BF14C9}" destId="{23C764CD-6FA7-417C-BF0F-E987C77CFF57}" srcOrd="1" destOrd="0" presId="urn:diagrams.loki3.com/BracketList"/>
    <dgm:cxn modelId="{22F700BB-353A-4A6F-A901-3B15C2783C2D}" type="presParOf" srcId="{71FAA8B9-7BF5-436D-B754-575DB8BF14C9}" destId="{EC6F7714-D5E2-498E-A796-20841B064A54}" srcOrd="2" destOrd="0" presId="urn:diagrams.loki3.com/BracketList"/>
    <dgm:cxn modelId="{3574D64C-35B3-4533-B204-BEE9DC806AB4}" type="presParOf" srcId="{71FAA8B9-7BF5-436D-B754-575DB8BF14C9}" destId="{3B61B425-3C07-4151-A491-5A7B2783243C}" srcOrd="3" destOrd="0" presId="urn:diagrams.loki3.com/BracketList"/>
    <dgm:cxn modelId="{0F6BCE38-34D6-4D27-BB76-1F6FC9AC3772}" type="presParOf" srcId="{46BB2F58-26BE-4F28-A160-3A9BE65B88E2}" destId="{C17C5CC0-BD80-4054-8F2E-7A925443F113}" srcOrd="5" destOrd="0" presId="urn:diagrams.loki3.com/BracketList"/>
    <dgm:cxn modelId="{D87D4B4F-BEF0-4977-9599-3EF936672E2F}" type="presParOf" srcId="{46BB2F58-26BE-4F28-A160-3A9BE65B88E2}" destId="{53AD926D-EE3F-4BC7-B862-66EF482569EC}" srcOrd="6" destOrd="0" presId="urn:diagrams.loki3.com/BracketList"/>
    <dgm:cxn modelId="{8B98579C-1769-4B17-8058-1A138C8BA99F}" type="presParOf" srcId="{53AD926D-EE3F-4BC7-B862-66EF482569EC}" destId="{09A6437F-1321-48A3-871E-6DC480943AE7}" srcOrd="0" destOrd="0" presId="urn:diagrams.loki3.com/BracketList"/>
    <dgm:cxn modelId="{E3F706BF-793D-4B2D-A4A2-DFF99D956133}" type="presParOf" srcId="{53AD926D-EE3F-4BC7-B862-66EF482569EC}" destId="{60D276FD-C98A-4B3A-AA66-650064357517}" srcOrd="1" destOrd="0" presId="urn:diagrams.loki3.com/BracketList"/>
    <dgm:cxn modelId="{DF93D057-1A76-4C7F-8FDF-90871B677092}" type="presParOf" srcId="{53AD926D-EE3F-4BC7-B862-66EF482569EC}" destId="{7D764BB4-F931-4F2F-9F7D-9CD2A6011DA6}" srcOrd="2" destOrd="0" presId="urn:diagrams.loki3.com/BracketList"/>
    <dgm:cxn modelId="{8D27674D-AF0C-4072-B5C1-EA0B6774C37E}" type="presParOf" srcId="{53AD926D-EE3F-4BC7-B862-66EF482569EC}" destId="{2C6D1BA9-7E5D-4424-8E38-D81A6320A790}" srcOrd="3" destOrd="0" presId="urn:diagrams.loki3.com/BracketList"/>
    <dgm:cxn modelId="{0E00011C-69D0-4401-85D9-DF397680E5F3}" type="presParOf" srcId="{46BB2F58-26BE-4F28-A160-3A9BE65B88E2}" destId="{59DAD776-6BA5-45B2-8E06-C88F997D3188}" srcOrd="7" destOrd="0" presId="urn:diagrams.loki3.com/BracketList"/>
    <dgm:cxn modelId="{86814073-C184-4A37-856E-CB566B1D7FC2}" type="presParOf" srcId="{46BB2F58-26BE-4F28-A160-3A9BE65B88E2}" destId="{375FFDD3-9978-4473-B1D4-C3A31F27F0BE}" srcOrd="8" destOrd="0" presId="urn:diagrams.loki3.com/BracketList"/>
    <dgm:cxn modelId="{6040E930-ADE1-4245-A513-5167A50CBE26}" type="presParOf" srcId="{375FFDD3-9978-4473-B1D4-C3A31F27F0BE}" destId="{8E8A403E-71FD-46BC-B951-78274D6F2FF4}" srcOrd="0" destOrd="0" presId="urn:diagrams.loki3.com/BracketList"/>
    <dgm:cxn modelId="{AA2BFD41-F694-4ABC-B6D4-766C55C63512}" type="presParOf" srcId="{375FFDD3-9978-4473-B1D4-C3A31F27F0BE}" destId="{35FB47A4-2E38-4A77-A29D-570DE875C915}" srcOrd="1" destOrd="0" presId="urn:diagrams.loki3.com/BracketList"/>
    <dgm:cxn modelId="{D11C46C8-F0F3-4052-987E-850CE6F38DED}" type="presParOf" srcId="{375FFDD3-9978-4473-B1D4-C3A31F27F0BE}" destId="{3D622ABC-C6BC-4F84-89C8-C51BB78D4271}" srcOrd="2" destOrd="0" presId="urn:diagrams.loki3.com/BracketList"/>
    <dgm:cxn modelId="{EB0F13E7-BF3D-4994-9F9C-A9578A3FD933}" type="presParOf" srcId="{375FFDD3-9978-4473-B1D4-C3A31F27F0BE}" destId="{FED6EFDF-5FD7-43C0-ABC2-76EA5878C4F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A4066F-6AF0-4D9E-9B09-88BF382BBE93}" type="doc">
      <dgm:prSet loTypeId="urn:microsoft.com/office/officeart/2009/3/layout/OpposingIdeas" loCatId="relationship" qsTypeId="urn:microsoft.com/office/officeart/2005/8/quickstyle/simple1" qsCatId="simple" csTypeId="urn:microsoft.com/office/officeart/2005/8/colors/accent2_1" csCatId="accent2" phldr="1"/>
      <dgm:spPr/>
      <dgm:t>
        <a:bodyPr/>
        <a:lstStyle/>
        <a:p>
          <a:endParaRPr lang="en-US"/>
        </a:p>
      </dgm:t>
    </dgm:pt>
    <dgm:pt modelId="{9889E4C4-5CBE-497F-830C-0EE02A689A5B}">
      <dgm:prSet phldrT="[Text]"/>
      <dgm:spPr/>
      <dgm:t>
        <a:bodyPr/>
        <a:lstStyle/>
        <a:p>
          <a:pPr rtl="0"/>
          <a:r>
            <a:rPr lang="en-US" b="1" dirty="0">
              <a:solidFill>
                <a:srgbClr val="7F7F7F"/>
              </a:solidFill>
            </a:rPr>
            <a:t>Benefits</a:t>
          </a:r>
          <a:r>
            <a:rPr lang="en-US" b="1" dirty="0">
              <a:solidFill>
                <a:srgbClr val="7F7F7F"/>
              </a:solidFill>
              <a:latin typeface="Calibri"/>
            </a:rPr>
            <a:t>/Desirable effects</a:t>
          </a:r>
          <a:endParaRPr lang="en-US" b="1" dirty="0">
            <a:solidFill>
              <a:srgbClr val="7F7F7F"/>
            </a:solidFill>
          </a:endParaRPr>
        </a:p>
      </dgm:t>
    </dgm:pt>
    <dgm:pt modelId="{17F34647-747B-435B-A921-D047EAFB2F66}" type="parTrans" cxnId="{84580A6A-8730-4FC5-A964-73AA06BFA6D9}">
      <dgm:prSet/>
      <dgm:spPr/>
      <dgm:t>
        <a:bodyPr/>
        <a:lstStyle/>
        <a:p>
          <a:endParaRPr lang="en-US"/>
        </a:p>
      </dgm:t>
    </dgm:pt>
    <dgm:pt modelId="{8C3AF7F3-0A2A-472E-AA4D-AFFACA2D4FF3}" type="sibTrans" cxnId="{84580A6A-8730-4FC5-A964-73AA06BFA6D9}">
      <dgm:prSet/>
      <dgm:spPr/>
      <dgm:t>
        <a:bodyPr/>
        <a:lstStyle/>
        <a:p>
          <a:endParaRPr lang="en-US"/>
        </a:p>
      </dgm:t>
    </dgm:pt>
    <dgm:pt modelId="{B10B80F5-AD56-4D25-95FC-BA1789344452}">
      <dgm:prSet phldrT="[Text]"/>
      <dgm:spPr/>
      <dgm:t>
        <a:bodyPr/>
        <a:lstStyle/>
        <a:p>
          <a:r>
            <a:rPr lang="en-US" b="1" dirty="0">
              <a:solidFill>
                <a:srgbClr val="7F7F7F"/>
              </a:solidFill>
            </a:rPr>
            <a:t>Improvement in RFS and OS with blinatumomab </a:t>
          </a:r>
          <a:r>
            <a:rPr lang="en-US" dirty="0">
              <a:solidFill>
                <a:srgbClr val="7F7F7F"/>
              </a:solidFill>
            </a:rPr>
            <a:t>+ chemotherapy backbone. </a:t>
          </a:r>
          <a:endParaRPr lang="en-US" b="0" dirty="0">
            <a:solidFill>
              <a:srgbClr val="7F7F7F"/>
            </a:solidFill>
          </a:endParaRPr>
        </a:p>
      </dgm:t>
    </dgm:pt>
    <dgm:pt modelId="{7F5EE5AC-3731-4062-AAA1-46D6D1FF4068}" type="parTrans" cxnId="{74B83B8D-395A-4A6E-B403-AD6A2E866430}">
      <dgm:prSet/>
      <dgm:spPr/>
      <dgm:t>
        <a:bodyPr/>
        <a:lstStyle/>
        <a:p>
          <a:endParaRPr lang="en-US"/>
        </a:p>
      </dgm:t>
    </dgm:pt>
    <dgm:pt modelId="{CA6CD24C-41A1-4405-8A18-CA2545116BE1}" type="sibTrans" cxnId="{74B83B8D-395A-4A6E-B403-AD6A2E866430}">
      <dgm:prSet/>
      <dgm:spPr/>
      <dgm:t>
        <a:bodyPr/>
        <a:lstStyle/>
        <a:p>
          <a:endParaRPr lang="en-US"/>
        </a:p>
      </dgm:t>
    </dgm:pt>
    <dgm:pt modelId="{A96E2085-5132-41C5-94F4-42C55FFF8CD1}">
      <dgm:prSet phldrT="[Text]"/>
      <dgm:spPr/>
      <dgm:t>
        <a:bodyPr/>
        <a:lstStyle/>
        <a:p>
          <a:r>
            <a:rPr lang="en-US" b="1" dirty="0">
              <a:solidFill>
                <a:srgbClr val="7F7F7F"/>
              </a:solidFill>
              <a:latin typeface="Calibri"/>
            </a:rPr>
            <a:t>Harms/Undesirable</a:t>
          </a:r>
          <a:r>
            <a:rPr lang="en-US" b="1" dirty="0">
              <a:solidFill>
                <a:srgbClr val="7F7F7F"/>
              </a:solidFill>
            </a:rPr>
            <a:t> effects</a:t>
          </a:r>
        </a:p>
      </dgm:t>
    </dgm:pt>
    <dgm:pt modelId="{E8CD6137-2721-40DA-BCA5-65E47A346B70}" type="parTrans" cxnId="{4815B349-DCA2-4553-9A95-2693A618AF57}">
      <dgm:prSet/>
      <dgm:spPr/>
      <dgm:t>
        <a:bodyPr/>
        <a:lstStyle/>
        <a:p>
          <a:endParaRPr lang="en-US"/>
        </a:p>
      </dgm:t>
    </dgm:pt>
    <dgm:pt modelId="{32C255B0-4582-4BF7-B059-2DB78D281BD4}" type="sibTrans" cxnId="{4815B349-DCA2-4553-9A95-2693A618AF57}">
      <dgm:prSet/>
      <dgm:spPr/>
      <dgm:t>
        <a:bodyPr/>
        <a:lstStyle/>
        <a:p>
          <a:endParaRPr lang="en-US"/>
        </a:p>
      </dgm:t>
    </dgm:pt>
    <dgm:pt modelId="{ADDBB9B9-182A-461E-8B71-222DF95089E4}">
      <dgm:prSet phldrT="[Text]"/>
      <dgm:spPr/>
      <dgm:t>
        <a:bodyPr/>
        <a:lstStyle/>
        <a:p>
          <a:pPr>
            <a:buNone/>
          </a:pPr>
          <a:r>
            <a:rPr lang="en-US" b="1" dirty="0">
              <a:solidFill>
                <a:srgbClr val="7F7F7F"/>
              </a:solidFill>
            </a:rPr>
            <a:t>Toxicities include cytokine release syndrome, neurotoxicity, and the development of hypogammaglobulinemia.</a:t>
          </a:r>
        </a:p>
      </dgm:t>
    </dgm:pt>
    <dgm:pt modelId="{4BABF471-2F1D-4ABC-BECD-9F37EA9E31EF}" type="parTrans" cxnId="{5B4D2761-B0DC-45AD-932E-B6EBE288B203}">
      <dgm:prSet/>
      <dgm:spPr/>
      <dgm:t>
        <a:bodyPr/>
        <a:lstStyle/>
        <a:p>
          <a:endParaRPr lang="en-US"/>
        </a:p>
      </dgm:t>
    </dgm:pt>
    <dgm:pt modelId="{18314576-CD92-4E01-B672-37F2D193853C}" type="sibTrans" cxnId="{5B4D2761-B0DC-45AD-932E-B6EBE288B203}">
      <dgm:prSet/>
      <dgm:spPr/>
      <dgm:t>
        <a:bodyPr/>
        <a:lstStyle/>
        <a:p>
          <a:endParaRPr lang="en-US"/>
        </a:p>
      </dgm:t>
    </dgm:pt>
    <dgm:pt modelId="{F24FD61B-5C3E-4F7E-A356-7BE697050A9D}">
      <dgm:prSet/>
      <dgm:spPr/>
      <dgm:t>
        <a:bodyPr/>
        <a:lstStyle/>
        <a:p>
          <a:pPr>
            <a:buNone/>
          </a:pPr>
          <a:r>
            <a:rPr lang="en-US" dirty="0">
              <a:solidFill>
                <a:srgbClr val="7F7F7F"/>
              </a:solidFill>
            </a:rPr>
            <a:t>While toxicities are manageable, blinatumomab can be associated with increased cost, need for hospitalization for its initiation, requirement for a 4-week infusion, and potentially an increased overall duration of therapy. </a:t>
          </a:r>
        </a:p>
      </dgm:t>
    </dgm:pt>
    <dgm:pt modelId="{B6E090AC-BCDF-4A6F-85E9-0E9561F48F39}" type="parTrans" cxnId="{31EB291C-5C02-4362-941B-7F12D448C654}">
      <dgm:prSet/>
      <dgm:spPr/>
      <dgm:t>
        <a:bodyPr/>
        <a:lstStyle/>
        <a:p>
          <a:endParaRPr lang="en-US"/>
        </a:p>
      </dgm:t>
    </dgm:pt>
    <dgm:pt modelId="{7B709312-EBEE-41BC-8C04-18A42D2778B0}" type="sibTrans" cxnId="{31EB291C-5C02-4362-941B-7F12D448C654}">
      <dgm:prSet/>
      <dgm:spPr/>
      <dgm:t>
        <a:bodyPr/>
        <a:lstStyle/>
        <a:p>
          <a:endParaRPr lang="en-US"/>
        </a:p>
      </dgm:t>
    </dgm:pt>
    <dgm:pt modelId="{1AFDF75A-8E65-4101-9630-8D57743D8C9A}" type="pres">
      <dgm:prSet presAssocID="{F8A4066F-6AF0-4D9E-9B09-88BF382BBE93}" presName="Name0" presStyleCnt="0">
        <dgm:presLayoutVars>
          <dgm:chMax val="2"/>
          <dgm:dir/>
          <dgm:animOne val="branch"/>
          <dgm:animLvl val="lvl"/>
          <dgm:resizeHandles val="exact"/>
        </dgm:presLayoutVars>
      </dgm:prSet>
      <dgm:spPr/>
    </dgm:pt>
    <dgm:pt modelId="{FC81F9EF-70CA-4267-83D1-6C78031319BB}" type="pres">
      <dgm:prSet presAssocID="{F8A4066F-6AF0-4D9E-9B09-88BF382BBE93}" presName="Background" presStyleLbl="node1" presStyleIdx="0" presStyleCnt="1" custScaleX="210074" custLinFactNeighborX="-30255" custLinFactNeighborY="-6652"/>
      <dgm:spPr/>
    </dgm:pt>
    <dgm:pt modelId="{B6411287-27AF-4FD6-B0C7-0A2185FFF51C}" type="pres">
      <dgm:prSet presAssocID="{F8A4066F-6AF0-4D9E-9B09-88BF382BBE93}" presName="Divider" presStyleLbl="callout" presStyleIdx="0" presStyleCnt="1" custLinFactX="-144567121" custLinFactNeighborX="-144600000" custLinFactNeighborY="-8442"/>
      <dgm:spPr/>
    </dgm:pt>
    <dgm:pt modelId="{A04DDEBD-DF7A-469E-873A-B7832E5FAE0E}" type="pres">
      <dgm:prSet presAssocID="{F8A4066F-6AF0-4D9E-9B09-88BF382BBE93}" presName="ChildText1" presStyleLbl="revTx" presStyleIdx="0" presStyleCnt="0" custScaleX="161054" custLinFactX="-40258" custLinFactNeighborX="-100000" custLinFactNeighborY="-7839">
        <dgm:presLayoutVars>
          <dgm:chMax val="0"/>
          <dgm:chPref val="0"/>
          <dgm:bulletEnabled val="1"/>
        </dgm:presLayoutVars>
      </dgm:prSet>
      <dgm:spPr/>
    </dgm:pt>
    <dgm:pt modelId="{03014D4B-A3DB-415B-8329-4FFE58B9852A}" type="pres">
      <dgm:prSet presAssocID="{F8A4066F-6AF0-4D9E-9B09-88BF382BBE93}" presName="ChildText2" presStyleLbl="revTx" presStyleIdx="0" presStyleCnt="0" custScaleX="240409" custLinFactNeighborX="-11004" custLinFactNeighborY="-8188">
        <dgm:presLayoutVars>
          <dgm:chMax val="0"/>
          <dgm:chPref val="0"/>
          <dgm:bulletEnabled val="1"/>
        </dgm:presLayoutVars>
      </dgm:prSet>
      <dgm:spPr/>
    </dgm:pt>
    <dgm:pt modelId="{7D11BD80-DF39-4B46-A1FA-726933E5C35F}" type="pres">
      <dgm:prSet presAssocID="{F8A4066F-6AF0-4D9E-9B09-88BF382BBE93}" presName="ParentText1" presStyleLbl="revTx" presStyleIdx="0" presStyleCnt="0">
        <dgm:presLayoutVars>
          <dgm:chMax val="1"/>
          <dgm:chPref val="1"/>
        </dgm:presLayoutVars>
      </dgm:prSet>
      <dgm:spPr/>
    </dgm:pt>
    <dgm:pt modelId="{9AF3B1D4-0437-4F47-8AA1-501DA4D6BC2A}" type="pres">
      <dgm:prSet presAssocID="{F8A4066F-6AF0-4D9E-9B09-88BF382BBE93}" presName="ParentShape1" presStyleLbl="alignImgPlace1" presStyleIdx="0" presStyleCnt="2" custLinFactX="-245732" custLinFactNeighborX="-300000" custLinFactNeighborY="6389">
        <dgm:presLayoutVars/>
      </dgm:prSet>
      <dgm:spPr/>
    </dgm:pt>
    <dgm:pt modelId="{54B05B8C-AA19-4376-95F8-3C0C8CB1E4D7}" type="pres">
      <dgm:prSet presAssocID="{F8A4066F-6AF0-4D9E-9B09-88BF382BBE93}" presName="ParentText2" presStyleLbl="revTx" presStyleIdx="0" presStyleCnt="0">
        <dgm:presLayoutVars>
          <dgm:chMax val="1"/>
          <dgm:chPref val="1"/>
        </dgm:presLayoutVars>
      </dgm:prSet>
      <dgm:spPr/>
    </dgm:pt>
    <dgm:pt modelId="{C2D68D19-8741-4D7D-9C3D-7553D0D53191}" type="pres">
      <dgm:prSet presAssocID="{F8A4066F-6AF0-4D9E-9B09-88BF382BBE93}" presName="ParentShape2" presStyleLbl="alignImgPlace1" presStyleIdx="1" presStyleCnt="2" custLinFactX="79084" custLinFactNeighborX="100000" custLinFactNeighborY="-25813">
        <dgm:presLayoutVars/>
      </dgm:prSet>
      <dgm:spPr/>
    </dgm:pt>
  </dgm:ptLst>
  <dgm:cxnLst>
    <dgm:cxn modelId="{DE400202-FD4C-45E6-A352-066B05FDD4CB}" type="presOf" srcId="{F24FD61B-5C3E-4F7E-A356-7BE697050A9D}" destId="{03014D4B-A3DB-415B-8329-4FFE58B9852A}" srcOrd="0" destOrd="1" presId="urn:microsoft.com/office/officeart/2009/3/layout/OpposingIdeas"/>
    <dgm:cxn modelId="{31EB291C-5C02-4362-941B-7F12D448C654}" srcId="{ADDBB9B9-182A-461E-8B71-222DF95089E4}" destId="{F24FD61B-5C3E-4F7E-A356-7BE697050A9D}" srcOrd="0" destOrd="0" parTransId="{B6E090AC-BCDF-4A6F-85E9-0E9561F48F39}" sibTransId="{7B709312-EBEE-41BC-8C04-18A42D2778B0}"/>
    <dgm:cxn modelId="{D1C0003F-3D1A-4BFE-80DC-0B658D696CDD}" type="presOf" srcId="{F8A4066F-6AF0-4D9E-9B09-88BF382BBE93}" destId="{1AFDF75A-8E65-4101-9630-8D57743D8C9A}" srcOrd="0" destOrd="0" presId="urn:microsoft.com/office/officeart/2009/3/layout/OpposingIdeas"/>
    <dgm:cxn modelId="{A31DEE40-B6D6-401A-9C88-2F4877675EC4}" type="presOf" srcId="{A96E2085-5132-41C5-94F4-42C55FFF8CD1}" destId="{C2D68D19-8741-4D7D-9C3D-7553D0D53191}" srcOrd="1" destOrd="0" presId="urn:microsoft.com/office/officeart/2009/3/layout/OpposingIdeas"/>
    <dgm:cxn modelId="{2046555C-24C0-43B6-B40D-51EEFB8F3D21}" type="presOf" srcId="{9889E4C4-5CBE-497F-830C-0EE02A689A5B}" destId="{9AF3B1D4-0437-4F47-8AA1-501DA4D6BC2A}" srcOrd="1" destOrd="0" presId="urn:microsoft.com/office/officeart/2009/3/layout/OpposingIdeas"/>
    <dgm:cxn modelId="{7816435E-4F45-4FD1-95AD-53B962E65FCF}" type="presOf" srcId="{ADDBB9B9-182A-461E-8B71-222DF95089E4}" destId="{03014D4B-A3DB-415B-8329-4FFE58B9852A}" srcOrd="0" destOrd="0" presId="urn:microsoft.com/office/officeart/2009/3/layout/OpposingIdeas"/>
    <dgm:cxn modelId="{5B4D2761-B0DC-45AD-932E-B6EBE288B203}" srcId="{A96E2085-5132-41C5-94F4-42C55FFF8CD1}" destId="{ADDBB9B9-182A-461E-8B71-222DF95089E4}" srcOrd="0" destOrd="0" parTransId="{4BABF471-2F1D-4ABC-BECD-9F37EA9E31EF}" sibTransId="{18314576-CD92-4E01-B672-37F2D193853C}"/>
    <dgm:cxn modelId="{4815B349-DCA2-4553-9A95-2693A618AF57}" srcId="{F8A4066F-6AF0-4D9E-9B09-88BF382BBE93}" destId="{A96E2085-5132-41C5-94F4-42C55FFF8CD1}" srcOrd="1" destOrd="0" parTransId="{E8CD6137-2721-40DA-BCA5-65E47A346B70}" sibTransId="{32C255B0-4582-4BF7-B059-2DB78D281BD4}"/>
    <dgm:cxn modelId="{84580A6A-8730-4FC5-A964-73AA06BFA6D9}" srcId="{F8A4066F-6AF0-4D9E-9B09-88BF382BBE93}" destId="{9889E4C4-5CBE-497F-830C-0EE02A689A5B}" srcOrd="0" destOrd="0" parTransId="{17F34647-747B-435B-A921-D047EAFB2F66}" sibTransId="{8C3AF7F3-0A2A-472E-AA4D-AFFACA2D4FF3}"/>
    <dgm:cxn modelId="{D9C4787F-D4BB-4BF8-AE0D-54F148AB6629}" type="presOf" srcId="{A96E2085-5132-41C5-94F4-42C55FFF8CD1}" destId="{54B05B8C-AA19-4376-95F8-3C0C8CB1E4D7}" srcOrd="0" destOrd="0" presId="urn:microsoft.com/office/officeart/2009/3/layout/OpposingIdeas"/>
    <dgm:cxn modelId="{1CB3A680-E4E4-4566-8030-A2DD35FFCD0C}" type="presOf" srcId="{9889E4C4-5CBE-497F-830C-0EE02A689A5B}" destId="{7D11BD80-DF39-4B46-A1FA-726933E5C35F}" srcOrd="0" destOrd="0" presId="urn:microsoft.com/office/officeart/2009/3/layout/OpposingIdeas"/>
    <dgm:cxn modelId="{33035486-0F93-4D1B-ADC7-DEF323A11204}" type="presOf" srcId="{B10B80F5-AD56-4D25-95FC-BA1789344452}" destId="{A04DDEBD-DF7A-469E-873A-B7832E5FAE0E}" srcOrd="0" destOrd="0" presId="urn:microsoft.com/office/officeart/2009/3/layout/OpposingIdeas"/>
    <dgm:cxn modelId="{74B83B8D-395A-4A6E-B403-AD6A2E866430}" srcId="{9889E4C4-5CBE-497F-830C-0EE02A689A5B}" destId="{B10B80F5-AD56-4D25-95FC-BA1789344452}" srcOrd="0" destOrd="0" parTransId="{7F5EE5AC-3731-4062-AAA1-46D6D1FF4068}" sibTransId="{CA6CD24C-41A1-4405-8A18-CA2545116BE1}"/>
    <dgm:cxn modelId="{D0542A4C-1DC8-4D18-B09D-045F75019247}" type="presParOf" srcId="{1AFDF75A-8E65-4101-9630-8D57743D8C9A}" destId="{FC81F9EF-70CA-4267-83D1-6C78031319BB}" srcOrd="0" destOrd="0" presId="urn:microsoft.com/office/officeart/2009/3/layout/OpposingIdeas"/>
    <dgm:cxn modelId="{A89012F1-0CA3-44B4-BFDA-14AB5CCC8F32}" type="presParOf" srcId="{1AFDF75A-8E65-4101-9630-8D57743D8C9A}" destId="{B6411287-27AF-4FD6-B0C7-0A2185FFF51C}" srcOrd="1" destOrd="0" presId="urn:microsoft.com/office/officeart/2009/3/layout/OpposingIdeas"/>
    <dgm:cxn modelId="{CDB8682B-924C-4F55-B8E8-B2E8CEF91A06}" type="presParOf" srcId="{1AFDF75A-8E65-4101-9630-8D57743D8C9A}" destId="{A04DDEBD-DF7A-469E-873A-B7832E5FAE0E}" srcOrd="2" destOrd="0" presId="urn:microsoft.com/office/officeart/2009/3/layout/OpposingIdeas"/>
    <dgm:cxn modelId="{79C2F2C3-8618-48F7-B200-77EE703FA435}" type="presParOf" srcId="{1AFDF75A-8E65-4101-9630-8D57743D8C9A}" destId="{03014D4B-A3DB-415B-8329-4FFE58B9852A}" srcOrd="3" destOrd="0" presId="urn:microsoft.com/office/officeart/2009/3/layout/OpposingIdeas"/>
    <dgm:cxn modelId="{2C4C48BE-20FA-4424-AC92-0B97260951F1}" type="presParOf" srcId="{1AFDF75A-8E65-4101-9630-8D57743D8C9A}" destId="{7D11BD80-DF39-4B46-A1FA-726933E5C35F}" srcOrd="4" destOrd="0" presId="urn:microsoft.com/office/officeart/2009/3/layout/OpposingIdeas"/>
    <dgm:cxn modelId="{ACEBEF54-29F1-4326-9A03-68E2684E2EB9}" type="presParOf" srcId="{1AFDF75A-8E65-4101-9630-8D57743D8C9A}" destId="{9AF3B1D4-0437-4F47-8AA1-501DA4D6BC2A}" srcOrd="5" destOrd="0" presId="urn:microsoft.com/office/officeart/2009/3/layout/OpposingIdeas"/>
    <dgm:cxn modelId="{6CC5E578-49AC-4BFC-88BF-980E67E095C6}" type="presParOf" srcId="{1AFDF75A-8E65-4101-9630-8D57743D8C9A}" destId="{54B05B8C-AA19-4376-95F8-3C0C8CB1E4D7}" srcOrd="6" destOrd="0" presId="urn:microsoft.com/office/officeart/2009/3/layout/OpposingIdeas"/>
    <dgm:cxn modelId="{78BDC94A-0C5F-4533-9898-D474BE9B4FAB}" type="presParOf" srcId="{1AFDF75A-8E65-4101-9630-8D57743D8C9A}" destId="{C2D68D19-8741-4D7D-9C3D-7553D0D53191}"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8FAEDBC3-6D14-4FF8-B3E1-D1DB9C564F41}">
      <dgm:prSet phldrT="[Text]" custT="1"/>
      <dgm:spPr/>
      <dgm:t>
        <a:bodyPr/>
        <a:lstStyle/>
        <a:p>
          <a:r>
            <a:rPr lang="en-US" sz="2000" b="1" dirty="0"/>
            <a:t>Overall Survival</a:t>
          </a:r>
        </a:p>
      </dgm:t>
    </dgm:pt>
    <dgm:pt modelId="{923AF884-E427-4313-8222-DA9F4018A862}" type="parTrans" cxnId="{9E33F555-B339-4D2F-B3E3-81A721500561}">
      <dgm:prSet/>
      <dgm:spPr/>
      <dgm:t>
        <a:bodyPr/>
        <a:lstStyle/>
        <a:p>
          <a:endParaRPr lang="en-US"/>
        </a:p>
      </dgm:t>
    </dgm:pt>
    <dgm:pt modelId="{A35EE0BD-013E-47AF-9246-FFF65B1AA82C}" type="sibTrans" cxnId="{9E33F555-B339-4D2F-B3E3-81A721500561}">
      <dgm:prSet/>
      <dgm:spPr/>
      <dgm:t>
        <a:bodyPr/>
        <a:lstStyle/>
        <a:p>
          <a:endParaRPr lang="en-US"/>
        </a:p>
      </dgm:t>
    </dgm:pt>
    <dgm:pt modelId="{444D32D6-820F-4D41-BF3B-EB2D8A4D7DC2}">
      <dgm:prSet phldrT="[Text]" custT="1"/>
      <dgm:spPr/>
      <dgm:t>
        <a:bodyPr/>
        <a:lstStyle/>
        <a:p>
          <a:pPr rtl="0">
            <a:buNone/>
          </a:pPr>
          <a:r>
            <a:rPr lang="en-US" sz="2000" b="1" dirty="0">
              <a:latin typeface="Calibri"/>
            </a:rPr>
            <a:t>3.5-year superior OS: HR=0.16, 95%CI, 0.05-0.47</a:t>
          </a:r>
          <a:endParaRPr lang="en-US" sz="2000" b="1" dirty="0"/>
        </a:p>
      </dgm:t>
    </dgm:pt>
    <dgm:pt modelId="{B1F08AFB-CB42-477B-8D8C-996055E22818}" type="parTrans" cxnId="{24E64831-EA1C-4999-B556-414DD0D943B6}">
      <dgm:prSet/>
      <dgm:spPr/>
      <dgm:t>
        <a:bodyPr/>
        <a:lstStyle/>
        <a:p>
          <a:endParaRPr lang="en-US"/>
        </a:p>
      </dgm:t>
    </dgm:pt>
    <dgm:pt modelId="{1D356EE8-7ACC-4966-A53C-5750C66B5EBC}" type="sibTrans" cxnId="{24E64831-EA1C-4999-B556-414DD0D943B6}">
      <dgm:prSet/>
      <dgm:spPr/>
      <dgm:t>
        <a:bodyPr/>
        <a:lstStyle/>
        <a:p>
          <a:endParaRPr lang="en-US"/>
        </a:p>
      </dgm:t>
    </dgm:pt>
    <dgm:pt modelId="{E0668082-00AE-4B3F-81FA-BE9BB92C3D81}">
      <dgm:prSet phldrT="[Text]" custT="1"/>
      <dgm:spPr/>
      <dgm:t>
        <a:bodyPr/>
        <a:lstStyle/>
        <a:p>
          <a:pPr rtl="0"/>
          <a:r>
            <a:rPr lang="en-US" sz="2000" b="1" dirty="0">
              <a:latin typeface="Calibri"/>
            </a:rPr>
            <a:t>Disease-Free Survival</a:t>
          </a:r>
          <a:endParaRPr lang="en-US" dirty="0"/>
        </a:p>
      </dgm:t>
    </dgm:pt>
    <dgm:pt modelId="{ED5525CA-BD58-4B8E-A52F-5820F91DF507}" type="parTrans" cxnId="{C082C6DE-1B37-4597-841D-95288F9D27FC}">
      <dgm:prSet/>
      <dgm:spPr/>
      <dgm:t>
        <a:bodyPr/>
        <a:lstStyle/>
        <a:p>
          <a:endParaRPr lang="en-US"/>
        </a:p>
      </dgm:t>
    </dgm:pt>
    <dgm:pt modelId="{FD1FAD5B-01C0-435D-9FCC-C102D39FE1E6}" type="sibTrans" cxnId="{C082C6DE-1B37-4597-841D-95288F9D27FC}">
      <dgm:prSet/>
      <dgm:spPr/>
      <dgm:t>
        <a:bodyPr/>
        <a:lstStyle/>
        <a:p>
          <a:endParaRPr lang="en-US"/>
        </a:p>
      </dgm:t>
    </dgm:pt>
    <dgm:pt modelId="{D8621616-478A-45BB-837A-CEC9F05D4F50}">
      <dgm:prSet phldrT="[Text]" custT="1"/>
      <dgm:spPr/>
      <dgm:t>
        <a:bodyPr/>
        <a:lstStyle/>
        <a:p>
          <a:pPr rtl="0">
            <a:buNone/>
          </a:pPr>
          <a:r>
            <a:rPr lang="en-US" sz="1800" b="1" dirty="0">
              <a:latin typeface="Calibri"/>
            </a:rPr>
            <a:t>3.5-year lower hazard of relapse/death; HR=0.53, 95%CI, 0.32-0.87</a:t>
          </a:r>
          <a:endParaRPr lang="en-US" sz="1800" b="0" dirty="0"/>
        </a:p>
      </dgm:t>
    </dgm:pt>
    <dgm:pt modelId="{ABB52CEF-935B-4842-B9B3-12CD91A4CFCD}" type="parTrans" cxnId="{BF9E709F-1AC2-4753-B359-758FEDB524DC}">
      <dgm:prSet/>
      <dgm:spPr/>
      <dgm:t>
        <a:bodyPr/>
        <a:lstStyle/>
        <a:p>
          <a:endParaRPr lang="en-US"/>
        </a:p>
      </dgm:t>
    </dgm:pt>
    <dgm:pt modelId="{B5FBF868-9624-4D77-A2C9-66CD94315231}" type="sibTrans" cxnId="{BF9E709F-1AC2-4753-B359-758FEDB524DC}">
      <dgm:prSet/>
      <dgm:spPr/>
      <dgm:t>
        <a:bodyPr/>
        <a:lstStyle/>
        <a:p>
          <a:endParaRPr lang="en-US"/>
        </a:p>
      </dgm:t>
    </dgm:pt>
    <dgm:pt modelId="{CFA6C8E3-A190-4720-869C-93CF6C5CAF80}">
      <dgm:prSet phldrT="[Text]" custT="1"/>
      <dgm:spPr/>
      <dgm:t>
        <a:bodyPr/>
        <a:lstStyle/>
        <a:p>
          <a:r>
            <a:rPr lang="en-US" sz="2000" b="1" dirty="0"/>
            <a:t>Relapse Free Survival</a:t>
          </a:r>
        </a:p>
      </dgm:t>
    </dgm:pt>
    <dgm:pt modelId="{438BC8C0-7AD9-427D-B2EF-E248382827C1}" type="parTrans" cxnId="{285E0473-4C0E-4DA7-AD45-1EBA7E17467B}">
      <dgm:prSet/>
      <dgm:spPr/>
      <dgm:t>
        <a:bodyPr/>
        <a:lstStyle/>
        <a:p>
          <a:endParaRPr lang="en-US"/>
        </a:p>
      </dgm:t>
    </dgm:pt>
    <dgm:pt modelId="{37D21471-E554-4AF3-B376-F04B06A92D04}" type="sibTrans" cxnId="{285E0473-4C0E-4DA7-AD45-1EBA7E17467B}">
      <dgm:prSet/>
      <dgm:spPr/>
      <dgm:t>
        <a:bodyPr/>
        <a:lstStyle/>
        <a:p>
          <a:endParaRPr lang="en-US"/>
        </a:p>
      </dgm:t>
    </dgm:pt>
    <dgm:pt modelId="{08C502CD-330B-4B1A-94F5-F6CBCD6AD050}">
      <dgm:prSet phldrT="[Text]" custT="1"/>
      <dgm:spPr/>
      <dgm:t>
        <a:bodyPr/>
        <a:lstStyle/>
        <a:p>
          <a:pPr rtl="0">
            <a:buNone/>
          </a:pPr>
          <a:r>
            <a:rPr lang="en-US" sz="2000" b="1" dirty="0">
              <a:latin typeface="Calibri"/>
            </a:rPr>
            <a:t>AYA subset (n=22, 18-39 years)</a:t>
          </a:r>
          <a:endParaRPr lang="en-US" sz="2000" b="1" dirty="0"/>
        </a:p>
      </dgm:t>
    </dgm:pt>
    <dgm:pt modelId="{1FB13EAD-512E-4598-8925-2C0745CF52DA}" type="parTrans" cxnId="{1A5FFA76-D482-4A9C-98D3-D30DCB047AEE}">
      <dgm:prSet/>
      <dgm:spPr/>
      <dgm:t>
        <a:bodyPr/>
        <a:lstStyle/>
        <a:p>
          <a:endParaRPr lang="en-US"/>
        </a:p>
      </dgm:t>
    </dgm:pt>
    <dgm:pt modelId="{0ADF0659-B9DF-448B-8C66-E82A39D23F1C}" type="sibTrans" cxnId="{1A5FFA76-D482-4A9C-98D3-D30DCB047AEE}">
      <dgm:prSet/>
      <dgm:spPr/>
      <dgm:t>
        <a:bodyPr/>
        <a:lstStyle/>
        <a:p>
          <a:endParaRPr lang="en-US"/>
        </a:p>
      </dgm:t>
    </dgm:pt>
    <dgm:pt modelId="{FB4CAA4D-AD18-43C9-A593-283DD792FA14}">
      <dgm:prSet phldr="0"/>
      <dgm:spPr/>
      <dgm:t>
        <a:bodyPr/>
        <a:lstStyle/>
        <a:p>
          <a:pPr rtl="0"/>
          <a:r>
            <a:rPr lang="en-US" sz="2000" b="0" dirty="0">
              <a:latin typeface="Calibri"/>
            </a:rPr>
            <a:t>3-year RFS: 77%, OS: 86%</a:t>
          </a:r>
        </a:p>
      </dgm:t>
    </dgm:pt>
    <dgm:pt modelId="{67BC8278-5993-4558-A280-FF9EF924A2A3}" type="parTrans" cxnId="{E9BCB8CE-A34D-4EA4-A84D-F2FBDE101DBF}">
      <dgm:prSet/>
      <dgm:spPr/>
    </dgm:pt>
    <dgm:pt modelId="{1B441347-AB49-4718-835B-80CD55D0AC3C}" type="sibTrans" cxnId="{E9BCB8CE-A34D-4EA4-A84D-F2FBDE101DBF}">
      <dgm:prSet/>
      <dgm:spPr/>
    </dgm:pt>
    <dgm:pt modelId="{ECA7E7D7-DBE3-4228-B894-888C64855A79}">
      <dgm:prSet phldr="0"/>
      <dgm:spPr/>
      <dgm:t>
        <a:bodyPr/>
        <a:lstStyle/>
        <a:p>
          <a:pPr rtl="0"/>
          <a:r>
            <a:rPr lang="en-US" sz="2000" b="0" dirty="0">
              <a:latin typeface="Calibri"/>
            </a:rPr>
            <a:t>MRD-negative patients</a:t>
          </a:r>
        </a:p>
      </dgm:t>
    </dgm:pt>
    <dgm:pt modelId="{64E13616-ADEA-400E-B87F-63B865905A8C}" type="parTrans" cxnId="{3E09AE7F-3460-4273-BF32-449A1831065C}">
      <dgm:prSet/>
      <dgm:spPr/>
    </dgm:pt>
    <dgm:pt modelId="{4DE31AE4-0B33-46EF-A917-9A798A2079BF}" type="sibTrans" cxnId="{3E09AE7F-3460-4273-BF32-449A1831065C}">
      <dgm:prSet/>
      <dgm:spPr/>
    </dgm:pt>
    <dgm:pt modelId="{E46FF527-33B7-43A0-981A-DD42329EB194}">
      <dgm:prSet phldr="0"/>
      <dgm:spPr/>
      <dgm:t>
        <a:bodyPr/>
        <a:lstStyle/>
        <a:p>
          <a:pPr rtl="0"/>
          <a:r>
            <a:rPr lang="en-US" sz="1800" b="0" dirty="0">
              <a:latin typeface="Calibri"/>
            </a:rPr>
            <a:t>MRD-negative patients</a:t>
          </a:r>
        </a:p>
      </dgm:t>
    </dgm:pt>
    <dgm:pt modelId="{19E2A778-C231-48F6-BC3F-B5970F58F8C5}" type="parTrans" cxnId="{BDE21ABB-57C3-4A10-9982-B545E486CB89}">
      <dgm:prSet/>
      <dgm:spPr/>
    </dgm:pt>
    <dgm:pt modelId="{93780451-3570-49DE-A8C3-FB27F5D002E0}" type="sibTrans" cxnId="{BDE21ABB-57C3-4A10-9982-B545E486CB89}">
      <dgm:prSet/>
      <dgm:spPr/>
    </dgm:pt>
    <dgm:pt modelId="{3B139620-84DA-4D2F-9BE9-F37DD12A297A}">
      <dgm:prSet phldr="0"/>
      <dgm:spPr/>
      <dgm:t>
        <a:bodyPr/>
        <a:lstStyle/>
        <a:p>
          <a:pPr rtl="0"/>
          <a:r>
            <a:rPr lang="en-US" sz="2000" b="0" dirty="0">
              <a:latin typeface="Calibri"/>
            </a:rPr>
            <a:t>MRD-negative and MRD-positive patients</a:t>
          </a:r>
        </a:p>
      </dgm:t>
    </dgm:pt>
    <dgm:pt modelId="{5DAC0EBD-6D44-47D3-99DC-84697C6CC684}" type="parTrans" cxnId="{E83B18A1-3ADB-46E1-A306-67E58EF8BD79}">
      <dgm:prSet/>
      <dgm:spPr/>
    </dgm:pt>
    <dgm:pt modelId="{1B01DDAA-8B91-42FC-9F4C-75F0A963C028}" type="sibTrans" cxnId="{E83B18A1-3ADB-46E1-A306-67E58EF8BD79}">
      <dgm:prSet/>
      <dgm:spPr/>
    </dgm:pt>
    <dgm:pt modelId="{46BB2F58-26BE-4F28-A160-3A9BE65B88E2}" type="pres">
      <dgm:prSet presAssocID="{90EBC573-CF07-4EF0-A8D5-DFFCEB8EB851}" presName="Name0" presStyleCnt="0">
        <dgm:presLayoutVars>
          <dgm:dir/>
          <dgm:animLvl val="lvl"/>
          <dgm:resizeHandles val="exact"/>
        </dgm:presLayoutVars>
      </dgm:prSet>
      <dgm:spPr/>
    </dgm:pt>
    <dgm:pt modelId="{7DADB361-85CF-48E8-B0EA-D731AC595D61}" type="pres">
      <dgm:prSet presAssocID="{8FAEDBC3-6D14-4FF8-B3E1-D1DB9C564F41}" presName="linNode" presStyleCnt="0"/>
      <dgm:spPr/>
    </dgm:pt>
    <dgm:pt modelId="{8FE49EE7-B8F9-4643-89B7-3833AD1220FB}" type="pres">
      <dgm:prSet presAssocID="{8FAEDBC3-6D14-4FF8-B3E1-D1DB9C564F41}" presName="parTx" presStyleLbl="revTx" presStyleIdx="0" presStyleCnt="3">
        <dgm:presLayoutVars>
          <dgm:chMax val="1"/>
          <dgm:bulletEnabled val="1"/>
        </dgm:presLayoutVars>
      </dgm:prSet>
      <dgm:spPr/>
    </dgm:pt>
    <dgm:pt modelId="{A784EA54-579C-42CB-AC0E-413B959F2D51}" type="pres">
      <dgm:prSet presAssocID="{8FAEDBC3-6D14-4FF8-B3E1-D1DB9C564F41}" presName="bracket" presStyleLbl="parChTrans1D1" presStyleIdx="0" presStyleCnt="3"/>
      <dgm:spPr/>
    </dgm:pt>
    <dgm:pt modelId="{6C7275CA-0738-4687-B1E1-567E4190FF65}" type="pres">
      <dgm:prSet presAssocID="{8FAEDBC3-6D14-4FF8-B3E1-D1DB9C564F41}" presName="spH" presStyleCnt="0"/>
      <dgm:spPr/>
    </dgm:pt>
    <dgm:pt modelId="{E4C10646-6887-414D-8859-40632AEBF62C}" type="pres">
      <dgm:prSet presAssocID="{8FAEDBC3-6D14-4FF8-B3E1-D1DB9C564F41}" presName="desTx" presStyleLbl="node1" presStyleIdx="0" presStyleCnt="3">
        <dgm:presLayoutVars>
          <dgm:bulletEnabled val="1"/>
        </dgm:presLayoutVars>
      </dgm:prSet>
      <dgm:spPr/>
    </dgm:pt>
    <dgm:pt modelId="{9F10BD62-EC3F-40C4-8654-EB91AD8ED9E0}" type="pres">
      <dgm:prSet presAssocID="{A35EE0BD-013E-47AF-9246-FFF65B1AA82C}" presName="spV" presStyleCnt="0"/>
      <dgm:spPr/>
    </dgm:pt>
    <dgm:pt modelId="{F19B18F0-4437-4FAE-9744-1E04F8D39586}" type="pres">
      <dgm:prSet presAssocID="{E0668082-00AE-4B3F-81FA-BE9BB92C3D81}" presName="linNode" presStyleCnt="0"/>
      <dgm:spPr/>
    </dgm:pt>
    <dgm:pt modelId="{9D78DA8A-A67F-4D0D-9397-2C58DF567E11}" type="pres">
      <dgm:prSet presAssocID="{E0668082-00AE-4B3F-81FA-BE9BB92C3D81}" presName="parTx" presStyleLbl="revTx" presStyleIdx="1" presStyleCnt="3">
        <dgm:presLayoutVars>
          <dgm:chMax val="1"/>
          <dgm:bulletEnabled val="1"/>
        </dgm:presLayoutVars>
      </dgm:prSet>
      <dgm:spPr/>
    </dgm:pt>
    <dgm:pt modelId="{11293F02-7347-45BE-857B-F0C33595C634}" type="pres">
      <dgm:prSet presAssocID="{E0668082-00AE-4B3F-81FA-BE9BB92C3D81}" presName="bracket" presStyleLbl="parChTrans1D1" presStyleIdx="1" presStyleCnt="3"/>
      <dgm:spPr/>
    </dgm:pt>
    <dgm:pt modelId="{D4FDA823-BF5A-4318-834D-26C1EA6060C0}" type="pres">
      <dgm:prSet presAssocID="{E0668082-00AE-4B3F-81FA-BE9BB92C3D81}" presName="spH" presStyleCnt="0"/>
      <dgm:spPr/>
    </dgm:pt>
    <dgm:pt modelId="{13868A2A-BC39-4FCD-BD7D-DA1D579616B4}" type="pres">
      <dgm:prSet presAssocID="{E0668082-00AE-4B3F-81FA-BE9BB92C3D81}" presName="desTx" presStyleLbl="node1" presStyleIdx="1" presStyleCnt="3">
        <dgm:presLayoutVars>
          <dgm:bulletEnabled val="1"/>
        </dgm:presLayoutVars>
      </dgm:prSet>
      <dgm:spPr/>
    </dgm:pt>
    <dgm:pt modelId="{CA538668-C49A-4038-AB89-99369CF9C101}" type="pres">
      <dgm:prSet presAssocID="{FD1FAD5B-01C0-435D-9FCC-C102D39FE1E6}" presName="spV" presStyleCnt="0"/>
      <dgm:spPr/>
    </dgm:pt>
    <dgm:pt modelId="{71FAA8B9-7BF5-436D-B754-575DB8BF14C9}" type="pres">
      <dgm:prSet presAssocID="{CFA6C8E3-A190-4720-869C-93CF6C5CAF80}" presName="linNode" presStyleCnt="0"/>
      <dgm:spPr/>
    </dgm:pt>
    <dgm:pt modelId="{4FDFEF59-95B6-4E2C-A78C-9B1E18470C07}" type="pres">
      <dgm:prSet presAssocID="{CFA6C8E3-A190-4720-869C-93CF6C5CAF80}" presName="parTx" presStyleLbl="revTx" presStyleIdx="2" presStyleCnt="3">
        <dgm:presLayoutVars>
          <dgm:chMax val="1"/>
          <dgm:bulletEnabled val="1"/>
        </dgm:presLayoutVars>
      </dgm:prSet>
      <dgm:spPr/>
    </dgm:pt>
    <dgm:pt modelId="{23C764CD-6FA7-417C-BF0F-E987C77CFF57}" type="pres">
      <dgm:prSet presAssocID="{CFA6C8E3-A190-4720-869C-93CF6C5CAF80}" presName="bracket" presStyleLbl="parChTrans1D1" presStyleIdx="2" presStyleCnt="3"/>
      <dgm:spPr/>
    </dgm:pt>
    <dgm:pt modelId="{EC6F7714-D5E2-498E-A796-20841B064A54}" type="pres">
      <dgm:prSet presAssocID="{CFA6C8E3-A190-4720-869C-93CF6C5CAF80}" presName="spH" presStyleCnt="0"/>
      <dgm:spPr/>
    </dgm:pt>
    <dgm:pt modelId="{3B61B425-3C07-4151-A491-5A7B2783243C}" type="pres">
      <dgm:prSet presAssocID="{CFA6C8E3-A190-4720-869C-93CF6C5CAF80}" presName="desTx" presStyleLbl="node1" presStyleIdx="2" presStyleCnt="3">
        <dgm:presLayoutVars>
          <dgm:bulletEnabled val="1"/>
        </dgm:presLayoutVars>
      </dgm:prSet>
      <dgm:spPr/>
    </dgm:pt>
  </dgm:ptLst>
  <dgm:cxnLst>
    <dgm:cxn modelId="{32E12004-3AED-40F6-90AC-4AEC62AC52DE}" type="presOf" srcId="{08C502CD-330B-4B1A-94F5-F6CBCD6AD050}" destId="{3B61B425-3C07-4151-A491-5A7B2783243C}" srcOrd="0" destOrd="0" presId="urn:diagrams.loki3.com/BracketList"/>
    <dgm:cxn modelId="{24E64831-EA1C-4999-B556-414DD0D943B6}" srcId="{8FAEDBC3-6D14-4FF8-B3E1-D1DB9C564F41}" destId="{444D32D6-820F-4D41-BF3B-EB2D8A4D7DC2}" srcOrd="0" destOrd="0" parTransId="{B1F08AFB-CB42-477B-8D8C-996055E22818}" sibTransId="{1D356EE8-7ACC-4966-A53C-5750C66B5EBC}"/>
    <dgm:cxn modelId="{ABFD2A34-9724-4FA9-AF1F-8DC981530C35}" type="presOf" srcId="{90EBC573-CF07-4EF0-A8D5-DFFCEB8EB851}" destId="{46BB2F58-26BE-4F28-A160-3A9BE65B88E2}" srcOrd="0" destOrd="0" presId="urn:diagrams.loki3.com/BracketList"/>
    <dgm:cxn modelId="{B0093835-28BA-46DD-862E-F08B3DB5D0C8}" type="presOf" srcId="{E0668082-00AE-4B3F-81FA-BE9BB92C3D81}" destId="{9D78DA8A-A67F-4D0D-9397-2C58DF567E11}" srcOrd="0" destOrd="0" presId="urn:diagrams.loki3.com/BracketList"/>
    <dgm:cxn modelId="{E01F0E51-DB12-49FC-892C-84F4B972A050}" type="presOf" srcId="{D8621616-478A-45BB-837A-CEC9F05D4F50}" destId="{13868A2A-BC39-4FCD-BD7D-DA1D579616B4}" srcOrd="0" destOrd="0" presId="urn:diagrams.loki3.com/BracketList"/>
    <dgm:cxn modelId="{285E0473-4C0E-4DA7-AD45-1EBA7E17467B}" srcId="{90EBC573-CF07-4EF0-A8D5-DFFCEB8EB851}" destId="{CFA6C8E3-A190-4720-869C-93CF6C5CAF80}" srcOrd="2" destOrd="0" parTransId="{438BC8C0-7AD9-427D-B2EF-E248382827C1}" sibTransId="{37D21471-E554-4AF3-B376-F04B06A92D04}"/>
    <dgm:cxn modelId="{9E33F555-B339-4D2F-B3E3-81A721500561}" srcId="{90EBC573-CF07-4EF0-A8D5-DFFCEB8EB851}" destId="{8FAEDBC3-6D14-4FF8-B3E1-D1DB9C564F41}" srcOrd="0" destOrd="0" parTransId="{923AF884-E427-4313-8222-DA9F4018A862}" sibTransId="{A35EE0BD-013E-47AF-9246-FFF65B1AA82C}"/>
    <dgm:cxn modelId="{1A5FFA76-D482-4A9C-98D3-D30DCB047AEE}" srcId="{CFA6C8E3-A190-4720-869C-93CF6C5CAF80}" destId="{08C502CD-330B-4B1A-94F5-F6CBCD6AD050}" srcOrd="0" destOrd="0" parTransId="{1FB13EAD-512E-4598-8925-2C0745CF52DA}" sibTransId="{0ADF0659-B9DF-448B-8C66-E82A39D23F1C}"/>
    <dgm:cxn modelId="{7766A779-B505-4C54-81CB-42E7EFF0A6AE}" type="presOf" srcId="{3B139620-84DA-4D2F-9BE9-F37DD12A297A}" destId="{3B61B425-3C07-4151-A491-5A7B2783243C}" srcOrd="0" destOrd="2" presId="urn:diagrams.loki3.com/BracketList"/>
    <dgm:cxn modelId="{3E09AE7F-3460-4273-BF32-449A1831065C}" srcId="{8FAEDBC3-6D14-4FF8-B3E1-D1DB9C564F41}" destId="{ECA7E7D7-DBE3-4228-B894-888C64855A79}" srcOrd="1" destOrd="0" parTransId="{64E13616-ADEA-400E-B87F-63B865905A8C}" sibTransId="{4DE31AE4-0B33-46EF-A917-9A798A2079BF}"/>
    <dgm:cxn modelId="{D7AC2A82-4CB6-4A6A-82BA-D8F971E9F926}" type="presOf" srcId="{E46FF527-33B7-43A0-981A-DD42329EB194}" destId="{13868A2A-BC39-4FCD-BD7D-DA1D579616B4}" srcOrd="0" destOrd="1" presId="urn:diagrams.loki3.com/BracketList"/>
    <dgm:cxn modelId="{BF9E709F-1AC2-4753-B359-758FEDB524DC}" srcId="{E0668082-00AE-4B3F-81FA-BE9BB92C3D81}" destId="{D8621616-478A-45BB-837A-CEC9F05D4F50}" srcOrd="0" destOrd="0" parTransId="{ABB52CEF-935B-4842-B9B3-12CD91A4CFCD}" sibTransId="{B5FBF868-9624-4D77-A2C9-66CD94315231}"/>
    <dgm:cxn modelId="{E83B18A1-3ADB-46E1-A306-67E58EF8BD79}" srcId="{CFA6C8E3-A190-4720-869C-93CF6C5CAF80}" destId="{3B139620-84DA-4D2F-9BE9-F37DD12A297A}" srcOrd="2" destOrd="0" parTransId="{5DAC0EBD-6D44-47D3-99DC-84697C6CC684}" sibTransId="{1B01DDAA-8B91-42FC-9F4C-75F0A963C028}"/>
    <dgm:cxn modelId="{6436B8B5-0E6B-4F7D-941F-BF41AD142758}" type="presOf" srcId="{444D32D6-820F-4D41-BF3B-EB2D8A4D7DC2}" destId="{E4C10646-6887-414D-8859-40632AEBF62C}" srcOrd="0" destOrd="0" presId="urn:diagrams.loki3.com/BracketList"/>
    <dgm:cxn modelId="{301A4EB7-14FD-4FA1-BCFE-DC9B72BB868A}" type="presOf" srcId="{CFA6C8E3-A190-4720-869C-93CF6C5CAF80}" destId="{4FDFEF59-95B6-4E2C-A78C-9B1E18470C07}" srcOrd="0" destOrd="0" presId="urn:diagrams.loki3.com/BracketList"/>
    <dgm:cxn modelId="{BDE21ABB-57C3-4A10-9982-B545E486CB89}" srcId="{E0668082-00AE-4B3F-81FA-BE9BB92C3D81}" destId="{E46FF527-33B7-43A0-981A-DD42329EB194}" srcOrd="1" destOrd="0" parTransId="{19E2A778-C231-48F6-BC3F-B5970F58F8C5}" sibTransId="{93780451-3570-49DE-A8C3-FB27F5D002E0}"/>
    <dgm:cxn modelId="{06242DC2-90A5-4D4D-AEFB-500FC4EC75B2}" type="presOf" srcId="{ECA7E7D7-DBE3-4228-B894-888C64855A79}" destId="{E4C10646-6887-414D-8859-40632AEBF62C}" srcOrd="0" destOrd="1" presId="urn:diagrams.loki3.com/BracketList"/>
    <dgm:cxn modelId="{E9BCB8CE-A34D-4EA4-A84D-F2FBDE101DBF}" srcId="{CFA6C8E3-A190-4720-869C-93CF6C5CAF80}" destId="{FB4CAA4D-AD18-43C9-A593-283DD792FA14}" srcOrd="1" destOrd="0" parTransId="{67BC8278-5993-4558-A280-FF9EF924A2A3}" sibTransId="{1B441347-AB49-4718-835B-80CD55D0AC3C}"/>
    <dgm:cxn modelId="{C082C6DE-1B37-4597-841D-95288F9D27FC}" srcId="{90EBC573-CF07-4EF0-A8D5-DFFCEB8EB851}" destId="{E0668082-00AE-4B3F-81FA-BE9BB92C3D81}" srcOrd="1" destOrd="0" parTransId="{ED5525CA-BD58-4B8E-A52F-5820F91DF507}" sibTransId="{FD1FAD5B-01C0-435D-9FCC-C102D39FE1E6}"/>
    <dgm:cxn modelId="{27CEE2E9-4BD2-4B62-8F7A-367D5B4F4B6D}" type="presOf" srcId="{FB4CAA4D-AD18-43C9-A593-283DD792FA14}" destId="{3B61B425-3C07-4151-A491-5A7B2783243C}" srcOrd="0" destOrd="1" presId="urn:diagrams.loki3.com/BracketList"/>
    <dgm:cxn modelId="{8CF8F5F8-359F-4465-A959-068EA44FD287}" type="presOf" srcId="{8FAEDBC3-6D14-4FF8-B3E1-D1DB9C564F41}" destId="{8FE49EE7-B8F9-4643-89B7-3833AD1220FB}" srcOrd="0" destOrd="0" presId="urn:diagrams.loki3.com/BracketList"/>
    <dgm:cxn modelId="{73502029-4275-4E38-9CE9-F5C1984457CD}" type="presParOf" srcId="{46BB2F58-26BE-4F28-A160-3A9BE65B88E2}" destId="{7DADB361-85CF-48E8-B0EA-D731AC595D61}" srcOrd="0" destOrd="0" presId="urn:diagrams.loki3.com/BracketList"/>
    <dgm:cxn modelId="{54EBA0BF-E65C-4C5F-B31F-226CCCF7B092}" type="presParOf" srcId="{7DADB361-85CF-48E8-B0EA-D731AC595D61}" destId="{8FE49EE7-B8F9-4643-89B7-3833AD1220FB}" srcOrd="0" destOrd="0" presId="urn:diagrams.loki3.com/BracketList"/>
    <dgm:cxn modelId="{65E94F9F-F2A4-4C45-8F1F-E4B5010BBA5A}" type="presParOf" srcId="{7DADB361-85CF-48E8-B0EA-D731AC595D61}" destId="{A784EA54-579C-42CB-AC0E-413B959F2D51}" srcOrd="1" destOrd="0" presId="urn:diagrams.loki3.com/BracketList"/>
    <dgm:cxn modelId="{BE3A376C-F6EB-431A-B202-E7670092C25E}" type="presParOf" srcId="{7DADB361-85CF-48E8-B0EA-D731AC595D61}" destId="{6C7275CA-0738-4687-B1E1-567E4190FF65}" srcOrd="2" destOrd="0" presId="urn:diagrams.loki3.com/BracketList"/>
    <dgm:cxn modelId="{00EF6F34-8DFA-4C98-9975-60F507F01005}" type="presParOf" srcId="{7DADB361-85CF-48E8-B0EA-D731AC595D61}" destId="{E4C10646-6887-414D-8859-40632AEBF62C}" srcOrd="3" destOrd="0" presId="urn:diagrams.loki3.com/BracketList"/>
    <dgm:cxn modelId="{EC36B7C5-0AFB-4846-81F3-4A0C8CC726E1}" type="presParOf" srcId="{46BB2F58-26BE-4F28-A160-3A9BE65B88E2}" destId="{9F10BD62-EC3F-40C4-8654-EB91AD8ED9E0}" srcOrd="1" destOrd="0" presId="urn:diagrams.loki3.com/BracketList"/>
    <dgm:cxn modelId="{B30C850B-A843-4A89-9BC5-5C5D910F3EB4}" type="presParOf" srcId="{46BB2F58-26BE-4F28-A160-3A9BE65B88E2}" destId="{F19B18F0-4437-4FAE-9744-1E04F8D39586}" srcOrd="2" destOrd="0" presId="urn:diagrams.loki3.com/BracketList"/>
    <dgm:cxn modelId="{8204BF48-7B78-447A-AAA5-2E45E146AC76}" type="presParOf" srcId="{F19B18F0-4437-4FAE-9744-1E04F8D39586}" destId="{9D78DA8A-A67F-4D0D-9397-2C58DF567E11}" srcOrd="0" destOrd="0" presId="urn:diagrams.loki3.com/BracketList"/>
    <dgm:cxn modelId="{11FD31DF-D6AD-4E2F-8451-D8CA2F6240AD}" type="presParOf" srcId="{F19B18F0-4437-4FAE-9744-1E04F8D39586}" destId="{11293F02-7347-45BE-857B-F0C33595C634}" srcOrd="1" destOrd="0" presId="urn:diagrams.loki3.com/BracketList"/>
    <dgm:cxn modelId="{82248947-8716-4E48-8AA2-DAF08C129D24}" type="presParOf" srcId="{F19B18F0-4437-4FAE-9744-1E04F8D39586}" destId="{D4FDA823-BF5A-4318-834D-26C1EA6060C0}" srcOrd="2" destOrd="0" presId="urn:diagrams.loki3.com/BracketList"/>
    <dgm:cxn modelId="{9C76764C-C978-4902-AF5B-5832207C889A}" type="presParOf" srcId="{F19B18F0-4437-4FAE-9744-1E04F8D39586}" destId="{13868A2A-BC39-4FCD-BD7D-DA1D579616B4}" srcOrd="3" destOrd="0" presId="urn:diagrams.loki3.com/BracketList"/>
    <dgm:cxn modelId="{CE0AAFC1-44C4-4DF1-885B-B59EFB326C18}" type="presParOf" srcId="{46BB2F58-26BE-4F28-A160-3A9BE65B88E2}" destId="{CA538668-C49A-4038-AB89-99369CF9C101}" srcOrd="3" destOrd="0" presId="urn:diagrams.loki3.com/BracketList"/>
    <dgm:cxn modelId="{0DB5E1DB-0B4E-4D36-9C83-589CE49FE66F}" type="presParOf" srcId="{46BB2F58-26BE-4F28-A160-3A9BE65B88E2}" destId="{71FAA8B9-7BF5-436D-B754-575DB8BF14C9}" srcOrd="4" destOrd="0" presId="urn:diagrams.loki3.com/BracketList"/>
    <dgm:cxn modelId="{69A00AA7-6EB2-4E8B-964C-CB16AA2F1A72}" type="presParOf" srcId="{71FAA8B9-7BF5-436D-B754-575DB8BF14C9}" destId="{4FDFEF59-95B6-4E2C-A78C-9B1E18470C07}" srcOrd="0" destOrd="0" presId="urn:diagrams.loki3.com/BracketList"/>
    <dgm:cxn modelId="{5982335F-BE23-4D23-92DC-B7D8404F8D36}" type="presParOf" srcId="{71FAA8B9-7BF5-436D-B754-575DB8BF14C9}" destId="{23C764CD-6FA7-417C-BF0F-E987C77CFF57}" srcOrd="1" destOrd="0" presId="urn:diagrams.loki3.com/BracketList"/>
    <dgm:cxn modelId="{479A00CA-5BE6-4D6F-B2A4-AA9AF4EDE85D}" type="presParOf" srcId="{71FAA8B9-7BF5-436D-B754-575DB8BF14C9}" destId="{EC6F7714-D5E2-498E-A796-20841B064A54}" srcOrd="2" destOrd="0" presId="urn:diagrams.loki3.com/BracketList"/>
    <dgm:cxn modelId="{095817CB-921C-4686-8AA5-00372DDC77A3}" type="presParOf" srcId="{71FAA8B9-7BF5-436D-B754-575DB8BF14C9}" destId="{3B61B425-3C07-4151-A491-5A7B2783243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A4066F-6AF0-4D9E-9B09-88BF382BBE93}" type="doc">
      <dgm:prSet loTypeId="urn:microsoft.com/office/officeart/2009/3/layout/OpposingIdeas" loCatId="relationship" qsTypeId="urn:microsoft.com/office/officeart/2005/8/quickstyle/simple1" qsCatId="simple" csTypeId="urn:microsoft.com/office/officeart/2005/8/colors/accent2_1" csCatId="accent2" phldr="1"/>
      <dgm:spPr/>
      <dgm:t>
        <a:bodyPr/>
        <a:lstStyle/>
        <a:p>
          <a:endParaRPr lang="en-US"/>
        </a:p>
      </dgm:t>
    </dgm:pt>
    <dgm:pt modelId="{9889E4C4-5CBE-497F-830C-0EE02A689A5B}">
      <dgm:prSet phldrT="[Text]"/>
      <dgm:spPr/>
      <dgm:t>
        <a:bodyPr/>
        <a:lstStyle/>
        <a:p>
          <a:r>
            <a:rPr lang="en-US" b="1" dirty="0">
              <a:solidFill>
                <a:srgbClr val="7F7F7F"/>
              </a:solidFill>
            </a:rPr>
            <a:t>Benefits</a:t>
          </a:r>
        </a:p>
      </dgm:t>
    </dgm:pt>
    <dgm:pt modelId="{17F34647-747B-435B-A921-D047EAFB2F66}" type="parTrans" cxnId="{84580A6A-8730-4FC5-A964-73AA06BFA6D9}">
      <dgm:prSet/>
      <dgm:spPr/>
      <dgm:t>
        <a:bodyPr/>
        <a:lstStyle/>
        <a:p>
          <a:endParaRPr lang="en-US"/>
        </a:p>
      </dgm:t>
    </dgm:pt>
    <dgm:pt modelId="{8C3AF7F3-0A2A-472E-AA4D-AFFACA2D4FF3}" type="sibTrans" cxnId="{84580A6A-8730-4FC5-A964-73AA06BFA6D9}">
      <dgm:prSet/>
      <dgm:spPr/>
      <dgm:t>
        <a:bodyPr/>
        <a:lstStyle/>
        <a:p>
          <a:endParaRPr lang="en-US"/>
        </a:p>
      </dgm:t>
    </dgm:pt>
    <dgm:pt modelId="{B10B80F5-AD56-4D25-95FC-BA1789344452}">
      <dgm:prSet phldrT="[Text]"/>
      <dgm:spPr/>
      <dgm:t>
        <a:bodyPr/>
        <a:lstStyle/>
        <a:p>
          <a:r>
            <a:rPr lang="en-US" b="1" dirty="0">
              <a:solidFill>
                <a:srgbClr val="7F7F7F"/>
              </a:solidFill>
            </a:rPr>
            <a:t>Rituximab associated with improved EFS, </a:t>
          </a:r>
          <a:r>
            <a:rPr lang="en-US" b="0" dirty="0">
              <a:solidFill>
                <a:srgbClr val="7F7F7F"/>
              </a:solidFill>
            </a:rPr>
            <a:t>but not improved OS</a:t>
          </a:r>
        </a:p>
      </dgm:t>
    </dgm:pt>
    <dgm:pt modelId="{7F5EE5AC-3731-4062-AAA1-46D6D1FF4068}" type="parTrans" cxnId="{74B83B8D-395A-4A6E-B403-AD6A2E866430}">
      <dgm:prSet/>
      <dgm:spPr/>
      <dgm:t>
        <a:bodyPr/>
        <a:lstStyle/>
        <a:p>
          <a:endParaRPr lang="en-US"/>
        </a:p>
      </dgm:t>
    </dgm:pt>
    <dgm:pt modelId="{CA6CD24C-41A1-4405-8A18-CA2545116BE1}" type="sibTrans" cxnId="{74B83B8D-395A-4A6E-B403-AD6A2E866430}">
      <dgm:prSet/>
      <dgm:spPr/>
      <dgm:t>
        <a:bodyPr/>
        <a:lstStyle/>
        <a:p>
          <a:endParaRPr lang="en-US"/>
        </a:p>
      </dgm:t>
    </dgm:pt>
    <dgm:pt modelId="{A96E2085-5132-41C5-94F4-42C55FFF8CD1}">
      <dgm:prSet phldrT="[Text]"/>
      <dgm:spPr/>
      <dgm:t>
        <a:bodyPr/>
        <a:lstStyle/>
        <a:p>
          <a:r>
            <a:rPr lang="en-US" b="1" dirty="0">
              <a:solidFill>
                <a:srgbClr val="7F7F7F"/>
              </a:solidFill>
            </a:rPr>
            <a:t>Undesirable effects</a:t>
          </a:r>
        </a:p>
      </dgm:t>
    </dgm:pt>
    <dgm:pt modelId="{E8CD6137-2721-40DA-BCA5-65E47A346B70}" type="parTrans" cxnId="{4815B349-DCA2-4553-9A95-2693A618AF57}">
      <dgm:prSet/>
      <dgm:spPr/>
      <dgm:t>
        <a:bodyPr/>
        <a:lstStyle/>
        <a:p>
          <a:endParaRPr lang="en-US"/>
        </a:p>
      </dgm:t>
    </dgm:pt>
    <dgm:pt modelId="{32C255B0-4582-4BF7-B059-2DB78D281BD4}" type="sibTrans" cxnId="{4815B349-DCA2-4553-9A95-2693A618AF57}">
      <dgm:prSet/>
      <dgm:spPr/>
      <dgm:t>
        <a:bodyPr/>
        <a:lstStyle/>
        <a:p>
          <a:endParaRPr lang="en-US"/>
        </a:p>
      </dgm:t>
    </dgm:pt>
    <dgm:pt modelId="{ADDBB9B9-182A-461E-8B71-222DF95089E4}">
      <dgm:prSet phldrT="[Text]"/>
      <dgm:spPr/>
      <dgm:t>
        <a:bodyPr/>
        <a:lstStyle/>
        <a:p>
          <a:pPr>
            <a:buNone/>
          </a:pPr>
          <a:r>
            <a:rPr lang="en-US" b="1" dirty="0">
              <a:solidFill>
                <a:srgbClr val="7F7F7F"/>
              </a:solidFill>
            </a:rPr>
            <a:t>Undesirable effects of rituximab</a:t>
          </a:r>
          <a:r>
            <a:rPr lang="en-US" dirty="0">
              <a:solidFill>
                <a:srgbClr val="7F7F7F"/>
              </a:solidFill>
            </a:rPr>
            <a:t>, including:</a:t>
          </a:r>
        </a:p>
      </dgm:t>
    </dgm:pt>
    <dgm:pt modelId="{4BABF471-2F1D-4ABC-BECD-9F37EA9E31EF}" type="parTrans" cxnId="{5B4D2761-B0DC-45AD-932E-B6EBE288B203}">
      <dgm:prSet/>
      <dgm:spPr/>
      <dgm:t>
        <a:bodyPr/>
        <a:lstStyle/>
        <a:p>
          <a:endParaRPr lang="en-US"/>
        </a:p>
      </dgm:t>
    </dgm:pt>
    <dgm:pt modelId="{18314576-CD92-4E01-B672-37F2D193853C}" type="sibTrans" cxnId="{5B4D2761-B0DC-45AD-932E-B6EBE288B203}">
      <dgm:prSet/>
      <dgm:spPr/>
      <dgm:t>
        <a:bodyPr/>
        <a:lstStyle/>
        <a:p>
          <a:endParaRPr lang="en-US"/>
        </a:p>
      </dgm:t>
    </dgm:pt>
    <dgm:pt modelId="{9BD52CBC-F6FF-4727-BC24-640015C9626C}">
      <dgm:prSet/>
      <dgm:spPr/>
      <dgm:t>
        <a:bodyPr/>
        <a:lstStyle/>
        <a:p>
          <a:r>
            <a:rPr lang="en-US" dirty="0">
              <a:solidFill>
                <a:srgbClr val="7F7F7F"/>
              </a:solidFill>
            </a:rPr>
            <a:t>increased risk for infection</a:t>
          </a:r>
        </a:p>
      </dgm:t>
    </dgm:pt>
    <dgm:pt modelId="{D0F51C42-6D47-4007-AFEE-B6B81F643B3B}" type="parTrans" cxnId="{ADDD5601-D57C-45AF-9CD2-F9A10068CF56}">
      <dgm:prSet/>
      <dgm:spPr/>
      <dgm:t>
        <a:bodyPr/>
        <a:lstStyle/>
        <a:p>
          <a:endParaRPr lang="en-US"/>
        </a:p>
      </dgm:t>
    </dgm:pt>
    <dgm:pt modelId="{1B8CA4E7-252F-440B-94C5-792D7C98595F}" type="sibTrans" cxnId="{ADDD5601-D57C-45AF-9CD2-F9A10068CF56}">
      <dgm:prSet/>
      <dgm:spPr/>
      <dgm:t>
        <a:bodyPr/>
        <a:lstStyle/>
        <a:p>
          <a:endParaRPr lang="en-US"/>
        </a:p>
      </dgm:t>
    </dgm:pt>
    <dgm:pt modelId="{412D9A17-B3EE-4810-9131-1FE21834BC2A}">
      <dgm:prSet/>
      <dgm:spPr/>
      <dgm:t>
        <a:bodyPr/>
        <a:lstStyle/>
        <a:p>
          <a:r>
            <a:rPr lang="en-US" dirty="0">
              <a:solidFill>
                <a:srgbClr val="7F7F7F"/>
              </a:solidFill>
            </a:rPr>
            <a:t>loss of vaccine efficacy</a:t>
          </a:r>
        </a:p>
      </dgm:t>
    </dgm:pt>
    <dgm:pt modelId="{05B05D8D-F03E-4943-895D-EA222506C20C}" type="parTrans" cxnId="{6121F8C9-7150-4D3A-9885-363BA287E8E0}">
      <dgm:prSet/>
      <dgm:spPr/>
      <dgm:t>
        <a:bodyPr/>
        <a:lstStyle/>
        <a:p>
          <a:endParaRPr lang="en-US"/>
        </a:p>
      </dgm:t>
    </dgm:pt>
    <dgm:pt modelId="{17DBF17F-5635-4393-B46A-3772C19CBC76}" type="sibTrans" cxnId="{6121F8C9-7150-4D3A-9885-363BA287E8E0}">
      <dgm:prSet/>
      <dgm:spPr/>
      <dgm:t>
        <a:bodyPr/>
        <a:lstStyle/>
        <a:p>
          <a:endParaRPr lang="en-US"/>
        </a:p>
      </dgm:t>
    </dgm:pt>
    <dgm:pt modelId="{06D06474-036F-42E2-B933-EAD91F61190E}">
      <dgm:prSet/>
      <dgm:spPr/>
      <dgm:t>
        <a:bodyPr/>
        <a:lstStyle/>
        <a:p>
          <a:r>
            <a:rPr lang="en-US" dirty="0">
              <a:solidFill>
                <a:srgbClr val="7F7F7F"/>
              </a:solidFill>
            </a:rPr>
            <a:t>infusion reactions</a:t>
          </a:r>
        </a:p>
      </dgm:t>
    </dgm:pt>
    <dgm:pt modelId="{37B94E30-B142-42B5-B871-BCF9F42BE162}" type="parTrans" cxnId="{843646F1-FF71-45B4-A493-519F3DA04C41}">
      <dgm:prSet/>
      <dgm:spPr/>
      <dgm:t>
        <a:bodyPr/>
        <a:lstStyle/>
        <a:p>
          <a:endParaRPr lang="en-US"/>
        </a:p>
      </dgm:t>
    </dgm:pt>
    <dgm:pt modelId="{2B9ABCA7-C3F9-49AB-B632-E144AE881234}" type="sibTrans" cxnId="{843646F1-FF71-45B4-A493-519F3DA04C41}">
      <dgm:prSet/>
      <dgm:spPr/>
      <dgm:t>
        <a:bodyPr/>
        <a:lstStyle/>
        <a:p>
          <a:endParaRPr lang="en-US"/>
        </a:p>
      </dgm:t>
    </dgm:pt>
    <dgm:pt modelId="{2C7716D5-24BB-443F-9434-58289172C6F9}">
      <dgm:prSet/>
      <dgm:spPr/>
      <dgm:t>
        <a:bodyPr/>
        <a:lstStyle/>
        <a:p>
          <a:r>
            <a:rPr lang="en-US" dirty="0">
              <a:solidFill>
                <a:srgbClr val="7F7F7F"/>
              </a:solidFill>
            </a:rPr>
            <a:t>increased cost</a:t>
          </a:r>
        </a:p>
      </dgm:t>
    </dgm:pt>
    <dgm:pt modelId="{57556C16-AC39-4D16-8366-25C40E966EB1}" type="parTrans" cxnId="{19301787-086F-4EB7-9736-FCE937F3FCBC}">
      <dgm:prSet/>
      <dgm:spPr/>
      <dgm:t>
        <a:bodyPr/>
        <a:lstStyle/>
        <a:p>
          <a:endParaRPr lang="en-US"/>
        </a:p>
      </dgm:t>
    </dgm:pt>
    <dgm:pt modelId="{CFA81985-A36D-4539-8744-2CB58399AC45}" type="sibTrans" cxnId="{19301787-086F-4EB7-9736-FCE937F3FCBC}">
      <dgm:prSet/>
      <dgm:spPr/>
      <dgm:t>
        <a:bodyPr/>
        <a:lstStyle/>
        <a:p>
          <a:endParaRPr lang="en-US"/>
        </a:p>
      </dgm:t>
    </dgm:pt>
    <dgm:pt modelId="{B5714C2A-F30F-466D-A9CD-023A9B8F4A81}">
      <dgm:prSet/>
      <dgm:spPr/>
      <dgm:t>
        <a:bodyPr/>
        <a:lstStyle/>
        <a:p>
          <a:r>
            <a:rPr lang="en-US" dirty="0">
              <a:solidFill>
                <a:srgbClr val="7F7F7F"/>
              </a:solidFill>
            </a:rPr>
            <a:t>prolonged outpatient infusion times.</a:t>
          </a:r>
        </a:p>
      </dgm:t>
    </dgm:pt>
    <dgm:pt modelId="{A55A83F7-31D1-497C-B6C1-529FE96C5E92}" type="parTrans" cxnId="{170B5A04-A324-4F35-A535-13740DED77AD}">
      <dgm:prSet/>
      <dgm:spPr/>
      <dgm:t>
        <a:bodyPr/>
        <a:lstStyle/>
        <a:p>
          <a:endParaRPr lang="en-US"/>
        </a:p>
      </dgm:t>
    </dgm:pt>
    <dgm:pt modelId="{2D1DA3EB-67D2-4E02-8A06-F72E474A92BF}" type="sibTrans" cxnId="{170B5A04-A324-4F35-A535-13740DED77AD}">
      <dgm:prSet/>
      <dgm:spPr/>
      <dgm:t>
        <a:bodyPr/>
        <a:lstStyle/>
        <a:p>
          <a:endParaRPr lang="en-US"/>
        </a:p>
      </dgm:t>
    </dgm:pt>
    <dgm:pt modelId="{1AFDF75A-8E65-4101-9630-8D57743D8C9A}" type="pres">
      <dgm:prSet presAssocID="{F8A4066F-6AF0-4D9E-9B09-88BF382BBE93}" presName="Name0" presStyleCnt="0">
        <dgm:presLayoutVars>
          <dgm:chMax val="2"/>
          <dgm:dir/>
          <dgm:animOne val="branch"/>
          <dgm:animLvl val="lvl"/>
          <dgm:resizeHandles val="exact"/>
        </dgm:presLayoutVars>
      </dgm:prSet>
      <dgm:spPr/>
    </dgm:pt>
    <dgm:pt modelId="{FC81F9EF-70CA-4267-83D1-6C78031319BB}" type="pres">
      <dgm:prSet presAssocID="{F8A4066F-6AF0-4D9E-9B09-88BF382BBE93}" presName="Background" presStyleLbl="node1" presStyleIdx="0" presStyleCnt="1" custScaleX="210074" custLinFactNeighborX="-30255" custLinFactNeighborY="-6652"/>
      <dgm:spPr/>
    </dgm:pt>
    <dgm:pt modelId="{B6411287-27AF-4FD6-B0C7-0A2185FFF51C}" type="pres">
      <dgm:prSet presAssocID="{F8A4066F-6AF0-4D9E-9B09-88BF382BBE93}" presName="Divider" presStyleLbl="callout" presStyleIdx="0" presStyleCnt="1" custLinFactX="-144567121" custLinFactNeighborX="-144600000" custLinFactNeighborY="-8442"/>
      <dgm:spPr/>
    </dgm:pt>
    <dgm:pt modelId="{A04DDEBD-DF7A-469E-873A-B7832E5FAE0E}" type="pres">
      <dgm:prSet presAssocID="{F8A4066F-6AF0-4D9E-9B09-88BF382BBE93}" presName="ChildText1" presStyleLbl="revTx" presStyleIdx="0" presStyleCnt="0" custScaleX="161054" custLinFactX="-40258" custLinFactNeighborX="-100000" custLinFactNeighborY="-7839">
        <dgm:presLayoutVars>
          <dgm:chMax val="0"/>
          <dgm:chPref val="0"/>
          <dgm:bulletEnabled val="1"/>
        </dgm:presLayoutVars>
      </dgm:prSet>
      <dgm:spPr/>
    </dgm:pt>
    <dgm:pt modelId="{03014D4B-A3DB-415B-8329-4FFE58B9852A}" type="pres">
      <dgm:prSet presAssocID="{F8A4066F-6AF0-4D9E-9B09-88BF382BBE93}" presName="ChildText2" presStyleLbl="revTx" presStyleIdx="0" presStyleCnt="0" custScaleX="259420" custLinFactNeighborX="-11004" custLinFactNeighborY="-8188">
        <dgm:presLayoutVars>
          <dgm:chMax val="0"/>
          <dgm:chPref val="0"/>
          <dgm:bulletEnabled val="1"/>
        </dgm:presLayoutVars>
      </dgm:prSet>
      <dgm:spPr/>
    </dgm:pt>
    <dgm:pt modelId="{7D11BD80-DF39-4B46-A1FA-726933E5C35F}" type="pres">
      <dgm:prSet presAssocID="{F8A4066F-6AF0-4D9E-9B09-88BF382BBE93}" presName="ParentText1" presStyleLbl="revTx" presStyleIdx="0" presStyleCnt="0">
        <dgm:presLayoutVars>
          <dgm:chMax val="1"/>
          <dgm:chPref val="1"/>
        </dgm:presLayoutVars>
      </dgm:prSet>
      <dgm:spPr/>
    </dgm:pt>
    <dgm:pt modelId="{9AF3B1D4-0437-4F47-8AA1-501DA4D6BC2A}" type="pres">
      <dgm:prSet presAssocID="{F8A4066F-6AF0-4D9E-9B09-88BF382BBE93}" presName="ParentShape1" presStyleLbl="alignImgPlace1" presStyleIdx="0" presStyleCnt="2" custLinFactX="-245732" custLinFactNeighborX="-300000" custLinFactNeighborY="6389">
        <dgm:presLayoutVars/>
      </dgm:prSet>
      <dgm:spPr/>
    </dgm:pt>
    <dgm:pt modelId="{54B05B8C-AA19-4376-95F8-3C0C8CB1E4D7}" type="pres">
      <dgm:prSet presAssocID="{F8A4066F-6AF0-4D9E-9B09-88BF382BBE93}" presName="ParentText2" presStyleLbl="revTx" presStyleIdx="0" presStyleCnt="0">
        <dgm:presLayoutVars>
          <dgm:chMax val="1"/>
          <dgm:chPref val="1"/>
        </dgm:presLayoutVars>
      </dgm:prSet>
      <dgm:spPr/>
    </dgm:pt>
    <dgm:pt modelId="{C2D68D19-8741-4D7D-9C3D-7553D0D53191}" type="pres">
      <dgm:prSet presAssocID="{F8A4066F-6AF0-4D9E-9B09-88BF382BBE93}" presName="ParentShape2" presStyleLbl="alignImgPlace1" presStyleIdx="1" presStyleCnt="2" custLinFactX="79084" custLinFactNeighborX="100000" custLinFactNeighborY="-25813">
        <dgm:presLayoutVars/>
      </dgm:prSet>
      <dgm:spPr/>
    </dgm:pt>
  </dgm:ptLst>
  <dgm:cxnLst>
    <dgm:cxn modelId="{ADDD5601-D57C-45AF-9CD2-F9A10068CF56}" srcId="{ADDBB9B9-182A-461E-8B71-222DF95089E4}" destId="{9BD52CBC-F6FF-4727-BC24-640015C9626C}" srcOrd="0" destOrd="0" parTransId="{D0F51C42-6D47-4007-AFEE-B6B81F643B3B}" sibTransId="{1B8CA4E7-252F-440B-94C5-792D7C98595F}"/>
    <dgm:cxn modelId="{170B5A04-A324-4F35-A535-13740DED77AD}" srcId="{ADDBB9B9-182A-461E-8B71-222DF95089E4}" destId="{B5714C2A-F30F-466D-A9CD-023A9B8F4A81}" srcOrd="4" destOrd="0" parTransId="{A55A83F7-31D1-497C-B6C1-529FE96C5E92}" sibTransId="{2D1DA3EB-67D2-4E02-8A06-F72E474A92BF}"/>
    <dgm:cxn modelId="{D1C0003F-3D1A-4BFE-80DC-0B658D696CDD}" type="presOf" srcId="{F8A4066F-6AF0-4D9E-9B09-88BF382BBE93}" destId="{1AFDF75A-8E65-4101-9630-8D57743D8C9A}" srcOrd="0" destOrd="0" presId="urn:microsoft.com/office/officeart/2009/3/layout/OpposingIdeas"/>
    <dgm:cxn modelId="{A31DEE40-B6D6-401A-9C88-2F4877675EC4}" type="presOf" srcId="{A96E2085-5132-41C5-94F4-42C55FFF8CD1}" destId="{C2D68D19-8741-4D7D-9C3D-7553D0D53191}" srcOrd="1" destOrd="0" presId="urn:microsoft.com/office/officeart/2009/3/layout/OpposingIdeas"/>
    <dgm:cxn modelId="{2046555C-24C0-43B6-B40D-51EEFB8F3D21}" type="presOf" srcId="{9889E4C4-5CBE-497F-830C-0EE02A689A5B}" destId="{9AF3B1D4-0437-4F47-8AA1-501DA4D6BC2A}" srcOrd="1" destOrd="0" presId="urn:microsoft.com/office/officeart/2009/3/layout/OpposingIdeas"/>
    <dgm:cxn modelId="{7816435E-4F45-4FD1-95AD-53B962E65FCF}" type="presOf" srcId="{ADDBB9B9-182A-461E-8B71-222DF95089E4}" destId="{03014D4B-A3DB-415B-8329-4FFE58B9852A}" srcOrd="0" destOrd="0" presId="urn:microsoft.com/office/officeart/2009/3/layout/OpposingIdeas"/>
    <dgm:cxn modelId="{5B4D2761-B0DC-45AD-932E-B6EBE288B203}" srcId="{A96E2085-5132-41C5-94F4-42C55FFF8CD1}" destId="{ADDBB9B9-182A-461E-8B71-222DF95089E4}" srcOrd="0" destOrd="0" parTransId="{4BABF471-2F1D-4ABC-BECD-9F37EA9E31EF}" sibTransId="{18314576-CD92-4E01-B672-37F2D193853C}"/>
    <dgm:cxn modelId="{4815B349-DCA2-4553-9A95-2693A618AF57}" srcId="{F8A4066F-6AF0-4D9E-9B09-88BF382BBE93}" destId="{A96E2085-5132-41C5-94F4-42C55FFF8CD1}" srcOrd="1" destOrd="0" parTransId="{E8CD6137-2721-40DA-BCA5-65E47A346B70}" sibTransId="{32C255B0-4582-4BF7-B059-2DB78D281BD4}"/>
    <dgm:cxn modelId="{84580A6A-8730-4FC5-A964-73AA06BFA6D9}" srcId="{F8A4066F-6AF0-4D9E-9B09-88BF382BBE93}" destId="{9889E4C4-5CBE-497F-830C-0EE02A689A5B}" srcOrd="0" destOrd="0" parTransId="{17F34647-747B-435B-A921-D047EAFB2F66}" sibTransId="{8C3AF7F3-0A2A-472E-AA4D-AFFACA2D4FF3}"/>
    <dgm:cxn modelId="{846EFF75-6CB1-469D-B4E8-1C5038518902}" type="presOf" srcId="{9BD52CBC-F6FF-4727-BC24-640015C9626C}" destId="{03014D4B-A3DB-415B-8329-4FFE58B9852A}" srcOrd="0" destOrd="1" presId="urn:microsoft.com/office/officeart/2009/3/layout/OpposingIdeas"/>
    <dgm:cxn modelId="{FF85395A-80CC-42BD-A067-C29FFDA480B4}" type="presOf" srcId="{412D9A17-B3EE-4810-9131-1FE21834BC2A}" destId="{03014D4B-A3DB-415B-8329-4FFE58B9852A}" srcOrd="0" destOrd="2" presId="urn:microsoft.com/office/officeart/2009/3/layout/OpposingIdeas"/>
    <dgm:cxn modelId="{D9C4787F-D4BB-4BF8-AE0D-54F148AB6629}" type="presOf" srcId="{A96E2085-5132-41C5-94F4-42C55FFF8CD1}" destId="{54B05B8C-AA19-4376-95F8-3C0C8CB1E4D7}" srcOrd="0" destOrd="0" presId="urn:microsoft.com/office/officeart/2009/3/layout/OpposingIdeas"/>
    <dgm:cxn modelId="{1CB3A680-E4E4-4566-8030-A2DD35FFCD0C}" type="presOf" srcId="{9889E4C4-5CBE-497F-830C-0EE02A689A5B}" destId="{7D11BD80-DF39-4B46-A1FA-726933E5C35F}" srcOrd="0" destOrd="0" presId="urn:microsoft.com/office/officeart/2009/3/layout/OpposingIdeas"/>
    <dgm:cxn modelId="{33035486-0F93-4D1B-ADC7-DEF323A11204}" type="presOf" srcId="{B10B80F5-AD56-4D25-95FC-BA1789344452}" destId="{A04DDEBD-DF7A-469E-873A-B7832E5FAE0E}" srcOrd="0" destOrd="0" presId="urn:microsoft.com/office/officeart/2009/3/layout/OpposingIdeas"/>
    <dgm:cxn modelId="{19301787-086F-4EB7-9736-FCE937F3FCBC}" srcId="{ADDBB9B9-182A-461E-8B71-222DF95089E4}" destId="{2C7716D5-24BB-443F-9434-58289172C6F9}" srcOrd="3" destOrd="0" parTransId="{57556C16-AC39-4D16-8366-25C40E966EB1}" sibTransId="{CFA81985-A36D-4539-8744-2CB58399AC45}"/>
    <dgm:cxn modelId="{36E13D8A-AB42-49D8-942B-E93F6C00394D}" type="presOf" srcId="{2C7716D5-24BB-443F-9434-58289172C6F9}" destId="{03014D4B-A3DB-415B-8329-4FFE58B9852A}" srcOrd="0" destOrd="4" presId="urn:microsoft.com/office/officeart/2009/3/layout/OpposingIdeas"/>
    <dgm:cxn modelId="{74B83B8D-395A-4A6E-B403-AD6A2E866430}" srcId="{9889E4C4-5CBE-497F-830C-0EE02A689A5B}" destId="{B10B80F5-AD56-4D25-95FC-BA1789344452}" srcOrd="0" destOrd="0" parTransId="{7F5EE5AC-3731-4062-AAA1-46D6D1FF4068}" sibTransId="{CA6CD24C-41A1-4405-8A18-CA2545116BE1}"/>
    <dgm:cxn modelId="{6121F8C9-7150-4D3A-9885-363BA287E8E0}" srcId="{ADDBB9B9-182A-461E-8B71-222DF95089E4}" destId="{412D9A17-B3EE-4810-9131-1FE21834BC2A}" srcOrd="1" destOrd="0" parTransId="{05B05D8D-F03E-4943-895D-EA222506C20C}" sibTransId="{17DBF17F-5635-4393-B46A-3772C19CBC76}"/>
    <dgm:cxn modelId="{BCD189D8-265D-4149-AE35-95F1E0313CDC}" type="presOf" srcId="{B5714C2A-F30F-466D-A9CD-023A9B8F4A81}" destId="{03014D4B-A3DB-415B-8329-4FFE58B9852A}" srcOrd="0" destOrd="5" presId="urn:microsoft.com/office/officeart/2009/3/layout/OpposingIdeas"/>
    <dgm:cxn modelId="{843646F1-FF71-45B4-A493-519F3DA04C41}" srcId="{ADDBB9B9-182A-461E-8B71-222DF95089E4}" destId="{06D06474-036F-42E2-B933-EAD91F61190E}" srcOrd="2" destOrd="0" parTransId="{37B94E30-B142-42B5-B871-BCF9F42BE162}" sibTransId="{2B9ABCA7-C3F9-49AB-B632-E144AE881234}"/>
    <dgm:cxn modelId="{B25A32F3-C48F-47CC-902A-A5831BF1D3A1}" type="presOf" srcId="{06D06474-036F-42E2-B933-EAD91F61190E}" destId="{03014D4B-A3DB-415B-8329-4FFE58B9852A}" srcOrd="0" destOrd="3" presId="urn:microsoft.com/office/officeart/2009/3/layout/OpposingIdeas"/>
    <dgm:cxn modelId="{D0542A4C-1DC8-4D18-B09D-045F75019247}" type="presParOf" srcId="{1AFDF75A-8E65-4101-9630-8D57743D8C9A}" destId="{FC81F9EF-70CA-4267-83D1-6C78031319BB}" srcOrd="0" destOrd="0" presId="urn:microsoft.com/office/officeart/2009/3/layout/OpposingIdeas"/>
    <dgm:cxn modelId="{A89012F1-0CA3-44B4-BFDA-14AB5CCC8F32}" type="presParOf" srcId="{1AFDF75A-8E65-4101-9630-8D57743D8C9A}" destId="{B6411287-27AF-4FD6-B0C7-0A2185FFF51C}" srcOrd="1" destOrd="0" presId="urn:microsoft.com/office/officeart/2009/3/layout/OpposingIdeas"/>
    <dgm:cxn modelId="{CDB8682B-924C-4F55-B8E8-B2E8CEF91A06}" type="presParOf" srcId="{1AFDF75A-8E65-4101-9630-8D57743D8C9A}" destId="{A04DDEBD-DF7A-469E-873A-B7832E5FAE0E}" srcOrd="2" destOrd="0" presId="urn:microsoft.com/office/officeart/2009/3/layout/OpposingIdeas"/>
    <dgm:cxn modelId="{79C2F2C3-8618-48F7-B200-77EE703FA435}" type="presParOf" srcId="{1AFDF75A-8E65-4101-9630-8D57743D8C9A}" destId="{03014D4B-A3DB-415B-8329-4FFE58B9852A}" srcOrd="3" destOrd="0" presId="urn:microsoft.com/office/officeart/2009/3/layout/OpposingIdeas"/>
    <dgm:cxn modelId="{2C4C48BE-20FA-4424-AC92-0B97260951F1}" type="presParOf" srcId="{1AFDF75A-8E65-4101-9630-8D57743D8C9A}" destId="{7D11BD80-DF39-4B46-A1FA-726933E5C35F}" srcOrd="4" destOrd="0" presId="urn:microsoft.com/office/officeart/2009/3/layout/OpposingIdeas"/>
    <dgm:cxn modelId="{ACEBEF54-29F1-4326-9A03-68E2684E2EB9}" type="presParOf" srcId="{1AFDF75A-8E65-4101-9630-8D57743D8C9A}" destId="{9AF3B1D4-0437-4F47-8AA1-501DA4D6BC2A}" srcOrd="5" destOrd="0" presId="urn:microsoft.com/office/officeart/2009/3/layout/OpposingIdeas"/>
    <dgm:cxn modelId="{6CC5E578-49AC-4BFC-88BF-980E67E095C6}" type="presParOf" srcId="{1AFDF75A-8E65-4101-9630-8D57743D8C9A}" destId="{54B05B8C-AA19-4376-95F8-3C0C8CB1E4D7}" srcOrd="6" destOrd="0" presId="urn:microsoft.com/office/officeart/2009/3/layout/OpposingIdeas"/>
    <dgm:cxn modelId="{78BDC94A-0C5F-4533-9898-D474BE9B4FAB}" type="presParOf" srcId="{1AFDF75A-8E65-4101-9630-8D57743D8C9A}" destId="{C2D68D19-8741-4D7D-9C3D-7553D0D53191}"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8FAEDBC3-6D14-4FF8-B3E1-D1DB9C564F41}">
      <dgm:prSet phldrT="[Text]" custT="1"/>
      <dgm:spPr/>
      <dgm:t>
        <a:bodyPr/>
        <a:lstStyle/>
        <a:p>
          <a:r>
            <a:rPr lang="en-US" sz="2000" b="1" dirty="0">
              <a:solidFill>
                <a:srgbClr val="7F7F7F"/>
              </a:solidFill>
            </a:rPr>
            <a:t>Event Free Survival</a:t>
          </a:r>
        </a:p>
      </dgm:t>
    </dgm:pt>
    <dgm:pt modelId="{923AF884-E427-4313-8222-DA9F4018A862}" type="parTrans" cxnId="{9E33F555-B339-4D2F-B3E3-81A721500561}">
      <dgm:prSet/>
      <dgm:spPr/>
      <dgm:t>
        <a:bodyPr/>
        <a:lstStyle/>
        <a:p>
          <a:endParaRPr lang="en-US"/>
        </a:p>
      </dgm:t>
    </dgm:pt>
    <dgm:pt modelId="{A35EE0BD-013E-47AF-9246-FFF65B1AA82C}" type="sibTrans" cxnId="{9E33F555-B339-4D2F-B3E3-81A721500561}">
      <dgm:prSet/>
      <dgm:spPr/>
      <dgm:t>
        <a:bodyPr/>
        <a:lstStyle/>
        <a:p>
          <a:endParaRPr lang="en-US"/>
        </a:p>
      </dgm:t>
    </dgm:pt>
    <dgm:pt modelId="{444D32D6-820F-4D41-BF3B-EB2D8A4D7DC2}">
      <dgm:prSet phldrT="[Text]" custT="1"/>
      <dgm:spPr/>
      <dgm:t>
        <a:bodyPr/>
        <a:lstStyle/>
        <a:p>
          <a:pPr rtl="0">
            <a:buNone/>
          </a:pPr>
          <a:r>
            <a:rPr lang="en-US" sz="2000" b="1" dirty="0">
              <a:solidFill>
                <a:srgbClr val="7F7F7F"/>
              </a:solidFill>
              <a:latin typeface="Calibri"/>
            </a:rPr>
            <a:t>One RCT</a:t>
          </a:r>
          <a:r>
            <a:rPr lang="en-US" sz="2000" b="1" dirty="0">
              <a:solidFill>
                <a:srgbClr val="7F7F7F"/>
              </a:solidFill>
            </a:rPr>
            <a:t> showed improvement in EFS </a:t>
          </a:r>
          <a:r>
            <a:rPr lang="en-US" sz="2000" dirty="0">
              <a:solidFill>
                <a:srgbClr val="7F7F7F"/>
              </a:solidFill>
            </a:rPr>
            <a:t>with addition of rituximab to chemotherapy in CD20-positive B-ALL patients</a:t>
          </a:r>
          <a:endParaRPr lang="en-US" sz="2000" b="1" dirty="0">
            <a:solidFill>
              <a:srgbClr val="7F7F7F"/>
            </a:solidFill>
          </a:endParaRPr>
        </a:p>
      </dgm:t>
    </dgm:pt>
    <dgm:pt modelId="{B1F08AFB-CB42-477B-8D8C-996055E22818}" type="parTrans" cxnId="{24E64831-EA1C-4999-B556-414DD0D943B6}">
      <dgm:prSet/>
      <dgm:spPr/>
      <dgm:t>
        <a:bodyPr/>
        <a:lstStyle/>
        <a:p>
          <a:endParaRPr lang="en-US"/>
        </a:p>
      </dgm:t>
    </dgm:pt>
    <dgm:pt modelId="{1D356EE8-7ACC-4966-A53C-5750C66B5EBC}" type="sibTrans" cxnId="{24E64831-EA1C-4999-B556-414DD0D943B6}">
      <dgm:prSet/>
      <dgm:spPr/>
      <dgm:t>
        <a:bodyPr/>
        <a:lstStyle/>
        <a:p>
          <a:endParaRPr lang="en-US"/>
        </a:p>
      </dgm:t>
    </dgm:pt>
    <dgm:pt modelId="{E0668082-00AE-4B3F-81FA-BE9BB92C3D81}">
      <dgm:prSet phldrT="[Text]" custT="1"/>
      <dgm:spPr/>
      <dgm:t>
        <a:bodyPr/>
        <a:lstStyle/>
        <a:p>
          <a:r>
            <a:rPr lang="en-US" sz="2000" b="1" dirty="0">
              <a:solidFill>
                <a:srgbClr val="7F7F7F"/>
              </a:solidFill>
            </a:rPr>
            <a:t>Overall Survival</a:t>
          </a:r>
        </a:p>
      </dgm:t>
    </dgm:pt>
    <dgm:pt modelId="{ED5525CA-BD58-4B8E-A52F-5820F91DF507}" type="parTrans" cxnId="{C082C6DE-1B37-4597-841D-95288F9D27FC}">
      <dgm:prSet/>
      <dgm:spPr/>
      <dgm:t>
        <a:bodyPr/>
        <a:lstStyle/>
        <a:p>
          <a:endParaRPr lang="en-US"/>
        </a:p>
      </dgm:t>
    </dgm:pt>
    <dgm:pt modelId="{FD1FAD5B-01C0-435D-9FCC-C102D39FE1E6}" type="sibTrans" cxnId="{C082C6DE-1B37-4597-841D-95288F9D27FC}">
      <dgm:prSet/>
      <dgm:spPr/>
      <dgm:t>
        <a:bodyPr/>
        <a:lstStyle/>
        <a:p>
          <a:endParaRPr lang="en-US"/>
        </a:p>
      </dgm:t>
    </dgm:pt>
    <dgm:pt modelId="{D8621616-478A-45BB-837A-CEC9F05D4F50}">
      <dgm:prSet phldrT="[Text]" custT="1"/>
      <dgm:spPr/>
      <dgm:t>
        <a:bodyPr/>
        <a:lstStyle/>
        <a:p>
          <a:pPr>
            <a:buNone/>
          </a:pPr>
          <a:r>
            <a:rPr lang="en-US" sz="2000" b="1" dirty="0">
              <a:solidFill>
                <a:srgbClr val="7F7F7F"/>
              </a:solidFill>
            </a:rPr>
            <a:t>Neither study showed OS benefit </a:t>
          </a:r>
        </a:p>
      </dgm:t>
    </dgm:pt>
    <dgm:pt modelId="{ABB52CEF-935B-4842-B9B3-12CD91A4CFCD}" type="parTrans" cxnId="{BF9E709F-1AC2-4753-B359-758FEDB524DC}">
      <dgm:prSet/>
      <dgm:spPr/>
      <dgm:t>
        <a:bodyPr/>
        <a:lstStyle/>
        <a:p>
          <a:endParaRPr lang="en-US"/>
        </a:p>
      </dgm:t>
    </dgm:pt>
    <dgm:pt modelId="{B5FBF868-9624-4D77-A2C9-66CD94315231}" type="sibTrans" cxnId="{BF9E709F-1AC2-4753-B359-758FEDB524DC}">
      <dgm:prSet/>
      <dgm:spPr/>
      <dgm:t>
        <a:bodyPr/>
        <a:lstStyle/>
        <a:p>
          <a:endParaRPr lang="en-US"/>
        </a:p>
      </dgm:t>
    </dgm:pt>
    <dgm:pt modelId="{998E51E2-0109-4809-AA4D-244576784435}">
      <dgm:prSet custT="1"/>
      <dgm:spPr/>
      <dgm:t>
        <a:bodyPr/>
        <a:lstStyle/>
        <a:p>
          <a:pPr>
            <a:buNone/>
          </a:pPr>
          <a:r>
            <a:rPr lang="en-US" sz="1800" dirty="0">
              <a:solidFill>
                <a:srgbClr val="7F7F7F"/>
              </a:solidFill>
            </a:rPr>
            <a:t>HR 0.66 (95% CI 0.45-0.98).</a:t>
          </a:r>
        </a:p>
      </dgm:t>
    </dgm:pt>
    <dgm:pt modelId="{F4AAAA10-9981-4534-A6D3-DE6F921EF9CA}" type="parTrans" cxnId="{7AEA9BAD-0757-436F-A6C2-7755DEB7207D}">
      <dgm:prSet/>
      <dgm:spPr/>
      <dgm:t>
        <a:bodyPr/>
        <a:lstStyle/>
        <a:p>
          <a:endParaRPr lang="en-US"/>
        </a:p>
      </dgm:t>
    </dgm:pt>
    <dgm:pt modelId="{3A58AE7F-4793-41FD-A2A5-BFF6ACAAAD99}" type="sibTrans" cxnId="{7AEA9BAD-0757-436F-A6C2-7755DEB7207D}">
      <dgm:prSet/>
      <dgm:spPr/>
      <dgm:t>
        <a:bodyPr/>
        <a:lstStyle/>
        <a:p>
          <a:endParaRPr lang="en-US"/>
        </a:p>
      </dgm:t>
    </dgm:pt>
    <dgm:pt modelId="{150391D1-6788-4A2F-A833-EC68C3957829}">
      <dgm:prSet custT="1"/>
      <dgm:spPr/>
      <dgm:t>
        <a:bodyPr/>
        <a:lstStyle/>
        <a:p>
          <a:pPr>
            <a:buNone/>
          </a:pPr>
          <a:endParaRPr lang="en-US" sz="1800" dirty="0">
            <a:solidFill>
              <a:srgbClr val="7F7F7F"/>
            </a:solidFill>
          </a:endParaRPr>
        </a:p>
      </dgm:t>
    </dgm:pt>
    <dgm:pt modelId="{716D9D92-460B-48C8-A488-7A06C6147177}" type="parTrans" cxnId="{962081BF-D514-480B-ABBB-C3A1898BE574}">
      <dgm:prSet/>
      <dgm:spPr/>
      <dgm:t>
        <a:bodyPr/>
        <a:lstStyle/>
        <a:p>
          <a:endParaRPr lang="en-US"/>
        </a:p>
      </dgm:t>
    </dgm:pt>
    <dgm:pt modelId="{0CEE57F0-2C1D-4B5F-9A4E-F5205C36E85A}" type="sibTrans" cxnId="{962081BF-D514-480B-ABBB-C3A1898BE574}">
      <dgm:prSet/>
      <dgm:spPr/>
      <dgm:t>
        <a:bodyPr/>
        <a:lstStyle/>
        <a:p>
          <a:endParaRPr lang="en-US"/>
        </a:p>
      </dgm:t>
    </dgm:pt>
    <dgm:pt modelId="{8FC3698C-82C3-40A5-B66F-B1C18BFFEBC3}">
      <dgm:prSet custT="1"/>
      <dgm:spPr/>
      <dgm:t>
        <a:bodyPr/>
        <a:lstStyle/>
        <a:p>
          <a:pPr rtl="0">
            <a:buNone/>
          </a:pPr>
          <a:r>
            <a:rPr lang="en-US" sz="2000" b="1" dirty="0">
              <a:solidFill>
                <a:srgbClr val="7F7F7F"/>
              </a:solidFill>
              <a:latin typeface="Calibri"/>
            </a:rPr>
            <a:t>Second RCT did not show</a:t>
          </a:r>
          <a:r>
            <a:rPr lang="en-US" sz="2000" b="1" dirty="0">
              <a:solidFill>
                <a:srgbClr val="7F7F7F"/>
              </a:solidFill>
            </a:rPr>
            <a:t> same benefit </a:t>
          </a:r>
        </a:p>
      </dgm:t>
    </dgm:pt>
    <dgm:pt modelId="{3592E035-FD59-4B68-BCEE-8D6DB8181C31}" type="parTrans" cxnId="{031054A5-4D31-45A3-9FA2-AA6BAF8DAC46}">
      <dgm:prSet/>
      <dgm:spPr/>
      <dgm:t>
        <a:bodyPr/>
        <a:lstStyle/>
        <a:p>
          <a:endParaRPr lang="en-US"/>
        </a:p>
      </dgm:t>
    </dgm:pt>
    <dgm:pt modelId="{1F66606F-2C23-4A10-9094-05EC0474033E}" type="sibTrans" cxnId="{031054A5-4D31-45A3-9FA2-AA6BAF8DAC46}">
      <dgm:prSet/>
      <dgm:spPr/>
      <dgm:t>
        <a:bodyPr/>
        <a:lstStyle/>
        <a:p>
          <a:endParaRPr lang="en-US"/>
        </a:p>
      </dgm:t>
    </dgm:pt>
    <dgm:pt modelId="{83A766D9-568A-4E01-A772-622714E855BB}">
      <dgm:prSet custT="1"/>
      <dgm:spPr/>
      <dgm:t>
        <a:bodyPr/>
        <a:lstStyle/>
        <a:p>
          <a:pPr>
            <a:buNone/>
          </a:pPr>
          <a:r>
            <a:rPr lang="en-US" sz="1800" dirty="0">
              <a:solidFill>
                <a:srgbClr val="7F7F7F"/>
              </a:solidFill>
            </a:rPr>
            <a:t>HR 0.89 (95% CI 0.68-1.15).</a:t>
          </a:r>
        </a:p>
      </dgm:t>
    </dgm:pt>
    <dgm:pt modelId="{D291943A-9D2E-4FED-A514-16A2A8D1C0EB}" type="parTrans" cxnId="{AD12C292-0A1B-4737-BF37-E23196A74561}">
      <dgm:prSet/>
      <dgm:spPr/>
      <dgm:t>
        <a:bodyPr/>
        <a:lstStyle/>
        <a:p>
          <a:endParaRPr lang="en-US"/>
        </a:p>
      </dgm:t>
    </dgm:pt>
    <dgm:pt modelId="{17628EFF-670A-41F7-8EA0-F150C007AB70}" type="sibTrans" cxnId="{AD12C292-0A1B-4737-BF37-E23196A74561}">
      <dgm:prSet/>
      <dgm:spPr/>
      <dgm:t>
        <a:bodyPr/>
        <a:lstStyle/>
        <a:p>
          <a:endParaRPr lang="en-US"/>
        </a:p>
      </dgm:t>
    </dgm:pt>
    <dgm:pt modelId="{F24BF63F-9EF7-4AF7-B291-AF137B5B0229}">
      <dgm:prSet custT="1"/>
      <dgm:spPr/>
      <dgm:t>
        <a:bodyPr/>
        <a:lstStyle/>
        <a:p>
          <a:pPr rtl="0">
            <a:buNone/>
          </a:pPr>
          <a:r>
            <a:rPr lang="en-US" sz="1800" dirty="0">
              <a:solidFill>
                <a:srgbClr val="7F7F7F"/>
              </a:solidFill>
              <a:latin typeface="Calibri"/>
            </a:rPr>
            <a:t>Lower </a:t>
          </a:r>
          <a:r>
            <a:rPr lang="en-US" dirty="0">
              <a:solidFill>
                <a:srgbClr val="7F7F7F"/>
              </a:solidFill>
              <a:latin typeface="Calibri"/>
            </a:rPr>
            <a:t>hazard of death following </a:t>
          </a:r>
          <a:r>
            <a:rPr lang="en-US" dirty="0" err="1">
              <a:solidFill>
                <a:srgbClr val="7F7F7F"/>
              </a:solidFill>
              <a:latin typeface="Calibri"/>
            </a:rPr>
            <a:t>allo</a:t>
          </a:r>
          <a:r>
            <a:rPr lang="en-US" dirty="0">
              <a:solidFill>
                <a:srgbClr val="7F7F7F"/>
              </a:solidFill>
              <a:latin typeface="Calibri"/>
            </a:rPr>
            <a:t>-HSCT in CR1 in patients who received pre-HSCT rituximab </a:t>
          </a:r>
          <a:endParaRPr lang="en-US" dirty="0">
            <a:solidFill>
              <a:srgbClr val="7F7F7F"/>
            </a:solidFill>
          </a:endParaRPr>
        </a:p>
      </dgm:t>
    </dgm:pt>
    <dgm:pt modelId="{1B5E38E2-24FA-4B75-BD12-F39C4181B3A2}" type="parTrans" cxnId="{B6817435-BEC3-4A52-88A0-F1E5BA7028EC}">
      <dgm:prSet/>
      <dgm:spPr/>
      <dgm:t>
        <a:bodyPr/>
        <a:lstStyle/>
        <a:p>
          <a:endParaRPr lang="en-US"/>
        </a:p>
      </dgm:t>
    </dgm:pt>
    <dgm:pt modelId="{DEA5BEE3-C4CA-4E8E-8B94-AA238AFEF674}" type="sibTrans" cxnId="{B6817435-BEC3-4A52-88A0-F1E5BA7028EC}">
      <dgm:prSet/>
      <dgm:spPr/>
      <dgm:t>
        <a:bodyPr/>
        <a:lstStyle/>
        <a:p>
          <a:endParaRPr lang="en-US"/>
        </a:p>
      </dgm:t>
    </dgm:pt>
    <dgm:pt modelId="{46BB2F58-26BE-4F28-A160-3A9BE65B88E2}" type="pres">
      <dgm:prSet presAssocID="{90EBC573-CF07-4EF0-A8D5-DFFCEB8EB851}" presName="Name0" presStyleCnt="0">
        <dgm:presLayoutVars>
          <dgm:dir/>
          <dgm:animLvl val="lvl"/>
          <dgm:resizeHandles val="exact"/>
        </dgm:presLayoutVars>
      </dgm:prSet>
      <dgm:spPr/>
    </dgm:pt>
    <dgm:pt modelId="{7DADB361-85CF-48E8-B0EA-D731AC595D61}" type="pres">
      <dgm:prSet presAssocID="{8FAEDBC3-6D14-4FF8-B3E1-D1DB9C564F41}" presName="linNode" presStyleCnt="0"/>
      <dgm:spPr/>
    </dgm:pt>
    <dgm:pt modelId="{8FE49EE7-B8F9-4643-89B7-3833AD1220FB}" type="pres">
      <dgm:prSet presAssocID="{8FAEDBC3-6D14-4FF8-B3E1-D1DB9C564F41}" presName="parTx" presStyleLbl="revTx" presStyleIdx="0" presStyleCnt="2">
        <dgm:presLayoutVars>
          <dgm:chMax val="1"/>
          <dgm:bulletEnabled val="1"/>
        </dgm:presLayoutVars>
      </dgm:prSet>
      <dgm:spPr/>
    </dgm:pt>
    <dgm:pt modelId="{A784EA54-579C-42CB-AC0E-413B959F2D51}" type="pres">
      <dgm:prSet presAssocID="{8FAEDBC3-6D14-4FF8-B3E1-D1DB9C564F41}" presName="bracket" presStyleLbl="parChTrans1D1" presStyleIdx="0" presStyleCnt="2"/>
      <dgm:spPr/>
    </dgm:pt>
    <dgm:pt modelId="{6C7275CA-0738-4687-B1E1-567E4190FF65}" type="pres">
      <dgm:prSet presAssocID="{8FAEDBC3-6D14-4FF8-B3E1-D1DB9C564F41}" presName="spH" presStyleCnt="0"/>
      <dgm:spPr/>
    </dgm:pt>
    <dgm:pt modelId="{E4C10646-6887-414D-8859-40632AEBF62C}" type="pres">
      <dgm:prSet presAssocID="{8FAEDBC3-6D14-4FF8-B3E1-D1DB9C564F41}" presName="desTx" presStyleLbl="node1" presStyleIdx="0" presStyleCnt="2">
        <dgm:presLayoutVars>
          <dgm:bulletEnabled val="1"/>
        </dgm:presLayoutVars>
      </dgm:prSet>
      <dgm:spPr/>
    </dgm:pt>
    <dgm:pt modelId="{9F10BD62-EC3F-40C4-8654-EB91AD8ED9E0}" type="pres">
      <dgm:prSet presAssocID="{A35EE0BD-013E-47AF-9246-FFF65B1AA82C}" presName="spV" presStyleCnt="0"/>
      <dgm:spPr/>
    </dgm:pt>
    <dgm:pt modelId="{F19B18F0-4437-4FAE-9744-1E04F8D39586}" type="pres">
      <dgm:prSet presAssocID="{E0668082-00AE-4B3F-81FA-BE9BB92C3D81}" presName="linNode" presStyleCnt="0"/>
      <dgm:spPr/>
    </dgm:pt>
    <dgm:pt modelId="{9D78DA8A-A67F-4D0D-9397-2C58DF567E11}" type="pres">
      <dgm:prSet presAssocID="{E0668082-00AE-4B3F-81FA-BE9BB92C3D81}" presName="parTx" presStyleLbl="revTx" presStyleIdx="1" presStyleCnt="2">
        <dgm:presLayoutVars>
          <dgm:chMax val="1"/>
          <dgm:bulletEnabled val="1"/>
        </dgm:presLayoutVars>
      </dgm:prSet>
      <dgm:spPr/>
    </dgm:pt>
    <dgm:pt modelId="{11293F02-7347-45BE-857B-F0C33595C634}" type="pres">
      <dgm:prSet presAssocID="{E0668082-00AE-4B3F-81FA-BE9BB92C3D81}" presName="bracket" presStyleLbl="parChTrans1D1" presStyleIdx="1" presStyleCnt="2"/>
      <dgm:spPr/>
    </dgm:pt>
    <dgm:pt modelId="{D4FDA823-BF5A-4318-834D-26C1EA6060C0}" type="pres">
      <dgm:prSet presAssocID="{E0668082-00AE-4B3F-81FA-BE9BB92C3D81}" presName="spH" presStyleCnt="0"/>
      <dgm:spPr/>
    </dgm:pt>
    <dgm:pt modelId="{13868A2A-BC39-4FCD-BD7D-DA1D579616B4}" type="pres">
      <dgm:prSet presAssocID="{E0668082-00AE-4B3F-81FA-BE9BB92C3D81}" presName="desTx" presStyleLbl="node1" presStyleIdx="1" presStyleCnt="2">
        <dgm:presLayoutVars>
          <dgm:bulletEnabled val="1"/>
        </dgm:presLayoutVars>
      </dgm:prSet>
      <dgm:spPr/>
    </dgm:pt>
  </dgm:ptLst>
  <dgm:cxnLst>
    <dgm:cxn modelId="{613C020A-9323-420D-A00C-7384BBB55AB2}" type="presOf" srcId="{444D32D6-820F-4D41-BF3B-EB2D8A4D7DC2}" destId="{E4C10646-6887-414D-8859-40632AEBF62C}" srcOrd="0" destOrd="0" presId="urn:diagrams.loki3.com/BracketList"/>
    <dgm:cxn modelId="{FFCAB813-D025-4CCA-A56D-1E34191B78DF}" type="presOf" srcId="{8FAEDBC3-6D14-4FF8-B3E1-D1DB9C564F41}" destId="{8FE49EE7-B8F9-4643-89B7-3833AD1220FB}" srcOrd="0" destOrd="0" presId="urn:diagrams.loki3.com/BracketList"/>
    <dgm:cxn modelId="{D2383D16-8571-4F9A-8AC7-FF54ABB97352}" type="presOf" srcId="{F24BF63F-9EF7-4AF7-B291-AF137B5B0229}" destId="{13868A2A-BC39-4FCD-BD7D-DA1D579616B4}" srcOrd="0" destOrd="1" presId="urn:diagrams.loki3.com/BracketList"/>
    <dgm:cxn modelId="{EA4CE622-023C-4F67-A402-A3A1253E1D6D}" type="presOf" srcId="{998E51E2-0109-4809-AA4D-244576784435}" destId="{E4C10646-6887-414D-8859-40632AEBF62C}" srcOrd="0" destOrd="1" presId="urn:diagrams.loki3.com/BracketList"/>
    <dgm:cxn modelId="{24E64831-EA1C-4999-B556-414DD0D943B6}" srcId="{8FAEDBC3-6D14-4FF8-B3E1-D1DB9C564F41}" destId="{444D32D6-820F-4D41-BF3B-EB2D8A4D7DC2}" srcOrd="0" destOrd="0" parTransId="{B1F08AFB-CB42-477B-8D8C-996055E22818}" sibTransId="{1D356EE8-7ACC-4966-A53C-5750C66B5EBC}"/>
    <dgm:cxn modelId="{ABFD2A34-9724-4FA9-AF1F-8DC981530C35}" type="presOf" srcId="{90EBC573-CF07-4EF0-A8D5-DFFCEB8EB851}" destId="{46BB2F58-26BE-4F28-A160-3A9BE65B88E2}" srcOrd="0" destOrd="0" presId="urn:diagrams.loki3.com/BracketList"/>
    <dgm:cxn modelId="{B6817435-BEC3-4A52-88A0-F1E5BA7028EC}" srcId="{D8621616-478A-45BB-837A-CEC9F05D4F50}" destId="{F24BF63F-9EF7-4AF7-B291-AF137B5B0229}" srcOrd="0" destOrd="0" parTransId="{1B5E38E2-24FA-4B75-BD12-F39C4181B3A2}" sibTransId="{DEA5BEE3-C4CA-4E8E-8B94-AA238AFEF674}"/>
    <dgm:cxn modelId="{65625552-DBC4-4545-A09F-CED510191889}" type="presOf" srcId="{83A766D9-568A-4E01-A772-622714E855BB}" destId="{E4C10646-6887-414D-8859-40632AEBF62C}" srcOrd="0" destOrd="4" presId="urn:diagrams.loki3.com/BracketList"/>
    <dgm:cxn modelId="{9E33F555-B339-4D2F-B3E3-81A721500561}" srcId="{90EBC573-CF07-4EF0-A8D5-DFFCEB8EB851}" destId="{8FAEDBC3-6D14-4FF8-B3E1-D1DB9C564F41}" srcOrd="0" destOrd="0" parTransId="{923AF884-E427-4313-8222-DA9F4018A862}" sibTransId="{A35EE0BD-013E-47AF-9246-FFF65B1AA82C}"/>
    <dgm:cxn modelId="{B5D54787-BCDE-4716-80B5-6D2E74992A8B}" type="presOf" srcId="{E0668082-00AE-4B3F-81FA-BE9BB92C3D81}" destId="{9D78DA8A-A67F-4D0D-9397-2C58DF567E11}" srcOrd="0" destOrd="0" presId="urn:diagrams.loki3.com/BracketList"/>
    <dgm:cxn modelId="{AD12C292-0A1B-4737-BF37-E23196A74561}" srcId="{8FC3698C-82C3-40A5-B66F-B1C18BFFEBC3}" destId="{83A766D9-568A-4E01-A772-622714E855BB}" srcOrd="0" destOrd="0" parTransId="{D291943A-9D2E-4FED-A514-16A2A8D1C0EB}" sibTransId="{17628EFF-670A-41F7-8EA0-F150C007AB70}"/>
    <dgm:cxn modelId="{BF9E709F-1AC2-4753-B359-758FEDB524DC}" srcId="{E0668082-00AE-4B3F-81FA-BE9BB92C3D81}" destId="{D8621616-478A-45BB-837A-CEC9F05D4F50}" srcOrd="0" destOrd="0" parTransId="{ABB52CEF-935B-4842-B9B3-12CD91A4CFCD}" sibTransId="{B5FBF868-9624-4D77-A2C9-66CD94315231}"/>
    <dgm:cxn modelId="{031054A5-4D31-45A3-9FA2-AA6BAF8DAC46}" srcId="{8FAEDBC3-6D14-4FF8-B3E1-D1DB9C564F41}" destId="{8FC3698C-82C3-40A5-B66F-B1C18BFFEBC3}" srcOrd="1" destOrd="0" parTransId="{3592E035-FD59-4B68-BCEE-8D6DB8181C31}" sibTransId="{1F66606F-2C23-4A10-9094-05EC0474033E}"/>
    <dgm:cxn modelId="{7AEA9BAD-0757-436F-A6C2-7755DEB7207D}" srcId="{444D32D6-820F-4D41-BF3B-EB2D8A4D7DC2}" destId="{998E51E2-0109-4809-AA4D-244576784435}" srcOrd="0" destOrd="0" parTransId="{F4AAAA10-9981-4534-A6D3-DE6F921EF9CA}" sibTransId="{3A58AE7F-4793-41FD-A2A5-BFF6ACAAAD99}"/>
    <dgm:cxn modelId="{962081BF-D514-480B-ABBB-C3A1898BE574}" srcId="{998E51E2-0109-4809-AA4D-244576784435}" destId="{150391D1-6788-4A2F-A833-EC68C3957829}" srcOrd="0" destOrd="0" parTransId="{716D9D92-460B-48C8-A488-7A06C6147177}" sibTransId="{0CEE57F0-2C1D-4B5F-9A4E-F5205C36E85A}"/>
    <dgm:cxn modelId="{4631E6D3-3CEB-473A-BCDD-688BA95BC0E0}" type="presOf" srcId="{8FC3698C-82C3-40A5-B66F-B1C18BFFEBC3}" destId="{E4C10646-6887-414D-8859-40632AEBF62C}" srcOrd="0" destOrd="3" presId="urn:diagrams.loki3.com/BracketList"/>
    <dgm:cxn modelId="{C082C6DE-1B37-4597-841D-95288F9D27FC}" srcId="{90EBC573-CF07-4EF0-A8D5-DFFCEB8EB851}" destId="{E0668082-00AE-4B3F-81FA-BE9BB92C3D81}" srcOrd="1" destOrd="0" parTransId="{ED5525CA-BD58-4B8E-A52F-5820F91DF507}" sibTransId="{FD1FAD5B-01C0-435D-9FCC-C102D39FE1E6}"/>
    <dgm:cxn modelId="{31A4EAE7-8C58-472B-9F3A-6D6DF68847F4}" type="presOf" srcId="{150391D1-6788-4A2F-A833-EC68C3957829}" destId="{E4C10646-6887-414D-8859-40632AEBF62C}" srcOrd="0" destOrd="2" presId="urn:diagrams.loki3.com/BracketList"/>
    <dgm:cxn modelId="{81D327FB-EAB6-4207-B4B2-FB77513A8F24}" type="presOf" srcId="{D8621616-478A-45BB-837A-CEC9F05D4F50}" destId="{13868A2A-BC39-4FCD-BD7D-DA1D579616B4}" srcOrd="0" destOrd="0" presId="urn:diagrams.loki3.com/BracketList"/>
    <dgm:cxn modelId="{EAE77B5A-E538-47A2-9056-ECEC9250FFB8}" type="presParOf" srcId="{46BB2F58-26BE-4F28-A160-3A9BE65B88E2}" destId="{7DADB361-85CF-48E8-B0EA-D731AC595D61}" srcOrd="0" destOrd="0" presId="urn:diagrams.loki3.com/BracketList"/>
    <dgm:cxn modelId="{0F1AF2DA-18FB-4E7F-A7B6-E86B1A490F4C}" type="presParOf" srcId="{7DADB361-85CF-48E8-B0EA-D731AC595D61}" destId="{8FE49EE7-B8F9-4643-89B7-3833AD1220FB}" srcOrd="0" destOrd="0" presId="urn:diagrams.loki3.com/BracketList"/>
    <dgm:cxn modelId="{B2AF9C04-C437-4DAF-9BBD-EC14DF0A1C53}" type="presParOf" srcId="{7DADB361-85CF-48E8-B0EA-D731AC595D61}" destId="{A784EA54-579C-42CB-AC0E-413B959F2D51}" srcOrd="1" destOrd="0" presId="urn:diagrams.loki3.com/BracketList"/>
    <dgm:cxn modelId="{68660F46-6D29-4274-BA36-1DDA3E4B4C3E}" type="presParOf" srcId="{7DADB361-85CF-48E8-B0EA-D731AC595D61}" destId="{6C7275CA-0738-4687-B1E1-567E4190FF65}" srcOrd="2" destOrd="0" presId="urn:diagrams.loki3.com/BracketList"/>
    <dgm:cxn modelId="{19ED59F8-2469-4D80-B84F-E2792C13500B}" type="presParOf" srcId="{7DADB361-85CF-48E8-B0EA-D731AC595D61}" destId="{E4C10646-6887-414D-8859-40632AEBF62C}" srcOrd="3" destOrd="0" presId="urn:diagrams.loki3.com/BracketList"/>
    <dgm:cxn modelId="{2B97C044-9CE1-47BD-BFE4-EB3968F283B9}" type="presParOf" srcId="{46BB2F58-26BE-4F28-A160-3A9BE65B88E2}" destId="{9F10BD62-EC3F-40C4-8654-EB91AD8ED9E0}" srcOrd="1" destOrd="0" presId="urn:diagrams.loki3.com/BracketList"/>
    <dgm:cxn modelId="{B8621841-0D03-476D-8B71-E3F59C04CA79}" type="presParOf" srcId="{46BB2F58-26BE-4F28-A160-3A9BE65B88E2}" destId="{F19B18F0-4437-4FAE-9744-1E04F8D39586}" srcOrd="2" destOrd="0" presId="urn:diagrams.loki3.com/BracketList"/>
    <dgm:cxn modelId="{9C3FF67E-9CB1-44A5-B681-C1F35B0FD57A}" type="presParOf" srcId="{F19B18F0-4437-4FAE-9744-1E04F8D39586}" destId="{9D78DA8A-A67F-4D0D-9397-2C58DF567E11}" srcOrd="0" destOrd="0" presId="urn:diagrams.loki3.com/BracketList"/>
    <dgm:cxn modelId="{2310515C-ACEA-44E5-A9EA-E05FC5B157BA}" type="presParOf" srcId="{F19B18F0-4437-4FAE-9744-1E04F8D39586}" destId="{11293F02-7347-45BE-857B-F0C33595C634}" srcOrd="1" destOrd="0" presId="urn:diagrams.loki3.com/BracketList"/>
    <dgm:cxn modelId="{C5793908-F6FF-413A-A448-C9963A7448DD}" type="presParOf" srcId="{F19B18F0-4437-4FAE-9744-1E04F8D39586}" destId="{D4FDA823-BF5A-4318-834D-26C1EA6060C0}" srcOrd="2" destOrd="0" presId="urn:diagrams.loki3.com/BracketList"/>
    <dgm:cxn modelId="{96711C33-951A-4BC0-BC96-D0F038B830E8}" type="presParOf" srcId="{F19B18F0-4437-4FAE-9744-1E04F8D39586}" destId="{13868A2A-BC39-4FCD-BD7D-DA1D579616B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3" csCatId="accent2" phldr="1"/>
      <dgm:spPr/>
      <dgm:t>
        <a:bodyPr/>
        <a:lstStyle/>
        <a:p>
          <a:endParaRPr lang="en-US"/>
        </a:p>
      </dgm:t>
    </dgm:pt>
    <dgm:pt modelId="{E0668082-00AE-4B3F-81FA-BE9BB92C3D81}">
      <dgm:prSet phldrT="[Text]" custT="1"/>
      <dgm:spPr/>
      <dgm:t>
        <a:bodyPr/>
        <a:lstStyle/>
        <a:p>
          <a:r>
            <a:rPr lang="en-US" sz="2000" b="1" dirty="0">
              <a:solidFill>
                <a:srgbClr val="7F7F7F"/>
              </a:solidFill>
            </a:rPr>
            <a:t>Toxicity</a:t>
          </a:r>
        </a:p>
      </dgm:t>
    </dgm:pt>
    <dgm:pt modelId="{ED5525CA-BD58-4B8E-A52F-5820F91DF507}" type="parTrans" cxnId="{C082C6DE-1B37-4597-841D-95288F9D27FC}">
      <dgm:prSet/>
      <dgm:spPr/>
      <dgm:t>
        <a:bodyPr/>
        <a:lstStyle/>
        <a:p>
          <a:endParaRPr lang="en-US"/>
        </a:p>
      </dgm:t>
    </dgm:pt>
    <dgm:pt modelId="{FD1FAD5B-01C0-435D-9FCC-C102D39FE1E6}" type="sibTrans" cxnId="{C082C6DE-1B37-4597-841D-95288F9D27FC}">
      <dgm:prSet/>
      <dgm:spPr/>
      <dgm:t>
        <a:bodyPr/>
        <a:lstStyle/>
        <a:p>
          <a:endParaRPr lang="en-US"/>
        </a:p>
      </dgm:t>
    </dgm:pt>
    <dgm:pt modelId="{A76329DA-89E3-4D4F-A660-948E76D7E9E9}">
      <dgm:prSet phldr="0"/>
      <dgm:spPr/>
      <dgm:t>
        <a:bodyPr/>
        <a:lstStyle/>
        <a:p>
          <a:pPr rtl="0"/>
          <a:r>
            <a:rPr lang="en-US" sz="2000" b="1" dirty="0">
              <a:solidFill>
                <a:srgbClr val="7F7F7F"/>
              </a:solidFill>
              <a:latin typeface="Calibri"/>
            </a:rPr>
            <a:t>Survival</a:t>
          </a:r>
        </a:p>
      </dgm:t>
    </dgm:pt>
    <dgm:pt modelId="{A47BF52B-A588-45C6-88A8-E095AF6743B3}" type="parTrans" cxnId="{C9B0A313-FBB6-4BB3-9E75-1AF3F5BB95D3}">
      <dgm:prSet/>
      <dgm:spPr/>
    </dgm:pt>
    <dgm:pt modelId="{C79EC65D-B491-4256-8C60-0818216C99DF}" type="sibTrans" cxnId="{C9B0A313-FBB6-4BB3-9E75-1AF3F5BB95D3}">
      <dgm:prSet/>
      <dgm:spPr/>
    </dgm:pt>
    <dgm:pt modelId="{52A9FE03-9E10-4ECA-84CC-C0BE063905AE}">
      <dgm:prSet phldr="0"/>
      <dgm:spPr/>
      <dgm:t>
        <a:bodyPr/>
        <a:lstStyle/>
        <a:p>
          <a:pPr algn="l" rtl="0"/>
          <a:r>
            <a:rPr lang="en-US" sz="1200" b="0" dirty="0">
              <a:solidFill>
                <a:srgbClr val="7F7F7F"/>
              </a:solidFill>
              <a:latin typeface="Calibri"/>
            </a:rPr>
            <a:t>Low</a:t>
          </a:r>
          <a:r>
            <a:rPr lang="en-US" sz="1200" b="0" dirty="0">
              <a:solidFill>
                <a:srgbClr val="7F7F7F"/>
              </a:solidFill>
            </a:rPr>
            <a:t> dose PEG-asp (1000 IU/m2</a:t>
          </a:r>
          <a:r>
            <a:rPr lang="en-US" sz="1200" b="0" dirty="0">
              <a:solidFill>
                <a:srgbClr val="7F7F7F"/>
              </a:solidFill>
              <a:latin typeface="Calibri"/>
            </a:rPr>
            <a:t>)</a:t>
          </a:r>
          <a:endParaRPr lang="en-US" sz="1400" b="0" dirty="0">
            <a:solidFill>
              <a:srgbClr val="7F7F7F"/>
            </a:solidFill>
            <a:latin typeface="Calibri"/>
          </a:endParaRPr>
        </a:p>
      </dgm:t>
    </dgm:pt>
    <dgm:pt modelId="{766CEB65-384D-492D-9EEA-29E685EE5C2A}" type="parTrans" cxnId="{00D3B06F-EF45-4F29-8809-83B580E9F3A6}">
      <dgm:prSet/>
      <dgm:spPr/>
    </dgm:pt>
    <dgm:pt modelId="{912B1D98-753E-4850-94CF-04621A5320A6}" type="sibTrans" cxnId="{00D3B06F-EF45-4F29-8809-83B580E9F3A6}">
      <dgm:prSet/>
      <dgm:spPr/>
    </dgm:pt>
    <dgm:pt modelId="{80864AD7-2A55-4722-A5BF-8E4FB34B90C0}">
      <dgm:prSet phldr="0"/>
      <dgm:spPr/>
      <dgm:t>
        <a:bodyPr/>
        <a:lstStyle/>
        <a:p>
          <a:pPr algn="l" rtl="0"/>
          <a:r>
            <a:rPr lang="en-US" sz="1200" b="0" dirty="0">
              <a:solidFill>
                <a:srgbClr val="7F7F7F"/>
              </a:solidFill>
              <a:latin typeface="Calibri"/>
            </a:rPr>
            <a:t>Dose</a:t>
          </a:r>
          <a:r>
            <a:rPr lang="en-US" sz="1200" b="0" dirty="0">
              <a:solidFill>
                <a:srgbClr val="7F7F7F"/>
              </a:solidFill>
            </a:rPr>
            <a:t> </a:t>
          </a:r>
          <a:r>
            <a:rPr lang="en-US" sz="1200" b="0" dirty="0">
              <a:solidFill>
                <a:srgbClr val="7F7F7F"/>
              </a:solidFill>
              <a:latin typeface="Calibri"/>
            </a:rPr>
            <a:t>capped PEG-asp</a:t>
          </a:r>
          <a:r>
            <a:rPr lang="en-US" sz="1200" b="0" dirty="0">
              <a:solidFill>
                <a:srgbClr val="7F7F7F"/>
              </a:solidFill>
            </a:rPr>
            <a:t> (3750 IU) </a:t>
          </a:r>
          <a:r>
            <a:rPr lang="en-US" sz="1200" b="0" dirty="0">
              <a:solidFill>
                <a:srgbClr val="7F7F7F"/>
              </a:solidFill>
              <a:latin typeface="Calibri"/>
            </a:rPr>
            <a:t>or</a:t>
          </a:r>
          <a:endParaRPr lang="en-US" sz="1400" b="0" dirty="0">
            <a:solidFill>
              <a:srgbClr val="7F7F7F"/>
            </a:solidFill>
            <a:latin typeface="Calibri"/>
          </a:endParaRPr>
        </a:p>
      </dgm:t>
    </dgm:pt>
    <dgm:pt modelId="{82370678-2449-4447-8676-0E276C1ABF19}" type="parTrans" cxnId="{5EFF3BEA-B690-4FF4-A200-3F5AEC73C360}">
      <dgm:prSet/>
      <dgm:spPr/>
    </dgm:pt>
    <dgm:pt modelId="{F9EF995E-C3CA-419E-B6CF-BD0B55E71BEA}" type="sibTrans" cxnId="{5EFF3BEA-B690-4FF4-A200-3F5AEC73C360}">
      <dgm:prSet/>
      <dgm:spPr/>
    </dgm:pt>
    <dgm:pt modelId="{A048A04A-B4CF-446D-BD01-6FC58B25708C}">
      <dgm:prSet phldr="0"/>
      <dgm:spPr/>
      <dgm:t>
        <a:bodyPr/>
        <a:lstStyle/>
        <a:p>
          <a:pPr rtl="0"/>
          <a:r>
            <a:rPr lang="en-US" sz="1200" b="0" dirty="0">
              <a:solidFill>
                <a:srgbClr val="7F7F7F"/>
              </a:solidFill>
              <a:latin typeface="Calibri"/>
            </a:rPr>
            <a:t>Uncapped</a:t>
          </a:r>
          <a:r>
            <a:rPr lang="en-US" sz="1200" b="0" dirty="0">
              <a:solidFill>
                <a:srgbClr val="7F7F7F"/>
              </a:solidFill>
            </a:rPr>
            <a:t> dose PEG-asp (2500 IU/m2</a:t>
          </a:r>
          <a:r>
            <a:rPr lang="en-US" sz="1200" b="0" dirty="0">
              <a:solidFill>
                <a:srgbClr val="7F7F7F"/>
              </a:solidFill>
              <a:latin typeface="Calibri"/>
            </a:rPr>
            <a:t>)</a:t>
          </a:r>
          <a:r>
            <a:rPr lang="en-US" sz="1200" b="0" dirty="0">
              <a:solidFill>
                <a:srgbClr val="7F7F7F"/>
              </a:solidFill>
            </a:rPr>
            <a:t> </a:t>
          </a:r>
          <a:r>
            <a:rPr lang="en-US" sz="1200" dirty="0">
              <a:solidFill>
                <a:srgbClr val="7F7F7F"/>
              </a:solidFill>
              <a:latin typeface="Calibri"/>
            </a:rPr>
            <a:t> </a:t>
          </a:r>
          <a:endParaRPr lang="en-US" sz="1200" dirty="0">
            <a:solidFill>
              <a:srgbClr val="7F7F7F"/>
            </a:solidFill>
          </a:endParaRPr>
        </a:p>
      </dgm:t>
    </dgm:pt>
    <dgm:pt modelId="{CF2AF2CB-E22A-4919-8FC9-5B4D5099516F}" type="parTrans" cxnId="{8B545F92-14CF-4656-BF59-5D224420DB07}">
      <dgm:prSet/>
      <dgm:spPr/>
    </dgm:pt>
    <dgm:pt modelId="{F1A69461-69EA-48DA-A1D4-C85D5D2F562F}" type="sibTrans" cxnId="{8B545F92-14CF-4656-BF59-5D224420DB07}">
      <dgm:prSet/>
      <dgm:spPr/>
    </dgm:pt>
    <dgm:pt modelId="{2CDB5220-D444-4DE9-A51F-36F22AA88A9B}">
      <dgm:prSet phldr="0"/>
      <dgm:spPr/>
      <dgm:t>
        <a:bodyPr/>
        <a:lstStyle/>
        <a:p>
          <a:pPr algn="l" rtl="0"/>
          <a:r>
            <a:rPr lang="en-US" sz="1200" b="0" dirty="0">
              <a:solidFill>
                <a:srgbClr val="7F7F7F"/>
              </a:solidFill>
              <a:latin typeface="Calibri"/>
            </a:rPr>
            <a:t>Lower doses</a:t>
          </a:r>
          <a:r>
            <a:rPr lang="en-US" sz="1200" b="0" dirty="0">
              <a:solidFill>
                <a:srgbClr val="7F7F7F"/>
              </a:solidFill>
            </a:rPr>
            <a:t> of PEG-asp </a:t>
          </a:r>
          <a:r>
            <a:rPr lang="en-US" sz="1600" b="0" dirty="0">
              <a:solidFill>
                <a:srgbClr val="7F7F7F"/>
              </a:solidFill>
              <a:latin typeface="Calibri"/>
            </a:rPr>
            <a:t>achieve therapeutic</a:t>
          </a:r>
          <a:r>
            <a:rPr lang="en-US" sz="1600" b="0" dirty="0">
              <a:solidFill>
                <a:srgbClr val="7F7F7F"/>
              </a:solidFill>
            </a:rPr>
            <a:t> asparaginase activity levels and asparagine </a:t>
          </a:r>
          <a:r>
            <a:rPr lang="en-US" sz="1600" b="0" dirty="0">
              <a:solidFill>
                <a:srgbClr val="7F7F7F"/>
              </a:solidFill>
              <a:latin typeface="Calibri"/>
            </a:rPr>
            <a:t>depletion</a:t>
          </a:r>
          <a:endParaRPr lang="en-US" sz="1200" b="0" dirty="0">
            <a:solidFill>
              <a:srgbClr val="7F7F7F"/>
            </a:solidFill>
            <a:latin typeface="Calibri"/>
          </a:endParaRPr>
        </a:p>
      </dgm:t>
    </dgm:pt>
    <dgm:pt modelId="{D081096A-EDAB-4E97-9BF2-E1D13F9A9E05}" type="parTrans" cxnId="{ACF323EE-842C-4CA3-966E-CCEC34B9A792}">
      <dgm:prSet/>
      <dgm:spPr/>
    </dgm:pt>
    <dgm:pt modelId="{38E37501-251A-4EFC-95C8-6AD1FCFE9D46}" type="sibTrans" cxnId="{ACF323EE-842C-4CA3-966E-CCEC34B9A792}">
      <dgm:prSet/>
      <dgm:spPr/>
    </dgm:pt>
    <dgm:pt modelId="{3B1755DF-C035-4585-8AC6-7AA3B3CBA48D}">
      <dgm:prSet phldr="0"/>
      <dgm:spPr/>
      <dgm:t>
        <a:bodyPr/>
        <a:lstStyle/>
        <a:p>
          <a:r>
            <a:rPr lang="en-US" sz="1600" b="0" dirty="0">
              <a:solidFill>
                <a:srgbClr val="7F7F7F"/>
              </a:solidFill>
              <a:latin typeface="Calibri"/>
            </a:rPr>
            <a:t>No</a:t>
          </a:r>
          <a:r>
            <a:rPr lang="en-US" sz="1600" b="0" dirty="0">
              <a:solidFill>
                <a:srgbClr val="7F7F7F"/>
              </a:solidFill>
            </a:rPr>
            <a:t> significant difference in survival outcomes </a:t>
          </a:r>
          <a:r>
            <a:rPr lang="en-US" sz="1600" b="0" dirty="0">
              <a:solidFill>
                <a:srgbClr val="7F7F7F"/>
              </a:solidFill>
              <a:latin typeface="Calibri"/>
            </a:rPr>
            <a:t>between...</a:t>
          </a:r>
          <a:endParaRPr lang="en-US" dirty="0">
            <a:solidFill>
              <a:srgbClr val="7F7F7F"/>
            </a:solidFill>
          </a:endParaRPr>
        </a:p>
      </dgm:t>
    </dgm:pt>
    <dgm:pt modelId="{BAEF79CA-C90B-4ACD-B3A8-0793D61F4B71}" type="parTrans" cxnId="{75B45605-483D-4FE7-AE90-5EB24F5C71D7}">
      <dgm:prSet/>
      <dgm:spPr/>
    </dgm:pt>
    <dgm:pt modelId="{766A1453-4D41-4371-A083-F2473CB0CABB}" type="sibTrans" cxnId="{75B45605-483D-4FE7-AE90-5EB24F5C71D7}">
      <dgm:prSet/>
      <dgm:spPr/>
    </dgm:pt>
    <dgm:pt modelId="{F8712C19-2B30-4FFA-AAF1-992BED76A6A6}">
      <dgm:prSet phldr="0"/>
      <dgm:spPr/>
      <dgm:t>
        <a:bodyPr/>
        <a:lstStyle/>
        <a:p>
          <a:pPr rtl="0"/>
          <a:r>
            <a:rPr lang="en-GB" sz="1800" b="0" dirty="0">
              <a:solidFill>
                <a:srgbClr val="7F7F7F"/>
              </a:solidFill>
              <a:latin typeface="Calibri"/>
            </a:rPr>
            <a:t>Dose capping (median 3750 IU) associated with a trend towards less hepatotoxicity, pancreatitis, and thrombosis</a:t>
          </a:r>
        </a:p>
      </dgm:t>
    </dgm:pt>
    <dgm:pt modelId="{255D2566-B702-46BD-8DD0-5D075D61B884}" type="parTrans" cxnId="{D695EBCC-FDE8-4BEC-88CF-8803A2FC1AA9}">
      <dgm:prSet/>
      <dgm:spPr/>
    </dgm:pt>
    <dgm:pt modelId="{C5D54F55-1B2D-4D63-B1DD-99D3A67C56FD}" type="sibTrans" cxnId="{D695EBCC-FDE8-4BEC-88CF-8803A2FC1AA9}">
      <dgm:prSet/>
      <dgm:spPr/>
    </dgm:pt>
    <dgm:pt modelId="{6611E217-0D1F-457F-B8DF-4F489B60C391}">
      <dgm:prSet phldr="0"/>
      <dgm:spPr/>
      <dgm:t>
        <a:bodyPr/>
        <a:lstStyle/>
        <a:p>
          <a:r>
            <a:rPr lang="en-GB" sz="1800" dirty="0">
              <a:solidFill>
                <a:srgbClr val="7F7F7F"/>
              </a:solidFill>
              <a:latin typeface="Calibri"/>
            </a:rPr>
            <a:t>Direct</a:t>
          </a:r>
          <a:r>
            <a:rPr lang="en-GB" sz="1800" dirty="0">
              <a:solidFill>
                <a:srgbClr val="7F7F7F"/>
              </a:solidFill>
            </a:rPr>
            <a:t> impact of lower dosing and dose capping on reduction in toxicity was difficult to determine, given limitations of available studies.</a:t>
          </a:r>
          <a:endParaRPr lang="en-US" dirty="0">
            <a:solidFill>
              <a:srgbClr val="7F7F7F"/>
            </a:solidFill>
          </a:endParaRPr>
        </a:p>
      </dgm:t>
    </dgm:pt>
    <dgm:pt modelId="{B27299F1-2F1A-4D67-B49F-DC652EA5CA0B}" type="parTrans" cxnId="{D5A2F3DA-19D8-4A78-B802-30898FAC7230}">
      <dgm:prSet/>
      <dgm:spPr/>
    </dgm:pt>
    <dgm:pt modelId="{EB165E26-6A60-498A-8399-F7550050F22C}" type="sibTrans" cxnId="{D5A2F3DA-19D8-4A78-B802-30898FAC7230}">
      <dgm:prSet/>
      <dgm:spPr/>
    </dgm:pt>
    <dgm:pt modelId="{46BB2F58-26BE-4F28-A160-3A9BE65B88E2}" type="pres">
      <dgm:prSet presAssocID="{90EBC573-CF07-4EF0-A8D5-DFFCEB8EB851}" presName="Name0" presStyleCnt="0">
        <dgm:presLayoutVars>
          <dgm:dir/>
          <dgm:animLvl val="lvl"/>
          <dgm:resizeHandles val="exact"/>
        </dgm:presLayoutVars>
      </dgm:prSet>
      <dgm:spPr/>
    </dgm:pt>
    <dgm:pt modelId="{50729D50-F86E-407D-BE13-C6F61E0E3651}" type="pres">
      <dgm:prSet presAssocID="{A76329DA-89E3-4D4F-A660-948E76D7E9E9}" presName="linNode" presStyleCnt="0"/>
      <dgm:spPr/>
    </dgm:pt>
    <dgm:pt modelId="{44C853FB-F583-4A79-A674-2BD748601B2E}" type="pres">
      <dgm:prSet presAssocID="{A76329DA-89E3-4D4F-A660-948E76D7E9E9}" presName="parTx" presStyleLbl="revTx" presStyleIdx="0" presStyleCnt="2">
        <dgm:presLayoutVars>
          <dgm:chMax val="1"/>
          <dgm:bulletEnabled val="1"/>
        </dgm:presLayoutVars>
      </dgm:prSet>
      <dgm:spPr/>
    </dgm:pt>
    <dgm:pt modelId="{1EFBE67C-BB01-4C1E-912D-88A8E338CD77}" type="pres">
      <dgm:prSet presAssocID="{A76329DA-89E3-4D4F-A660-948E76D7E9E9}" presName="bracket" presStyleLbl="parChTrans1D1" presStyleIdx="0" presStyleCnt="2"/>
      <dgm:spPr/>
    </dgm:pt>
    <dgm:pt modelId="{A581E1CC-9525-462C-8A50-753EB154F900}" type="pres">
      <dgm:prSet presAssocID="{A76329DA-89E3-4D4F-A660-948E76D7E9E9}" presName="spH" presStyleCnt="0"/>
      <dgm:spPr/>
    </dgm:pt>
    <dgm:pt modelId="{0D5BD621-6129-4E1B-93F9-1F27135991E4}" type="pres">
      <dgm:prSet presAssocID="{A76329DA-89E3-4D4F-A660-948E76D7E9E9}" presName="desTx" presStyleLbl="node1" presStyleIdx="0" presStyleCnt="2">
        <dgm:presLayoutVars>
          <dgm:bulletEnabled val="1"/>
        </dgm:presLayoutVars>
      </dgm:prSet>
      <dgm:spPr>
        <a:solidFill>
          <a:srgbClr val="F5F5F5"/>
        </a:solidFill>
      </dgm:spPr>
    </dgm:pt>
    <dgm:pt modelId="{64C231E4-E5CB-4AE4-9695-DFCE7E1F0028}" type="pres">
      <dgm:prSet presAssocID="{C79EC65D-B491-4256-8C60-0818216C99DF}" presName="spV" presStyleCnt="0"/>
      <dgm:spPr/>
    </dgm:pt>
    <dgm:pt modelId="{F19B18F0-4437-4FAE-9744-1E04F8D39586}" type="pres">
      <dgm:prSet presAssocID="{E0668082-00AE-4B3F-81FA-BE9BB92C3D81}" presName="linNode" presStyleCnt="0"/>
      <dgm:spPr/>
    </dgm:pt>
    <dgm:pt modelId="{9D78DA8A-A67F-4D0D-9397-2C58DF567E11}" type="pres">
      <dgm:prSet presAssocID="{E0668082-00AE-4B3F-81FA-BE9BB92C3D81}" presName="parTx" presStyleLbl="revTx" presStyleIdx="1" presStyleCnt="2">
        <dgm:presLayoutVars>
          <dgm:chMax val="1"/>
          <dgm:bulletEnabled val="1"/>
        </dgm:presLayoutVars>
      </dgm:prSet>
      <dgm:spPr/>
    </dgm:pt>
    <dgm:pt modelId="{11293F02-7347-45BE-857B-F0C33595C634}" type="pres">
      <dgm:prSet presAssocID="{E0668082-00AE-4B3F-81FA-BE9BB92C3D81}" presName="bracket" presStyleLbl="parChTrans1D1" presStyleIdx="1" presStyleCnt="2"/>
      <dgm:spPr/>
    </dgm:pt>
    <dgm:pt modelId="{D4FDA823-BF5A-4318-834D-26C1EA6060C0}" type="pres">
      <dgm:prSet presAssocID="{E0668082-00AE-4B3F-81FA-BE9BB92C3D81}" presName="spH" presStyleCnt="0"/>
      <dgm:spPr/>
    </dgm:pt>
    <dgm:pt modelId="{13868A2A-BC39-4FCD-BD7D-DA1D579616B4}" type="pres">
      <dgm:prSet presAssocID="{E0668082-00AE-4B3F-81FA-BE9BB92C3D81}" presName="desTx" presStyleLbl="node1" presStyleIdx="1" presStyleCnt="2">
        <dgm:presLayoutVars>
          <dgm:bulletEnabled val="1"/>
        </dgm:presLayoutVars>
      </dgm:prSet>
      <dgm:spPr>
        <a:solidFill>
          <a:srgbClr val="F5F5F5"/>
        </a:solidFill>
      </dgm:spPr>
    </dgm:pt>
  </dgm:ptLst>
  <dgm:cxnLst>
    <dgm:cxn modelId="{75B45605-483D-4FE7-AE90-5EB24F5C71D7}" srcId="{A76329DA-89E3-4D4F-A660-948E76D7E9E9}" destId="{3B1755DF-C035-4585-8AC6-7AA3B3CBA48D}" srcOrd="1" destOrd="0" parTransId="{BAEF79CA-C90B-4ACD-B3A8-0793D61F4B71}" sibTransId="{766A1453-4D41-4371-A083-F2473CB0CABB}"/>
    <dgm:cxn modelId="{C9B0A313-FBB6-4BB3-9E75-1AF3F5BB95D3}" srcId="{90EBC573-CF07-4EF0-A8D5-DFFCEB8EB851}" destId="{A76329DA-89E3-4D4F-A660-948E76D7E9E9}" srcOrd="0" destOrd="0" parTransId="{A47BF52B-A588-45C6-88A8-E095AF6743B3}" sibTransId="{C79EC65D-B491-4256-8C60-0818216C99DF}"/>
    <dgm:cxn modelId="{4E54E82F-9073-4EE6-BEC3-0F6AF67FBAD8}" type="presOf" srcId="{A048A04A-B4CF-446D-BD01-6FC58B25708C}" destId="{0D5BD621-6129-4E1B-93F9-1F27135991E4}" srcOrd="0" destOrd="4" presId="urn:diagrams.loki3.com/BracketList"/>
    <dgm:cxn modelId="{ABFD2A34-9724-4FA9-AF1F-8DC981530C35}" type="presOf" srcId="{90EBC573-CF07-4EF0-A8D5-DFFCEB8EB851}" destId="{46BB2F58-26BE-4F28-A160-3A9BE65B88E2}" srcOrd="0" destOrd="0" presId="urn:diagrams.loki3.com/BracketList"/>
    <dgm:cxn modelId="{13512C34-E758-4E5D-82B4-6418A162B6F0}" type="presOf" srcId="{F8712C19-2B30-4FFA-AAF1-992BED76A6A6}" destId="{13868A2A-BC39-4FCD-BD7D-DA1D579616B4}" srcOrd="0" destOrd="0" presId="urn:diagrams.loki3.com/BracketList"/>
    <dgm:cxn modelId="{527D4F37-F536-4295-9F85-8D28E4C592EE}" type="presOf" srcId="{E0668082-00AE-4B3F-81FA-BE9BB92C3D81}" destId="{9D78DA8A-A67F-4D0D-9397-2C58DF567E11}" srcOrd="0" destOrd="0" presId="urn:diagrams.loki3.com/BracketList"/>
    <dgm:cxn modelId="{F26AB844-810E-48F9-B657-E14D4952A473}" type="presOf" srcId="{A76329DA-89E3-4D4F-A660-948E76D7E9E9}" destId="{44C853FB-F583-4A79-A674-2BD748601B2E}" srcOrd="0" destOrd="0" presId="urn:diagrams.loki3.com/BracketList"/>
    <dgm:cxn modelId="{00D3B06F-EF45-4F29-8809-83B580E9F3A6}" srcId="{3B1755DF-C035-4585-8AC6-7AA3B3CBA48D}" destId="{52A9FE03-9E10-4ECA-84CC-C0BE063905AE}" srcOrd="0" destOrd="0" parTransId="{766CEB65-384D-492D-9EEA-29E685EE5C2A}" sibTransId="{912B1D98-753E-4850-94CF-04621A5320A6}"/>
    <dgm:cxn modelId="{4A83DC75-0B58-4EE8-8EC1-5CB5FB92F40D}" type="presOf" srcId="{6611E217-0D1F-457F-B8DF-4F489B60C391}" destId="{13868A2A-BC39-4FCD-BD7D-DA1D579616B4}" srcOrd="0" destOrd="1" presId="urn:diagrams.loki3.com/BracketList"/>
    <dgm:cxn modelId="{EFDBC956-850E-4CEB-B55E-75209EA4D476}" type="presOf" srcId="{80864AD7-2A55-4722-A5BF-8E4FB34B90C0}" destId="{0D5BD621-6129-4E1B-93F9-1F27135991E4}" srcOrd="0" destOrd="3" presId="urn:diagrams.loki3.com/BracketList"/>
    <dgm:cxn modelId="{279E957E-29C5-45B9-9EAE-0606D53AFF77}" type="presOf" srcId="{3B1755DF-C035-4585-8AC6-7AA3B3CBA48D}" destId="{0D5BD621-6129-4E1B-93F9-1F27135991E4}" srcOrd="0" destOrd="1" presId="urn:diagrams.loki3.com/BracketList"/>
    <dgm:cxn modelId="{8B545F92-14CF-4656-BF59-5D224420DB07}" srcId="{3B1755DF-C035-4585-8AC6-7AA3B3CBA48D}" destId="{A048A04A-B4CF-446D-BD01-6FC58B25708C}" srcOrd="2" destOrd="0" parTransId="{CF2AF2CB-E22A-4919-8FC9-5B4D5099516F}" sibTransId="{F1A69461-69EA-48DA-A1D4-C85D5D2F562F}"/>
    <dgm:cxn modelId="{29D6BD9C-1D5F-42FB-A0B8-59758FE6D892}" type="presOf" srcId="{52A9FE03-9E10-4ECA-84CC-C0BE063905AE}" destId="{0D5BD621-6129-4E1B-93F9-1F27135991E4}" srcOrd="0" destOrd="2" presId="urn:diagrams.loki3.com/BracketList"/>
    <dgm:cxn modelId="{136BFFA7-7F13-417B-A9F1-0A9568F2738A}" type="presOf" srcId="{2CDB5220-D444-4DE9-A51F-36F22AA88A9B}" destId="{0D5BD621-6129-4E1B-93F9-1F27135991E4}" srcOrd="0" destOrd="0" presId="urn:diagrams.loki3.com/BracketList"/>
    <dgm:cxn modelId="{D695EBCC-FDE8-4BEC-88CF-8803A2FC1AA9}" srcId="{E0668082-00AE-4B3F-81FA-BE9BB92C3D81}" destId="{F8712C19-2B30-4FFA-AAF1-992BED76A6A6}" srcOrd="0" destOrd="0" parTransId="{255D2566-B702-46BD-8DD0-5D075D61B884}" sibTransId="{C5D54F55-1B2D-4D63-B1DD-99D3A67C56FD}"/>
    <dgm:cxn modelId="{D5A2F3DA-19D8-4A78-B802-30898FAC7230}" srcId="{E0668082-00AE-4B3F-81FA-BE9BB92C3D81}" destId="{6611E217-0D1F-457F-B8DF-4F489B60C391}" srcOrd="1" destOrd="0" parTransId="{B27299F1-2F1A-4D67-B49F-DC652EA5CA0B}" sibTransId="{EB165E26-6A60-498A-8399-F7550050F22C}"/>
    <dgm:cxn modelId="{C082C6DE-1B37-4597-841D-95288F9D27FC}" srcId="{90EBC573-CF07-4EF0-A8D5-DFFCEB8EB851}" destId="{E0668082-00AE-4B3F-81FA-BE9BB92C3D81}" srcOrd="1" destOrd="0" parTransId="{ED5525CA-BD58-4B8E-A52F-5820F91DF507}" sibTransId="{FD1FAD5B-01C0-435D-9FCC-C102D39FE1E6}"/>
    <dgm:cxn modelId="{5EFF3BEA-B690-4FF4-A200-3F5AEC73C360}" srcId="{3B1755DF-C035-4585-8AC6-7AA3B3CBA48D}" destId="{80864AD7-2A55-4722-A5BF-8E4FB34B90C0}" srcOrd="1" destOrd="0" parTransId="{82370678-2449-4447-8676-0E276C1ABF19}" sibTransId="{F9EF995E-C3CA-419E-B6CF-BD0B55E71BEA}"/>
    <dgm:cxn modelId="{ACF323EE-842C-4CA3-966E-CCEC34B9A792}" srcId="{A76329DA-89E3-4D4F-A660-948E76D7E9E9}" destId="{2CDB5220-D444-4DE9-A51F-36F22AA88A9B}" srcOrd="0" destOrd="0" parTransId="{D081096A-EDAB-4E97-9BF2-E1D13F9A9E05}" sibTransId="{38E37501-251A-4EFC-95C8-6AD1FCFE9D46}"/>
    <dgm:cxn modelId="{20B7B45E-D5D0-4F3E-B8B3-E6C3CB7283D0}" type="presParOf" srcId="{46BB2F58-26BE-4F28-A160-3A9BE65B88E2}" destId="{50729D50-F86E-407D-BE13-C6F61E0E3651}" srcOrd="0" destOrd="0" presId="urn:diagrams.loki3.com/BracketList"/>
    <dgm:cxn modelId="{3D082CEA-CF85-4234-87C1-9628474DAE6A}" type="presParOf" srcId="{50729D50-F86E-407D-BE13-C6F61E0E3651}" destId="{44C853FB-F583-4A79-A674-2BD748601B2E}" srcOrd="0" destOrd="0" presId="urn:diagrams.loki3.com/BracketList"/>
    <dgm:cxn modelId="{EBAE1E2D-AC25-4FD9-81B2-B175A803212E}" type="presParOf" srcId="{50729D50-F86E-407D-BE13-C6F61E0E3651}" destId="{1EFBE67C-BB01-4C1E-912D-88A8E338CD77}" srcOrd="1" destOrd="0" presId="urn:diagrams.loki3.com/BracketList"/>
    <dgm:cxn modelId="{997088A1-356C-4371-B442-1EB87B184EDE}" type="presParOf" srcId="{50729D50-F86E-407D-BE13-C6F61E0E3651}" destId="{A581E1CC-9525-462C-8A50-753EB154F900}" srcOrd="2" destOrd="0" presId="urn:diagrams.loki3.com/BracketList"/>
    <dgm:cxn modelId="{0FA89DBE-D790-4E1A-8038-349474451F58}" type="presParOf" srcId="{50729D50-F86E-407D-BE13-C6F61E0E3651}" destId="{0D5BD621-6129-4E1B-93F9-1F27135991E4}" srcOrd="3" destOrd="0" presId="urn:diagrams.loki3.com/BracketList"/>
    <dgm:cxn modelId="{1EE8D218-15D2-40B6-B705-19181F321FCD}" type="presParOf" srcId="{46BB2F58-26BE-4F28-A160-3A9BE65B88E2}" destId="{64C231E4-E5CB-4AE4-9695-DFCE7E1F0028}" srcOrd="1" destOrd="0" presId="urn:diagrams.loki3.com/BracketList"/>
    <dgm:cxn modelId="{4B824A4F-C579-4E15-8AE7-096AAD7831C2}" type="presParOf" srcId="{46BB2F58-26BE-4F28-A160-3A9BE65B88E2}" destId="{F19B18F0-4437-4FAE-9744-1E04F8D39586}" srcOrd="2" destOrd="0" presId="urn:diagrams.loki3.com/BracketList"/>
    <dgm:cxn modelId="{E482C2F5-5CD7-4BCE-AD25-157F683430A6}" type="presParOf" srcId="{F19B18F0-4437-4FAE-9744-1E04F8D39586}" destId="{9D78DA8A-A67F-4D0D-9397-2C58DF567E11}" srcOrd="0" destOrd="0" presId="urn:diagrams.loki3.com/BracketList"/>
    <dgm:cxn modelId="{7930E9E7-B3CB-434C-80DE-CCD1830A8583}" type="presParOf" srcId="{F19B18F0-4437-4FAE-9744-1E04F8D39586}" destId="{11293F02-7347-45BE-857B-F0C33595C634}" srcOrd="1" destOrd="0" presId="urn:diagrams.loki3.com/BracketList"/>
    <dgm:cxn modelId="{E9155C3A-859E-4A3A-8149-1383B3C9B706}" type="presParOf" srcId="{F19B18F0-4437-4FAE-9744-1E04F8D39586}" destId="{D4FDA823-BF5A-4318-834D-26C1EA6060C0}" srcOrd="2" destOrd="0" presId="urn:diagrams.loki3.com/BracketList"/>
    <dgm:cxn modelId="{F7C5D209-0C82-4B15-B1A1-B55DCB2D8398}" type="presParOf" srcId="{F19B18F0-4437-4FAE-9744-1E04F8D39586}" destId="{13868A2A-BC39-4FCD-BD7D-DA1D579616B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8FAEDBC3-6D14-4FF8-B3E1-D1DB9C564F41}">
      <dgm:prSet phldrT="[Text]" custT="1"/>
      <dgm:spPr/>
      <dgm:t>
        <a:bodyPr/>
        <a:lstStyle/>
        <a:p>
          <a:r>
            <a:rPr lang="en-US" sz="2000" b="1" dirty="0">
              <a:solidFill>
                <a:srgbClr val="7F7F7F"/>
              </a:solidFill>
            </a:rPr>
            <a:t>Hypersensitivity Reactions</a:t>
          </a:r>
        </a:p>
      </dgm:t>
    </dgm:pt>
    <dgm:pt modelId="{923AF884-E427-4313-8222-DA9F4018A862}" type="parTrans" cxnId="{9E33F555-B339-4D2F-B3E3-81A721500561}">
      <dgm:prSet/>
      <dgm:spPr/>
      <dgm:t>
        <a:bodyPr/>
        <a:lstStyle/>
        <a:p>
          <a:endParaRPr lang="en-US"/>
        </a:p>
      </dgm:t>
    </dgm:pt>
    <dgm:pt modelId="{A35EE0BD-013E-47AF-9246-FFF65B1AA82C}" type="sibTrans" cxnId="{9E33F555-B339-4D2F-B3E3-81A721500561}">
      <dgm:prSet/>
      <dgm:spPr/>
      <dgm:t>
        <a:bodyPr/>
        <a:lstStyle/>
        <a:p>
          <a:endParaRPr lang="en-US"/>
        </a:p>
      </dgm:t>
    </dgm:pt>
    <dgm:pt modelId="{E0668082-00AE-4B3F-81FA-BE9BB92C3D81}">
      <dgm:prSet phldrT="[Text]" custT="1"/>
      <dgm:spPr/>
      <dgm:t>
        <a:bodyPr/>
        <a:lstStyle/>
        <a:p>
          <a:r>
            <a:rPr lang="en-US" sz="2000" b="1" dirty="0">
              <a:solidFill>
                <a:srgbClr val="7F7F7F"/>
              </a:solidFill>
            </a:rPr>
            <a:t>Drug Cost Savings</a:t>
          </a:r>
        </a:p>
      </dgm:t>
    </dgm:pt>
    <dgm:pt modelId="{ED5525CA-BD58-4B8E-A52F-5820F91DF507}" type="parTrans" cxnId="{C082C6DE-1B37-4597-841D-95288F9D27FC}">
      <dgm:prSet/>
      <dgm:spPr/>
      <dgm:t>
        <a:bodyPr/>
        <a:lstStyle/>
        <a:p>
          <a:endParaRPr lang="en-US"/>
        </a:p>
      </dgm:t>
    </dgm:pt>
    <dgm:pt modelId="{FD1FAD5B-01C0-435D-9FCC-C102D39FE1E6}" type="sibTrans" cxnId="{C082C6DE-1B37-4597-841D-95288F9D27FC}">
      <dgm:prSet/>
      <dgm:spPr/>
      <dgm:t>
        <a:bodyPr/>
        <a:lstStyle/>
        <a:p>
          <a:endParaRPr lang="en-US"/>
        </a:p>
      </dgm:t>
    </dgm:pt>
    <dgm:pt modelId="{D8621616-478A-45BB-837A-CEC9F05D4F50}">
      <dgm:prSet phldrT="[Text]" custT="1"/>
      <dgm:spPr/>
      <dgm:t>
        <a:bodyPr/>
        <a:lstStyle/>
        <a:p>
          <a:pPr rtl="0">
            <a:buNone/>
          </a:pPr>
          <a:r>
            <a:rPr lang="en-US" sz="2000" b="0" dirty="0">
              <a:solidFill>
                <a:srgbClr val="7F7F7F"/>
              </a:solidFill>
              <a:latin typeface="Calibri"/>
            </a:rPr>
            <a:t> Reduces</a:t>
          </a:r>
          <a:r>
            <a:rPr lang="en-US" sz="2000" b="0" dirty="0">
              <a:solidFill>
                <a:srgbClr val="7F7F7F"/>
              </a:solidFill>
            </a:rPr>
            <a:t> need to switch to Erwinia-based asparaginase </a:t>
          </a:r>
          <a:r>
            <a:rPr lang="en-US" sz="2000" b="0" dirty="0">
              <a:solidFill>
                <a:srgbClr val="7F7F7F"/>
              </a:solidFill>
              <a:latin typeface="Calibri"/>
            </a:rPr>
            <a:t>(RR=0.40, 95%CI, 0.27-0.59)</a:t>
          </a:r>
          <a:endParaRPr lang="en-US" sz="2000" dirty="0">
            <a:solidFill>
              <a:srgbClr val="7F7F7F"/>
            </a:solidFill>
          </a:endParaRPr>
        </a:p>
      </dgm:t>
    </dgm:pt>
    <dgm:pt modelId="{ABB52CEF-935B-4842-B9B3-12CD91A4CFCD}" type="parTrans" cxnId="{BF9E709F-1AC2-4753-B359-758FEDB524DC}">
      <dgm:prSet/>
      <dgm:spPr/>
      <dgm:t>
        <a:bodyPr/>
        <a:lstStyle/>
        <a:p>
          <a:endParaRPr lang="en-US"/>
        </a:p>
      </dgm:t>
    </dgm:pt>
    <dgm:pt modelId="{B5FBF868-9624-4D77-A2C9-66CD94315231}" type="sibTrans" cxnId="{BF9E709F-1AC2-4753-B359-758FEDB524DC}">
      <dgm:prSet/>
      <dgm:spPr/>
      <dgm:t>
        <a:bodyPr/>
        <a:lstStyle/>
        <a:p>
          <a:endParaRPr lang="en-US"/>
        </a:p>
      </dgm:t>
    </dgm:pt>
    <dgm:pt modelId="{CFA6C8E3-A190-4720-869C-93CF6C5CAF80}">
      <dgm:prSet phldrT="[Text]" custT="1"/>
      <dgm:spPr/>
      <dgm:t>
        <a:bodyPr/>
        <a:lstStyle/>
        <a:p>
          <a:r>
            <a:rPr lang="en-US" sz="2000" b="1" dirty="0">
              <a:solidFill>
                <a:srgbClr val="7F7F7F"/>
              </a:solidFill>
            </a:rPr>
            <a:t>Silent Inactivation</a:t>
          </a:r>
        </a:p>
      </dgm:t>
    </dgm:pt>
    <dgm:pt modelId="{438BC8C0-7AD9-427D-B2EF-E248382827C1}" type="parTrans" cxnId="{285E0473-4C0E-4DA7-AD45-1EBA7E17467B}">
      <dgm:prSet/>
      <dgm:spPr/>
      <dgm:t>
        <a:bodyPr/>
        <a:lstStyle/>
        <a:p>
          <a:endParaRPr lang="en-US"/>
        </a:p>
      </dgm:t>
    </dgm:pt>
    <dgm:pt modelId="{37D21471-E554-4AF3-B376-F04B06A92D04}" type="sibTrans" cxnId="{285E0473-4C0E-4DA7-AD45-1EBA7E17467B}">
      <dgm:prSet/>
      <dgm:spPr/>
      <dgm:t>
        <a:bodyPr/>
        <a:lstStyle/>
        <a:p>
          <a:endParaRPr lang="en-US"/>
        </a:p>
      </dgm:t>
    </dgm:pt>
    <dgm:pt modelId="{08C502CD-330B-4B1A-94F5-F6CBCD6AD050}">
      <dgm:prSet phldrT="[Text]" custT="1"/>
      <dgm:spPr/>
      <dgm:t>
        <a:bodyPr/>
        <a:lstStyle/>
        <a:p>
          <a:pPr>
            <a:buNone/>
          </a:pPr>
          <a:r>
            <a:rPr lang="en-US" sz="2000" b="1" dirty="0">
              <a:solidFill>
                <a:srgbClr val="7F7F7F"/>
              </a:solidFill>
            </a:rPr>
            <a:t>Limited data addressing risk of silent inactivation </a:t>
          </a:r>
          <a:r>
            <a:rPr lang="en-US" sz="2000" dirty="0">
              <a:solidFill>
                <a:srgbClr val="7F7F7F"/>
              </a:solidFill>
            </a:rPr>
            <a:t>and effect on serum asparaginase activity levels</a:t>
          </a:r>
        </a:p>
      </dgm:t>
    </dgm:pt>
    <dgm:pt modelId="{1FB13EAD-512E-4598-8925-2C0745CF52DA}" type="parTrans" cxnId="{1A5FFA76-D482-4A9C-98D3-D30DCB047AEE}">
      <dgm:prSet/>
      <dgm:spPr/>
      <dgm:t>
        <a:bodyPr/>
        <a:lstStyle/>
        <a:p>
          <a:endParaRPr lang="en-US"/>
        </a:p>
      </dgm:t>
    </dgm:pt>
    <dgm:pt modelId="{0ADF0659-B9DF-448B-8C66-E82A39D23F1C}" type="sibTrans" cxnId="{1A5FFA76-D482-4A9C-98D3-D30DCB047AEE}">
      <dgm:prSet/>
      <dgm:spPr/>
      <dgm:t>
        <a:bodyPr/>
        <a:lstStyle/>
        <a:p>
          <a:endParaRPr lang="en-US"/>
        </a:p>
      </dgm:t>
    </dgm:pt>
    <dgm:pt modelId="{B17DF017-9856-444E-8407-D036C585A9C0}">
      <dgm:prSet custT="1"/>
      <dgm:spPr/>
      <dgm:t>
        <a:bodyPr/>
        <a:lstStyle/>
        <a:p>
          <a:pPr rtl="0">
            <a:buNone/>
          </a:pPr>
          <a:r>
            <a:rPr lang="en-US" sz="2000" dirty="0">
              <a:solidFill>
                <a:srgbClr val="7F7F7F"/>
              </a:solidFill>
            </a:rPr>
            <a:t>Meta-analysis including all studies showed </a:t>
          </a:r>
          <a:r>
            <a:rPr lang="en-US" sz="2000" b="1" dirty="0">
              <a:solidFill>
                <a:srgbClr val="7F7F7F"/>
              </a:solidFill>
            </a:rPr>
            <a:t>reduced risk of hypersensitivity reactions </a:t>
          </a:r>
          <a:r>
            <a:rPr lang="en-US" sz="2000" b="0" dirty="0">
              <a:solidFill>
                <a:srgbClr val="7F7F7F"/>
              </a:solidFill>
            </a:rPr>
            <a:t>(</a:t>
          </a:r>
          <a:r>
            <a:rPr lang="en-US" sz="2000" dirty="0">
              <a:solidFill>
                <a:srgbClr val="7F7F7F"/>
              </a:solidFill>
            </a:rPr>
            <a:t>overall </a:t>
          </a:r>
          <a:r>
            <a:rPr lang="en-US" sz="2000" dirty="0">
              <a:solidFill>
                <a:srgbClr val="7F7F7F"/>
              </a:solidFill>
              <a:latin typeface="Calibri"/>
            </a:rPr>
            <a:t>RR=0.24, 95%CI, 0.10-0.58).</a:t>
          </a:r>
          <a:endParaRPr lang="en-US" sz="2000" b="1" dirty="0">
            <a:solidFill>
              <a:srgbClr val="7F7F7F"/>
            </a:solidFill>
          </a:endParaRPr>
        </a:p>
      </dgm:t>
    </dgm:pt>
    <dgm:pt modelId="{A2613F1A-8F76-4712-BD61-E967484EB262}" type="parTrans" cxnId="{89637375-E04E-47C1-8867-7AF04D4FDAC4}">
      <dgm:prSet/>
      <dgm:spPr/>
      <dgm:t>
        <a:bodyPr/>
        <a:lstStyle/>
        <a:p>
          <a:endParaRPr lang="en-US"/>
        </a:p>
      </dgm:t>
    </dgm:pt>
    <dgm:pt modelId="{D8C96D21-A39F-4C98-BE3F-9D6BD8058CA9}" type="sibTrans" cxnId="{89637375-E04E-47C1-8867-7AF04D4FDAC4}">
      <dgm:prSet/>
      <dgm:spPr/>
      <dgm:t>
        <a:bodyPr/>
        <a:lstStyle/>
        <a:p>
          <a:endParaRPr lang="en-US"/>
        </a:p>
      </dgm:t>
    </dgm:pt>
    <dgm:pt modelId="{B2F31A2C-C254-461B-9DC3-249495104200}">
      <dgm:prSet phldr="0" custT="1"/>
      <dgm:spPr/>
      <dgm:t>
        <a:bodyPr/>
        <a:lstStyle/>
        <a:p>
          <a:pPr rtl="0"/>
          <a:r>
            <a:rPr lang="en-US" sz="2000" b="0" dirty="0">
              <a:solidFill>
                <a:srgbClr val="7F7F7F"/>
              </a:solidFill>
              <a:latin typeface="Calibri"/>
            </a:rPr>
            <a:t> Results in drug</a:t>
          </a:r>
          <a:r>
            <a:rPr lang="en-US" sz="2000" b="0" dirty="0">
              <a:solidFill>
                <a:srgbClr val="7F7F7F"/>
              </a:solidFill>
            </a:rPr>
            <a:t> cost savings</a:t>
          </a:r>
          <a:endParaRPr lang="en-US" sz="2000" dirty="0">
            <a:solidFill>
              <a:srgbClr val="7F7F7F"/>
            </a:solidFill>
          </a:endParaRPr>
        </a:p>
      </dgm:t>
    </dgm:pt>
    <dgm:pt modelId="{680B204D-ECEA-4995-B6C5-666437C8EDD1}" type="parTrans" cxnId="{C320CDBA-5E3B-40BA-AE94-9450F0DB32E9}">
      <dgm:prSet/>
      <dgm:spPr/>
      <dgm:t>
        <a:bodyPr/>
        <a:lstStyle/>
        <a:p>
          <a:endParaRPr lang="en-US"/>
        </a:p>
      </dgm:t>
    </dgm:pt>
    <dgm:pt modelId="{5567B25C-9C54-44F3-B231-A8F5513A4693}" type="sibTrans" cxnId="{C320CDBA-5E3B-40BA-AE94-9450F0DB32E9}">
      <dgm:prSet/>
      <dgm:spPr/>
      <dgm:t>
        <a:bodyPr/>
        <a:lstStyle/>
        <a:p>
          <a:endParaRPr lang="en-US"/>
        </a:p>
      </dgm:t>
    </dgm:pt>
    <dgm:pt modelId="{46BB2F58-26BE-4F28-A160-3A9BE65B88E2}" type="pres">
      <dgm:prSet presAssocID="{90EBC573-CF07-4EF0-A8D5-DFFCEB8EB851}" presName="Name0" presStyleCnt="0">
        <dgm:presLayoutVars>
          <dgm:dir/>
          <dgm:animLvl val="lvl"/>
          <dgm:resizeHandles val="exact"/>
        </dgm:presLayoutVars>
      </dgm:prSet>
      <dgm:spPr/>
    </dgm:pt>
    <dgm:pt modelId="{7DADB361-85CF-48E8-B0EA-D731AC595D61}" type="pres">
      <dgm:prSet presAssocID="{8FAEDBC3-6D14-4FF8-B3E1-D1DB9C564F41}" presName="linNode" presStyleCnt="0"/>
      <dgm:spPr/>
    </dgm:pt>
    <dgm:pt modelId="{8FE49EE7-B8F9-4643-89B7-3833AD1220FB}" type="pres">
      <dgm:prSet presAssocID="{8FAEDBC3-6D14-4FF8-B3E1-D1DB9C564F41}" presName="parTx" presStyleLbl="revTx" presStyleIdx="0" presStyleCnt="3">
        <dgm:presLayoutVars>
          <dgm:chMax val="1"/>
          <dgm:bulletEnabled val="1"/>
        </dgm:presLayoutVars>
      </dgm:prSet>
      <dgm:spPr/>
    </dgm:pt>
    <dgm:pt modelId="{A784EA54-579C-42CB-AC0E-413B959F2D51}" type="pres">
      <dgm:prSet presAssocID="{8FAEDBC3-6D14-4FF8-B3E1-D1DB9C564F41}" presName="bracket" presStyleLbl="parChTrans1D1" presStyleIdx="0" presStyleCnt="3"/>
      <dgm:spPr/>
    </dgm:pt>
    <dgm:pt modelId="{6C7275CA-0738-4687-B1E1-567E4190FF65}" type="pres">
      <dgm:prSet presAssocID="{8FAEDBC3-6D14-4FF8-B3E1-D1DB9C564F41}" presName="spH" presStyleCnt="0"/>
      <dgm:spPr/>
    </dgm:pt>
    <dgm:pt modelId="{E4C10646-6887-414D-8859-40632AEBF62C}" type="pres">
      <dgm:prSet presAssocID="{8FAEDBC3-6D14-4FF8-B3E1-D1DB9C564F41}" presName="desTx" presStyleLbl="node1" presStyleIdx="0" presStyleCnt="3">
        <dgm:presLayoutVars>
          <dgm:bulletEnabled val="1"/>
        </dgm:presLayoutVars>
      </dgm:prSet>
      <dgm:spPr/>
    </dgm:pt>
    <dgm:pt modelId="{9F10BD62-EC3F-40C4-8654-EB91AD8ED9E0}" type="pres">
      <dgm:prSet presAssocID="{A35EE0BD-013E-47AF-9246-FFF65B1AA82C}" presName="spV" presStyleCnt="0"/>
      <dgm:spPr/>
    </dgm:pt>
    <dgm:pt modelId="{F19B18F0-4437-4FAE-9744-1E04F8D39586}" type="pres">
      <dgm:prSet presAssocID="{E0668082-00AE-4B3F-81FA-BE9BB92C3D81}" presName="linNode" presStyleCnt="0"/>
      <dgm:spPr/>
    </dgm:pt>
    <dgm:pt modelId="{9D78DA8A-A67F-4D0D-9397-2C58DF567E11}" type="pres">
      <dgm:prSet presAssocID="{E0668082-00AE-4B3F-81FA-BE9BB92C3D81}" presName="parTx" presStyleLbl="revTx" presStyleIdx="1" presStyleCnt="3">
        <dgm:presLayoutVars>
          <dgm:chMax val="1"/>
          <dgm:bulletEnabled val="1"/>
        </dgm:presLayoutVars>
      </dgm:prSet>
      <dgm:spPr/>
    </dgm:pt>
    <dgm:pt modelId="{11293F02-7347-45BE-857B-F0C33595C634}" type="pres">
      <dgm:prSet presAssocID="{E0668082-00AE-4B3F-81FA-BE9BB92C3D81}" presName="bracket" presStyleLbl="parChTrans1D1" presStyleIdx="1" presStyleCnt="3"/>
      <dgm:spPr/>
    </dgm:pt>
    <dgm:pt modelId="{D4FDA823-BF5A-4318-834D-26C1EA6060C0}" type="pres">
      <dgm:prSet presAssocID="{E0668082-00AE-4B3F-81FA-BE9BB92C3D81}" presName="spH" presStyleCnt="0"/>
      <dgm:spPr/>
    </dgm:pt>
    <dgm:pt modelId="{A1CDED34-2AED-4BC6-A1D1-04B81221A306}" type="pres">
      <dgm:prSet presAssocID="{E0668082-00AE-4B3F-81FA-BE9BB92C3D81}" presName="desTx" presStyleLbl="node1" presStyleIdx="1" presStyleCnt="3">
        <dgm:presLayoutVars>
          <dgm:bulletEnabled val="1"/>
        </dgm:presLayoutVars>
      </dgm:prSet>
      <dgm:spPr/>
    </dgm:pt>
    <dgm:pt modelId="{CA538668-C49A-4038-AB89-99369CF9C101}" type="pres">
      <dgm:prSet presAssocID="{FD1FAD5B-01C0-435D-9FCC-C102D39FE1E6}" presName="spV" presStyleCnt="0"/>
      <dgm:spPr/>
    </dgm:pt>
    <dgm:pt modelId="{71FAA8B9-7BF5-436D-B754-575DB8BF14C9}" type="pres">
      <dgm:prSet presAssocID="{CFA6C8E3-A190-4720-869C-93CF6C5CAF80}" presName="linNode" presStyleCnt="0"/>
      <dgm:spPr/>
    </dgm:pt>
    <dgm:pt modelId="{4FDFEF59-95B6-4E2C-A78C-9B1E18470C07}" type="pres">
      <dgm:prSet presAssocID="{CFA6C8E3-A190-4720-869C-93CF6C5CAF80}" presName="parTx" presStyleLbl="revTx" presStyleIdx="2" presStyleCnt="3">
        <dgm:presLayoutVars>
          <dgm:chMax val="1"/>
          <dgm:bulletEnabled val="1"/>
        </dgm:presLayoutVars>
      </dgm:prSet>
      <dgm:spPr/>
    </dgm:pt>
    <dgm:pt modelId="{23C764CD-6FA7-417C-BF0F-E987C77CFF57}" type="pres">
      <dgm:prSet presAssocID="{CFA6C8E3-A190-4720-869C-93CF6C5CAF80}" presName="bracket" presStyleLbl="parChTrans1D1" presStyleIdx="2" presStyleCnt="3"/>
      <dgm:spPr/>
    </dgm:pt>
    <dgm:pt modelId="{EC6F7714-D5E2-498E-A796-20841B064A54}" type="pres">
      <dgm:prSet presAssocID="{CFA6C8E3-A190-4720-869C-93CF6C5CAF80}" presName="spH" presStyleCnt="0"/>
      <dgm:spPr/>
    </dgm:pt>
    <dgm:pt modelId="{3B61B425-3C07-4151-A491-5A7B2783243C}" type="pres">
      <dgm:prSet presAssocID="{CFA6C8E3-A190-4720-869C-93CF6C5CAF80}" presName="desTx" presStyleLbl="node1" presStyleIdx="2" presStyleCnt="3">
        <dgm:presLayoutVars>
          <dgm:bulletEnabled val="1"/>
        </dgm:presLayoutVars>
      </dgm:prSet>
      <dgm:spPr/>
    </dgm:pt>
  </dgm:ptLst>
  <dgm:cxnLst>
    <dgm:cxn modelId="{403A8423-F42C-48FC-BFE4-EECA861DACC7}" type="presOf" srcId="{8FAEDBC3-6D14-4FF8-B3E1-D1DB9C564F41}" destId="{8FE49EE7-B8F9-4643-89B7-3833AD1220FB}" srcOrd="0" destOrd="0" presId="urn:diagrams.loki3.com/BracketList"/>
    <dgm:cxn modelId="{3D78592C-B692-4E1B-8985-6CA70B3DE2DF}" type="presOf" srcId="{B17DF017-9856-444E-8407-D036C585A9C0}" destId="{E4C10646-6887-414D-8859-40632AEBF62C}" srcOrd="0" destOrd="0" presId="urn:diagrams.loki3.com/BracketList"/>
    <dgm:cxn modelId="{ABFD2A34-9724-4FA9-AF1F-8DC981530C35}" type="presOf" srcId="{90EBC573-CF07-4EF0-A8D5-DFFCEB8EB851}" destId="{46BB2F58-26BE-4F28-A160-3A9BE65B88E2}" srcOrd="0" destOrd="0" presId="urn:diagrams.loki3.com/BracketList"/>
    <dgm:cxn modelId="{93FB4039-2F30-422B-B09D-C9D7BC058C0A}" type="presOf" srcId="{D8621616-478A-45BB-837A-CEC9F05D4F50}" destId="{A1CDED34-2AED-4BC6-A1D1-04B81221A306}" srcOrd="0" destOrd="0" presId="urn:diagrams.loki3.com/BracketList"/>
    <dgm:cxn modelId="{285E0473-4C0E-4DA7-AD45-1EBA7E17467B}" srcId="{90EBC573-CF07-4EF0-A8D5-DFFCEB8EB851}" destId="{CFA6C8E3-A190-4720-869C-93CF6C5CAF80}" srcOrd="2" destOrd="0" parTransId="{438BC8C0-7AD9-427D-B2EF-E248382827C1}" sibTransId="{37D21471-E554-4AF3-B376-F04B06A92D04}"/>
    <dgm:cxn modelId="{89637375-E04E-47C1-8867-7AF04D4FDAC4}" srcId="{8FAEDBC3-6D14-4FF8-B3E1-D1DB9C564F41}" destId="{B17DF017-9856-444E-8407-D036C585A9C0}" srcOrd="0" destOrd="0" parTransId="{A2613F1A-8F76-4712-BD61-E967484EB262}" sibTransId="{D8C96D21-A39F-4C98-BE3F-9D6BD8058CA9}"/>
    <dgm:cxn modelId="{9E33F555-B339-4D2F-B3E3-81A721500561}" srcId="{90EBC573-CF07-4EF0-A8D5-DFFCEB8EB851}" destId="{8FAEDBC3-6D14-4FF8-B3E1-D1DB9C564F41}" srcOrd="0" destOrd="0" parTransId="{923AF884-E427-4313-8222-DA9F4018A862}" sibTransId="{A35EE0BD-013E-47AF-9246-FFF65B1AA82C}"/>
    <dgm:cxn modelId="{1A5FFA76-D482-4A9C-98D3-D30DCB047AEE}" srcId="{CFA6C8E3-A190-4720-869C-93CF6C5CAF80}" destId="{08C502CD-330B-4B1A-94F5-F6CBCD6AD050}" srcOrd="0" destOrd="0" parTransId="{1FB13EAD-512E-4598-8925-2C0745CF52DA}" sibTransId="{0ADF0659-B9DF-448B-8C66-E82A39D23F1C}"/>
    <dgm:cxn modelId="{33F3F285-64E7-4701-ADD7-9EE0868261DB}" type="presOf" srcId="{08C502CD-330B-4B1A-94F5-F6CBCD6AD050}" destId="{3B61B425-3C07-4151-A491-5A7B2783243C}" srcOrd="0" destOrd="0" presId="urn:diagrams.loki3.com/BracketList"/>
    <dgm:cxn modelId="{C35CBA9B-F10E-4022-B953-E710F971F57F}" type="presOf" srcId="{CFA6C8E3-A190-4720-869C-93CF6C5CAF80}" destId="{4FDFEF59-95B6-4E2C-A78C-9B1E18470C07}" srcOrd="0" destOrd="0" presId="urn:diagrams.loki3.com/BracketList"/>
    <dgm:cxn modelId="{BF9E709F-1AC2-4753-B359-758FEDB524DC}" srcId="{E0668082-00AE-4B3F-81FA-BE9BB92C3D81}" destId="{D8621616-478A-45BB-837A-CEC9F05D4F50}" srcOrd="0" destOrd="0" parTransId="{ABB52CEF-935B-4842-B9B3-12CD91A4CFCD}" sibTransId="{B5FBF868-9624-4D77-A2C9-66CD94315231}"/>
    <dgm:cxn modelId="{523C83A9-FDAD-4894-A267-61202FAC7BBB}" type="presOf" srcId="{B2F31A2C-C254-461B-9DC3-249495104200}" destId="{A1CDED34-2AED-4BC6-A1D1-04B81221A306}" srcOrd="0" destOrd="1" presId="urn:diagrams.loki3.com/BracketList"/>
    <dgm:cxn modelId="{C320CDBA-5E3B-40BA-AE94-9450F0DB32E9}" srcId="{E0668082-00AE-4B3F-81FA-BE9BB92C3D81}" destId="{B2F31A2C-C254-461B-9DC3-249495104200}" srcOrd="1" destOrd="0" parTransId="{680B204D-ECEA-4995-B6C5-666437C8EDD1}" sibTransId="{5567B25C-9C54-44F3-B231-A8F5513A4693}"/>
    <dgm:cxn modelId="{A105DFD1-47F2-42E9-AC6A-98530CF61538}" type="presOf" srcId="{E0668082-00AE-4B3F-81FA-BE9BB92C3D81}" destId="{9D78DA8A-A67F-4D0D-9397-2C58DF567E11}" srcOrd="0" destOrd="0" presId="urn:diagrams.loki3.com/BracketList"/>
    <dgm:cxn modelId="{C082C6DE-1B37-4597-841D-95288F9D27FC}" srcId="{90EBC573-CF07-4EF0-A8D5-DFFCEB8EB851}" destId="{E0668082-00AE-4B3F-81FA-BE9BB92C3D81}" srcOrd="1" destOrd="0" parTransId="{ED5525CA-BD58-4B8E-A52F-5820F91DF507}" sibTransId="{FD1FAD5B-01C0-435D-9FCC-C102D39FE1E6}"/>
    <dgm:cxn modelId="{E49EEF04-95BB-4F25-82B2-17694F00095B}" type="presParOf" srcId="{46BB2F58-26BE-4F28-A160-3A9BE65B88E2}" destId="{7DADB361-85CF-48E8-B0EA-D731AC595D61}" srcOrd="0" destOrd="0" presId="urn:diagrams.loki3.com/BracketList"/>
    <dgm:cxn modelId="{D19D0AD7-8824-478F-B181-118D4A0F7663}" type="presParOf" srcId="{7DADB361-85CF-48E8-B0EA-D731AC595D61}" destId="{8FE49EE7-B8F9-4643-89B7-3833AD1220FB}" srcOrd="0" destOrd="0" presId="urn:diagrams.loki3.com/BracketList"/>
    <dgm:cxn modelId="{A4BDCAE2-AD4D-4FCE-9222-5E3CAAC23E1D}" type="presParOf" srcId="{7DADB361-85CF-48E8-B0EA-D731AC595D61}" destId="{A784EA54-579C-42CB-AC0E-413B959F2D51}" srcOrd="1" destOrd="0" presId="urn:diagrams.loki3.com/BracketList"/>
    <dgm:cxn modelId="{B0EC98F9-084A-4D62-9670-18FAE0DE73EB}" type="presParOf" srcId="{7DADB361-85CF-48E8-B0EA-D731AC595D61}" destId="{6C7275CA-0738-4687-B1E1-567E4190FF65}" srcOrd="2" destOrd="0" presId="urn:diagrams.loki3.com/BracketList"/>
    <dgm:cxn modelId="{1FFDDE23-38BA-4107-A307-C0A5A84658C3}" type="presParOf" srcId="{7DADB361-85CF-48E8-B0EA-D731AC595D61}" destId="{E4C10646-6887-414D-8859-40632AEBF62C}" srcOrd="3" destOrd="0" presId="urn:diagrams.loki3.com/BracketList"/>
    <dgm:cxn modelId="{21B9AEF1-4915-4F69-8FC0-513050E05466}" type="presParOf" srcId="{46BB2F58-26BE-4F28-A160-3A9BE65B88E2}" destId="{9F10BD62-EC3F-40C4-8654-EB91AD8ED9E0}" srcOrd="1" destOrd="0" presId="urn:diagrams.loki3.com/BracketList"/>
    <dgm:cxn modelId="{9BE91C8F-F9A8-41D1-98D7-F6BBFE0ADA39}" type="presParOf" srcId="{46BB2F58-26BE-4F28-A160-3A9BE65B88E2}" destId="{F19B18F0-4437-4FAE-9744-1E04F8D39586}" srcOrd="2" destOrd="0" presId="urn:diagrams.loki3.com/BracketList"/>
    <dgm:cxn modelId="{98DE941F-8324-4A67-9A7E-0E718A3C1C54}" type="presParOf" srcId="{F19B18F0-4437-4FAE-9744-1E04F8D39586}" destId="{9D78DA8A-A67F-4D0D-9397-2C58DF567E11}" srcOrd="0" destOrd="0" presId="urn:diagrams.loki3.com/BracketList"/>
    <dgm:cxn modelId="{4843A1C1-BF0E-40DC-BEC1-B859BD6D5A17}" type="presParOf" srcId="{F19B18F0-4437-4FAE-9744-1E04F8D39586}" destId="{11293F02-7347-45BE-857B-F0C33595C634}" srcOrd="1" destOrd="0" presId="urn:diagrams.loki3.com/BracketList"/>
    <dgm:cxn modelId="{0AB69AA5-8A7B-444E-A987-CCC2F55F9D92}" type="presParOf" srcId="{F19B18F0-4437-4FAE-9744-1E04F8D39586}" destId="{D4FDA823-BF5A-4318-834D-26C1EA6060C0}" srcOrd="2" destOrd="0" presId="urn:diagrams.loki3.com/BracketList"/>
    <dgm:cxn modelId="{66E165DF-00E4-44F1-B311-3614AD4DCCE4}" type="presParOf" srcId="{F19B18F0-4437-4FAE-9744-1E04F8D39586}" destId="{A1CDED34-2AED-4BC6-A1D1-04B81221A306}" srcOrd="3" destOrd="0" presId="urn:diagrams.loki3.com/BracketList"/>
    <dgm:cxn modelId="{27296AC8-52CD-458A-B870-E02DC062BDD4}" type="presParOf" srcId="{46BB2F58-26BE-4F28-A160-3A9BE65B88E2}" destId="{CA538668-C49A-4038-AB89-99369CF9C101}" srcOrd="3" destOrd="0" presId="urn:diagrams.loki3.com/BracketList"/>
    <dgm:cxn modelId="{EBAE008C-06E7-4E82-9C6B-E13A7650A946}" type="presParOf" srcId="{46BB2F58-26BE-4F28-A160-3A9BE65B88E2}" destId="{71FAA8B9-7BF5-436D-B754-575DB8BF14C9}" srcOrd="4" destOrd="0" presId="urn:diagrams.loki3.com/BracketList"/>
    <dgm:cxn modelId="{B6CDFDC8-733A-45D8-975C-76793EDC6558}" type="presParOf" srcId="{71FAA8B9-7BF5-436D-B754-575DB8BF14C9}" destId="{4FDFEF59-95B6-4E2C-A78C-9B1E18470C07}" srcOrd="0" destOrd="0" presId="urn:diagrams.loki3.com/BracketList"/>
    <dgm:cxn modelId="{034B9AD8-C4FD-4E9A-8217-F1BDF88E9DF5}" type="presParOf" srcId="{71FAA8B9-7BF5-436D-B754-575DB8BF14C9}" destId="{23C764CD-6FA7-417C-BF0F-E987C77CFF57}" srcOrd="1" destOrd="0" presId="urn:diagrams.loki3.com/BracketList"/>
    <dgm:cxn modelId="{B9AEAA07-5537-4CE6-AE09-64FFFEF6476A}" type="presParOf" srcId="{71FAA8B9-7BF5-436D-B754-575DB8BF14C9}" destId="{EC6F7714-D5E2-498E-A796-20841B064A54}" srcOrd="2" destOrd="0" presId="urn:diagrams.loki3.com/BracketList"/>
    <dgm:cxn modelId="{80083CD4-44CD-446C-B36D-BDF7CBDE546A}" type="presParOf" srcId="{71FAA8B9-7BF5-436D-B754-575DB8BF14C9}" destId="{3B61B425-3C07-4151-A491-5A7B2783243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EBC573-CF07-4EF0-A8D5-DFFCEB8EB851}"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444D32D6-820F-4D41-BF3B-EB2D8A4D7DC2}">
      <dgm:prSet phldrT="[Text]" phldr="0" custT="1"/>
      <dgm:spPr/>
      <dgm:t>
        <a:bodyPr/>
        <a:lstStyle/>
        <a:p>
          <a:pPr>
            <a:buNone/>
            <a:tabLst/>
          </a:pPr>
          <a:r>
            <a:rPr lang="en-US" sz="2650" b="0" dirty="0">
              <a:solidFill>
                <a:srgbClr val="7F7F7F"/>
              </a:solidFill>
              <a:latin typeface="Calibri"/>
            </a:rPr>
            <a:t>Survival</a:t>
          </a:r>
          <a:endParaRPr lang="en-US" sz="2650" dirty="0">
            <a:solidFill>
              <a:srgbClr val="7F7F7F"/>
            </a:solidFill>
          </a:endParaRPr>
        </a:p>
      </dgm:t>
    </dgm:pt>
    <dgm:pt modelId="{B1F08AFB-CB42-477B-8D8C-996055E22818}" type="parTrans" cxnId="{24E64831-EA1C-4999-B556-414DD0D943B6}">
      <dgm:prSet/>
      <dgm:spPr/>
      <dgm:t>
        <a:bodyPr/>
        <a:lstStyle/>
        <a:p>
          <a:endParaRPr lang="en-US"/>
        </a:p>
      </dgm:t>
    </dgm:pt>
    <dgm:pt modelId="{1D356EE8-7ACC-4966-A53C-5750C66B5EBC}" type="sibTrans" cxnId="{24E64831-EA1C-4999-B556-414DD0D943B6}">
      <dgm:prSet/>
      <dgm:spPr/>
      <dgm:t>
        <a:bodyPr/>
        <a:lstStyle/>
        <a:p>
          <a:endParaRPr lang="en-US"/>
        </a:p>
      </dgm:t>
    </dgm:pt>
    <dgm:pt modelId="{75028A6B-9237-45E0-B1F7-08E1C9EEC134}">
      <dgm:prSet phldr="0" custT="1"/>
      <dgm:spPr/>
      <dgm:t>
        <a:bodyPr/>
        <a:lstStyle/>
        <a:p>
          <a:pPr algn="l" rtl="0"/>
          <a:r>
            <a:rPr lang="en-US" sz="2400" dirty="0">
              <a:solidFill>
                <a:srgbClr val="7F7F7F"/>
              </a:solidFill>
              <a:latin typeface="Calibri"/>
            </a:rPr>
            <a:t>Failure to receive all peg-asparaginase doses associated with inferior DFS (HR=1.5, 95%CI, 1.1-1.9, p=0.002)</a:t>
          </a:r>
        </a:p>
      </dgm:t>
    </dgm:pt>
    <dgm:pt modelId="{3609C90D-DA93-423B-A411-1F0C327C8F22}" type="parTrans" cxnId="{8CBFAFE8-FB48-4C32-9299-B8FDB270F9F5}">
      <dgm:prSet/>
      <dgm:spPr/>
    </dgm:pt>
    <dgm:pt modelId="{63DD7945-360D-4BEB-9736-7D64ADED7B13}" type="sibTrans" cxnId="{8CBFAFE8-FB48-4C32-9299-B8FDB270F9F5}">
      <dgm:prSet/>
      <dgm:spPr/>
    </dgm:pt>
    <dgm:pt modelId="{8D006D83-1BC5-47B3-8D47-FFBD630F776A}">
      <dgm:prSet phldr="0"/>
      <dgm:spPr/>
      <dgm:t>
        <a:bodyPr/>
        <a:lstStyle/>
        <a:p>
          <a:pPr algn="l" rtl="0"/>
          <a:r>
            <a:rPr lang="en-US" sz="2400" dirty="0">
              <a:solidFill>
                <a:srgbClr val="7F7F7F"/>
              </a:solidFill>
              <a:latin typeface="Calibri"/>
            </a:rPr>
            <a:t>Substitution with Erwinia mitigates inferior DFS (HR=1.1, 95% 0.8-1.7)</a:t>
          </a:r>
          <a:endParaRPr lang="en-US" sz="2400" dirty="0">
            <a:solidFill>
              <a:srgbClr val="7F7F7F"/>
            </a:solidFill>
          </a:endParaRPr>
        </a:p>
      </dgm:t>
    </dgm:pt>
    <dgm:pt modelId="{791C019C-1274-4F53-B9DE-F4C0E85D6391}" type="parTrans" cxnId="{762D7247-1979-4D19-A661-FDF2F49749E7}">
      <dgm:prSet/>
      <dgm:spPr/>
    </dgm:pt>
    <dgm:pt modelId="{714F7DC4-7C05-4425-B12B-36C66696051F}" type="sibTrans" cxnId="{762D7247-1979-4D19-A661-FDF2F49749E7}">
      <dgm:prSet/>
      <dgm:spPr/>
    </dgm:pt>
    <dgm:pt modelId="{46BB2F58-26BE-4F28-A160-3A9BE65B88E2}" type="pres">
      <dgm:prSet presAssocID="{90EBC573-CF07-4EF0-A8D5-DFFCEB8EB851}" presName="Name0" presStyleCnt="0">
        <dgm:presLayoutVars>
          <dgm:dir/>
          <dgm:animLvl val="lvl"/>
          <dgm:resizeHandles val="exact"/>
        </dgm:presLayoutVars>
      </dgm:prSet>
      <dgm:spPr/>
    </dgm:pt>
    <dgm:pt modelId="{A6AD1C9D-07A2-437A-9291-E1BFE863C3E2}" type="pres">
      <dgm:prSet presAssocID="{444D32D6-820F-4D41-BF3B-EB2D8A4D7DC2}" presName="linNode" presStyleCnt="0"/>
      <dgm:spPr/>
    </dgm:pt>
    <dgm:pt modelId="{425B7D15-DAD0-4614-BE6C-E4811091688B}" type="pres">
      <dgm:prSet presAssocID="{444D32D6-820F-4D41-BF3B-EB2D8A4D7DC2}" presName="parTx" presStyleLbl="revTx" presStyleIdx="0" presStyleCnt="1">
        <dgm:presLayoutVars>
          <dgm:chMax val="1"/>
          <dgm:bulletEnabled val="1"/>
        </dgm:presLayoutVars>
      </dgm:prSet>
      <dgm:spPr/>
    </dgm:pt>
    <dgm:pt modelId="{3D87916D-789B-422E-B9A5-9A5C178D4D81}" type="pres">
      <dgm:prSet presAssocID="{444D32D6-820F-4D41-BF3B-EB2D8A4D7DC2}" presName="bracket" presStyleLbl="parChTrans1D1" presStyleIdx="0" presStyleCnt="1"/>
      <dgm:spPr/>
    </dgm:pt>
    <dgm:pt modelId="{DD477391-7F21-4B71-BA59-7C3C1D2A587C}" type="pres">
      <dgm:prSet presAssocID="{444D32D6-820F-4D41-BF3B-EB2D8A4D7DC2}" presName="spH" presStyleCnt="0"/>
      <dgm:spPr/>
    </dgm:pt>
    <dgm:pt modelId="{FCBD684E-5F63-4068-B98D-4A4BA9B0DEC5}" type="pres">
      <dgm:prSet presAssocID="{444D32D6-820F-4D41-BF3B-EB2D8A4D7DC2}" presName="desTx" presStyleLbl="node1" presStyleIdx="0" presStyleCnt="1">
        <dgm:presLayoutVars>
          <dgm:bulletEnabled val="1"/>
        </dgm:presLayoutVars>
      </dgm:prSet>
      <dgm:spPr/>
    </dgm:pt>
  </dgm:ptLst>
  <dgm:cxnLst>
    <dgm:cxn modelId="{24E64831-EA1C-4999-B556-414DD0D943B6}" srcId="{90EBC573-CF07-4EF0-A8D5-DFFCEB8EB851}" destId="{444D32D6-820F-4D41-BF3B-EB2D8A4D7DC2}" srcOrd="0" destOrd="0" parTransId="{B1F08AFB-CB42-477B-8D8C-996055E22818}" sibTransId="{1D356EE8-7ACC-4966-A53C-5750C66B5EBC}"/>
    <dgm:cxn modelId="{ABFD2A34-9724-4FA9-AF1F-8DC981530C35}" type="presOf" srcId="{90EBC573-CF07-4EF0-A8D5-DFFCEB8EB851}" destId="{46BB2F58-26BE-4F28-A160-3A9BE65B88E2}" srcOrd="0" destOrd="0" presId="urn:diagrams.loki3.com/BracketList"/>
    <dgm:cxn modelId="{762D7247-1979-4D19-A661-FDF2F49749E7}" srcId="{444D32D6-820F-4D41-BF3B-EB2D8A4D7DC2}" destId="{8D006D83-1BC5-47B3-8D47-FFBD630F776A}" srcOrd="1" destOrd="0" parTransId="{791C019C-1274-4F53-B9DE-F4C0E85D6391}" sibTransId="{714F7DC4-7C05-4425-B12B-36C66696051F}"/>
    <dgm:cxn modelId="{E3EC3F89-E734-4510-BEC8-95D91E1BD972}" type="presOf" srcId="{75028A6B-9237-45E0-B1F7-08E1C9EEC134}" destId="{FCBD684E-5F63-4068-B98D-4A4BA9B0DEC5}" srcOrd="0" destOrd="0" presId="urn:diagrams.loki3.com/BracketList"/>
    <dgm:cxn modelId="{EF63AEB6-E1B0-413A-BC65-73D12EEF694F}" type="presOf" srcId="{444D32D6-820F-4D41-BF3B-EB2D8A4D7DC2}" destId="{425B7D15-DAD0-4614-BE6C-E4811091688B}" srcOrd="0" destOrd="0" presId="urn:diagrams.loki3.com/BracketList"/>
    <dgm:cxn modelId="{8CBFAFE8-FB48-4C32-9299-B8FDB270F9F5}" srcId="{444D32D6-820F-4D41-BF3B-EB2D8A4D7DC2}" destId="{75028A6B-9237-45E0-B1F7-08E1C9EEC134}" srcOrd="0" destOrd="0" parTransId="{3609C90D-DA93-423B-A411-1F0C327C8F22}" sibTransId="{63DD7945-360D-4BEB-9736-7D64ADED7B13}"/>
    <dgm:cxn modelId="{59DCC8F0-42D9-4703-AD36-59A301E4CCE4}" type="presOf" srcId="{8D006D83-1BC5-47B3-8D47-FFBD630F776A}" destId="{FCBD684E-5F63-4068-B98D-4A4BA9B0DEC5}" srcOrd="0" destOrd="1" presId="urn:diagrams.loki3.com/BracketList"/>
    <dgm:cxn modelId="{491B2F23-AD27-4CDA-AC12-42ABAAA47CA3}" type="presParOf" srcId="{46BB2F58-26BE-4F28-A160-3A9BE65B88E2}" destId="{A6AD1C9D-07A2-437A-9291-E1BFE863C3E2}" srcOrd="0" destOrd="0" presId="urn:diagrams.loki3.com/BracketList"/>
    <dgm:cxn modelId="{6E11CA83-8689-4341-ADB9-E096B9852DDE}" type="presParOf" srcId="{A6AD1C9D-07A2-437A-9291-E1BFE863C3E2}" destId="{425B7D15-DAD0-4614-BE6C-E4811091688B}" srcOrd="0" destOrd="0" presId="urn:diagrams.loki3.com/BracketList"/>
    <dgm:cxn modelId="{BA042015-2DA8-4B16-958D-183CE648435C}" type="presParOf" srcId="{A6AD1C9D-07A2-437A-9291-E1BFE863C3E2}" destId="{3D87916D-789B-422E-B9A5-9A5C178D4D81}" srcOrd="1" destOrd="0" presId="urn:diagrams.loki3.com/BracketList"/>
    <dgm:cxn modelId="{165A1FE6-D392-4541-8F6E-C2F56E468739}" type="presParOf" srcId="{A6AD1C9D-07A2-437A-9291-E1BFE863C3E2}" destId="{DD477391-7F21-4B71-BA59-7C3C1D2A587C}" srcOrd="2" destOrd="0" presId="urn:diagrams.loki3.com/BracketList"/>
    <dgm:cxn modelId="{68C42496-6E92-430A-9CBE-6817DBEE074A}" type="presParOf" srcId="{A6AD1C9D-07A2-437A-9291-E1BFE863C3E2}" destId="{FCBD684E-5F63-4068-B98D-4A4BA9B0DEC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9EE7-B8F9-4643-89B7-3833AD1220FB}">
      <dsp:nvSpPr>
        <dsp:cNvPr id="0" name=""/>
        <dsp:cNvSpPr/>
      </dsp:nvSpPr>
      <dsp:spPr>
        <a:xfrm>
          <a:off x="4332" y="7591"/>
          <a:ext cx="2216122"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b="1" kern="1200" dirty="0">
              <a:solidFill>
                <a:srgbClr val="7F7F7F"/>
              </a:solidFill>
            </a:rPr>
            <a:t>Overall </a:t>
          </a:r>
          <a:r>
            <a:rPr lang="en-US" sz="2800" b="1" kern="1200" dirty="0">
              <a:solidFill>
                <a:srgbClr val="7F7F7F"/>
              </a:solidFill>
              <a:latin typeface="Calibri"/>
            </a:rPr>
            <a:t>Survival</a:t>
          </a:r>
        </a:p>
      </dsp:txBody>
      <dsp:txXfrm>
        <a:off x="4332" y="7591"/>
        <a:ext cx="2216122" cy="935550"/>
      </dsp:txXfrm>
    </dsp:sp>
    <dsp:sp modelId="{A784EA54-579C-42CB-AC0E-413B959F2D51}">
      <dsp:nvSpPr>
        <dsp:cNvPr id="0" name=""/>
        <dsp:cNvSpPr/>
      </dsp:nvSpPr>
      <dsp:spPr>
        <a:xfrm>
          <a:off x="2220455" y="7591"/>
          <a:ext cx="443224" cy="93555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17B2A-1EBE-4418-8176-B31FDA84E921}">
      <dsp:nvSpPr>
        <dsp:cNvPr id="0" name=""/>
        <dsp:cNvSpPr/>
      </dsp:nvSpPr>
      <dsp:spPr>
        <a:xfrm>
          <a:off x="2840969" y="7591"/>
          <a:ext cx="6027853" cy="935550"/>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a:solidFill>
                <a:srgbClr val="7F7F7F"/>
              </a:solidFill>
              <a:latin typeface="Calibri"/>
            </a:rPr>
            <a:t>7yr OS -</a:t>
          </a:r>
          <a:r>
            <a:rPr lang="en-US" sz="2800" kern="1200" dirty="0">
              <a:solidFill>
                <a:srgbClr val="7F7F7F"/>
              </a:solidFill>
              <a:latin typeface="Calibri"/>
            </a:rPr>
            <a:t> HR=0.53, 95%CI 0.37-0.77 </a:t>
          </a:r>
          <a:endParaRPr lang="en-US" sz="2800" kern="1200" dirty="0">
            <a:solidFill>
              <a:srgbClr val="7F7F7F"/>
            </a:solidFill>
          </a:endParaRPr>
        </a:p>
      </dsp:txBody>
      <dsp:txXfrm>
        <a:off x="2840969" y="7591"/>
        <a:ext cx="6027853" cy="935550"/>
      </dsp:txXfrm>
    </dsp:sp>
    <dsp:sp modelId="{E0D44462-2601-4715-A2F0-C7C8B837187A}">
      <dsp:nvSpPr>
        <dsp:cNvPr id="0" name=""/>
        <dsp:cNvSpPr/>
      </dsp:nvSpPr>
      <dsp:spPr>
        <a:xfrm>
          <a:off x="4332" y="1043941"/>
          <a:ext cx="2216122"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b="1" kern="1200" dirty="0">
              <a:solidFill>
                <a:srgbClr val="7F7F7F"/>
              </a:solidFill>
            </a:rPr>
            <a:t>Event Free </a:t>
          </a:r>
          <a:r>
            <a:rPr lang="en-US" sz="2800" b="1" kern="1200" dirty="0">
              <a:solidFill>
                <a:srgbClr val="7F7F7F"/>
              </a:solidFill>
              <a:latin typeface="Calibri"/>
            </a:rPr>
            <a:t>Survival</a:t>
          </a:r>
          <a:endParaRPr lang="en-US" sz="2800" b="0" kern="1200" dirty="0">
            <a:solidFill>
              <a:srgbClr val="7F7F7F"/>
            </a:solidFill>
            <a:latin typeface="Calibri"/>
          </a:endParaRPr>
        </a:p>
      </dsp:txBody>
      <dsp:txXfrm>
        <a:off x="4332" y="1043941"/>
        <a:ext cx="2216122" cy="935550"/>
      </dsp:txXfrm>
    </dsp:sp>
    <dsp:sp modelId="{F81B3F16-74EF-4591-8157-F3CB6908D1F9}">
      <dsp:nvSpPr>
        <dsp:cNvPr id="0" name=""/>
        <dsp:cNvSpPr/>
      </dsp:nvSpPr>
      <dsp:spPr>
        <a:xfrm>
          <a:off x="2220455" y="1043941"/>
          <a:ext cx="443224" cy="93555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96236-9642-461D-B123-7B90406D22BF}">
      <dsp:nvSpPr>
        <dsp:cNvPr id="0" name=""/>
        <dsp:cNvSpPr/>
      </dsp:nvSpPr>
      <dsp:spPr>
        <a:xfrm>
          <a:off x="2840969" y="1043941"/>
          <a:ext cx="6027853" cy="935550"/>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a:solidFill>
                <a:srgbClr val="7F7F7F"/>
              </a:solidFill>
              <a:latin typeface="Calibri"/>
            </a:rPr>
            <a:t>7yr EFS – HR=0.45, </a:t>
          </a:r>
          <a:r>
            <a:rPr lang="en-US" sz="2800" kern="1200" dirty="0">
              <a:solidFill>
                <a:srgbClr val="7F7F7F"/>
              </a:solidFill>
            </a:rPr>
            <a:t>95% CI: </a:t>
          </a:r>
          <a:r>
            <a:rPr lang="en-US" sz="2800" b="0" kern="1200" dirty="0">
              <a:solidFill>
                <a:srgbClr val="7F7F7F"/>
              </a:solidFill>
              <a:latin typeface="Calibri"/>
            </a:rPr>
            <a:t>0.33-0.63</a:t>
          </a:r>
        </a:p>
      </dsp:txBody>
      <dsp:txXfrm>
        <a:off x="2840969" y="1043941"/>
        <a:ext cx="6027853" cy="935550"/>
      </dsp:txXfrm>
    </dsp:sp>
    <dsp:sp modelId="{C0D07860-A0B7-4044-92A0-0317FA8E2A30}">
      <dsp:nvSpPr>
        <dsp:cNvPr id="0" name=""/>
        <dsp:cNvSpPr/>
      </dsp:nvSpPr>
      <dsp:spPr>
        <a:xfrm>
          <a:off x="4332" y="2080291"/>
          <a:ext cx="2216122"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b="1" kern="1200" dirty="0">
              <a:solidFill>
                <a:srgbClr val="7F7F7F"/>
              </a:solidFill>
              <a:latin typeface="Calibri"/>
            </a:rPr>
            <a:t>2-year Relapse</a:t>
          </a:r>
          <a:endParaRPr lang="en-US" sz="2800" kern="1200" dirty="0">
            <a:solidFill>
              <a:srgbClr val="7F7F7F"/>
            </a:solidFill>
            <a:latin typeface="Calibri"/>
          </a:endParaRPr>
        </a:p>
      </dsp:txBody>
      <dsp:txXfrm>
        <a:off x="4332" y="2080291"/>
        <a:ext cx="2216122" cy="935550"/>
      </dsp:txXfrm>
    </dsp:sp>
    <dsp:sp modelId="{A0C5D35E-0D88-49F4-B808-3724160728F1}">
      <dsp:nvSpPr>
        <dsp:cNvPr id="0" name=""/>
        <dsp:cNvSpPr/>
      </dsp:nvSpPr>
      <dsp:spPr>
        <a:xfrm>
          <a:off x="2220455" y="2080291"/>
          <a:ext cx="443224" cy="93555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4F051-662B-4D98-A483-16E022A4750B}">
      <dsp:nvSpPr>
        <dsp:cNvPr id="0" name=""/>
        <dsp:cNvSpPr/>
      </dsp:nvSpPr>
      <dsp:spPr>
        <a:xfrm>
          <a:off x="2840969" y="2080291"/>
          <a:ext cx="6027853" cy="935550"/>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7F7F7F"/>
              </a:solidFill>
              <a:latin typeface="Calibri"/>
            </a:rPr>
            <a:t>HR=0.74, 95%CI 0.4-1.3</a:t>
          </a:r>
          <a:endParaRPr lang="en-US" sz="2800" kern="1200" dirty="0">
            <a:solidFill>
              <a:srgbClr val="7F7F7F"/>
            </a:solidFill>
          </a:endParaRPr>
        </a:p>
      </dsp:txBody>
      <dsp:txXfrm>
        <a:off x="2840969" y="2080291"/>
        <a:ext cx="6027853" cy="935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8DA8A-A67F-4D0D-9397-2C58DF567E11}">
      <dsp:nvSpPr>
        <dsp:cNvPr id="0" name=""/>
        <dsp:cNvSpPr/>
      </dsp:nvSpPr>
      <dsp:spPr>
        <a:xfrm>
          <a:off x="0" y="1461824"/>
          <a:ext cx="2939154" cy="54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tx1">
                  <a:lumMod val="49000"/>
                  <a:lumOff val="51000"/>
                </a:schemeClr>
              </a:solidFill>
              <a:latin typeface="Calibri"/>
            </a:rPr>
            <a:t>T-ALL</a:t>
          </a:r>
          <a:endParaRPr lang="en-US" sz="2800" b="1" kern="1200" dirty="0">
            <a:solidFill>
              <a:schemeClr val="tx1">
                <a:lumMod val="49000"/>
                <a:lumOff val="51000"/>
              </a:schemeClr>
            </a:solidFill>
          </a:endParaRPr>
        </a:p>
      </dsp:txBody>
      <dsp:txXfrm>
        <a:off x="0" y="1461824"/>
        <a:ext cx="2939154" cy="540787"/>
      </dsp:txXfrm>
    </dsp:sp>
    <dsp:sp modelId="{11293F02-7347-45BE-857B-F0C33595C634}">
      <dsp:nvSpPr>
        <dsp:cNvPr id="0" name=""/>
        <dsp:cNvSpPr/>
      </dsp:nvSpPr>
      <dsp:spPr>
        <a:xfrm>
          <a:off x="2939154" y="76056"/>
          <a:ext cx="587830" cy="3312323"/>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F6712-9985-4C8E-8734-20D9984638DF}">
      <dsp:nvSpPr>
        <dsp:cNvPr id="0" name=""/>
        <dsp:cNvSpPr/>
      </dsp:nvSpPr>
      <dsp:spPr>
        <a:xfrm>
          <a:off x="3762117" y="76056"/>
          <a:ext cx="7994500" cy="331232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rtl="0">
            <a:lnSpc>
              <a:spcPct val="90000"/>
            </a:lnSpc>
            <a:spcBef>
              <a:spcPct val="0"/>
            </a:spcBef>
            <a:spcAft>
              <a:spcPct val="15000"/>
            </a:spcAft>
            <a:buChar char="•"/>
          </a:pPr>
          <a:r>
            <a:rPr lang="en-US" sz="2300" b="0" kern="1200" dirty="0">
              <a:solidFill>
                <a:schemeClr val="tx1">
                  <a:lumMod val="49000"/>
                  <a:lumOff val="51000"/>
                </a:schemeClr>
              </a:solidFill>
              <a:latin typeface="Calibri"/>
            </a:rPr>
            <a:t> Significant 5y DFS benefit for those randomized to nelarabine (RR=1.07, 95%CI, 1.01-1.15)</a:t>
          </a:r>
        </a:p>
        <a:p>
          <a:pPr marL="457200" lvl="2" indent="-228600" algn="l" defTabSz="1022350" rtl="0">
            <a:lnSpc>
              <a:spcPct val="90000"/>
            </a:lnSpc>
            <a:spcBef>
              <a:spcPct val="0"/>
            </a:spcBef>
            <a:spcAft>
              <a:spcPct val="15000"/>
            </a:spcAft>
            <a:buChar char="•"/>
          </a:pPr>
          <a:r>
            <a:rPr lang="en-US" sz="2300" b="0" kern="1200" dirty="0">
              <a:solidFill>
                <a:schemeClr val="tx1">
                  <a:lumMod val="49000"/>
                  <a:lumOff val="51000"/>
                </a:schemeClr>
              </a:solidFill>
              <a:latin typeface="Calibri"/>
            </a:rPr>
            <a:t>No OS benefit</a:t>
          </a:r>
        </a:p>
        <a:p>
          <a:pPr marL="457200" lvl="2" indent="-228600" algn="l" defTabSz="1022350" rtl="0">
            <a:lnSpc>
              <a:spcPct val="90000"/>
            </a:lnSpc>
            <a:spcBef>
              <a:spcPct val="0"/>
            </a:spcBef>
            <a:spcAft>
              <a:spcPct val="15000"/>
            </a:spcAft>
            <a:buChar char="•"/>
          </a:pPr>
          <a:r>
            <a:rPr lang="en-US" sz="2300" b="0" kern="1200" dirty="0">
              <a:solidFill>
                <a:schemeClr val="tx1">
                  <a:lumMod val="49000"/>
                  <a:lumOff val="51000"/>
                </a:schemeClr>
              </a:solidFill>
              <a:latin typeface="Calibri"/>
            </a:rPr>
            <a:t>AYA group DFS benefit not maintained (survival ratio 0.96, 95%CI, 0.67-1.39, p=0.81)</a:t>
          </a:r>
        </a:p>
        <a:p>
          <a:pPr marL="228600" lvl="1" indent="-228600" algn="l" defTabSz="1022350" rtl="0">
            <a:lnSpc>
              <a:spcPct val="90000"/>
            </a:lnSpc>
            <a:spcBef>
              <a:spcPct val="0"/>
            </a:spcBef>
            <a:spcAft>
              <a:spcPct val="15000"/>
            </a:spcAft>
            <a:buChar char="•"/>
          </a:pPr>
          <a:r>
            <a:rPr lang="en-US" sz="2300" b="0" kern="1200" dirty="0">
              <a:solidFill>
                <a:schemeClr val="tx1">
                  <a:lumMod val="49000"/>
                  <a:lumOff val="51000"/>
                </a:schemeClr>
              </a:solidFill>
              <a:latin typeface="Calibri"/>
            </a:rPr>
            <a:t>The benefit of nelarabine for CNS3 disease was hard to distinguish.</a:t>
          </a:r>
        </a:p>
        <a:p>
          <a:pPr marL="457200" lvl="2" indent="-228600" algn="l" defTabSz="1022350" rtl="0">
            <a:lnSpc>
              <a:spcPct val="90000"/>
            </a:lnSpc>
            <a:spcBef>
              <a:spcPct val="0"/>
            </a:spcBef>
            <a:spcAft>
              <a:spcPct val="15000"/>
            </a:spcAft>
            <a:buChar char="•"/>
          </a:pPr>
          <a:r>
            <a:rPr lang="en-US" sz="2300" b="0" kern="1200" dirty="0">
              <a:solidFill>
                <a:schemeClr val="tx1">
                  <a:lumMod val="49000"/>
                  <a:lumOff val="51000"/>
                </a:schemeClr>
              </a:solidFill>
              <a:latin typeface="Calibri"/>
            </a:rPr>
            <a:t>Those receiving Interim maintenance with HD-MTX may benefit from the addition of  nelarabine</a:t>
          </a:r>
        </a:p>
      </dsp:txBody>
      <dsp:txXfrm>
        <a:off x="3762117" y="76056"/>
        <a:ext cx="7994500" cy="3312323"/>
      </dsp:txXfrm>
    </dsp:sp>
    <dsp:sp modelId="{7168AE1E-CC95-46BF-AD7E-697175B3EE04}">
      <dsp:nvSpPr>
        <dsp:cNvPr id="0" name=""/>
        <dsp:cNvSpPr/>
      </dsp:nvSpPr>
      <dsp:spPr>
        <a:xfrm>
          <a:off x="0" y="3471179"/>
          <a:ext cx="2942027" cy="54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tx1">
                  <a:lumMod val="49000"/>
                  <a:lumOff val="51000"/>
                </a:schemeClr>
              </a:solidFill>
              <a:latin typeface="Calibri"/>
            </a:rPr>
            <a:t>T-LBL</a:t>
          </a:r>
          <a:r>
            <a:rPr lang="en-US" sz="2800" b="1" kern="1200" dirty="0">
              <a:solidFill>
                <a:schemeClr val="tx1">
                  <a:lumMod val="49000"/>
                  <a:lumOff val="51000"/>
                </a:schemeClr>
              </a:solidFill>
            </a:rPr>
            <a:t>/</a:t>
          </a:r>
          <a:r>
            <a:rPr lang="en-US" sz="2800" b="1" kern="1200" dirty="0" err="1">
              <a:solidFill>
                <a:schemeClr val="tx1">
                  <a:lumMod val="49000"/>
                  <a:lumOff val="51000"/>
                </a:schemeClr>
              </a:solidFill>
            </a:rPr>
            <a:t>LLy</a:t>
          </a:r>
          <a:endParaRPr lang="en-US" sz="2800" b="1" kern="1200" dirty="0">
            <a:solidFill>
              <a:schemeClr val="tx1">
                <a:lumMod val="49000"/>
                <a:lumOff val="51000"/>
              </a:schemeClr>
            </a:solidFill>
          </a:endParaRPr>
        </a:p>
      </dsp:txBody>
      <dsp:txXfrm>
        <a:off x="0" y="3471179"/>
        <a:ext cx="2942027" cy="540787"/>
      </dsp:txXfrm>
    </dsp:sp>
    <dsp:sp modelId="{2C7DAFA0-98F4-436F-A620-812F8A6A1834}">
      <dsp:nvSpPr>
        <dsp:cNvPr id="0" name=""/>
        <dsp:cNvSpPr/>
      </dsp:nvSpPr>
      <dsp:spPr>
        <a:xfrm>
          <a:off x="2942027" y="3471179"/>
          <a:ext cx="588405" cy="540787"/>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851A6-8552-4B09-8848-1D6B1F425E1D}">
      <dsp:nvSpPr>
        <dsp:cNvPr id="0" name=""/>
        <dsp:cNvSpPr/>
      </dsp:nvSpPr>
      <dsp:spPr>
        <a:xfrm>
          <a:off x="3765795" y="3471179"/>
          <a:ext cx="8002315" cy="54078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rtl="0">
            <a:lnSpc>
              <a:spcPct val="90000"/>
            </a:lnSpc>
            <a:spcBef>
              <a:spcPct val="0"/>
            </a:spcBef>
            <a:spcAft>
              <a:spcPct val="15000"/>
            </a:spcAft>
            <a:buChar char="•"/>
          </a:pPr>
          <a:r>
            <a:rPr lang="en-US" sz="2300" b="0" kern="1200" dirty="0">
              <a:solidFill>
                <a:schemeClr val="tx1">
                  <a:lumMod val="49000"/>
                  <a:lumOff val="51000"/>
                </a:schemeClr>
              </a:solidFill>
              <a:latin typeface="Calibri"/>
            </a:rPr>
            <a:t>No OS or DFS benefit with addition of nelarabine</a:t>
          </a:r>
        </a:p>
      </dsp:txBody>
      <dsp:txXfrm>
        <a:off x="3765795" y="3471179"/>
        <a:ext cx="8002315" cy="540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43120-FB04-4255-918D-874BA7600E7A}">
      <dsp:nvSpPr>
        <dsp:cNvPr id="0" name=""/>
        <dsp:cNvSpPr/>
      </dsp:nvSpPr>
      <dsp:spPr>
        <a:xfrm>
          <a:off x="5423" y="424658"/>
          <a:ext cx="2774107" cy="54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rtl="0">
            <a:lnSpc>
              <a:spcPct val="90000"/>
            </a:lnSpc>
            <a:spcBef>
              <a:spcPct val="0"/>
            </a:spcBef>
            <a:spcAft>
              <a:spcPct val="35000"/>
            </a:spcAft>
            <a:buNone/>
          </a:pPr>
          <a:r>
            <a:rPr lang="en-US" sz="2800" b="1" kern="1200" dirty="0">
              <a:solidFill>
                <a:schemeClr val="tx1">
                  <a:lumMod val="49000"/>
                  <a:lumOff val="51000"/>
                </a:schemeClr>
              </a:solidFill>
              <a:latin typeface="Calibri"/>
            </a:rPr>
            <a:t>T-ALL</a:t>
          </a:r>
        </a:p>
      </dsp:txBody>
      <dsp:txXfrm>
        <a:off x="5423" y="424658"/>
        <a:ext cx="2774107" cy="546975"/>
      </dsp:txXfrm>
    </dsp:sp>
    <dsp:sp modelId="{E928CADF-45F8-4F12-B3FD-D9866BE69910}">
      <dsp:nvSpPr>
        <dsp:cNvPr id="0" name=""/>
        <dsp:cNvSpPr/>
      </dsp:nvSpPr>
      <dsp:spPr>
        <a:xfrm>
          <a:off x="2779530" y="14427"/>
          <a:ext cx="554821" cy="1367437"/>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3F93C-2EA1-4D99-8EFF-DBFFD178B35E}">
      <dsp:nvSpPr>
        <dsp:cNvPr id="0" name=""/>
        <dsp:cNvSpPr/>
      </dsp:nvSpPr>
      <dsp:spPr>
        <a:xfrm>
          <a:off x="3556280" y="14427"/>
          <a:ext cx="7545571" cy="136743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rtl="0">
            <a:lnSpc>
              <a:spcPct val="90000"/>
            </a:lnSpc>
            <a:spcBef>
              <a:spcPct val="0"/>
            </a:spcBef>
            <a:spcAft>
              <a:spcPct val="15000"/>
            </a:spcAft>
            <a:buChar char="•"/>
          </a:pPr>
          <a:r>
            <a:rPr lang="en-US" sz="2600" b="0" kern="1200" dirty="0">
              <a:solidFill>
                <a:schemeClr val="tx1">
                  <a:lumMod val="49000"/>
                  <a:lumOff val="51000"/>
                </a:schemeClr>
              </a:solidFill>
              <a:latin typeface="Calibri"/>
            </a:rPr>
            <a:t> No statistically significant OS or DFS benefit with addition of bortezomib</a:t>
          </a:r>
        </a:p>
        <a:p>
          <a:pPr marL="228600" lvl="1" indent="-228600" algn="l" defTabSz="1155700" rtl="0">
            <a:lnSpc>
              <a:spcPct val="90000"/>
            </a:lnSpc>
            <a:spcBef>
              <a:spcPct val="0"/>
            </a:spcBef>
            <a:spcAft>
              <a:spcPct val="15000"/>
            </a:spcAft>
            <a:buChar char="•"/>
          </a:pPr>
          <a:r>
            <a:rPr lang="en-US" sz="2600" b="0" kern="1200" dirty="0">
              <a:solidFill>
                <a:schemeClr val="tx1">
                  <a:lumMod val="49000"/>
                  <a:lumOff val="51000"/>
                </a:schemeClr>
              </a:solidFill>
              <a:latin typeface="Calibri"/>
            </a:rPr>
            <a:t>Suggest against addition of bortezomib in T-ALL</a:t>
          </a:r>
        </a:p>
      </dsp:txBody>
      <dsp:txXfrm>
        <a:off x="3556280" y="14427"/>
        <a:ext cx="7545571" cy="1367437"/>
      </dsp:txXfrm>
    </dsp:sp>
    <dsp:sp modelId="{0EDD703D-583A-4F4E-9FA6-E8F5195C92D7}">
      <dsp:nvSpPr>
        <dsp:cNvPr id="0" name=""/>
        <dsp:cNvSpPr/>
      </dsp:nvSpPr>
      <dsp:spPr>
        <a:xfrm>
          <a:off x="5423" y="2501043"/>
          <a:ext cx="2774107" cy="54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tx1">
                  <a:lumMod val="49000"/>
                  <a:lumOff val="51000"/>
                </a:schemeClr>
              </a:solidFill>
              <a:latin typeface="Calibri"/>
            </a:rPr>
            <a:t>T-LBL/</a:t>
          </a:r>
          <a:r>
            <a:rPr lang="en-US" sz="2800" b="1" kern="1200" dirty="0" err="1">
              <a:solidFill>
                <a:schemeClr val="tx1">
                  <a:lumMod val="49000"/>
                  <a:lumOff val="51000"/>
                </a:schemeClr>
              </a:solidFill>
              <a:latin typeface="Calibri"/>
            </a:rPr>
            <a:t>LLy</a:t>
          </a:r>
          <a:endParaRPr lang="en-US" sz="2800" b="1" kern="1200" dirty="0">
            <a:solidFill>
              <a:schemeClr val="tx1">
                <a:lumMod val="49000"/>
                <a:lumOff val="51000"/>
              </a:schemeClr>
            </a:solidFill>
            <a:latin typeface="Calibri"/>
          </a:endParaRPr>
        </a:p>
      </dsp:txBody>
      <dsp:txXfrm>
        <a:off x="5423" y="2501043"/>
        <a:ext cx="2774107" cy="546975"/>
      </dsp:txXfrm>
    </dsp:sp>
    <dsp:sp modelId="{24D4630D-040B-4F0B-927C-36F3A5B610D3}">
      <dsp:nvSpPr>
        <dsp:cNvPr id="0" name=""/>
        <dsp:cNvSpPr/>
      </dsp:nvSpPr>
      <dsp:spPr>
        <a:xfrm>
          <a:off x="2779530" y="1475465"/>
          <a:ext cx="554821" cy="2598131"/>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BECCB-6B91-4C4E-956C-7ACA23BDDD5C}">
      <dsp:nvSpPr>
        <dsp:cNvPr id="0" name=""/>
        <dsp:cNvSpPr/>
      </dsp:nvSpPr>
      <dsp:spPr>
        <a:xfrm>
          <a:off x="3556280" y="1475465"/>
          <a:ext cx="7545571" cy="259813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rtl="0">
            <a:lnSpc>
              <a:spcPct val="90000"/>
            </a:lnSpc>
            <a:spcBef>
              <a:spcPct val="0"/>
            </a:spcBef>
            <a:spcAft>
              <a:spcPct val="15000"/>
            </a:spcAft>
            <a:buChar char="•"/>
          </a:pPr>
          <a:r>
            <a:rPr lang="en-US" sz="2600" b="0" kern="1200" dirty="0">
              <a:solidFill>
                <a:schemeClr val="tx1">
                  <a:lumMod val="49000"/>
                  <a:lumOff val="51000"/>
                </a:schemeClr>
              </a:solidFill>
              <a:latin typeface="Calibri"/>
            </a:rPr>
            <a:t>Improved EFS (RR=1.12, 95C%CI, 1.01-1.27) and OS (RR=1.13, 95%CI, 1.03-1.24) with bortezomib </a:t>
          </a:r>
        </a:p>
        <a:p>
          <a:pPr marL="228600" lvl="1" indent="-228600" algn="l" defTabSz="1155700" rtl="0">
            <a:lnSpc>
              <a:spcPct val="90000"/>
            </a:lnSpc>
            <a:spcBef>
              <a:spcPct val="0"/>
            </a:spcBef>
            <a:spcAft>
              <a:spcPct val="15000"/>
            </a:spcAft>
            <a:buChar char="•"/>
          </a:pPr>
          <a:r>
            <a:rPr lang="en-US" sz="2600" b="0" kern="1200" dirty="0">
              <a:solidFill>
                <a:schemeClr val="tx1">
                  <a:lumMod val="49000"/>
                  <a:lumOff val="51000"/>
                </a:schemeClr>
              </a:solidFill>
              <a:latin typeface="Calibri"/>
            </a:rPr>
            <a:t>No panel recommendation for or against bortezomib for AYAs </a:t>
          </a:r>
        </a:p>
        <a:p>
          <a:pPr marL="457200" lvl="2" indent="-228600" algn="l" defTabSz="1155700" rtl="0">
            <a:lnSpc>
              <a:spcPct val="90000"/>
            </a:lnSpc>
            <a:spcBef>
              <a:spcPct val="0"/>
            </a:spcBef>
            <a:spcAft>
              <a:spcPct val="15000"/>
            </a:spcAft>
            <a:buChar char="•"/>
          </a:pPr>
          <a:r>
            <a:rPr lang="en-US" sz="2600" b="0" kern="1200" dirty="0">
              <a:solidFill>
                <a:schemeClr val="tx1">
                  <a:lumMod val="49000"/>
                  <a:lumOff val="51000"/>
                </a:schemeClr>
              </a:solidFill>
              <a:latin typeface="Calibri"/>
            </a:rPr>
            <a:t>Only ~20% of patients &gt;16 years.</a:t>
          </a:r>
        </a:p>
        <a:p>
          <a:pPr marL="457200" lvl="2" indent="-228600" algn="l" defTabSz="1155700">
            <a:lnSpc>
              <a:spcPct val="90000"/>
            </a:lnSpc>
            <a:spcBef>
              <a:spcPct val="0"/>
            </a:spcBef>
            <a:spcAft>
              <a:spcPct val="15000"/>
            </a:spcAft>
            <a:buChar char="•"/>
          </a:pPr>
          <a:r>
            <a:rPr lang="en-US" sz="2600" b="0" kern="1200" dirty="0">
              <a:solidFill>
                <a:schemeClr val="tx1">
                  <a:lumMod val="49000"/>
                  <a:lumOff val="51000"/>
                </a:schemeClr>
              </a:solidFill>
              <a:latin typeface="Calibri"/>
            </a:rPr>
            <a:t>Possible benefit in the youngest adolescents.</a:t>
          </a:r>
          <a:endParaRPr lang="en-US" sz="2600" kern="1200" dirty="0">
            <a:solidFill>
              <a:schemeClr val="tx1">
                <a:lumMod val="49000"/>
                <a:lumOff val="51000"/>
              </a:schemeClr>
            </a:solidFill>
          </a:endParaRPr>
        </a:p>
      </dsp:txBody>
      <dsp:txXfrm>
        <a:off x="3556280" y="1475465"/>
        <a:ext cx="7545571" cy="25981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9EE7-B8F9-4643-89B7-3833AD1220FB}">
      <dsp:nvSpPr>
        <dsp:cNvPr id="0" name=""/>
        <dsp:cNvSpPr/>
      </dsp:nvSpPr>
      <dsp:spPr>
        <a:xfrm>
          <a:off x="0" y="18039"/>
          <a:ext cx="2859204"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tx1">
                  <a:lumMod val="49000"/>
                  <a:lumOff val="51000"/>
                </a:schemeClr>
              </a:solidFill>
            </a:rPr>
            <a:t>Neurocognitive Function</a:t>
          </a:r>
        </a:p>
      </dsp:txBody>
      <dsp:txXfrm>
        <a:off x="0" y="18039"/>
        <a:ext cx="2859204" cy="712800"/>
      </dsp:txXfrm>
    </dsp:sp>
    <dsp:sp modelId="{A784EA54-579C-42CB-AC0E-413B959F2D51}">
      <dsp:nvSpPr>
        <dsp:cNvPr id="0" name=""/>
        <dsp:cNvSpPr/>
      </dsp:nvSpPr>
      <dsp:spPr>
        <a:xfrm>
          <a:off x="2859204" y="18039"/>
          <a:ext cx="571840" cy="7128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10646-6887-414D-8859-40632AEBF62C}">
      <dsp:nvSpPr>
        <dsp:cNvPr id="0" name=""/>
        <dsp:cNvSpPr/>
      </dsp:nvSpPr>
      <dsp:spPr>
        <a:xfrm>
          <a:off x="3659781" y="18039"/>
          <a:ext cx="7777036" cy="7128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solidFill>
                <a:schemeClr val="tx1">
                  <a:lumMod val="49000"/>
                  <a:lumOff val="51000"/>
                </a:schemeClr>
              </a:solidFill>
            </a:rPr>
            <a:t>Neurocognitive function was not found to be meaningfully different between treatment arms in triple vs. single IT therapy comparison</a:t>
          </a:r>
          <a:endParaRPr lang="en-US" sz="1800" b="1" kern="1200" dirty="0">
            <a:solidFill>
              <a:schemeClr val="tx1">
                <a:lumMod val="49000"/>
                <a:lumOff val="51000"/>
              </a:schemeClr>
            </a:solidFill>
          </a:endParaRPr>
        </a:p>
      </dsp:txBody>
      <dsp:txXfrm>
        <a:off x="3659781" y="18039"/>
        <a:ext cx="7777036" cy="712800"/>
      </dsp:txXfrm>
    </dsp:sp>
    <dsp:sp modelId="{9D78DA8A-A67F-4D0D-9397-2C58DF567E11}">
      <dsp:nvSpPr>
        <dsp:cNvPr id="0" name=""/>
        <dsp:cNvSpPr/>
      </dsp:nvSpPr>
      <dsp:spPr>
        <a:xfrm>
          <a:off x="0" y="860439"/>
          <a:ext cx="2859204"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tx1">
                  <a:lumMod val="49000"/>
                  <a:lumOff val="51000"/>
                </a:schemeClr>
              </a:solidFill>
            </a:rPr>
            <a:t>Sedation/Anesthesia</a:t>
          </a:r>
        </a:p>
      </dsp:txBody>
      <dsp:txXfrm>
        <a:off x="0" y="860439"/>
        <a:ext cx="2859204" cy="712800"/>
      </dsp:txXfrm>
    </dsp:sp>
    <dsp:sp modelId="{11293F02-7347-45BE-857B-F0C33595C634}">
      <dsp:nvSpPr>
        <dsp:cNvPr id="0" name=""/>
        <dsp:cNvSpPr/>
      </dsp:nvSpPr>
      <dsp:spPr>
        <a:xfrm>
          <a:off x="2859204" y="860439"/>
          <a:ext cx="571840" cy="7128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68A2A-BC39-4FCD-BD7D-DA1D579616B4}">
      <dsp:nvSpPr>
        <dsp:cNvPr id="0" name=""/>
        <dsp:cNvSpPr/>
      </dsp:nvSpPr>
      <dsp:spPr>
        <a:xfrm>
          <a:off x="3659781" y="860439"/>
          <a:ext cx="7777036" cy="7128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solidFill>
                <a:schemeClr val="tx1">
                  <a:lumMod val="49000"/>
                  <a:lumOff val="51000"/>
                </a:schemeClr>
              </a:solidFill>
            </a:rPr>
            <a:t>The consequences of sedation/anesthesia needed for CNS prophylaxis in younger AYAs were not captured</a:t>
          </a:r>
          <a:endParaRPr lang="en-US" sz="1800" b="0" kern="1200" dirty="0">
            <a:solidFill>
              <a:schemeClr val="tx1">
                <a:lumMod val="49000"/>
                <a:lumOff val="51000"/>
              </a:schemeClr>
            </a:solidFill>
          </a:endParaRPr>
        </a:p>
      </dsp:txBody>
      <dsp:txXfrm>
        <a:off x="3659781" y="860439"/>
        <a:ext cx="7777036" cy="712800"/>
      </dsp:txXfrm>
    </dsp:sp>
    <dsp:sp modelId="{4FDFEF59-95B6-4E2C-A78C-9B1E18470C07}">
      <dsp:nvSpPr>
        <dsp:cNvPr id="0" name=""/>
        <dsp:cNvSpPr/>
      </dsp:nvSpPr>
      <dsp:spPr>
        <a:xfrm>
          <a:off x="0" y="1702839"/>
          <a:ext cx="2859204"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tx1">
                  <a:lumMod val="49000"/>
                  <a:lumOff val="51000"/>
                </a:schemeClr>
              </a:solidFill>
            </a:rPr>
            <a:t>Arachnoiditis</a:t>
          </a:r>
        </a:p>
      </dsp:txBody>
      <dsp:txXfrm>
        <a:off x="0" y="1702839"/>
        <a:ext cx="2859204" cy="712800"/>
      </dsp:txXfrm>
    </dsp:sp>
    <dsp:sp modelId="{23C764CD-6FA7-417C-BF0F-E987C77CFF57}">
      <dsp:nvSpPr>
        <dsp:cNvPr id="0" name=""/>
        <dsp:cNvSpPr/>
      </dsp:nvSpPr>
      <dsp:spPr>
        <a:xfrm>
          <a:off x="2859204" y="1702839"/>
          <a:ext cx="571840" cy="7128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1B425-3C07-4151-A491-5A7B2783243C}">
      <dsp:nvSpPr>
        <dsp:cNvPr id="0" name=""/>
        <dsp:cNvSpPr/>
      </dsp:nvSpPr>
      <dsp:spPr>
        <a:xfrm>
          <a:off x="3659781" y="1702839"/>
          <a:ext cx="7777036" cy="7128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solidFill>
                <a:schemeClr val="tx1">
                  <a:lumMod val="49000"/>
                  <a:lumOff val="51000"/>
                </a:schemeClr>
              </a:solidFill>
            </a:rPr>
            <a:t>Arachnoiditis as an AE of IT therapy is recognized, and addition of hydrocortisone is a reasonable long-standing practice </a:t>
          </a:r>
        </a:p>
      </dsp:txBody>
      <dsp:txXfrm>
        <a:off x="3659781" y="1702839"/>
        <a:ext cx="7777036" cy="712800"/>
      </dsp:txXfrm>
    </dsp:sp>
    <dsp:sp modelId="{09A6437F-1321-48A3-871E-6DC480943AE7}">
      <dsp:nvSpPr>
        <dsp:cNvPr id="0" name=""/>
        <dsp:cNvSpPr/>
      </dsp:nvSpPr>
      <dsp:spPr>
        <a:xfrm>
          <a:off x="0" y="2545239"/>
          <a:ext cx="2859204"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tx1">
                  <a:lumMod val="49000"/>
                  <a:lumOff val="51000"/>
                </a:schemeClr>
              </a:solidFill>
            </a:rPr>
            <a:t>Toxicity</a:t>
          </a:r>
        </a:p>
      </dsp:txBody>
      <dsp:txXfrm>
        <a:off x="0" y="2545239"/>
        <a:ext cx="2859204" cy="712800"/>
      </dsp:txXfrm>
    </dsp:sp>
    <dsp:sp modelId="{60D276FD-C98A-4B3A-AA66-650064357517}">
      <dsp:nvSpPr>
        <dsp:cNvPr id="0" name=""/>
        <dsp:cNvSpPr/>
      </dsp:nvSpPr>
      <dsp:spPr>
        <a:xfrm>
          <a:off x="2859204" y="2545239"/>
          <a:ext cx="571840" cy="7128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D1BA9-7E5D-4424-8E38-D81A6320A790}">
      <dsp:nvSpPr>
        <dsp:cNvPr id="0" name=""/>
        <dsp:cNvSpPr/>
      </dsp:nvSpPr>
      <dsp:spPr>
        <a:xfrm>
          <a:off x="3659781" y="2545239"/>
          <a:ext cx="7777036" cy="7128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solidFill>
                <a:schemeClr val="tx1">
                  <a:lumMod val="49000"/>
                  <a:lumOff val="51000"/>
                </a:schemeClr>
              </a:solidFill>
            </a:rPr>
            <a:t>Current radiation doses and protocols may result in different toxicity rates than documented in older studies</a:t>
          </a:r>
          <a:endParaRPr lang="en-US" sz="1800" b="1" kern="1200" dirty="0">
            <a:solidFill>
              <a:schemeClr val="tx1">
                <a:lumMod val="49000"/>
                <a:lumOff val="51000"/>
              </a:schemeClr>
            </a:solidFill>
          </a:endParaRPr>
        </a:p>
      </dsp:txBody>
      <dsp:txXfrm>
        <a:off x="3659781" y="2545239"/>
        <a:ext cx="7777036" cy="7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9EE7-B8F9-4643-89B7-3833AD1220FB}">
      <dsp:nvSpPr>
        <dsp:cNvPr id="0" name=""/>
        <dsp:cNvSpPr/>
      </dsp:nvSpPr>
      <dsp:spPr>
        <a:xfrm>
          <a:off x="0" y="111964"/>
          <a:ext cx="2778918"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AT Replacement</a:t>
          </a:r>
        </a:p>
      </dsp:txBody>
      <dsp:txXfrm>
        <a:off x="0" y="111964"/>
        <a:ext cx="2778918" cy="455400"/>
      </dsp:txXfrm>
    </dsp:sp>
    <dsp:sp modelId="{A784EA54-579C-42CB-AC0E-413B959F2D51}">
      <dsp:nvSpPr>
        <dsp:cNvPr id="0" name=""/>
        <dsp:cNvSpPr/>
      </dsp:nvSpPr>
      <dsp:spPr>
        <a:xfrm>
          <a:off x="2778918" y="26577"/>
          <a:ext cx="555783" cy="626175"/>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10646-6887-414D-8859-40632AEBF62C}">
      <dsp:nvSpPr>
        <dsp:cNvPr id="0" name=""/>
        <dsp:cNvSpPr/>
      </dsp:nvSpPr>
      <dsp:spPr>
        <a:xfrm>
          <a:off x="3557015" y="26577"/>
          <a:ext cx="7558659" cy="626175"/>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dirty="0">
              <a:solidFill>
                <a:srgbClr val="7F7F7F"/>
              </a:solidFill>
            </a:rPr>
            <a:t>AT replacement reduced VTE</a:t>
          </a:r>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solidFill>
                <a:srgbClr val="7F7F7F"/>
              </a:solidFill>
            </a:rPr>
            <a:t>Pooled data from 3 studies, RR 0.57 (95% CI: 0.35-0.92)</a:t>
          </a:r>
        </a:p>
      </dsp:txBody>
      <dsp:txXfrm>
        <a:off x="3557015" y="26577"/>
        <a:ext cx="7558659" cy="626175"/>
      </dsp:txXfrm>
    </dsp:sp>
    <dsp:sp modelId="{9D78DA8A-A67F-4D0D-9397-2C58DF567E11}">
      <dsp:nvSpPr>
        <dsp:cNvPr id="0" name=""/>
        <dsp:cNvSpPr/>
      </dsp:nvSpPr>
      <dsp:spPr>
        <a:xfrm>
          <a:off x="0" y="820939"/>
          <a:ext cx="2778918"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FFP Replacement</a:t>
          </a:r>
        </a:p>
      </dsp:txBody>
      <dsp:txXfrm>
        <a:off x="0" y="820939"/>
        <a:ext cx="2778918" cy="455400"/>
      </dsp:txXfrm>
    </dsp:sp>
    <dsp:sp modelId="{11293F02-7347-45BE-857B-F0C33595C634}">
      <dsp:nvSpPr>
        <dsp:cNvPr id="0" name=""/>
        <dsp:cNvSpPr/>
      </dsp:nvSpPr>
      <dsp:spPr>
        <a:xfrm>
          <a:off x="2778918" y="735552"/>
          <a:ext cx="555783" cy="626175"/>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68A2A-BC39-4FCD-BD7D-DA1D579616B4}">
      <dsp:nvSpPr>
        <dsp:cNvPr id="0" name=""/>
        <dsp:cNvSpPr/>
      </dsp:nvSpPr>
      <dsp:spPr>
        <a:xfrm>
          <a:off x="3557015" y="735552"/>
          <a:ext cx="7558659" cy="626175"/>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dirty="0">
              <a:solidFill>
                <a:srgbClr val="7F7F7F"/>
              </a:solidFill>
            </a:rPr>
            <a:t>No difference in VTE with FFP replacement </a:t>
          </a:r>
          <a:r>
            <a:rPr lang="en-US" sz="1800" b="0" kern="1200" dirty="0">
              <a:solidFill>
                <a:srgbClr val="7F7F7F"/>
              </a:solidFill>
            </a:rPr>
            <a:t>compared to no prophylaxis </a:t>
          </a:r>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solidFill>
                <a:srgbClr val="7F7F7F"/>
              </a:solidFill>
            </a:rPr>
            <a:t>3 studies, RR 0.62 (95% CI: 0.12-3.32)</a:t>
          </a:r>
        </a:p>
      </dsp:txBody>
      <dsp:txXfrm>
        <a:off x="3557015" y="735552"/>
        <a:ext cx="7558659" cy="626175"/>
      </dsp:txXfrm>
    </dsp:sp>
    <dsp:sp modelId="{4FDFEF59-95B6-4E2C-A78C-9B1E18470C07}">
      <dsp:nvSpPr>
        <dsp:cNvPr id="0" name=""/>
        <dsp:cNvSpPr/>
      </dsp:nvSpPr>
      <dsp:spPr>
        <a:xfrm>
          <a:off x="0" y="1444527"/>
          <a:ext cx="2778918" cy="668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Cryoprecipitate Repletion</a:t>
          </a:r>
        </a:p>
      </dsp:txBody>
      <dsp:txXfrm>
        <a:off x="0" y="1444527"/>
        <a:ext cx="2778918" cy="668868"/>
      </dsp:txXfrm>
    </dsp:sp>
    <dsp:sp modelId="{23C764CD-6FA7-417C-BF0F-E987C77CFF57}">
      <dsp:nvSpPr>
        <dsp:cNvPr id="0" name=""/>
        <dsp:cNvSpPr/>
      </dsp:nvSpPr>
      <dsp:spPr>
        <a:xfrm>
          <a:off x="2778918" y="1444527"/>
          <a:ext cx="555783" cy="668868"/>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1B425-3C07-4151-A491-5A7B2783243C}">
      <dsp:nvSpPr>
        <dsp:cNvPr id="0" name=""/>
        <dsp:cNvSpPr/>
      </dsp:nvSpPr>
      <dsp:spPr>
        <a:xfrm>
          <a:off x="3557015" y="1444527"/>
          <a:ext cx="7558659" cy="668868"/>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None/>
          </a:pPr>
          <a:r>
            <a:rPr lang="en-US" sz="1800" b="1" kern="1200" dirty="0">
              <a:solidFill>
                <a:srgbClr val="7F7F7F"/>
              </a:solidFill>
              <a:latin typeface="Calibri"/>
            </a:rPr>
            <a:t>No significant difference in VTE with cryoprecipitate repletion </a:t>
          </a:r>
          <a:r>
            <a:rPr lang="en-US" sz="1800" b="0" kern="1200" dirty="0">
              <a:solidFill>
                <a:srgbClr val="7F7F7F"/>
              </a:solidFill>
              <a:latin typeface="Calibri"/>
            </a:rPr>
            <a:t>vs. no prophylaxis in induction</a:t>
          </a:r>
          <a:endParaRPr lang="en-US" sz="1800" kern="1200" dirty="0">
            <a:solidFill>
              <a:srgbClr val="7F7F7F"/>
            </a:solidFill>
          </a:endParaRPr>
        </a:p>
      </dsp:txBody>
      <dsp:txXfrm>
        <a:off x="3557015" y="1444527"/>
        <a:ext cx="7558659" cy="668868"/>
      </dsp:txXfrm>
    </dsp:sp>
    <dsp:sp modelId="{09A6437F-1321-48A3-871E-6DC480943AE7}">
      <dsp:nvSpPr>
        <dsp:cNvPr id="0" name=""/>
        <dsp:cNvSpPr/>
      </dsp:nvSpPr>
      <dsp:spPr>
        <a:xfrm>
          <a:off x="0" y="2495052"/>
          <a:ext cx="2778918"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LMWH</a:t>
          </a:r>
        </a:p>
      </dsp:txBody>
      <dsp:txXfrm>
        <a:off x="0" y="2495052"/>
        <a:ext cx="2778918" cy="455400"/>
      </dsp:txXfrm>
    </dsp:sp>
    <dsp:sp modelId="{60D276FD-C98A-4B3A-AA66-650064357517}">
      <dsp:nvSpPr>
        <dsp:cNvPr id="0" name=""/>
        <dsp:cNvSpPr/>
      </dsp:nvSpPr>
      <dsp:spPr>
        <a:xfrm>
          <a:off x="2778918" y="2196196"/>
          <a:ext cx="555783" cy="1053112"/>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D1BA9-7E5D-4424-8E38-D81A6320A790}">
      <dsp:nvSpPr>
        <dsp:cNvPr id="0" name=""/>
        <dsp:cNvSpPr/>
      </dsp:nvSpPr>
      <dsp:spPr>
        <a:xfrm>
          <a:off x="3557015" y="2196196"/>
          <a:ext cx="7558659" cy="1053112"/>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b="1" kern="1200" dirty="0">
              <a:solidFill>
                <a:srgbClr val="7F7F7F"/>
              </a:solidFill>
            </a:rPr>
            <a:t>Enoxaparin (LMWH) reduced VTE </a:t>
          </a:r>
          <a:r>
            <a:rPr lang="en-US" sz="1800" kern="1200" dirty="0">
              <a:solidFill>
                <a:srgbClr val="7F7F7F"/>
              </a:solidFill>
            </a:rPr>
            <a:t>compared to no prophylaxis </a:t>
          </a:r>
          <a:endParaRPr lang="en-US" sz="1800" b="1" kern="1200" dirty="0">
            <a:solidFill>
              <a:srgbClr val="7F7F7F"/>
            </a:solidFill>
          </a:endParaRPr>
        </a:p>
        <a:p>
          <a:pPr marL="228600" lvl="2" indent="-114300" algn="l" defTabSz="622300">
            <a:lnSpc>
              <a:spcPct val="90000"/>
            </a:lnSpc>
            <a:spcBef>
              <a:spcPct val="0"/>
            </a:spcBef>
            <a:spcAft>
              <a:spcPct val="15000"/>
            </a:spcAft>
            <a:buChar char="•"/>
          </a:pPr>
          <a:r>
            <a:rPr lang="en-US" sz="1400" kern="1200" dirty="0">
              <a:solidFill>
                <a:srgbClr val="7F7F7F"/>
              </a:solidFill>
            </a:rPr>
            <a:t>2 pooled studies, RR: 0.54 (95% CI: 0.36-0.83).</a:t>
          </a:r>
          <a:endParaRPr lang="en-US" sz="1400" kern="1200" baseline="30000" dirty="0">
            <a:solidFill>
              <a:srgbClr val="7F7F7F"/>
            </a:solidFill>
          </a:endParaRPr>
        </a:p>
        <a:p>
          <a:pPr marL="342900" lvl="3" indent="-114300" algn="l" defTabSz="622300" rtl="0">
            <a:lnSpc>
              <a:spcPct val="90000"/>
            </a:lnSpc>
            <a:spcBef>
              <a:spcPct val="0"/>
            </a:spcBef>
            <a:spcAft>
              <a:spcPct val="15000"/>
            </a:spcAft>
            <a:buChar char="•"/>
          </a:pPr>
          <a:r>
            <a:rPr lang="en-US" sz="1400" kern="1200" dirty="0">
              <a:solidFill>
                <a:srgbClr val="7F7F7F"/>
              </a:solidFill>
              <a:latin typeface="Calibri"/>
            </a:rPr>
            <a:t>In one RCT, enoxaparin was superior to unfractionated</a:t>
          </a:r>
          <a:r>
            <a:rPr lang="en-US" sz="1400" kern="1200" dirty="0">
              <a:solidFill>
                <a:srgbClr val="7F7F7F"/>
              </a:solidFill>
            </a:rPr>
            <a:t> heparin (UFH) for VTE prophylaxis, RR 0.37 (95% CI: 0.14-0.96).</a:t>
          </a:r>
        </a:p>
      </dsp:txBody>
      <dsp:txXfrm>
        <a:off x="3557015" y="2196196"/>
        <a:ext cx="7558659" cy="1053112"/>
      </dsp:txXfrm>
    </dsp:sp>
    <dsp:sp modelId="{8E8A403E-71FD-46BC-B951-78274D6F2FF4}">
      <dsp:nvSpPr>
        <dsp:cNvPr id="0" name=""/>
        <dsp:cNvSpPr/>
      </dsp:nvSpPr>
      <dsp:spPr>
        <a:xfrm>
          <a:off x="0" y="3424611"/>
          <a:ext cx="2778918"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Apixaban</a:t>
          </a:r>
        </a:p>
      </dsp:txBody>
      <dsp:txXfrm>
        <a:off x="0" y="3424611"/>
        <a:ext cx="2778918" cy="455400"/>
      </dsp:txXfrm>
    </dsp:sp>
    <dsp:sp modelId="{35FB47A4-2E38-4A77-A29D-570DE875C915}">
      <dsp:nvSpPr>
        <dsp:cNvPr id="0" name=""/>
        <dsp:cNvSpPr/>
      </dsp:nvSpPr>
      <dsp:spPr>
        <a:xfrm>
          <a:off x="2778918" y="3332108"/>
          <a:ext cx="555783" cy="640406"/>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6EFDF-5FD7-43C0-ABC2-76EA5878C4FE}">
      <dsp:nvSpPr>
        <dsp:cNvPr id="0" name=""/>
        <dsp:cNvSpPr/>
      </dsp:nvSpPr>
      <dsp:spPr>
        <a:xfrm>
          <a:off x="3557015" y="3332108"/>
          <a:ext cx="7558659" cy="640406"/>
        </a:xfrm>
        <a:prstGeom prst="rect">
          <a:avLst/>
        </a:prstGeom>
        <a:solidFill>
          <a:srgbClr val="F5F5F5"/>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None/>
          </a:pPr>
          <a:r>
            <a:rPr lang="en-US" sz="1800" kern="1200" dirty="0">
              <a:solidFill>
                <a:srgbClr val="7F7F7F"/>
              </a:solidFill>
            </a:rPr>
            <a:t>In one RCT there was a </a:t>
          </a:r>
          <a:r>
            <a:rPr lang="en-US" sz="1800" b="1" kern="1200" dirty="0">
              <a:solidFill>
                <a:srgbClr val="7F7F7F"/>
              </a:solidFill>
            </a:rPr>
            <a:t>trend towards reduced risk of VTE with apixaban,</a:t>
          </a:r>
          <a:r>
            <a:rPr lang="en-US" sz="1800" kern="1200" dirty="0">
              <a:solidFill>
                <a:srgbClr val="7F7F7F"/>
              </a:solidFill>
            </a:rPr>
            <a:t> but this did not reach statistical significance.</a:t>
          </a:r>
          <a:endParaRPr lang="en-US" sz="1800" b="1" kern="1200" dirty="0">
            <a:solidFill>
              <a:srgbClr val="7F7F7F"/>
            </a:solidFill>
          </a:endParaRPr>
        </a:p>
      </dsp:txBody>
      <dsp:txXfrm>
        <a:off x="3557015" y="3332108"/>
        <a:ext cx="7558659" cy="640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F9EF-70CA-4267-83D1-6C78031319BB}">
      <dsp:nvSpPr>
        <dsp:cNvPr id="0" name=""/>
        <dsp:cNvSpPr/>
      </dsp:nvSpPr>
      <dsp:spPr>
        <a:xfrm>
          <a:off x="2608752" y="470011"/>
          <a:ext cx="9610094" cy="2460076"/>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11287-27AF-4FD6-B0C7-0A2185FFF51C}">
      <dsp:nvSpPr>
        <dsp:cNvPr id="0" name=""/>
        <dsp:cNvSpPr/>
      </dsp:nvSpPr>
      <dsp:spPr>
        <a:xfrm>
          <a:off x="7034077" y="730946"/>
          <a:ext cx="609" cy="1938241"/>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4DDEBD-DF7A-469E-873A-B7832E5FAE0E}">
      <dsp:nvSpPr>
        <dsp:cNvPr id="0" name=""/>
        <dsp:cNvSpPr/>
      </dsp:nvSpPr>
      <dsp:spPr>
        <a:xfrm>
          <a:off x="3277493" y="656398"/>
          <a:ext cx="3192632" cy="2087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solidFill>
                <a:srgbClr val="7F7F7F"/>
              </a:solidFill>
            </a:rPr>
            <a:t>Improvement in RFS and OS with blinatumomab </a:t>
          </a:r>
          <a:r>
            <a:rPr lang="en-US" sz="1900" kern="1200" dirty="0">
              <a:solidFill>
                <a:srgbClr val="7F7F7F"/>
              </a:solidFill>
            </a:rPr>
            <a:t>+ chemotherapy backbone. </a:t>
          </a:r>
          <a:endParaRPr lang="en-US" sz="1900" b="0" kern="1200" dirty="0">
            <a:solidFill>
              <a:srgbClr val="7F7F7F"/>
            </a:solidFill>
          </a:endParaRPr>
        </a:p>
      </dsp:txBody>
      <dsp:txXfrm>
        <a:off x="3277493" y="656398"/>
        <a:ext cx="3192632" cy="2087337"/>
      </dsp:txXfrm>
    </dsp:sp>
    <dsp:sp modelId="{03014D4B-A3DB-415B-8329-4FFE58B9852A}">
      <dsp:nvSpPr>
        <dsp:cNvPr id="0" name=""/>
        <dsp:cNvSpPr/>
      </dsp:nvSpPr>
      <dsp:spPr>
        <a:xfrm>
          <a:off x="7340512" y="649114"/>
          <a:ext cx="4765715" cy="2087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solidFill>
                <a:srgbClr val="7F7F7F"/>
              </a:solidFill>
            </a:rPr>
            <a:t>Toxicities include cytokine release syndrome, neurotoxicity, and the development of hypogammaglobulinemia.</a:t>
          </a:r>
        </a:p>
        <a:p>
          <a:pPr marL="114300" lvl="1" indent="-114300" algn="l" defTabSz="666750">
            <a:lnSpc>
              <a:spcPct val="90000"/>
            </a:lnSpc>
            <a:spcBef>
              <a:spcPct val="0"/>
            </a:spcBef>
            <a:spcAft>
              <a:spcPct val="15000"/>
            </a:spcAft>
            <a:buNone/>
          </a:pPr>
          <a:r>
            <a:rPr lang="en-US" sz="1500" kern="1200" dirty="0">
              <a:solidFill>
                <a:srgbClr val="7F7F7F"/>
              </a:solidFill>
            </a:rPr>
            <a:t>While toxicities are manageable, blinatumomab can be associated with increased cost, need for hospitalization for its initiation, requirement for a 4-week infusion, and potentially an increased overall duration of therapy. </a:t>
          </a:r>
        </a:p>
      </dsp:txBody>
      <dsp:txXfrm>
        <a:off x="7340512" y="649114"/>
        <a:ext cx="4765715" cy="2087337"/>
      </dsp:txXfrm>
    </dsp:sp>
    <dsp:sp modelId="{9AF3B1D4-0437-4F47-8AA1-501DA4D6BC2A}">
      <dsp:nvSpPr>
        <dsp:cNvPr id="0" name=""/>
        <dsp:cNvSpPr/>
      </dsp:nvSpPr>
      <dsp:spPr>
        <a:xfrm rot="16200000">
          <a:off x="626597" y="1132103"/>
          <a:ext cx="2683719" cy="762437"/>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rtl="0">
            <a:lnSpc>
              <a:spcPct val="90000"/>
            </a:lnSpc>
            <a:spcBef>
              <a:spcPct val="0"/>
            </a:spcBef>
            <a:spcAft>
              <a:spcPct val="35000"/>
            </a:spcAft>
            <a:buNone/>
          </a:pPr>
          <a:r>
            <a:rPr lang="en-US" sz="1600" b="1" kern="1200" dirty="0">
              <a:solidFill>
                <a:srgbClr val="7F7F7F"/>
              </a:solidFill>
            </a:rPr>
            <a:t>Benefits</a:t>
          </a:r>
          <a:r>
            <a:rPr lang="en-US" sz="1600" b="1" kern="1200" dirty="0">
              <a:solidFill>
                <a:srgbClr val="7F7F7F"/>
              </a:solidFill>
              <a:latin typeface="Calibri"/>
            </a:rPr>
            <a:t>/Desirable effects</a:t>
          </a:r>
          <a:endParaRPr lang="en-US" sz="1600" b="1" kern="1200" dirty="0">
            <a:solidFill>
              <a:srgbClr val="7F7F7F"/>
            </a:solidFill>
          </a:endParaRPr>
        </a:p>
      </dsp:txBody>
      <dsp:txXfrm>
        <a:off x="741828" y="1438591"/>
        <a:ext cx="2453258" cy="379923"/>
      </dsp:txXfrm>
    </dsp:sp>
    <dsp:sp modelId="{C2D68D19-8741-4D7D-9C3D-7553D0D53191}">
      <dsp:nvSpPr>
        <dsp:cNvPr id="0" name=""/>
        <dsp:cNvSpPr/>
      </dsp:nvSpPr>
      <dsp:spPr>
        <a:xfrm rot="5400000">
          <a:off x="11489925" y="1311561"/>
          <a:ext cx="2683719" cy="762437"/>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b="1" kern="1200" dirty="0">
              <a:solidFill>
                <a:srgbClr val="7F7F7F"/>
              </a:solidFill>
              <a:latin typeface="Calibri"/>
            </a:rPr>
            <a:t>Harms/Undesirable</a:t>
          </a:r>
          <a:r>
            <a:rPr lang="en-US" sz="1600" b="1" kern="1200" dirty="0">
              <a:solidFill>
                <a:srgbClr val="7F7F7F"/>
              </a:solidFill>
            </a:rPr>
            <a:t> effects</a:t>
          </a:r>
        </a:p>
      </dsp:txBody>
      <dsp:txXfrm>
        <a:off x="11605156" y="1387588"/>
        <a:ext cx="2453258" cy="379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9EE7-B8F9-4643-89B7-3833AD1220FB}">
      <dsp:nvSpPr>
        <dsp:cNvPr id="0" name=""/>
        <dsp:cNvSpPr/>
      </dsp:nvSpPr>
      <dsp:spPr>
        <a:xfrm>
          <a:off x="0" y="6620"/>
          <a:ext cx="26495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t>Overall Survival</a:t>
          </a:r>
        </a:p>
      </dsp:txBody>
      <dsp:txXfrm>
        <a:off x="0" y="6620"/>
        <a:ext cx="2649500" cy="910800"/>
      </dsp:txXfrm>
    </dsp:sp>
    <dsp:sp modelId="{A784EA54-579C-42CB-AC0E-413B959F2D51}">
      <dsp:nvSpPr>
        <dsp:cNvPr id="0" name=""/>
        <dsp:cNvSpPr/>
      </dsp:nvSpPr>
      <dsp:spPr>
        <a:xfrm>
          <a:off x="2649500" y="6620"/>
          <a:ext cx="529900" cy="9108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10646-6887-414D-8859-40632AEBF62C}">
      <dsp:nvSpPr>
        <dsp:cNvPr id="0" name=""/>
        <dsp:cNvSpPr/>
      </dsp:nvSpPr>
      <dsp:spPr>
        <a:xfrm>
          <a:off x="3391360" y="6620"/>
          <a:ext cx="7206641" cy="9108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None/>
          </a:pPr>
          <a:r>
            <a:rPr lang="en-US" sz="2000" b="1" kern="1200" dirty="0">
              <a:latin typeface="Calibri"/>
            </a:rPr>
            <a:t>3.5-year superior OS: HR=0.16, 95%CI, 0.05-0.47</a:t>
          </a:r>
          <a:endParaRPr lang="en-US" sz="2000" b="1" kern="1200" dirty="0"/>
        </a:p>
        <a:p>
          <a:pPr marL="228600" lvl="1" indent="-228600" algn="l" defTabSz="889000" rtl="0">
            <a:lnSpc>
              <a:spcPct val="90000"/>
            </a:lnSpc>
            <a:spcBef>
              <a:spcPct val="0"/>
            </a:spcBef>
            <a:spcAft>
              <a:spcPct val="15000"/>
            </a:spcAft>
            <a:buChar char="•"/>
          </a:pPr>
          <a:r>
            <a:rPr lang="en-US" sz="2000" b="0" kern="1200" dirty="0">
              <a:latin typeface="Calibri"/>
            </a:rPr>
            <a:t>MRD-negative patients</a:t>
          </a:r>
        </a:p>
      </dsp:txBody>
      <dsp:txXfrm>
        <a:off x="3391360" y="6620"/>
        <a:ext cx="7206641" cy="910800"/>
      </dsp:txXfrm>
    </dsp:sp>
    <dsp:sp modelId="{9D78DA8A-A67F-4D0D-9397-2C58DF567E11}">
      <dsp:nvSpPr>
        <dsp:cNvPr id="0" name=""/>
        <dsp:cNvSpPr/>
      </dsp:nvSpPr>
      <dsp:spPr>
        <a:xfrm>
          <a:off x="0" y="1083020"/>
          <a:ext cx="26495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rtl="0">
            <a:lnSpc>
              <a:spcPct val="90000"/>
            </a:lnSpc>
            <a:spcBef>
              <a:spcPct val="0"/>
            </a:spcBef>
            <a:spcAft>
              <a:spcPct val="35000"/>
            </a:spcAft>
            <a:buNone/>
          </a:pPr>
          <a:r>
            <a:rPr lang="en-US" sz="2000" b="1" kern="1200" dirty="0">
              <a:latin typeface="Calibri"/>
            </a:rPr>
            <a:t>Disease-Free Survival</a:t>
          </a:r>
          <a:endParaRPr lang="en-US" kern="1200" dirty="0"/>
        </a:p>
      </dsp:txBody>
      <dsp:txXfrm>
        <a:off x="0" y="1083020"/>
        <a:ext cx="2649500" cy="910800"/>
      </dsp:txXfrm>
    </dsp:sp>
    <dsp:sp modelId="{11293F02-7347-45BE-857B-F0C33595C634}">
      <dsp:nvSpPr>
        <dsp:cNvPr id="0" name=""/>
        <dsp:cNvSpPr/>
      </dsp:nvSpPr>
      <dsp:spPr>
        <a:xfrm>
          <a:off x="2649500" y="1083020"/>
          <a:ext cx="529900" cy="9108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68A2A-BC39-4FCD-BD7D-DA1D579616B4}">
      <dsp:nvSpPr>
        <dsp:cNvPr id="0" name=""/>
        <dsp:cNvSpPr/>
      </dsp:nvSpPr>
      <dsp:spPr>
        <a:xfrm>
          <a:off x="3391360" y="1083020"/>
          <a:ext cx="7206641" cy="9108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None/>
          </a:pPr>
          <a:r>
            <a:rPr lang="en-US" sz="1800" b="1" kern="1200" dirty="0">
              <a:latin typeface="Calibri"/>
            </a:rPr>
            <a:t>3.5-year lower hazard of relapse/death; HR=0.53, 95%CI, 0.32-0.87</a:t>
          </a:r>
          <a:endParaRPr lang="en-US" sz="1800" b="0" kern="1200" dirty="0"/>
        </a:p>
        <a:p>
          <a:pPr marL="171450" lvl="1" indent="-171450" algn="l" defTabSz="800100" rtl="0">
            <a:lnSpc>
              <a:spcPct val="90000"/>
            </a:lnSpc>
            <a:spcBef>
              <a:spcPct val="0"/>
            </a:spcBef>
            <a:spcAft>
              <a:spcPct val="15000"/>
            </a:spcAft>
            <a:buChar char="•"/>
          </a:pPr>
          <a:r>
            <a:rPr lang="en-US" sz="1800" b="0" kern="1200" dirty="0">
              <a:latin typeface="Calibri"/>
            </a:rPr>
            <a:t>MRD-negative patients</a:t>
          </a:r>
        </a:p>
      </dsp:txBody>
      <dsp:txXfrm>
        <a:off x="3391360" y="1083020"/>
        <a:ext cx="7206641" cy="910800"/>
      </dsp:txXfrm>
    </dsp:sp>
    <dsp:sp modelId="{4FDFEF59-95B6-4E2C-A78C-9B1E18470C07}">
      <dsp:nvSpPr>
        <dsp:cNvPr id="0" name=""/>
        <dsp:cNvSpPr/>
      </dsp:nvSpPr>
      <dsp:spPr>
        <a:xfrm>
          <a:off x="0" y="2259038"/>
          <a:ext cx="26495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t>Relapse Free Survival</a:t>
          </a:r>
        </a:p>
      </dsp:txBody>
      <dsp:txXfrm>
        <a:off x="0" y="2259038"/>
        <a:ext cx="2649500" cy="910800"/>
      </dsp:txXfrm>
    </dsp:sp>
    <dsp:sp modelId="{23C764CD-6FA7-417C-BF0F-E987C77CFF57}">
      <dsp:nvSpPr>
        <dsp:cNvPr id="0" name=""/>
        <dsp:cNvSpPr/>
      </dsp:nvSpPr>
      <dsp:spPr>
        <a:xfrm>
          <a:off x="2649500" y="2159420"/>
          <a:ext cx="529900" cy="1110037"/>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1B425-3C07-4151-A491-5A7B2783243C}">
      <dsp:nvSpPr>
        <dsp:cNvPr id="0" name=""/>
        <dsp:cNvSpPr/>
      </dsp:nvSpPr>
      <dsp:spPr>
        <a:xfrm>
          <a:off x="3391360" y="2159420"/>
          <a:ext cx="7206641" cy="111003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None/>
          </a:pPr>
          <a:r>
            <a:rPr lang="en-US" sz="2000" b="1" kern="1200" dirty="0">
              <a:latin typeface="Calibri"/>
            </a:rPr>
            <a:t>AYA subset (n=22, 18-39 years)</a:t>
          </a:r>
          <a:endParaRPr lang="en-US" sz="2000" b="1" kern="1200" dirty="0"/>
        </a:p>
        <a:p>
          <a:pPr marL="228600" lvl="1" indent="-228600" algn="l" defTabSz="889000" rtl="0">
            <a:lnSpc>
              <a:spcPct val="90000"/>
            </a:lnSpc>
            <a:spcBef>
              <a:spcPct val="0"/>
            </a:spcBef>
            <a:spcAft>
              <a:spcPct val="15000"/>
            </a:spcAft>
            <a:buChar char="•"/>
          </a:pPr>
          <a:r>
            <a:rPr lang="en-US" sz="2000" b="0" kern="1200" dirty="0">
              <a:latin typeface="Calibri"/>
            </a:rPr>
            <a:t>3-year RFS: 77%, OS: 86%</a:t>
          </a:r>
        </a:p>
        <a:p>
          <a:pPr marL="228600" lvl="1" indent="-228600" algn="l" defTabSz="889000" rtl="0">
            <a:lnSpc>
              <a:spcPct val="90000"/>
            </a:lnSpc>
            <a:spcBef>
              <a:spcPct val="0"/>
            </a:spcBef>
            <a:spcAft>
              <a:spcPct val="15000"/>
            </a:spcAft>
            <a:buChar char="•"/>
          </a:pPr>
          <a:r>
            <a:rPr lang="en-US" sz="2000" b="0" kern="1200" dirty="0">
              <a:latin typeface="Calibri"/>
            </a:rPr>
            <a:t>MRD-negative and MRD-positive patients</a:t>
          </a:r>
        </a:p>
      </dsp:txBody>
      <dsp:txXfrm>
        <a:off x="3391360" y="2159420"/>
        <a:ext cx="7206641" cy="1110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F9EF-70CA-4267-83D1-6C78031319BB}">
      <dsp:nvSpPr>
        <dsp:cNvPr id="0" name=""/>
        <dsp:cNvSpPr/>
      </dsp:nvSpPr>
      <dsp:spPr>
        <a:xfrm>
          <a:off x="3231058" y="422752"/>
          <a:ext cx="8643811" cy="2212718"/>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11287-27AF-4FD6-B0C7-0A2185FFF51C}">
      <dsp:nvSpPr>
        <dsp:cNvPr id="0" name=""/>
        <dsp:cNvSpPr/>
      </dsp:nvSpPr>
      <dsp:spPr>
        <a:xfrm>
          <a:off x="7211422" y="657451"/>
          <a:ext cx="548" cy="1743354"/>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4DDEBD-DF7A-469E-873A-B7832E5FAE0E}">
      <dsp:nvSpPr>
        <dsp:cNvPr id="0" name=""/>
        <dsp:cNvSpPr/>
      </dsp:nvSpPr>
      <dsp:spPr>
        <a:xfrm>
          <a:off x="3832558" y="590398"/>
          <a:ext cx="2871617" cy="18774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solidFill>
                <a:srgbClr val="7F7F7F"/>
              </a:solidFill>
            </a:rPr>
            <a:t>Rituximab associated with improved EFS, </a:t>
          </a:r>
          <a:r>
            <a:rPr lang="en-US" sz="1900" b="0" kern="1200" dirty="0">
              <a:solidFill>
                <a:srgbClr val="7F7F7F"/>
              </a:solidFill>
            </a:rPr>
            <a:t>but not improved OS</a:t>
          </a:r>
        </a:p>
      </dsp:txBody>
      <dsp:txXfrm>
        <a:off x="3832558" y="590398"/>
        <a:ext cx="2871617" cy="1877458"/>
      </dsp:txXfrm>
    </dsp:sp>
    <dsp:sp modelId="{03014D4B-A3DB-415B-8329-4FFE58B9852A}">
      <dsp:nvSpPr>
        <dsp:cNvPr id="0" name=""/>
        <dsp:cNvSpPr/>
      </dsp:nvSpPr>
      <dsp:spPr>
        <a:xfrm>
          <a:off x="7317561" y="583846"/>
          <a:ext cx="4625498" cy="18774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solidFill>
                <a:srgbClr val="7F7F7F"/>
              </a:solidFill>
            </a:rPr>
            <a:t>Undesirable effects of rituximab</a:t>
          </a:r>
          <a:r>
            <a:rPr lang="en-US" sz="1900" kern="1200" dirty="0">
              <a:solidFill>
                <a:srgbClr val="7F7F7F"/>
              </a:solidFill>
            </a:rPr>
            <a:t>, including:</a:t>
          </a:r>
        </a:p>
        <a:p>
          <a:pPr marL="114300" lvl="1" indent="-114300" algn="l" defTabSz="666750">
            <a:lnSpc>
              <a:spcPct val="90000"/>
            </a:lnSpc>
            <a:spcBef>
              <a:spcPct val="0"/>
            </a:spcBef>
            <a:spcAft>
              <a:spcPct val="15000"/>
            </a:spcAft>
            <a:buChar char="•"/>
          </a:pPr>
          <a:r>
            <a:rPr lang="en-US" sz="1500" kern="1200" dirty="0">
              <a:solidFill>
                <a:srgbClr val="7F7F7F"/>
              </a:solidFill>
            </a:rPr>
            <a:t>increased risk for infection</a:t>
          </a:r>
        </a:p>
        <a:p>
          <a:pPr marL="114300" lvl="1" indent="-114300" algn="l" defTabSz="666750">
            <a:lnSpc>
              <a:spcPct val="90000"/>
            </a:lnSpc>
            <a:spcBef>
              <a:spcPct val="0"/>
            </a:spcBef>
            <a:spcAft>
              <a:spcPct val="15000"/>
            </a:spcAft>
            <a:buChar char="•"/>
          </a:pPr>
          <a:r>
            <a:rPr lang="en-US" sz="1500" kern="1200" dirty="0">
              <a:solidFill>
                <a:srgbClr val="7F7F7F"/>
              </a:solidFill>
            </a:rPr>
            <a:t>loss of vaccine efficacy</a:t>
          </a:r>
        </a:p>
        <a:p>
          <a:pPr marL="114300" lvl="1" indent="-114300" algn="l" defTabSz="666750">
            <a:lnSpc>
              <a:spcPct val="90000"/>
            </a:lnSpc>
            <a:spcBef>
              <a:spcPct val="0"/>
            </a:spcBef>
            <a:spcAft>
              <a:spcPct val="15000"/>
            </a:spcAft>
            <a:buChar char="•"/>
          </a:pPr>
          <a:r>
            <a:rPr lang="en-US" sz="1500" kern="1200" dirty="0">
              <a:solidFill>
                <a:srgbClr val="7F7F7F"/>
              </a:solidFill>
            </a:rPr>
            <a:t>infusion reactions</a:t>
          </a:r>
        </a:p>
        <a:p>
          <a:pPr marL="114300" lvl="1" indent="-114300" algn="l" defTabSz="666750">
            <a:lnSpc>
              <a:spcPct val="90000"/>
            </a:lnSpc>
            <a:spcBef>
              <a:spcPct val="0"/>
            </a:spcBef>
            <a:spcAft>
              <a:spcPct val="15000"/>
            </a:spcAft>
            <a:buChar char="•"/>
          </a:pPr>
          <a:r>
            <a:rPr lang="en-US" sz="1500" kern="1200" dirty="0">
              <a:solidFill>
                <a:srgbClr val="7F7F7F"/>
              </a:solidFill>
            </a:rPr>
            <a:t>increased cost</a:t>
          </a:r>
        </a:p>
        <a:p>
          <a:pPr marL="114300" lvl="1" indent="-114300" algn="l" defTabSz="666750">
            <a:lnSpc>
              <a:spcPct val="90000"/>
            </a:lnSpc>
            <a:spcBef>
              <a:spcPct val="0"/>
            </a:spcBef>
            <a:spcAft>
              <a:spcPct val="15000"/>
            </a:spcAft>
            <a:buChar char="•"/>
          </a:pPr>
          <a:r>
            <a:rPr lang="en-US" sz="1500" kern="1200" dirty="0">
              <a:solidFill>
                <a:srgbClr val="7F7F7F"/>
              </a:solidFill>
            </a:rPr>
            <a:t>prolonged outpatient infusion times.</a:t>
          </a:r>
        </a:p>
      </dsp:txBody>
      <dsp:txXfrm>
        <a:off x="7317561" y="583846"/>
        <a:ext cx="4625498" cy="1877458"/>
      </dsp:txXfrm>
    </dsp:sp>
    <dsp:sp modelId="{9AF3B1D4-0437-4F47-8AA1-501DA4D6BC2A}">
      <dsp:nvSpPr>
        <dsp:cNvPr id="0" name=""/>
        <dsp:cNvSpPr/>
      </dsp:nvSpPr>
      <dsp:spPr>
        <a:xfrm rot="16200000">
          <a:off x="1448206" y="1018272"/>
          <a:ext cx="2413874" cy="685775"/>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r" defTabSz="666750">
            <a:lnSpc>
              <a:spcPct val="90000"/>
            </a:lnSpc>
            <a:spcBef>
              <a:spcPct val="0"/>
            </a:spcBef>
            <a:spcAft>
              <a:spcPct val="35000"/>
            </a:spcAft>
            <a:buNone/>
          </a:pPr>
          <a:r>
            <a:rPr lang="en-US" sz="1500" b="1" kern="1200" dirty="0">
              <a:solidFill>
                <a:srgbClr val="7F7F7F"/>
              </a:solidFill>
            </a:rPr>
            <a:t>Benefits</a:t>
          </a:r>
        </a:p>
      </dsp:txBody>
      <dsp:txXfrm>
        <a:off x="1551850" y="1293943"/>
        <a:ext cx="2206586" cy="341721"/>
      </dsp:txXfrm>
    </dsp:sp>
    <dsp:sp modelId="{C2D68D19-8741-4D7D-9C3D-7553D0D53191}">
      <dsp:nvSpPr>
        <dsp:cNvPr id="0" name=""/>
        <dsp:cNvSpPr/>
      </dsp:nvSpPr>
      <dsp:spPr>
        <a:xfrm rot="5400000">
          <a:off x="11219240" y="1179685"/>
          <a:ext cx="2413874" cy="685775"/>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r" defTabSz="666750">
            <a:lnSpc>
              <a:spcPct val="90000"/>
            </a:lnSpc>
            <a:spcBef>
              <a:spcPct val="0"/>
            </a:spcBef>
            <a:spcAft>
              <a:spcPct val="35000"/>
            </a:spcAft>
            <a:buNone/>
          </a:pPr>
          <a:r>
            <a:rPr lang="en-US" sz="1500" b="1" kern="1200" dirty="0">
              <a:solidFill>
                <a:srgbClr val="7F7F7F"/>
              </a:solidFill>
            </a:rPr>
            <a:t>Undesirable effects</a:t>
          </a:r>
        </a:p>
      </dsp:txBody>
      <dsp:txXfrm>
        <a:off x="11322884" y="1248068"/>
        <a:ext cx="2206586" cy="3417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9EE7-B8F9-4643-89B7-3833AD1220FB}">
      <dsp:nvSpPr>
        <dsp:cNvPr id="0" name=""/>
        <dsp:cNvSpPr/>
      </dsp:nvSpPr>
      <dsp:spPr>
        <a:xfrm>
          <a:off x="0" y="595546"/>
          <a:ext cx="28479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Event Free Survival</a:t>
          </a:r>
        </a:p>
      </dsp:txBody>
      <dsp:txXfrm>
        <a:off x="0" y="595546"/>
        <a:ext cx="2847975" cy="1287000"/>
      </dsp:txXfrm>
    </dsp:sp>
    <dsp:sp modelId="{A784EA54-579C-42CB-AC0E-413B959F2D51}">
      <dsp:nvSpPr>
        <dsp:cNvPr id="0" name=""/>
        <dsp:cNvSpPr/>
      </dsp:nvSpPr>
      <dsp:spPr>
        <a:xfrm>
          <a:off x="2847974" y="273796"/>
          <a:ext cx="569595" cy="19305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10646-6887-414D-8859-40632AEBF62C}">
      <dsp:nvSpPr>
        <dsp:cNvPr id="0" name=""/>
        <dsp:cNvSpPr/>
      </dsp:nvSpPr>
      <dsp:spPr>
        <a:xfrm>
          <a:off x="3645407" y="273796"/>
          <a:ext cx="7746492" cy="1930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None/>
          </a:pPr>
          <a:r>
            <a:rPr lang="en-US" sz="2000" b="1" kern="1200" dirty="0">
              <a:solidFill>
                <a:srgbClr val="7F7F7F"/>
              </a:solidFill>
              <a:latin typeface="Calibri"/>
            </a:rPr>
            <a:t>One RCT</a:t>
          </a:r>
          <a:r>
            <a:rPr lang="en-US" sz="2000" b="1" kern="1200" dirty="0">
              <a:solidFill>
                <a:srgbClr val="7F7F7F"/>
              </a:solidFill>
            </a:rPr>
            <a:t> showed improvement in EFS </a:t>
          </a:r>
          <a:r>
            <a:rPr lang="en-US" sz="2000" kern="1200" dirty="0">
              <a:solidFill>
                <a:srgbClr val="7F7F7F"/>
              </a:solidFill>
            </a:rPr>
            <a:t>with addition of rituximab to chemotherapy in CD20-positive B-ALL patients</a:t>
          </a:r>
          <a:endParaRPr lang="en-US" sz="2000" b="1" kern="1200" dirty="0">
            <a:solidFill>
              <a:srgbClr val="7F7F7F"/>
            </a:solidFill>
          </a:endParaRPr>
        </a:p>
        <a:p>
          <a:pPr marL="342900" lvl="2" indent="-171450" algn="l" defTabSz="800100">
            <a:lnSpc>
              <a:spcPct val="90000"/>
            </a:lnSpc>
            <a:spcBef>
              <a:spcPct val="0"/>
            </a:spcBef>
            <a:spcAft>
              <a:spcPct val="15000"/>
            </a:spcAft>
            <a:buNone/>
          </a:pPr>
          <a:r>
            <a:rPr lang="en-US" sz="1800" kern="1200" dirty="0">
              <a:solidFill>
                <a:srgbClr val="7F7F7F"/>
              </a:solidFill>
            </a:rPr>
            <a:t>HR 0.66 (95% CI 0.45-0.98).</a:t>
          </a:r>
        </a:p>
        <a:p>
          <a:pPr marL="514350" lvl="3" indent="-171450" algn="l" defTabSz="800100">
            <a:lnSpc>
              <a:spcPct val="90000"/>
            </a:lnSpc>
            <a:spcBef>
              <a:spcPct val="0"/>
            </a:spcBef>
            <a:spcAft>
              <a:spcPct val="15000"/>
            </a:spcAft>
            <a:buNone/>
          </a:pPr>
          <a:endParaRPr lang="en-US" sz="1800" kern="1200" dirty="0">
            <a:solidFill>
              <a:srgbClr val="7F7F7F"/>
            </a:solidFill>
          </a:endParaRPr>
        </a:p>
        <a:p>
          <a:pPr marL="228600" lvl="1" indent="-228600" algn="l" defTabSz="889000" rtl="0">
            <a:lnSpc>
              <a:spcPct val="90000"/>
            </a:lnSpc>
            <a:spcBef>
              <a:spcPct val="0"/>
            </a:spcBef>
            <a:spcAft>
              <a:spcPct val="15000"/>
            </a:spcAft>
            <a:buNone/>
          </a:pPr>
          <a:r>
            <a:rPr lang="en-US" sz="2000" b="1" kern="1200" dirty="0">
              <a:solidFill>
                <a:srgbClr val="7F7F7F"/>
              </a:solidFill>
              <a:latin typeface="Calibri"/>
            </a:rPr>
            <a:t>Second RCT did not show</a:t>
          </a:r>
          <a:r>
            <a:rPr lang="en-US" sz="2000" b="1" kern="1200" dirty="0">
              <a:solidFill>
                <a:srgbClr val="7F7F7F"/>
              </a:solidFill>
            </a:rPr>
            <a:t> same benefit </a:t>
          </a:r>
        </a:p>
        <a:p>
          <a:pPr marL="342900" lvl="2" indent="-171450" algn="l" defTabSz="800100">
            <a:lnSpc>
              <a:spcPct val="90000"/>
            </a:lnSpc>
            <a:spcBef>
              <a:spcPct val="0"/>
            </a:spcBef>
            <a:spcAft>
              <a:spcPct val="15000"/>
            </a:spcAft>
            <a:buNone/>
          </a:pPr>
          <a:r>
            <a:rPr lang="en-US" sz="1800" kern="1200" dirty="0">
              <a:solidFill>
                <a:srgbClr val="7F7F7F"/>
              </a:solidFill>
            </a:rPr>
            <a:t>HR 0.89 (95% CI 0.68-1.15).</a:t>
          </a:r>
        </a:p>
      </dsp:txBody>
      <dsp:txXfrm>
        <a:off x="3645407" y="273796"/>
        <a:ext cx="7746492" cy="1930500"/>
      </dsp:txXfrm>
    </dsp:sp>
    <dsp:sp modelId="{9D78DA8A-A67F-4D0D-9397-2C58DF567E11}">
      <dsp:nvSpPr>
        <dsp:cNvPr id="0" name=""/>
        <dsp:cNvSpPr/>
      </dsp:nvSpPr>
      <dsp:spPr>
        <a:xfrm>
          <a:off x="0" y="2438296"/>
          <a:ext cx="284797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Overall Survival</a:t>
          </a:r>
        </a:p>
      </dsp:txBody>
      <dsp:txXfrm>
        <a:off x="0" y="2438296"/>
        <a:ext cx="2847975" cy="1287000"/>
      </dsp:txXfrm>
    </dsp:sp>
    <dsp:sp modelId="{11293F02-7347-45BE-857B-F0C33595C634}">
      <dsp:nvSpPr>
        <dsp:cNvPr id="0" name=""/>
        <dsp:cNvSpPr/>
      </dsp:nvSpPr>
      <dsp:spPr>
        <a:xfrm>
          <a:off x="2847974" y="2438296"/>
          <a:ext cx="569595" cy="12870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68A2A-BC39-4FCD-BD7D-DA1D579616B4}">
      <dsp:nvSpPr>
        <dsp:cNvPr id="0" name=""/>
        <dsp:cNvSpPr/>
      </dsp:nvSpPr>
      <dsp:spPr>
        <a:xfrm>
          <a:off x="3645407" y="2438296"/>
          <a:ext cx="7746492" cy="12870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en-US" sz="2000" b="1" kern="1200" dirty="0">
              <a:solidFill>
                <a:srgbClr val="7F7F7F"/>
              </a:solidFill>
            </a:rPr>
            <a:t>Neither study showed OS benefit </a:t>
          </a:r>
        </a:p>
        <a:p>
          <a:pPr marL="342900" lvl="2" indent="-171450" algn="l" defTabSz="800100" rtl="0">
            <a:lnSpc>
              <a:spcPct val="90000"/>
            </a:lnSpc>
            <a:spcBef>
              <a:spcPct val="0"/>
            </a:spcBef>
            <a:spcAft>
              <a:spcPct val="15000"/>
            </a:spcAft>
            <a:buNone/>
          </a:pPr>
          <a:r>
            <a:rPr lang="en-US" sz="1800" kern="1200" dirty="0">
              <a:solidFill>
                <a:srgbClr val="7F7F7F"/>
              </a:solidFill>
              <a:latin typeface="Calibri"/>
            </a:rPr>
            <a:t>Lower </a:t>
          </a:r>
          <a:r>
            <a:rPr lang="en-US" kern="1200" dirty="0">
              <a:solidFill>
                <a:srgbClr val="7F7F7F"/>
              </a:solidFill>
              <a:latin typeface="Calibri"/>
            </a:rPr>
            <a:t>hazard of death following </a:t>
          </a:r>
          <a:r>
            <a:rPr lang="en-US" kern="1200" dirty="0" err="1">
              <a:solidFill>
                <a:srgbClr val="7F7F7F"/>
              </a:solidFill>
              <a:latin typeface="Calibri"/>
            </a:rPr>
            <a:t>allo</a:t>
          </a:r>
          <a:r>
            <a:rPr lang="en-US" kern="1200" dirty="0">
              <a:solidFill>
                <a:srgbClr val="7F7F7F"/>
              </a:solidFill>
              <a:latin typeface="Calibri"/>
            </a:rPr>
            <a:t>-HSCT in CR1 in patients who received pre-HSCT rituximab </a:t>
          </a:r>
          <a:endParaRPr lang="en-US" kern="1200" dirty="0">
            <a:solidFill>
              <a:srgbClr val="7F7F7F"/>
            </a:solidFill>
          </a:endParaRPr>
        </a:p>
      </dsp:txBody>
      <dsp:txXfrm>
        <a:off x="3645407" y="2438296"/>
        <a:ext cx="7746492" cy="1287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853FB-F583-4A79-A674-2BD748601B2E}">
      <dsp:nvSpPr>
        <dsp:cNvPr id="0" name=""/>
        <dsp:cNvSpPr/>
      </dsp:nvSpPr>
      <dsp:spPr>
        <a:xfrm>
          <a:off x="5174" y="939202"/>
          <a:ext cx="2646913"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rtl="0">
            <a:lnSpc>
              <a:spcPct val="90000"/>
            </a:lnSpc>
            <a:spcBef>
              <a:spcPct val="0"/>
            </a:spcBef>
            <a:spcAft>
              <a:spcPct val="35000"/>
            </a:spcAft>
            <a:buNone/>
          </a:pPr>
          <a:r>
            <a:rPr lang="en-US" sz="2200" b="1" kern="1200" dirty="0">
              <a:solidFill>
                <a:srgbClr val="7F7F7F"/>
              </a:solidFill>
              <a:latin typeface="Calibri"/>
            </a:rPr>
            <a:t>Survival</a:t>
          </a:r>
        </a:p>
      </dsp:txBody>
      <dsp:txXfrm>
        <a:off x="5174" y="939202"/>
        <a:ext cx="2646913" cy="435600"/>
      </dsp:txXfrm>
    </dsp:sp>
    <dsp:sp modelId="{1EFBE67C-BB01-4C1E-912D-88A8E338CD77}">
      <dsp:nvSpPr>
        <dsp:cNvPr id="0" name=""/>
        <dsp:cNvSpPr/>
      </dsp:nvSpPr>
      <dsp:spPr>
        <a:xfrm>
          <a:off x="2652087" y="40777"/>
          <a:ext cx="529382" cy="223245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BD621-6129-4E1B-93F9-1F27135991E4}">
      <dsp:nvSpPr>
        <dsp:cNvPr id="0" name=""/>
        <dsp:cNvSpPr/>
      </dsp:nvSpPr>
      <dsp:spPr>
        <a:xfrm>
          <a:off x="3393223" y="40777"/>
          <a:ext cx="7199603" cy="2232450"/>
        </a:xfrm>
        <a:prstGeom prst="rect">
          <a:avLst/>
        </a:prstGeom>
        <a:solidFill>
          <a:srgbClr val="F5F5F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solidFill>
                <a:srgbClr val="7F7F7F"/>
              </a:solidFill>
              <a:latin typeface="Calibri"/>
            </a:rPr>
            <a:t>Lower doses</a:t>
          </a:r>
          <a:r>
            <a:rPr lang="en-US" sz="2200" b="0" kern="1200" dirty="0">
              <a:solidFill>
                <a:srgbClr val="7F7F7F"/>
              </a:solidFill>
            </a:rPr>
            <a:t> of PEG-asp </a:t>
          </a:r>
          <a:r>
            <a:rPr lang="en-US" sz="2200" b="0" kern="1200" dirty="0">
              <a:solidFill>
                <a:srgbClr val="7F7F7F"/>
              </a:solidFill>
              <a:latin typeface="Calibri"/>
            </a:rPr>
            <a:t>achieve therapeutic</a:t>
          </a:r>
          <a:r>
            <a:rPr lang="en-US" sz="2200" b="0" kern="1200" dirty="0">
              <a:solidFill>
                <a:srgbClr val="7F7F7F"/>
              </a:solidFill>
            </a:rPr>
            <a:t> asparaginase activity levels and asparagine </a:t>
          </a:r>
          <a:r>
            <a:rPr lang="en-US" sz="2200" b="0" kern="1200" dirty="0">
              <a:solidFill>
                <a:srgbClr val="7F7F7F"/>
              </a:solidFill>
              <a:latin typeface="Calibri"/>
            </a:rPr>
            <a:t>depletion</a:t>
          </a:r>
        </a:p>
        <a:p>
          <a:pPr marL="228600" lvl="1" indent="-228600" algn="l" defTabSz="977900">
            <a:lnSpc>
              <a:spcPct val="90000"/>
            </a:lnSpc>
            <a:spcBef>
              <a:spcPct val="0"/>
            </a:spcBef>
            <a:spcAft>
              <a:spcPct val="15000"/>
            </a:spcAft>
            <a:buChar char="•"/>
          </a:pPr>
          <a:r>
            <a:rPr lang="en-US" sz="2200" b="0" kern="1200" dirty="0">
              <a:solidFill>
                <a:srgbClr val="7F7F7F"/>
              </a:solidFill>
              <a:latin typeface="Calibri"/>
            </a:rPr>
            <a:t>No</a:t>
          </a:r>
          <a:r>
            <a:rPr lang="en-US" sz="2200" b="0" kern="1200" dirty="0">
              <a:solidFill>
                <a:srgbClr val="7F7F7F"/>
              </a:solidFill>
            </a:rPr>
            <a:t> significant difference in survival outcomes </a:t>
          </a:r>
          <a:r>
            <a:rPr lang="en-US" sz="2200" b="0" kern="1200" dirty="0">
              <a:solidFill>
                <a:srgbClr val="7F7F7F"/>
              </a:solidFill>
              <a:latin typeface="Calibri"/>
            </a:rPr>
            <a:t>between...</a:t>
          </a:r>
          <a:endParaRPr lang="en-US" sz="2200" kern="1200" dirty="0">
            <a:solidFill>
              <a:srgbClr val="7F7F7F"/>
            </a:solidFill>
          </a:endParaRPr>
        </a:p>
        <a:p>
          <a:pPr marL="457200" lvl="2" indent="-228600" algn="l" defTabSz="977900" rtl="0">
            <a:lnSpc>
              <a:spcPct val="90000"/>
            </a:lnSpc>
            <a:spcBef>
              <a:spcPct val="0"/>
            </a:spcBef>
            <a:spcAft>
              <a:spcPct val="15000"/>
            </a:spcAft>
            <a:buChar char="•"/>
          </a:pPr>
          <a:r>
            <a:rPr lang="en-US" sz="2200" b="0" kern="1200" dirty="0">
              <a:solidFill>
                <a:srgbClr val="7F7F7F"/>
              </a:solidFill>
              <a:latin typeface="Calibri"/>
            </a:rPr>
            <a:t>Low</a:t>
          </a:r>
          <a:r>
            <a:rPr lang="en-US" sz="2200" b="0" kern="1200" dirty="0">
              <a:solidFill>
                <a:srgbClr val="7F7F7F"/>
              </a:solidFill>
            </a:rPr>
            <a:t> dose PEG-asp (1000 IU/m2</a:t>
          </a:r>
          <a:r>
            <a:rPr lang="en-US" sz="2200" b="0" kern="1200" dirty="0">
              <a:solidFill>
                <a:srgbClr val="7F7F7F"/>
              </a:solidFill>
              <a:latin typeface="Calibri"/>
            </a:rPr>
            <a:t>)</a:t>
          </a:r>
        </a:p>
        <a:p>
          <a:pPr marL="457200" lvl="2" indent="-228600" algn="l" defTabSz="977900" rtl="0">
            <a:lnSpc>
              <a:spcPct val="90000"/>
            </a:lnSpc>
            <a:spcBef>
              <a:spcPct val="0"/>
            </a:spcBef>
            <a:spcAft>
              <a:spcPct val="15000"/>
            </a:spcAft>
            <a:buChar char="•"/>
          </a:pPr>
          <a:r>
            <a:rPr lang="en-US" sz="2200" b="0" kern="1200" dirty="0">
              <a:solidFill>
                <a:srgbClr val="7F7F7F"/>
              </a:solidFill>
              <a:latin typeface="Calibri"/>
            </a:rPr>
            <a:t>Dose</a:t>
          </a:r>
          <a:r>
            <a:rPr lang="en-US" sz="2200" b="0" kern="1200" dirty="0">
              <a:solidFill>
                <a:srgbClr val="7F7F7F"/>
              </a:solidFill>
            </a:rPr>
            <a:t> </a:t>
          </a:r>
          <a:r>
            <a:rPr lang="en-US" sz="2200" b="0" kern="1200" dirty="0">
              <a:solidFill>
                <a:srgbClr val="7F7F7F"/>
              </a:solidFill>
              <a:latin typeface="Calibri"/>
            </a:rPr>
            <a:t>capped PEG-asp</a:t>
          </a:r>
          <a:r>
            <a:rPr lang="en-US" sz="2200" b="0" kern="1200" dirty="0">
              <a:solidFill>
                <a:srgbClr val="7F7F7F"/>
              </a:solidFill>
            </a:rPr>
            <a:t> (3750 IU) </a:t>
          </a:r>
          <a:r>
            <a:rPr lang="en-US" sz="2200" b="0" kern="1200" dirty="0">
              <a:solidFill>
                <a:srgbClr val="7F7F7F"/>
              </a:solidFill>
              <a:latin typeface="Calibri"/>
            </a:rPr>
            <a:t>or</a:t>
          </a:r>
        </a:p>
        <a:p>
          <a:pPr marL="457200" lvl="2" indent="-228600" algn="l" defTabSz="977900" rtl="0">
            <a:lnSpc>
              <a:spcPct val="90000"/>
            </a:lnSpc>
            <a:spcBef>
              <a:spcPct val="0"/>
            </a:spcBef>
            <a:spcAft>
              <a:spcPct val="15000"/>
            </a:spcAft>
            <a:buChar char="•"/>
          </a:pPr>
          <a:r>
            <a:rPr lang="en-US" sz="2200" b="0" kern="1200" dirty="0">
              <a:solidFill>
                <a:srgbClr val="7F7F7F"/>
              </a:solidFill>
              <a:latin typeface="Calibri"/>
            </a:rPr>
            <a:t>Uncapped</a:t>
          </a:r>
          <a:r>
            <a:rPr lang="en-US" sz="2200" b="0" kern="1200" dirty="0">
              <a:solidFill>
                <a:srgbClr val="7F7F7F"/>
              </a:solidFill>
            </a:rPr>
            <a:t> dose PEG-asp (2500 IU/m2</a:t>
          </a:r>
          <a:r>
            <a:rPr lang="en-US" sz="2200" b="0" kern="1200" dirty="0">
              <a:solidFill>
                <a:srgbClr val="7F7F7F"/>
              </a:solidFill>
              <a:latin typeface="Calibri"/>
            </a:rPr>
            <a:t>)</a:t>
          </a:r>
          <a:r>
            <a:rPr lang="en-US" sz="2200" b="0" kern="1200" dirty="0">
              <a:solidFill>
                <a:srgbClr val="7F7F7F"/>
              </a:solidFill>
            </a:rPr>
            <a:t> </a:t>
          </a:r>
          <a:r>
            <a:rPr lang="en-US" sz="2200" kern="1200" dirty="0">
              <a:solidFill>
                <a:srgbClr val="7F7F7F"/>
              </a:solidFill>
              <a:latin typeface="Calibri"/>
            </a:rPr>
            <a:t> </a:t>
          </a:r>
          <a:endParaRPr lang="en-US" sz="2200" kern="1200" dirty="0">
            <a:solidFill>
              <a:srgbClr val="7F7F7F"/>
            </a:solidFill>
          </a:endParaRPr>
        </a:p>
      </dsp:txBody>
      <dsp:txXfrm>
        <a:off x="3393223" y="40777"/>
        <a:ext cx="7199603" cy="2232450"/>
      </dsp:txXfrm>
    </dsp:sp>
    <dsp:sp modelId="{9D78DA8A-A67F-4D0D-9397-2C58DF567E11}">
      <dsp:nvSpPr>
        <dsp:cNvPr id="0" name=""/>
        <dsp:cNvSpPr/>
      </dsp:nvSpPr>
      <dsp:spPr>
        <a:xfrm>
          <a:off x="5174" y="3033052"/>
          <a:ext cx="2646913"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Toxicity</a:t>
          </a:r>
        </a:p>
      </dsp:txBody>
      <dsp:txXfrm>
        <a:off x="5174" y="3033052"/>
        <a:ext cx="2646913" cy="435600"/>
      </dsp:txXfrm>
    </dsp:sp>
    <dsp:sp modelId="{11293F02-7347-45BE-857B-F0C33595C634}">
      <dsp:nvSpPr>
        <dsp:cNvPr id="0" name=""/>
        <dsp:cNvSpPr/>
      </dsp:nvSpPr>
      <dsp:spPr>
        <a:xfrm>
          <a:off x="2652087" y="2352427"/>
          <a:ext cx="529382" cy="179685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68A2A-BC39-4FCD-BD7D-DA1D579616B4}">
      <dsp:nvSpPr>
        <dsp:cNvPr id="0" name=""/>
        <dsp:cNvSpPr/>
      </dsp:nvSpPr>
      <dsp:spPr>
        <a:xfrm>
          <a:off x="3393223" y="2352427"/>
          <a:ext cx="7199603" cy="1796850"/>
        </a:xfrm>
        <a:prstGeom prst="rect">
          <a:avLst/>
        </a:prstGeom>
        <a:solidFill>
          <a:srgbClr val="F5F5F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rtl="0">
            <a:lnSpc>
              <a:spcPct val="90000"/>
            </a:lnSpc>
            <a:spcBef>
              <a:spcPct val="0"/>
            </a:spcBef>
            <a:spcAft>
              <a:spcPct val="15000"/>
            </a:spcAft>
            <a:buChar char="•"/>
          </a:pPr>
          <a:r>
            <a:rPr lang="en-GB" sz="2200" b="0" kern="1200" dirty="0">
              <a:solidFill>
                <a:srgbClr val="7F7F7F"/>
              </a:solidFill>
              <a:latin typeface="Calibri"/>
            </a:rPr>
            <a:t>Dose capping (median 3750 IU) associated with a trend towards less hepatotoxicity, pancreatitis, and thrombosis</a:t>
          </a:r>
        </a:p>
        <a:p>
          <a:pPr marL="228600" lvl="1" indent="-228600" algn="l" defTabSz="977900">
            <a:lnSpc>
              <a:spcPct val="90000"/>
            </a:lnSpc>
            <a:spcBef>
              <a:spcPct val="0"/>
            </a:spcBef>
            <a:spcAft>
              <a:spcPct val="15000"/>
            </a:spcAft>
            <a:buChar char="•"/>
          </a:pPr>
          <a:r>
            <a:rPr lang="en-GB" sz="2200" kern="1200" dirty="0">
              <a:solidFill>
                <a:srgbClr val="7F7F7F"/>
              </a:solidFill>
              <a:latin typeface="Calibri"/>
            </a:rPr>
            <a:t>Direct</a:t>
          </a:r>
          <a:r>
            <a:rPr lang="en-GB" sz="2200" kern="1200" dirty="0">
              <a:solidFill>
                <a:srgbClr val="7F7F7F"/>
              </a:solidFill>
            </a:rPr>
            <a:t> impact of lower dosing and dose capping on reduction in toxicity was difficult to determine, given limitations of available studies.</a:t>
          </a:r>
          <a:endParaRPr lang="en-US" sz="2200" kern="1200" dirty="0">
            <a:solidFill>
              <a:srgbClr val="7F7F7F"/>
            </a:solidFill>
          </a:endParaRPr>
        </a:p>
      </dsp:txBody>
      <dsp:txXfrm>
        <a:off x="3393223" y="2352427"/>
        <a:ext cx="7199603" cy="1796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9EE7-B8F9-4643-89B7-3833AD1220FB}">
      <dsp:nvSpPr>
        <dsp:cNvPr id="0" name=""/>
        <dsp:cNvSpPr/>
      </dsp:nvSpPr>
      <dsp:spPr>
        <a:xfrm>
          <a:off x="0" y="16574"/>
          <a:ext cx="2649500"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Hypersensitivity Reactions</a:t>
          </a:r>
        </a:p>
      </dsp:txBody>
      <dsp:txXfrm>
        <a:off x="0" y="16574"/>
        <a:ext cx="2649500" cy="1069200"/>
      </dsp:txXfrm>
    </dsp:sp>
    <dsp:sp modelId="{A784EA54-579C-42CB-AC0E-413B959F2D51}">
      <dsp:nvSpPr>
        <dsp:cNvPr id="0" name=""/>
        <dsp:cNvSpPr/>
      </dsp:nvSpPr>
      <dsp:spPr>
        <a:xfrm>
          <a:off x="2649500" y="16574"/>
          <a:ext cx="529900" cy="10692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10646-6887-414D-8859-40632AEBF62C}">
      <dsp:nvSpPr>
        <dsp:cNvPr id="0" name=""/>
        <dsp:cNvSpPr/>
      </dsp:nvSpPr>
      <dsp:spPr>
        <a:xfrm>
          <a:off x="3391360" y="16574"/>
          <a:ext cx="7206641" cy="1069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None/>
          </a:pPr>
          <a:r>
            <a:rPr lang="en-US" sz="2000" kern="1200" dirty="0">
              <a:solidFill>
                <a:srgbClr val="7F7F7F"/>
              </a:solidFill>
            </a:rPr>
            <a:t>Meta-analysis including all studies showed </a:t>
          </a:r>
          <a:r>
            <a:rPr lang="en-US" sz="2000" b="1" kern="1200" dirty="0">
              <a:solidFill>
                <a:srgbClr val="7F7F7F"/>
              </a:solidFill>
            </a:rPr>
            <a:t>reduced risk of hypersensitivity reactions </a:t>
          </a:r>
          <a:r>
            <a:rPr lang="en-US" sz="2000" b="0" kern="1200" dirty="0">
              <a:solidFill>
                <a:srgbClr val="7F7F7F"/>
              </a:solidFill>
            </a:rPr>
            <a:t>(</a:t>
          </a:r>
          <a:r>
            <a:rPr lang="en-US" sz="2000" kern="1200" dirty="0">
              <a:solidFill>
                <a:srgbClr val="7F7F7F"/>
              </a:solidFill>
            </a:rPr>
            <a:t>overall </a:t>
          </a:r>
          <a:r>
            <a:rPr lang="en-US" sz="2000" kern="1200" dirty="0">
              <a:solidFill>
                <a:srgbClr val="7F7F7F"/>
              </a:solidFill>
              <a:latin typeface="Calibri"/>
            </a:rPr>
            <a:t>RR=0.24, 95%CI, 0.10-0.58).</a:t>
          </a:r>
          <a:endParaRPr lang="en-US" sz="2000" b="1" kern="1200" dirty="0">
            <a:solidFill>
              <a:srgbClr val="7F7F7F"/>
            </a:solidFill>
          </a:endParaRPr>
        </a:p>
      </dsp:txBody>
      <dsp:txXfrm>
        <a:off x="3391360" y="16574"/>
        <a:ext cx="7206641" cy="1069200"/>
      </dsp:txXfrm>
    </dsp:sp>
    <dsp:sp modelId="{9D78DA8A-A67F-4D0D-9397-2C58DF567E11}">
      <dsp:nvSpPr>
        <dsp:cNvPr id="0" name=""/>
        <dsp:cNvSpPr/>
      </dsp:nvSpPr>
      <dsp:spPr>
        <a:xfrm>
          <a:off x="0" y="1280174"/>
          <a:ext cx="2649500"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Drug Cost Savings</a:t>
          </a:r>
        </a:p>
      </dsp:txBody>
      <dsp:txXfrm>
        <a:off x="0" y="1280174"/>
        <a:ext cx="2649500" cy="1069200"/>
      </dsp:txXfrm>
    </dsp:sp>
    <dsp:sp modelId="{11293F02-7347-45BE-857B-F0C33595C634}">
      <dsp:nvSpPr>
        <dsp:cNvPr id="0" name=""/>
        <dsp:cNvSpPr/>
      </dsp:nvSpPr>
      <dsp:spPr>
        <a:xfrm>
          <a:off x="2649500" y="1280174"/>
          <a:ext cx="529900" cy="10692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DED34-2AED-4BC6-A1D1-04B81221A306}">
      <dsp:nvSpPr>
        <dsp:cNvPr id="0" name=""/>
        <dsp:cNvSpPr/>
      </dsp:nvSpPr>
      <dsp:spPr>
        <a:xfrm>
          <a:off x="3391360" y="1280174"/>
          <a:ext cx="7206641" cy="1069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None/>
          </a:pPr>
          <a:r>
            <a:rPr lang="en-US" sz="2000" b="0" kern="1200" dirty="0">
              <a:solidFill>
                <a:srgbClr val="7F7F7F"/>
              </a:solidFill>
              <a:latin typeface="Calibri"/>
            </a:rPr>
            <a:t> Reduces</a:t>
          </a:r>
          <a:r>
            <a:rPr lang="en-US" sz="2000" b="0" kern="1200" dirty="0">
              <a:solidFill>
                <a:srgbClr val="7F7F7F"/>
              </a:solidFill>
            </a:rPr>
            <a:t> need to switch to Erwinia-based asparaginase </a:t>
          </a:r>
          <a:r>
            <a:rPr lang="en-US" sz="2000" b="0" kern="1200" dirty="0">
              <a:solidFill>
                <a:srgbClr val="7F7F7F"/>
              </a:solidFill>
              <a:latin typeface="Calibri"/>
            </a:rPr>
            <a:t>(RR=0.40, 95%CI, 0.27-0.59)</a:t>
          </a:r>
          <a:endParaRPr lang="en-US" sz="2000" kern="1200" dirty="0">
            <a:solidFill>
              <a:srgbClr val="7F7F7F"/>
            </a:solidFill>
          </a:endParaRPr>
        </a:p>
        <a:p>
          <a:pPr marL="228600" lvl="1" indent="-228600" algn="l" defTabSz="889000" rtl="0">
            <a:lnSpc>
              <a:spcPct val="90000"/>
            </a:lnSpc>
            <a:spcBef>
              <a:spcPct val="0"/>
            </a:spcBef>
            <a:spcAft>
              <a:spcPct val="15000"/>
            </a:spcAft>
            <a:buChar char="•"/>
          </a:pPr>
          <a:r>
            <a:rPr lang="en-US" sz="2000" b="0" kern="1200" dirty="0">
              <a:solidFill>
                <a:srgbClr val="7F7F7F"/>
              </a:solidFill>
              <a:latin typeface="Calibri"/>
            </a:rPr>
            <a:t> Results in drug</a:t>
          </a:r>
          <a:r>
            <a:rPr lang="en-US" sz="2000" b="0" kern="1200" dirty="0">
              <a:solidFill>
                <a:srgbClr val="7F7F7F"/>
              </a:solidFill>
            </a:rPr>
            <a:t> cost savings</a:t>
          </a:r>
          <a:endParaRPr lang="en-US" sz="2000" kern="1200" dirty="0">
            <a:solidFill>
              <a:srgbClr val="7F7F7F"/>
            </a:solidFill>
          </a:endParaRPr>
        </a:p>
      </dsp:txBody>
      <dsp:txXfrm>
        <a:off x="3391360" y="1280174"/>
        <a:ext cx="7206641" cy="1069200"/>
      </dsp:txXfrm>
    </dsp:sp>
    <dsp:sp modelId="{4FDFEF59-95B6-4E2C-A78C-9B1E18470C07}">
      <dsp:nvSpPr>
        <dsp:cNvPr id="0" name=""/>
        <dsp:cNvSpPr/>
      </dsp:nvSpPr>
      <dsp:spPr>
        <a:xfrm>
          <a:off x="0" y="2543774"/>
          <a:ext cx="2649500"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7F7F7F"/>
              </a:solidFill>
            </a:rPr>
            <a:t>Silent Inactivation</a:t>
          </a:r>
        </a:p>
      </dsp:txBody>
      <dsp:txXfrm>
        <a:off x="0" y="2543774"/>
        <a:ext cx="2649500" cy="1069200"/>
      </dsp:txXfrm>
    </dsp:sp>
    <dsp:sp modelId="{23C764CD-6FA7-417C-BF0F-E987C77CFF57}">
      <dsp:nvSpPr>
        <dsp:cNvPr id="0" name=""/>
        <dsp:cNvSpPr/>
      </dsp:nvSpPr>
      <dsp:spPr>
        <a:xfrm>
          <a:off x="2649500" y="2543774"/>
          <a:ext cx="529900" cy="10692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1B425-3C07-4151-A491-5A7B2783243C}">
      <dsp:nvSpPr>
        <dsp:cNvPr id="0" name=""/>
        <dsp:cNvSpPr/>
      </dsp:nvSpPr>
      <dsp:spPr>
        <a:xfrm>
          <a:off x="3391360" y="2543774"/>
          <a:ext cx="7206641" cy="1069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en-US" sz="2000" b="1" kern="1200" dirty="0">
              <a:solidFill>
                <a:srgbClr val="7F7F7F"/>
              </a:solidFill>
            </a:rPr>
            <a:t>Limited data addressing risk of silent inactivation </a:t>
          </a:r>
          <a:r>
            <a:rPr lang="en-US" sz="2000" kern="1200" dirty="0">
              <a:solidFill>
                <a:srgbClr val="7F7F7F"/>
              </a:solidFill>
            </a:rPr>
            <a:t>and effect on serum asparaginase activity levels</a:t>
          </a:r>
        </a:p>
      </dsp:txBody>
      <dsp:txXfrm>
        <a:off x="3391360" y="2543774"/>
        <a:ext cx="7206641" cy="1069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B7D15-DAD0-4614-BE6C-E4811091688B}">
      <dsp:nvSpPr>
        <dsp:cNvPr id="0" name=""/>
        <dsp:cNvSpPr/>
      </dsp:nvSpPr>
      <dsp:spPr>
        <a:xfrm>
          <a:off x="0" y="698309"/>
          <a:ext cx="214040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177925">
            <a:lnSpc>
              <a:spcPct val="90000"/>
            </a:lnSpc>
            <a:spcBef>
              <a:spcPct val="0"/>
            </a:spcBef>
            <a:spcAft>
              <a:spcPct val="35000"/>
            </a:spcAft>
            <a:buNone/>
            <a:tabLst/>
          </a:pPr>
          <a:r>
            <a:rPr lang="en-US" sz="2650" b="0" kern="1200" dirty="0">
              <a:solidFill>
                <a:srgbClr val="7F7F7F"/>
              </a:solidFill>
              <a:latin typeface="Calibri"/>
            </a:rPr>
            <a:t>Survival</a:t>
          </a:r>
          <a:endParaRPr lang="en-US" sz="2650" kern="1200" dirty="0">
            <a:solidFill>
              <a:srgbClr val="7F7F7F"/>
            </a:solidFill>
          </a:endParaRPr>
        </a:p>
      </dsp:txBody>
      <dsp:txXfrm>
        <a:off x="0" y="698309"/>
        <a:ext cx="2140405" cy="1287000"/>
      </dsp:txXfrm>
    </dsp:sp>
    <dsp:sp modelId="{3D87916D-789B-422E-B9A5-9A5C178D4D81}">
      <dsp:nvSpPr>
        <dsp:cNvPr id="0" name=""/>
        <dsp:cNvSpPr/>
      </dsp:nvSpPr>
      <dsp:spPr>
        <a:xfrm>
          <a:off x="2140405" y="376559"/>
          <a:ext cx="428081" cy="19305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D684E-5F63-4068-B98D-4A4BA9B0DEC5}">
      <dsp:nvSpPr>
        <dsp:cNvPr id="0" name=""/>
        <dsp:cNvSpPr/>
      </dsp:nvSpPr>
      <dsp:spPr>
        <a:xfrm>
          <a:off x="2739719" y="376559"/>
          <a:ext cx="5821903" cy="1930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solidFill>
                <a:srgbClr val="7F7F7F"/>
              </a:solidFill>
              <a:latin typeface="Calibri"/>
            </a:rPr>
            <a:t>Failure to receive all peg-asparaginase doses associated with inferior DFS (HR=1.5, 95%CI, 1.1-1.9, p=0.002)</a:t>
          </a:r>
        </a:p>
        <a:p>
          <a:pPr marL="228600" lvl="1" indent="-228600" algn="l" defTabSz="1066800" rtl="0">
            <a:lnSpc>
              <a:spcPct val="90000"/>
            </a:lnSpc>
            <a:spcBef>
              <a:spcPct val="0"/>
            </a:spcBef>
            <a:spcAft>
              <a:spcPct val="15000"/>
            </a:spcAft>
            <a:buChar char="•"/>
          </a:pPr>
          <a:r>
            <a:rPr lang="en-US" sz="2400" kern="1200" dirty="0">
              <a:solidFill>
                <a:srgbClr val="7F7F7F"/>
              </a:solidFill>
              <a:latin typeface="Calibri"/>
            </a:rPr>
            <a:t>Substitution with Erwinia mitigates inferior DFS (HR=1.1, 95% 0.8-1.7)</a:t>
          </a:r>
          <a:endParaRPr lang="en-US" sz="2400" kern="1200" dirty="0">
            <a:solidFill>
              <a:srgbClr val="7F7F7F"/>
            </a:solidFill>
          </a:endParaRPr>
        </a:p>
      </dsp:txBody>
      <dsp:txXfrm>
        <a:off x="2739719" y="376559"/>
        <a:ext cx="5821903" cy="19305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2026-02-11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6205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56399-F7A4-F96E-E057-214F6BEB9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6F3FD-2F7A-E053-0744-1AC6E6ABC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88477-AF62-428C-B157-A5EBD3F567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A74EBA-D823-DD53-EE3C-8E3E3E6100AC}"/>
              </a:ext>
            </a:extLst>
          </p:cNvPr>
          <p:cNvSpPr>
            <a:spLocks noGrp="1"/>
          </p:cNvSpPr>
          <p:nvPr>
            <p:ph type="sldNum" sz="quarter" idx="5"/>
          </p:nvPr>
        </p:nvSpPr>
        <p:spPr/>
        <p:txBody>
          <a:bodyPr/>
          <a:lstStyle/>
          <a:p>
            <a:fld id="{AD9E8E51-E12F-1B41-8BE7-1F7758F01FB2}" type="slidenum">
              <a:rPr lang="en-US" smtClean="0"/>
              <a:t>14</a:t>
            </a:fld>
            <a:endParaRPr lang="en-US"/>
          </a:p>
        </p:txBody>
      </p:sp>
    </p:spTree>
    <p:extLst>
      <p:ext uri="{BB962C8B-B14F-4D97-AF65-F5344CB8AC3E}">
        <p14:creationId xmlns:p14="http://schemas.microsoft.com/office/powerpoint/2010/main" val="46842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3126D-F34D-51E2-A1FC-A36521541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80114-DB77-EA83-774F-FAA48E18A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CBCD6-0FB9-6A5E-AE41-374DE210EF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265386-5C9D-F49D-5225-E1FAA516978F}"/>
              </a:ext>
            </a:extLst>
          </p:cNvPr>
          <p:cNvSpPr>
            <a:spLocks noGrp="1"/>
          </p:cNvSpPr>
          <p:nvPr>
            <p:ph type="sldNum" sz="quarter" idx="5"/>
          </p:nvPr>
        </p:nvSpPr>
        <p:spPr/>
        <p:txBody>
          <a:bodyPr/>
          <a:lstStyle/>
          <a:p>
            <a:fld id="{AD9E8E51-E12F-1B41-8BE7-1F7758F01FB2}" type="slidenum">
              <a:rPr lang="en-US" smtClean="0"/>
              <a:t>16</a:t>
            </a:fld>
            <a:endParaRPr lang="en-US"/>
          </a:p>
        </p:txBody>
      </p:sp>
    </p:spTree>
    <p:extLst>
      <p:ext uri="{BB962C8B-B14F-4D97-AF65-F5344CB8AC3E}">
        <p14:creationId xmlns:p14="http://schemas.microsoft.com/office/powerpoint/2010/main" val="334283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BDDC-CFDC-54FF-C054-188D78543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3A61C-1369-3703-2A4E-8A4897E88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7B76D-EB83-ABB8-842F-F0BF6132A0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A89819-B4C8-E745-D09A-FFEB6E915505}"/>
              </a:ext>
            </a:extLst>
          </p:cNvPr>
          <p:cNvSpPr>
            <a:spLocks noGrp="1"/>
          </p:cNvSpPr>
          <p:nvPr>
            <p:ph type="sldNum" sz="quarter" idx="5"/>
          </p:nvPr>
        </p:nvSpPr>
        <p:spPr/>
        <p:txBody>
          <a:bodyPr/>
          <a:lstStyle/>
          <a:p>
            <a:fld id="{AD9E8E51-E12F-1B41-8BE7-1F7758F01FB2}" type="slidenum">
              <a:rPr lang="en-US" smtClean="0"/>
              <a:t>17</a:t>
            </a:fld>
            <a:endParaRPr lang="en-US"/>
          </a:p>
        </p:txBody>
      </p:sp>
    </p:spTree>
    <p:extLst>
      <p:ext uri="{BB962C8B-B14F-4D97-AF65-F5344CB8AC3E}">
        <p14:creationId xmlns:p14="http://schemas.microsoft.com/office/powerpoint/2010/main" val="320609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14 </a:t>
            </a:r>
            <a:r>
              <a:rPr lang="en-US" sz="1200">
                <a:solidFill>
                  <a:schemeClr val="tx1"/>
                </a:solidFill>
              </a:rPr>
              <a:t>Litzow </a:t>
            </a:r>
            <a:r>
              <a:rPr lang="en-US" sz="1200" i="1">
                <a:solidFill>
                  <a:schemeClr val="tx1"/>
                </a:solidFill>
              </a:rPr>
              <a:t>et al</a:t>
            </a:r>
            <a:r>
              <a:rPr lang="en-US" sz="1200">
                <a:solidFill>
                  <a:schemeClr val="tx1"/>
                </a:solidFill>
              </a:rPr>
              <a:t>., 2024</a:t>
            </a:r>
          </a:p>
          <a:p>
            <a:r>
              <a:rPr lang="en-US"/>
              <a:t> </a:t>
            </a:r>
          </a:p>
        </p:txBody>
      </p:sp>
      <p:sp>
        <p:nvSpPr>
          <p:cNvPr id="4" name="Slide Number Placeholder 3"/>
          <p:cNvSpPr>
            <a:spLocks noGrp="1"/>
          </p:cNvSpPr>
          <p:nvPr>
            <p:ph type="sldNum" sz="quarter" idx="5"/>
          </p:nvPr>
        </p:nvSpPr>
        <p:spPr/>
        <p:txBody>
          <a:bodyPr/>
          <a:lstStyle/>
          <a:p>
            <a:fld id="{AD9E8E51-E12F-1B41-8BE7-1F7758F01FB2}" type="slidenum">
              <a:rPr lang="en-US" smtClean="0"/>
              <a:t>18</a:t>
            </a:fld>
            <a:endParaRPr lang="en-US"/>
          </a:p>
        </p:txBody>
      </p:sp>
    </p:spTree>
    <p:extLst>
      <p:ext uri="{BB962C8B-B14F-4D97-AF65-F5344CB8AC3E}">
        <p14:creationId xmlns:p14="http://schemas.microsoft.com/office/powerpoint/2010/main" val="4211662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EDA37-E678-169D-4DFF-719DC0359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B999A-56A0-8D1C-0883-F21197BC9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2B9D9-7DFE-E0F5-2378-4D2B75F5CF9A}"/>
              </a:ext>
            </a:extLst>
          </p:cNvPr>
          <p:cNvSpPr>
            <a:spLocks noGrp="1"/>
          </p:cNvSpPr>
          <p:nvPr>
            <p:ph type="body" idx="1"/>
          </p:nvPr>
        </p:nvSpPr>
        <p:spPr/>
        <p:txBody>
          <a:bodyPr/>
          <a:lstStyle/>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9407C378-5E0D-0C3B-8BB4-542701049A00}"/>
              </a:ext>
            </a:extLst>
          </p:cNvPr>
          <p:cNvSpPr>
            <a:spLocks noGrp="1"/>
          </p:cNvSpPr>
          <p:nvPr>
            <p:ph type="sldNum" sz="quarter" idx="5"/>
          </p:nvPr>
        </p:nvSpPr>
        <p:spPr/>
        <p:txBody>
          <a:bodyPr/>
          <a:lstStyle/>
          <a:p>
            <a:fld id="{AD9E8E51-E12F-1B41-8BE7-1F7758F01FB2}" type="slidenum">
              <a:rPr lang="en-US" smtClean="0"/>
              <a:t>19</a:t>
            </a:fld>
            <a:endParaRPr lang="en-US"/>
          </a:p>
        </p:txBody>
      </p:sp>
    </p:spTree>
    <p:extLst>
      <p:ext uri="{BB962C8B-B14F-4D97-AF65-F5344CB8AC3E}">
        <p14:creationId xmlns:p14="http://schemas.microsoft.com/office/powerpoint/2010/main" val="83823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20</a:t>
            </a:fld>
            <a:endParaRPr lang="en-US"/>
          </a:p>
        </p:txBody>
      </p:sp>
    </p:spTree>
    <p:extLst>
      <p:ext uri="{BB962C8B-B14F-4D97-AF65-F5344CB8AC3E}">
        <p14:creationId xmlns:p14="http://schemas.microsoft.com/office/powerpoint/2010/main" val="396995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4B2E-0D95-A9A0-6DD0-61F580B51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3AD36-2BC0-1E1C-609B-BD65251A7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C6C00-F427-1A9A-C444-B711F80EDD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B99A9D-C15E-F579-0A87-E76DD5EBDC88}"/>
              </a:ext>
            </a:extLst>
          </p:cNvPr>
          <p:cNvSpPr>
            <a:spLocks noGrp="1"/>
          </p:cNvSpPr>
          <p:nvPr>
            <p:ph type="sldNum" sz="quarter" idx="5"/>
          </p:nvPr>
        </p:nvSpPr>
        <p:spPr/>
        <p:txBody>
          <a:bodyPr/>
          <a:lstStyle/>
          <a:p>
            <a:fld id="{AD9E8E51-E12F-1B41-8BE7-1F7758F01FB2}" type="slidenum">
              <a:rPr lang="en-US" smtClean="0"/>
              <a:t>21</a:t>
            </a:fld>
            <a:endParaRPr lang="en-US"/>
          </a:p>
        </p:txBody>
      </p:sp>
    </p:spTree>
    <p:extLst>
      <p:ext uri="{BB962C8B-B14F-4D97-AF65-F5344CB8AC3E}">
        <p14:creationId xmlns:p14="http://schemas.microsoft.com/office/powerpoint/2010/main" val="214033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84CC-B3F5-79E0-83FA-D67BDDDAF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D0077-EA80-5066-81BA-8B187317D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73949-C03C-343A-7323-E44EF054F8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52C5AC-C7E1-5C26-0A0D-11FC8228497F}"/>
              </a:ext>
            </a:extLst>
          </p:cNvPr>
          <p:cNvSpPr>
            <a:spLocks noGrp="1"/>
          </p:cNvSpPr>
          <p:nvPr>
            <p:ph type="sldNum" sz="quarter" idx="5"/>
          </p:nvPr>
        </p:nvSpPr>
        <p:spPr/>
        <p:txBody>
          <a:bodyPr/>
          <a:lstStyle/>
          <a:p>
            <a:fld id="{AD9E8E51-E12F-1B41-8BE7-1F7758F01FB2}" type="slidenum">
              <a:rPr lang="en-US" smtClean="0"/>
              <a:t>22</a:t>
            </a:fld>
            <a:endParaRPr lang="en-US"/>
          </a:p>
        </p:txBody>
      </p:sp>
    </p:spTree>
    <p:extLst>
      <p:ext uri="{BB962C8B-B14F-4D97-AF65-F5344CB8AC3E}">
        <p14:creationId xmlns:p14="http://schemas.microsoft.com/office/powerpoint/2010/main" val="3692081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B9CF7-1A7D-1395-A410-2DC8789FC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D0FB9-B0F3-788C-D66C-CC4E4C0B2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B5C39-5940-AE8C-19ED-A5D17D1C55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D7E15F-9DCD-3232-46B4-AC0EE25E0436}"/>
              </a:ext>
            </a:extLst>
          </p:cNvPr>
          <p:cNvSpPr>
            <a:spLocks noGrp="1"/>
          </p:cNvSpPr>
          <p:nvPr>
            <p:ph type="sldNum" sz="quarter" idx="5"/>
          </p:nvPr>
        </p:nvSpPr>
        <p:spPr/>
        <p:txBody>
          <a:bodyPr/>
          <a:lstStyle/>
          <a:p>
            <a:fld id="{AD9E8E51-E12F-1B41-8BE7-1F7758F01FB2}" type="slidenum">
              <a:rPr lang="en-US" smtClean="0"/>
              <a:t>24</a:t>
            </a:fld>
            <a:endParaRPr lang="en-US"/>
          </a:p>
        </p:txBody>
      </p:sp>
    </p:spTree>
    <p:extLst>
      <p:ext uri="{BB962C8B-B14F-4D97-AF65-F5344CB8AC3E}">
        <p14:creationId xmlns:p14="http://schemas.microsoft.com/office/powerpoint/2010/main" val="7708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26</a:t>
            </a:fld>
            <a:endParaRPr lang="en-US"/>
          </a:p>
        </p:txBody>
      </p:sp>
    </p:spTree>
    <p:extLst>
      <p:ext uri="{BB962C8B-B14F-4D97-AF65-F5344CB8AC3E}">
        <p14:creationId xmlns:p14="http://schemas.microsoft.com/office/powerpoint/2010/main" val="364367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346998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9DBEF-55A0-6210-2C8F-E9E926982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A0A04-06E2-D001-6C36-DE8243971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E05AD-8D50-F393-51CA-947A18F424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6D4FE-EBC9-2422-9C33-D31796098696}"/>
              </a:ext>
            </a:extLst>
          </p:cNvPr>
          <p:cNvSpPr>
            <a:spLocks noGrp="1"/>
          </p:cNvSpPr>
          <p:nvPr>
            <p:ph type="sldNum" sz="quarter" idx="10"/>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281320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29</a:t>
            </a:fld>
            <a:endParaRPr lang="en-US"/>
          </a:p>
        </p:txBody>
      </p:sp>
    </p:spTree>
    <p:extLst>
      <p:ext uri="{BB962C8B-B14F-4D97-AF65-F5344CB8AC3E}">
        <p14:creationId xmlns:p14="http://schemas.microsoft.com/office/powerpoint/2010/main" val="1415232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31</a:t>
            </a:fld>
            <a:endParaRPr lang="en-US"/>
          </a:p>
        </p:txBody>
      </p:sp>
    </p:spTree>
    <p:extLst>
      <p:ext uri="{BB962C8B-B14F-4D97-AF65-F5344CB8AC3E}">
        <p14:creationId xmlns:p14="http://schemas.microsoft.com/office/powerpoint/2010/main" val="830707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32</a:t>
            </a:fld>
            <a:endParaRPr lang="en-US"/>
          </a:p>
        </p:txBody>
      </p:sp>
    </p:spTree>
    <p:extLst>
      <p:ext uri="{BB962C8B-B14F-4D97-AF65-F5344CB8AC3E}">
        <p14:creationId xmlns:p14="http://schemas.microsoft.com/office/powerpoint/2010/main" val="4033144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C4CF-103C-306F-9223-06DCC9CE2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E9D15-FB08-40E1-6AC7-C292AFE25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C9FF1-BBF0-8B57-4D1C-C84600F53A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66C8BC-0F24-4BB2-B303-6A258B81735C}"/>
              </a:ext>
            </a:extLst>
          </p:cNvPr>
          <p:cNvSpPr>
            <a:spLocks noGrp="1"/>
          </p:cNvSpPr>
          <p:nvPr>
            <p:ph type="sldNum" sz="quarter" idx="5"/>
          </p:nvPr>
        </p:nvSpPr>
        <p:spPr/>
        <p:txBody>
          <a:bodyPr/>
          <a:lstStyle/>
          <a:p>
            <a:fld id="{AD9E8E51-E12F-1B41-8BE7-1F7758F01FB2}" type="slidenum">
              <a:rPr lang="en-US" smtClean="0"/>
              <a:t>33</a:t>
            </a:fld>
            <a:endParaRPr lang="en-US"/>
          </a:p>
        </p:txBody>
      </p:sp>
    </p:spTree>
    <p:extLst>
      <p:ext uri="{BB962C8B-B14F-4D97-AF65-F5344CB8AC3E}">
        <p14:creationId xmlns:p14="http://schemas.microsoft.com/office/powerpoint/2010/main" val="2958220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7BE7-EFDC-ED36-E2DB-05BCD9E8D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CE92A-0CF7-2101-428E-8D39D83FF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88BBF-908F-C55E-FE3B-B535752F52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A3FED-B49E-8EF2-8336-C5350B754603}"/>
              </a:ext>
            </a:extLst>
          </p:cNvPr>
          <p:cNvSpPr>
            <a:spLocks noGrp="1"/>
          </p:cNvSpPr>
          <p:nvPr>
            <p:ph type="sldNum" sz="quarter" idx="5"/>
          </p:nvPr>
        </p:nvSpPr>
        <p:spPr/>
        <p:txBody>
          <a:bodyPr/>
          <a:lstStyle/>
          <a:p>
            <a:fld id="{AD9E8E51-E12F-1B41-8BE7-1F7758F01FB2}" type="slidenum">
              <a:rPr lang="en-US" smtClean="0"/>
              <a:t>35</a:t>
            </a:fld>
            <a:endParaRPr lang="en-US"/>
          </a:p>
        </p:txBody>
      </p:sp>
    </p:spTree>
    <p:extLst>
      <p:ext uri="{BB962C8B-B14F-4D97-AF65-F5344CB8AC3E}">
        <p14:creationId xmlns:p14="http://schemas.microsoft.com/office/powerpoint/2010/main" val="73195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61BA-64B6-2F35-6D7C-C7DE35802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D2BB4-216E-DAFA-4B1A-720350CF0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BEF2D-0530-9316-AB7C-6CC8727940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1C9D99-D32C-3A68-2687-12846C253629}"/>
              </a:ext>
            </a:extLst>
          </p:cNvPr>
          <p:cNvSpPr>
            <a:spLocks noGrp="1"/>
          </p:cNvSpPr>
          <p:nvPr>
            <p:ph type="sldNum" sz="quarter" idx="5"/>
          </p:nvPr>
        </p:nvSpPr>
        <p:spPr/>
        <p:txBody>
          <a:bodyPr/>
          <a:lstStyle/>
          <a:p>
            <a:fld id="{AD9E8E51-E12F-1B41-8BE7-1F7758F01FB2}" type="slidenum">
              <a:rPr lang="en-US" smtClean="0"/>
              <a:t>38</a:t>
            </a:fld>
            <a:endParaRPr lang="en-US"/>
          </a:p>
        </p:txBody>
      </p:sp>
    </p:spTree>
    <p:extLst>
      <p:ext uri="{BB962C8B-B14F-4D97-AF65-F5344CB8AC3E}">
        <p14:creationId xmlns:p14="http://schemas.microsoft.com/office/powerpoint/2010/main" val="3191513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7BE7-EFDC-ED36-E2DB-05BCD9E8D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CE92A-0CF7-2101-428E-8D39D83FF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88BBF-908F-C55E-FE3B-B535752F52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A3FED-B49E-8EF2-8336-C5350B754603}"/>
              </a:ext>
            </a:extLst>
          </p:cNvPr>
          <p:cNvSpPr>
            <a:spLocks noGrp="1"/>
          </p:cNvSpPr>
          <p:nvPr>
            <p:ph type="sldNum" sz="quarter" idx="5"/>
          </p:nvPr>
        </p:nvSpPr>
        <p:spPr/>
        <p:txBody>
          <a:bodyPr/>
          <a:lstStyle/>
          <a:p>
            <a:fld id="{AD9E8E51-E12F-1B41-8BE7-1F7758F01FB2}" type="slidenum">
              <a:rPr lang="en-US" smtClean="0"/>
              <a:t>40</a:t>
            </a:fld>
            <a:endParaRPr lang="en-US"/>
          </a:p>
        </p:txBody>
      </p:sp>
    </p:spTree>
    <p:extLst>
      <p:ext uri="{BB962C8B-B14F-4D97-AF65-F5344CB8AC3E}">
        <p14:creationId xmlns:p14="http://schemas.microsoft.com/office/powerpoint/2010/main" val="73195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C13A4-1DF3-FAB2-24FE-E43B07E31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592B7-5E73-5E0B-58D3-7C668D96F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24887-75FA-9B3D-CCCB-DCEF220E91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7D74D1-1EAB-B43A-78CF-CC141FF8ADFC}"/>
              </a:ext>
            </a:extLst>
          </p:cNvPr>
          <p:cNvSpPr>
            <a:spLocks noGrp="1"/>
          </p:cNvSpPr>
          <p:nvPr>
            <p:ph type="sldNum" sz="quarter" idx="10"/>
          </p:nvPr>
        </p:nvSpPr>
        <p:spPr/>
        <p:txBody>
          <a:bodyPr/>
          <a:lstStyle/>
          <a:p>
            <a:fld id="{A8A219AF-31E1-4C13-8A47-7C32BFDA626C}" type="slidenum">
              <a:rPr lang="en-CA" smtClean="0"/>
              <a:t>42</a:t>
            </a:fld>
            <a:endParaRPr lang="en-CA"/>
          </a:p>
        </p:txBody>
      </p:sp>
    </p:spTree>
    <p:extLst>
      <p:ext uri="{BB962C8B-B14F-4D97-AF65-F5344CB8AC3E}">
        <p14:creationId xmlns:p14="http://schemas.microsoft.com/office/powerpoint/2010/main" val="1245806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paucity of studies on this topic reflects what is considered “common knowledge” in the profession regarding the pretransfusion testing process; i.e., having an extended red cell antigen profile for a patient who presents with a positive antibody screen and incompatible crossmatches expedites identification of the cause of the incompatibility and aids selection of compatible donor units</a:t>
            </a:r>
          </a:p>
          <a:p>
            <a:endParaRPr lang="en-US"/>
          </a:p>
          <a:p>
            <a:r>
              <a:rPr lang="en-US" sz="1200" b="1" kern="1200">
                <a:solidFill>
                  <a:schemeClr val="tx1"/>
                </a:solidFill>
                <a:effectLst/>
                <a:latin typeface="+mn-lt"/>
                <a:ea typeface="+mn-ea"/>
                <a:cs typeface="+mn-cs"/>
              </a:rPr>
              <a:t>Benefits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panel judged the desirable effects of extended red cell antigen profiling relative to ABO/RhD typing to be moderate. </a:t>
            </a:r>
          </a:p>
          <a:p>
            <a:pPr marL="171450" indent="-171450">
              <a:buFont typeface="Arial" panose="020B0604020202020204" pitchFamily="34" charset="0"/>
              <a:buChar char="•"/>
            </a:pPr>
            <a:r>
              <a:rPr lang="en-US" sz="1200" kern="1200">
                <a:solidFill>
                  <a:schemeClr val="tx1"/>
                </a:solidFill>
                <a:effectLst/>
                <a:latin typeface="+mn-lt"/>
                <a:ea typeface="+mn-ea"/>
                <a:cs typeface="+mn-cs"/>
              </a:rPr>
              <a:t>An extended red cell antigen profile may benefit patients who develop a positive antibody screen or experience an acute or delayed transfusion reaction, by facilitating antibody identification and making it possible to find compatible blood. </a:t>
            </a:r>
          </a:p>
          <a:p>
            <a:pPr marL="171450" indent="-171450">
              <a:buFont typeface="Arial" panose="020B0604020202020204" pitchFamily="34" charset="0"/>
              <a:buChar char="•"/>
            </a:pPr>
            <a:r>
              <a:rPr lang="en-US" sz="1200" kern="1200">
                <a:solidFill>
                  <a:schemeClr val="tx1"/>
                </a:solidFill>
                <a:effectLst/>
                <a:latin typeface="+mn-lt"/>
                <a:ea typeface="+mn-ea"/>
                <a:cs typeface="+mn-cs"/>
              </a:rPr>
              <a:t>Red cell typing for Rh (C/c, E/e) and K antigens is necessary to implement Rh and K antigen matching (Recommendation 2), which reduces alloimmunization. </a:t>
            </a:r>
          </a:p>
          <a:p>
            <a:pPr marL="171450" indent="-171450">
              <a:buFont typeface="Arial" panose="020B0604020202020204" pitchFamily="34" charset="0"/>
              <a:buChar char="•"/>
            </a:pPr>
            <a:r>
              <a:rPr lang="en-US" sz="1200" kern="1200">
                <a:solidFill>
                  <a:schemeClr val="tx1"/>
                </a:solidFill>
                <a:effectLst/>
                <a:latin typeface="+mn-lt"/>
                <a:ea typeface="+mn-ea"/>
                <a:cs typeface="+mn-cs"/>
              </a:rPr>
              <a:t>More extended antigen profiles to include Jka/Jkb, Fya/Fyb, M/N, and S/s can expedite antibody identification and donor unit selection when a patient requiring transfusion presents with a positive antibody screen.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Harms and Burden </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panel judged the undesirable effects of extended red cell antigen profiling relative to ABO/RhD typing to be trivial.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Since many patients with SCD develop a positive antibody screen, performing ABO/RhD typing alone carries an increased risk of harm from delays in antibody identification and finding compatible donor units. Transfusion delays can negatively impact the health of patients and can be costly.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general, the risk of adverse events associated with performing an extended red cell antigen profile were negligible, but cost is a consideration.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45</a:t>
            </a:fld>
            <a:endParaRPr lang="en-US"/>
          </a:p>
        </p:txBody>
      </p:sp>
    </p:spTree>
    <p:extLst>
      <p:ext uri="{BB962C8B-B14F-4D97-AF65-F5344CB8AC3E}">
        <p14:creationId xmlns:p14="http://schemas.microsoft.com/office/powerpoint/2010/main" val="263297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34767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paucity of studies on this topic reflects what is considered “common knowledge” in the profession regarding the pretransfusion testing process; i.e., having an extended red cell antigen profile for a patient who presents with a positive antibody screen and incompatible crossmatches expedites identification of the cause of the incompatibility and aids selection of compatible donor units</a:t>
            </a:r>
          </a:p>
          <a:p>
            <a:endParaRPr lang="en-US"/>
          </a:p>
          <a:p>
            <a:r>
              <a:rPr lang="en-US" sz="1200" b="1" kern="1200">
                <a:solidFill>
                  <a:schemeClr val="tx1"/>
                </a:solidFill>
                <a:effectLst/>
                <a:latin typeface="+mn-lt"/>
                <a:ea typeface="+mn-ea"/>
                <a:cs typeface="+mn-cs"/>
              </a:rPr>
              <a:t>Benefits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panel judged the desirable effects of extended red cell antigen profiling relative to ABO/</a:t>
            </a:r>
            <a:r>
              <a:rPr lang="en-US" sz="1200" kern="1200" err="1">
                <a:solidFill>
                  <a:schemeClr val="tx1"/>
                </a:solidFill>
                <a:effectLst/>
                <a:latin typeface="+mn-lt"/>
                <a:ea typeface="+mn-ea"/>
                <a:cs typeface="+mn-cs"/>
              </a:rPr>
              <a:t>RhD</a:t>
            </a:r>
            <a:r>
              <a:rPr lang="en-US" sz="1200" kern="1200">
                <a:solidFill>
                  <a:schemeClr val="tx1"/>
                </a:solidFill>
                <a:effectLst/>
                <a:latin typeface="+mn-lt"/>
                <a:ea typeface="+mn-ea"/>
                <a:cs typeface="+mn-cs"/>
              </a:rPr>
              <a:t> typing to be moderate. </a:t>
            </a:r>
          </a:p>
          <a:p>
            <a:pPr marL="171450" indent="-171450">
              <a:buFont typeface="Arial" panose="020B0604020202020204" pitchFamily="34" charset="0"/>
              <a:buChar char="•"/>
            </a:pPr>
            <a:r>
              <a:rPr lang="en-US" sz="1200" kern="1200">
                <a:solidFill>
                  <a:schemeClr val="tx1"/>
                </a:solidFill>
                <a:effectLst/>
                <a:latin typeface="+mn-lt"/>
                <a:ea typeface="+mn-ea"/>
                <a:cs typeface="+mn-cs"/>
              </a:rPr>
              <a:t>An extended red cell antigen profile may benefit patients who develop a positive antibody screen or experience an acute or delayed transfusion reaction, by facilitating antibody identification and making it possible to find compatible blood. </a:t>
            </a:r>
          </a:p>
          <a:p>
            <a:pPr marL="171450" indent="-171450">
              <a:buFont typeface="Arial" panose="020B0604020202020204" pitchFamily="34" charset="0"/>
              <a:buChar char="•"/>
            </a:pPr>
            <a:r>
              <a:rPr lang="en-US" sz="1200" kern="1200">
                <a:solidFill>
                  <a:schemeClr val="tx1"/>
                </a:solidFill>
                <a:effectLst/>
                <a:latin typeface="+mn-lt"/>
                <a:ea typeface="+mn-ea"/>
                <a:cs typeface="+mn-cs"/>
              </a:rPr>
              <a:t>Red cell typing for Rh (C/c, E/e) and K antigens is necessary to implement Rh and K antigen matching (Recommendation 2), which reduces alloimmunization. </a:t>
            </a:r>
          </a:p>
          <a:p>
            <a:pPr marL="171450" indent="-171450">
              <a:buFont typeface="Arial" panose="020B0604020202020204" pitchFamily="34" charset="0"/>
              <a:buChar char="•"/>
            </a:pPr>
            <a:r>
              <a:rPr lang="en-US" sz="1200" kern="1200">
                <a:solidFill>
                  <a:schemeClr val="tx1"/>
                </a:solidFill>
                <a:effectLst/>
                <a:latin typeface="+mn-lt"/>
                <a:ea typeface="+mn-ea"/>
                <a:cs typeface="+mn-cs"/>
              </a:rPr>
              <a:t>More extended antigen profiles to include </a:t>
            </a:r>
            <a:r>
              <a:rPr lang="en-US" sz="1200" kern="1200" err="1">
                <a:solidFill>
                  <a:schemeClr val="tx1"/>
                </a:solidFill>
                <a:effectLst/>
                <a:latin typeface="+mn-lt"/>
                <a:ea typeface="+mn-ea"/>
                <a:cs typeface="+mn-cs"/>
              </a:rPr>
              <a:t>Jka</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Jkb</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Fya</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Fyb</a:t>
            </a:r>
            <a:r>
              <a:rPr lang="en-US" sz="1200" kern="1200">
                <a:solidFill>
                  <a:schemeClr val="tx1"/>
                </a:solidFill>
                <a:effectLst/>
                <a:latin typeface="+mn-lt"/>
                <a:ea typeface="+mn-ea"/>
                <a:cs typeface="+mn-cs"/>
              </a:rPr>
              <a:t>, M/N, and S/s can expedite antibody identification and donor unit selection when a patient requiring transfusion presents with a positive antibody screen.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Harms and Burden </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panel judged the undesirable effects of extended red cell antigen profiling relative to ABO/</a:t>
            </a:r>
            <a:r>
              <a:rPr lang="en-US" sz="1200" kern="1200" err="1">
                <a:solidFill>
                  <a:schemeClr val="tx1"/>
                </a:solidFill>
                <a:effectLst/>
                <a:latin typeface="+mn-lt"/>
                <a:ea typeface="+mn-ea"/>
                <a:cs typeface="+mn-cs"/>
              </a:rPr>
              <a:t>RhD</a:t>
            </a:r>
            <a:r>
              <a:rPr lang="en-US" sz="1200" kern="1200">
                <a:solidFill>
                  <a:schemeClr val="tx1"/>
                </a:solidFill>
                <a:effectLst/>
                <a:latin typeface="+mn-lt"/>
                <a:ea typeface="+mn-ea"/>
                <a:cs typeface="+mn-cs"/>
              </a:rPr>
              <a:t> typing to be trivial.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Since many patients with SCD develop a positive antibody screen, performing ABO/</a:t>
            </a:r>
            <a:r>
              <a:rPr lang="en-US" sz="1200" kern="1200" err="1">
                <a:solidFill>
                  <a:schemeClr val="tx1"/>
                </a:solidFill>
                <a:effectLst/>
                <a:latin typeface="+mn-lt"/>
                <a:ea typeface="+mn-ea"/>
                <a:cs typeface="+mn-cs"/>
              </a:rPr>
              <a:t>RhD</a:t>
            </a:r>
            <a:r>
              <a:rPr lang="en-US" sz="1200" kern="1200">
                <a:solidFill>
                  <a:schemeClr val="tx1"/>
                </a:solidFill>
                <a:effectLst/>
                <a:latin typeface="+mn-lt"/>
                <a:ea typeface="+mn-ea"/>
                <a:cs typeface="+mn-cs"/>
              </a:rPr>
              <a:t> typing alone carries an increased risk of harm from delays in antibody identification and finding compatible donor units. Transfusion delays can negatively impact the health of patients and can be costly.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general, the risk of adverse events associated with performing an extended red cell antigen profile were negligible, but cost is a consideration.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46</a:t>
            </a:fld>
            <a:endParaRPr lang="en-US"/>
          </a:p>
        </p:txBody>
      </p:sp>
    </p:spTree>
    <p:extLst>
      <p:ext uri="{BB962C8B-B14F-4D97-AF65-F5344CB8AC3E}">
        <p14:creationId xmlns:p14="http://schemas.microsoft.com/office/powerpoint/2010/main" val="1055416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A5B3-1ABB-16DE-8259-228207F8E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FE8C5-4186-66AC-F30D-9756601FB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567E4-91D9-E9E3-174D-3362C73819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845DCD-3D0D-F2CD-E73B-9644BB9334A5}"/>
              </a:ext>
            </a:extLst>
          </p:cNvPr>
          <p:cNvSpPr>
            <a:spLocks noGrp="1"/>
          </p:cNvSpPr>
          <p:nvPr>
            <p:ph type="sldNum" sz="quarter" idx="5"/>
          </p:nvPr>
        </p:nvSpPr>
        <p:spPr/>
        <p:txBody>
          <a:bodyPr/>
          <a:lstStyle/>
          <a:p>
            <a:fld id="{AD9E8E51-E12F-1B41-8BE7-1F7758F01FB2}" type="slidenum">
              <a:rPr lang="en-US" smtClean="0"/>
              <a:t>47</a:t>
            </a:fld>
            <a:endParaRPr lang="en-US"/>
          </a:p>
        </p:txBody>
      </p:sp>
    </p:spTree>
    <p:extLst>
      <p:ext uri="{BB962C8B-B14F-4D97-AF65-F5344CB8AC3E}">
        <p14:creationId xmlns:p14="http://schemas.microsoft.com/office/powerpoint/2010/main" val="2088186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48</a:t>
            </a:fld>
            <a:endParaRPr lang="en-US"/>
          </a:p>
        </p:txBody>
      </p:sp>
    </p:spTree>
    <p:extLst>
      <p:ext uri="{BB962C8B-B14F-4D97-AF65-F5344CB8AC3E}">
        <p14:creationId xmlns:p14="http://schemas.microsoft.com/office/powerpoint/2010/main" val="82823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86A17-EB14-ECD1-D3F8-9B143A6BF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6D7BA-6367-A80C-DF2D-F9EDA094F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A464B-BCFD-297C-B194-6BEBC4AB00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6425CF-9835-F442-556B-AB34E517A2B0}"/>
              </a:ext>
            </a:extLst>
          </p:cNvPr>
          <p:cNvSpPr>
            <a:spLocks noGrp="1"/>
          </p:cNvSpPr>
          <p:nvPr>
            <p:ph type="sldNum" sz="quarter" idx="10"/>
          </p:nvPr>
        </p:nvSpPr>
        <p:spPr/>
        <p:txBody>
          <a:bodyPr/>
          <a:lstStyle/>
          <a:p>
            <a:fld id="{A8A219AF-31E1-4C13-8A47-7C32BFDA626C}" type="slidenum">
              <a:rPr lang="en-CA" smtClean="0"/>
              <a:t>49</a:t>
            </a:fld>
            <a:endParaRPr lang="en-CA"/>
          </a:p>
        </p:txBody>
      </p:sp>
    </p:spTree>
    <p:extLst>
      <p:ext uri="{BB962C8B-B14F-4D97-AF65-F5344CB8AC3E}">
        <p14:creationId xmlns:p14="http://schemas.microsoft.com/office/powerpoint/2010/main" val="3422338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CA0B-A9F2-934F-DAF5-F0B617DFA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00B4C-4866-08D9-BFB0-4716493AD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CBC74-3808-478E-0671-8F23FC70CE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245671-9279-6EC4-FF60-6C122DF48C37}"/>
              </a:ext>
            </a:extLst>
          </p:cNvPr>
          <p:cNvSpPr>
            <a:spLocks noGrp="1"/>
          </p:cNvSpPr>
          <p:nvPr>
            <p:ph type="sldNum" sz="quarter" idx="5"/>
          </p:nvPr>
        </p:nvSpPr>
        <p:spPr/>
        <p:txBody>
          <a:bodyPr/>
          <a:lstStyle/>
          <a:p>
            <a:fld id="{AD9E8E51-E12F-1B41-8BE7-1F7758F01FB2}" type="slidenum">
              <a:rPr lang="en-US" smtClean="0"/>
              <a:t>51</a:t>
            </a:fld>
            <a:endParaRPr lang="en-US"/>
          </a:p>
        </p:txBody>
      </p:sp>
    </p:spTree>
    <p:extLst>
      <p:ext uri="{BB962C8B-B14F-4D97-AF65-F5344CB8AC3E}">
        <p14:creationId xmlns:p14="http://schemas.microsoft.com/office/powerpoint/2010/main" val="2694227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1">
                    <a:lumMod val="50000"/>
                  </a:schemeClr>
                </a:solidFill>
              </a:rPr>
              <a:t>*</a:t>
            </a:r>
            <a:r>
              <a:rPr lang="en-US" err="1">
                <a:solidFill>
                  <a:schemeClr val="bg1">
                    <a:lumMod val="50000"/>
                  </a:schemeClr>
                </a:solidFill>
              </a:rPr>
              <a:t>Chalandon</a:t>
            </a:r>
            <a:r>
              <a:rPr lang="en-US">
                <a:solidFill>
                  <a:schemeClr val="bg1">
                    <a:lumMod val="50000"/>
                  </a:schemeClr>
                </a:solidFill>
              </a:rPr>
              <a:t> Y et al. </a:t>
            </a:r>
            <a:r>
              <a:rPr lang="en-US" i="1">
                <a:solidFill>
                  <a:schemeClr val="bg1">
                    <a:lumMod val="50000"/>
                  </a:schemeClr>
                </a:solidFill>
              </a:rPr>
              <a:t>Leukemia</a:t>
            </a:r>
            <a:r>
              <a:rPr lang="en-US">
                <a:solidFill>
                  <a:schemeClr val="bg1">
                    <a:lumMod val="50000"/>
                  </a:schemeClr>
                </a:solidFill>
              </a:rPr>
              <a:t>. 2015</a:t>
            </a:r>
            <a:br>
              <a:rPr lang="en-US">
                <a:solidFill>
                  <a:schemeClr val="bg1">
                    <a:lumMod val="50000"/>
                  </a:schemeClr>
                </a:solidFill>
              </a:rPr>
            </a:br>
            <a:r>
              <a:rPr lang="en-US">
                <a:solidFill>
                  <a:schemeClr val="bg1">
                    <a:lumMod val="50000"/>
                  </a:schemeClr>
                </a:solidFill>
              </a:rPr>
              <a:t>  Ribera JM et al. </a:t>
            </a:r>
            <a:r>
              <a:rPr lang="en-US" i="1">
                <a:solidFill>
                  <a:schemeClr val="bg1">
                    <a:lumMod val="50000"/>
                  </a:schemeClr>
                </a:solidFill>
              </a:rPr>
              <a:t>Br J </a:t>
            </a:r>
            <a:r>
              <a:rPr lang="en-US" i="1" err="1">
                <a:solidFill>
                  <a:schemeClr val="bg1">
                    <a:lumMod val="50000"/>
                  </a:schemeClr>
                </a:solidFill>
              </a:rPr>
              <a:t>Haematol</a:t>
            </a:r>
            <a:r>
              <a:rPr lang="en-US" i="1">
                <a:solidFill>
                  <a:schemeClr val="bg1">
                    <a:lumMod val="50000"/>
                  </a:schemeClr>
                </a:solidFill>
              </a:rPr>
              <a:t>. </a:t>
            </a:r>
            <a:r>
              <a:rPr lang="en-US">
                <a:solidFill>
                  <a:schemeClr val="bg1">
                    <a:lumMod val="50000"/>
                  </a:schemeClr>
                </a:solidFill>
              </a:rPr>
              <a:t>2012</a:t>
            </a:r>
          </a:p>
          <a:p>
            <a:r>
              <a:rPr lang="en-US">
                <a:solidFill>
                  <a:schemeClr val="bg1">
                    <a:lumMod val="50000"/>
                  </a:schemeClr>
                </a:solidFill>
              </a:rPr>
              <a:t>  Wu C et al. </a:t>
            </a:r>
            <a:r>
              <a:rPr lang="en-US" i="1">
                <a:solidFill>
                  <a:schemeClr val="bg1">
                    <a:lumMod val="50000"/>
                  </a:schemeClr>
                </a:solidFill>
              </a:rPr>
              <a:t>Hematology</a:t>
            </a:r>
            <a:r>
              <a:rPr lang="en-US">
                <a:solidFill>
                  <a:schemeClr val="bg1">
                    <a:lumMod val="50000"/>
                  </a:schemeClr>
                </a:solidFill>
              </a:rPr>
              <a:t>. 2022 </a:t>
            </a:r>
          </a:p>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53</a:t>
            </a:fld>
            <a:endParaRPr lang="en-US"/>
          </a:p>
        </p:txBody>
      </p:sp>
    </p:spTree>
    <p:extLst>
      <p:ext uri="{BB962C8B-B14F-4D97-AF65-F5344CB8AC3E}">
        <p14:creationId xmlns:p14="http://schemas.microsoft.com/office/powerpoint/2010/main" val="2460185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B1D1-C76E-0959-C6C6-B11CBF1CB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E36AB-6A51-6339-A5DF-57F6A46C3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75710-F83D-2E1E-742B-6F19D910E6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9536D9-37D7-8373-3725-8019CA8839AC}"/>
              </a:ext>
            </a:extLst>
          </p:cNvPr>
          <p:cNvSpPr>
            <a:spLocks noGrp="1"/>
          </p:cNvSpPr>
          <p:nvPr>
            <p:ph type="sldNum" sz="quarter" idx="5"/>
          </p:nvPr>
        </p:nvSpPr>
        <p:spPr/>
        <p:txBody>
          <a:bodyPr/>
          <a:lstStyle/>
          <a:p>
            <a:fld id="{AD9E8E51-E12F-1B41-8BE7-1F7758F01FB2}" type="slidenum">
              <a:rPr lang="en-US" smtClean="0"/>
              <a:t>56</a:t>
            </a:fld>
            <a:endParaRPr lang="en-US"/>
          </a:p>
        </p:txBody>
      </p:sp>
    </p:spTree>
    <p:extLst>
      <p:ext uri="{BB962C8B-B14F-4D97-AF65-F5344CB8AC3E}">
        <p14:creationId xmlns:p14="http://schemas.microsoft.com/office/powerpoint/2010/main" val="3140729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57</a:t>
            </a:fld>
            <a:endParaRPr lang="en-US"/>
          </a:p>
        </p:txBody>
      </p:sp>
    </p:spTree>
    <p:extLst>
      <p:ext uri="{BB962C8B-B14F-4D97-AF65-F5344CB8AC3E}">
        <p14:creationId xmlns:p14="http://schemas.microsoft.com/office/powerpoint/2010/main" val="933776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86A17-EB14-ECD1-D3F8-9B143A6BF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6D7BA-6367-A80C-DF2D-F9EDA094F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A464B-BCFD-297C-B194-6BEBC4AB00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6425CF-9835-F442-556B-AB34E517A2B0}"/>
              </a:ext>
            </a:extLst>
          </p:cNvPr>
          <p:cNvSpPr>
            <a:spLocks noGrp="1"/>
          </p:cNvSpPr>
          <p:nvPr>
            <p:ph type="sldNum" sz="quarter" idx="10"/>
          </p:nvPr>
        </p:nvSpPr>
        <p:spPr/>
        <p:txBody>
          <a:bodyPr/>
          <a:lstStyle/>
          <a:p>
            <a:fld id="{A8A219AF-31E1-4C13-8A47-7C32BFDA626C}" type="slidenum">
              <a:rPr lang="en-CA" smtClean="0"/>
              <a:t>58</a:t>
            </a:fld>
            <a:endParaRPr lang="en-CA"/>
          </a:p>
        </p:txBody>
      </p:sp>
    </p:spTree>
    <p:extLst>
      <p:ext uri="{BB962C8B-B14F-4D97-AF65-F5344CB8AC3E}">
        <p14:creationId xmlns:p14="http://schemas.microsoft.com/office/powerpoint/2010/main" val="3422338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6E4DF-6DA2-98B2-9766-22F7B878B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DAD16-7385-BF05-8BDA-2A4F6B352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354FF-7AB8-6591-D300-3B520BF1C3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2A3D8F-6198-85D4-76A1-241694486B13}"/>
              </a:ext>
            </a:extLst>
          </p:cNvPr>
          <p:cNvSpPr>
            <a:spLocks noGrp="1"/>
          </p:cNvSpPr>
          <p:nvPr>
            <p:ph type="sldNum" sz="quarter" idx="5"/>
          </p:nvPr>
        </p:nvSpPr>
        <p:spPr/>
        <p:txBody>
          <a:bodyPr/>
          <a:lstStyle/>
          <a:p>
            <a:fld id="{AD9E8E51-E12F-1B41-8BE7-1F7758F01FB2}" type="slidenum">
              <a:rPr lang="en-US" smtClean="0"/>
              <a:t>60</a:t>
            </a:fld>
            <a:endParaRPr lang="en-US"/>
          </a:p>
        </p:txBody>
      </p:sp>
    </p:spTree>
    <p:extLst>
      <p:ext uri="{BB962C8B-B14F-4D97-AF65-F5344CB8AC3E}">
        <p14:creationId xmlns:p14="http://schemas.microsoft.com/office/powerpoint/2010/main" val="386581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3007449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61</a:t>
            </a:fld>
            <a:endParaRPr lang="en-US"/>
          </a:p>
        </p:txBody>
      </p:sp>
    </p:spTree>
    <p:extLst>
      <p:ext uri="{BB962C8B-B14F-4D97-AF65-F5344CB8AC3E}">
        <p14:creationId xmlns:p14="http://schemas.microsoft.com/office/powerpoint/2010/main" val="859819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E2D2D-BF71-026C-C80D-6882F97B3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5F579-DD24-0DEA-AEA8-0776D628D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8E5F4-C353-F0B6-995A-3F0615DF3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ED3989-F5F3-0330-CBBF-54EC860C6769}"/>
              </a:ext>
            </a:extLst>
          </p:cNvPr>
          <p:cNvSpPr>
            <a:spLocks noGrp="1"/>
          </p:cNvSpPr>
          <p:nvPr>
            <p:ph type="sldNum" sz="quarter" idx="5"/>
          </p:nvPr>
        </p:nvSpPr>
        <p:spPr/>
        <p:txBody>
          <a:bodyPr/>
          <a:lstStyle/>
          <a:p>
            <a:fld id="{AD9E8E51-E12F-1B41-8BE7-1F7758F01FB2}" type="slidenum">
              <a:rPr lang="en-US" smtClean="0"/>
              <a:t>62</a:t>
            </a:fld>
            <a:endParaRPr lang="en-US"/>
          </a:p>
        </p:txBody>
      </p:sp>
    </p:spTree>
    <p:extLst>
      <p:ext uri="{BB962C8B-B14F-4D97-AF65-F5344CB8AC3E}">
        <p14:creationId xmlns:p14="http://schemas.microsoft.com/office/powerpoint/2010/main" val="1408657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64</a:t>
            </a:fld>
            <a:endParaRPr lang="en-US"/>
          </a:p>
        </p:txBody>
      </p:sp>
    </p:spTree>
    <p:extLst>
      <p:ext uri="{BB962C8B-B14F-4D97-AF65-F5344CB8AC3E}">
        <p14:creationId xmlns:p14="http://schemas.microsoft.com/office/powerpoint/2010/main" val="207216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66</a:t>
            </a:fld>
            <a:endParaRPr lang="en-CA"/>
          </a:p>
        </p:txBody>
      </p:sp>
    </p:spTree>
    <p:extLst>
      <p:ext uri="{BB962C8B-B14F-4D97-AF65-F5344CB8AC3E}">
        <p14:creationId xmlns:p14="http://schemas.microsoft.com/office/powerpoint/2010/main" val="332184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79706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9C3D-17D4-1229-48B5-7F1EF1887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CA8D3-C528-AC8F-35DB-58018C0EB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F4F75-4547-ABDA-9149-63161CA0B9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436F2F-2BAA-FCC2-A101-3BED9378FC99}"/>
              </a:ext>
            </a:extLst>
          </p:cNvPr>
          <p:cNvSpPr>
            <a:spLocks noGrp="1"/>
          </p:cNvSpPr>
          <p:nvPr>
            <p:ph type="sldNum" sz="quarter" idx="10"/>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101793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9</a:t>
            </a:fld>
            <a:endParaRPr lang="en-US"/>
          </a:p>
        </p:txBody>
      </p:sp>
    </p:spTree>
    <p:extLst>
      <p:ext uri="{BB962C8B-B14F-4D97-AF65-F5344CB8AC3E}">
        <p14:creationId xmlns:p14="http://schemas.microsoft.com/office/powerpoint/2010/main" val="83070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10</a:t>
            </a:fld>
            <a:endParaRPr lang="en-US"/>
          </a:p>
        </p:txBody>
      </p:sp>
    </p:spTree>
    <p:extLst>
      <p:ext uri="{BB962C8B-B14F-4D97-AF65-F5344CB8AC3E}">
        <p14:creationId xmlns:p14="http://schemas.microsoft.com/office/powerpoint/2010/main" val="323674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1980E-D787-E496-EDC3-4137F7DF1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2B227-31E5-A9FD-384F-AA11A3F28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3382F-2185-105C-4C19-0F66395ADB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D79A81-27FF-C87C-B55D-1EDB189C6A30}"/>
              </a:ext>
            </a:extLst>
          </p:cNvPr>
          <p:cNvSpPr>
            <a:spLocks noGrp="1"/>
          </p:cNvSpPr>
          <p:nvPr>
            <p:ph type="sldNum" sz="quarter" idx="5"/>
          </p:nvPr>
        </p:nvSpPr>
        <p:spPr/>
        <p:txBody>
          <a:bodyPr/>
          <a:lstStyle/>
          <a:p>
            <a:fld id="{AD9E8E51-E12F-1B41-8BE7-1F7758F01FB2}" type="slidenum">
              <a:rPr lang="en-US" smtClean="0"/>
              <a:t>12</a:t>
            </a:fld>
            <a:endParaRPr lang="en-US"/>
          </a:p>
        </p:txBody>
      </p:sp>
    </p:spTree>
    <p:extLst>
      <p:ext uri="{BB962C8B-B14F-4D97-AF65-F5344CB8AC3E}">
        <p14:creationId xmlns:p14="http://schemas.microsoft.com/office/powerpoint/2010/main" val="672498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EB283B-D6E9-66DA-27D8-C76615D31466}"/>
              </a:ext>
            </a:extLst>
          </p:cNvPr>
          <p:cNvPicPr>
            <a:picLocks noChangeAspect="1"/>
          </p:cNvPicPr>
          <p:nvPr userDrawn="1"/>
        </p:nvPicPr>
        <p:blipFill>
          <a:blip r:embed="rId2"/>
          <a:stretch>
            <a:fillRect/>
          </a:stretch>
        </p:blipFill>
        <p:spPr>
          <a:xfrm>
            <a:off x="-22735" y="1581913"/>
            <a:ext cx="12214735" cy="5276087"/>
          </a:xfrm>
          <a:prstGeom prst="rect">
            <a:avLst/>
          </a:prstGeom>
          <a:effectLst/>
        </p:spPr>
      </p:pic>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715073"/>
                </a:solidFill>
                <a:latin typeface="+mj-lt"/>
                <a:cs typeface="Arial"/>
              </a:defRPr>
            </a:lvl1pPr>
          </a:lstStyle>
          <a:p>
            <a:r>
              <a:rPr lang="en-US"/>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Rectangle 4">
            <a:extLst>
              <a:ext uri="{FF2B5EF4-FFF2-40B4-BE49-F238E27FC236}">
                <a16:creationId xmlns:a16="http://schemas.microsoft.com/office/drawing/2014/main" id="{00CDD8DC-F016-34A6-96B0-D85B5DF0BF21}"/>
              </a:ext>
            </a:extLst>
          </p:cNvPr>
          <p:cNvSpPr/>
          <p:nvPr userDrawn="1"/>
        </p:nvSpPr>
        <p:spPr>
          <a:xfrm>
            <a:off x="0" y="-10160"/>
            <a:ext cx="12192000" cy="1592072"/>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0D9302-B2BF-7806-DA13-4F0A245D6742}"/>
              </a:ext>
            </a:extLst>
          </p:cNvPr>
          <p:cNvPicPr>
            <a:picLocks noChangeAspect="1"/>
          </p:cNvPicPr>
          <p:nvPr userDrawn="1"/>
        </p:nvPicPr>
        <p:blipFill>
          <a:blip r:embed="rId3"/>
          <a:stretch>
            <a:fillRect/>
          </a:stretch>
        </p:blipFill>
        <p:spPr>
          <a:xfrm>
            <a:off x="10195560" y="801827"/>
            <a:ext cx="1645920" cy="1645920"/>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E21949A-2ED2-0B8E-2671-CD227327CEDC}"/>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E3ED3A-552F-B2EE-2EC9-C7EE68B857B8}"/>
              </a:ext>
            </a:extLst>
          </p:cNvPr>
          <p:cNvPicPr>
            <a:picLocks noChangeAspect="1"/>
          </p:cNvPicPr>
          <p:nvPr userDrawn="1"/>
        </p:nvPicPr>
        <p:blipFill>
          <a:blip r:embed="rId4"/>
          <a:stretch>
            <a:fillRect/>
          </a:stretch>
        </p:blipFill>
        <p:spPr>
          <a:xfrm>
            <a:off x="350520" y="402474"/>
            <a:ext cx="4150847" cy="798705"/>
          </a:xfrm>
          <a:prstGeom prst="rect">
            <a:avLst/>
          </a:prstGeom>
        </p:spPr>
      </p:pic>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28C43-AF8B-F72B-7E0E-FEC3EBDE4D0D}"/>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3" name="Rectangle 2">
            <a:extLst>
              <a:ext uri="{FF2B5EF4-FFF2-40B4-BE49-F238E27FC236}">
                <a16:creationId xmlns:a16="http://schemas.microsoft.com/office/drawing/2014/main" id="{F015CD90-E1A0-30BA-9452-6F7524104369}"/>
              </a:ext>
            </a:extLst>
          </p:cNvPr>
          <p:cNvSpPr/>
          <p:nvPr userDrawn="1"/>
        </p:nvSpPr>
        <p:spPr>
          <a:xfrm>
            <a:off x="0" y="-1016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C13000-320F-D844-BE01-DD67AD566586}"/>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667" b="0" cap="none" baseline="0">
                <a:solidFill>
                  <a:srgbClr val="715073"/>
                </a:solidFill>
                <a:latin typeface="+mj-lt"/>
              </a:defRPr>
            </a:lvl1pPr>
          </a:lstStyle>
          <a:p>
            <a:r>
              <a:rPr lang="en-US"/>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2/11/2026</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6" name="Picture 5">
            <a:extLst>
              <a:ext uri="{FF2B5EF4-FFF2-40B4-BE49-F238E27FC236}">
                <a16:creationId xmlns:a16="http://schemas.microsoft.com/office/drawing/2014/main" id="{CD39EA55-0FA9-31E1-0F8A-994F9351C8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200"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715073"/>
                </a:solidFill>
              </a:defRPr>
            </a:lvl1pPr>
          </a:lstStyle>
          <a:p>
            <a:r>
              <a:rPr lang="en-US"/>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2"/>
            <a:ext cx="3290047" cy="224120"/>
          </a:xfrm>
          <a:prstGeom prst="rect">
            <a:avLst/>
          </a:prstGeom>
        </p:spPr>
        <p:txBody>
          <a:bodyPr/>
          <a:lstStyle>
            <a:lvl1pPr>
              <a:defRPr sz="1067">
                <a:solidFill>
                  <a:schemeClr val="bg1"/>
                </a:solidFill>
              </a:defRPr>
            </a:lvl1pPr>
          </a:lstStyle>
          <a:p>
            <a:fld id="{12F42DBC-C000-474C-847A-96A1FE0230FB}" type="datetime1">
              <a:rPr lang="en-US" smtClean="0"/>
              <a:pPr/>
              <a:t>2/11/2026</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2" name="Picture 1">
            <a:extLst>
              <a:ext uri="{FF2B5EF4-FFF2-40B4-BE49-F238E27FC236}">
                <a16:creationId xmlns:a16="http://schemas.microsoft.com/office/drawing/2014/main" id="{57364A12-5636-9277-6575-91D158B25B79}"/>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5" name="Rectangle 4">
            <a:extLst>
              <a:ext uri="{FF2B5EF4-FFF2-40B4-BE49-F238E27FC236}">
                <a16:creationId xmlns:a16="http://schemas.microsoft.com/office/drawing/2014/main" id="{B341DDE8-E7EB-A26A-E48C-93183E1D8336}"/>
              </a:ext>
            </a:extLst>
          </p:cNvPr>
          <p:cNvSpPr/>
          <p:nvPr userDrawn="1"/>
        </p:nvSpPr>
        <p:spPr>
          <a:xfrm>
            <a:off x="0" y="-1016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64E339-2B80-88E0-57DF-B21F2C884209}"/>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EEF466E-D5CC-7F9D-E70C-E196A95237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4701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4257529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B0519-EF76-0307-44D5-D7BE7BAEDA3E}"/>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 id="2147483660" r:id="rId4"/>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hematology.org/ALLguidelin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301063"/>
            <a:ext cx="9663831" cy="891931"/>
          </a:xfrm>
        </p:spPr>
        <p:txBody>
          <a:bodyPr lIns="91440" tIns="45720" rIns="91440" bIns="45720" anchor="t">
            <a:noAutofit/>
          </a:bodyPr>
          <a:lstStyle/>
          <a:p>
            <a:pPr algn="l"/>
            <a:r>
              <a:rPr lang="en-US" sz="3200" b="0">
                <a:ea typeface="Geneva"/>
              </a:rPr>
              <a:t>Acute Lymphoblastic Leukemia in Adolescents and Young Adults – Frontline Management</a:t>
            </a:r>
          </a:p>
        </p:txBody>
      </p:sp>
      <p:sp>
        <p:nvSpPr>
          <p:cNvPr id="6" name="Subtitle 2">
            <a:extLst>
              <a:ext uri="{FF2B5EF4-FFF2-40B4-BE49-F238E27FC236}">
                <a16:creationId xmlns:a16="http://schemas.microsoft.com/office/drawing/2014/main" id="{9A7A0DF7-3A2B-8846-AACF-AB69A37D8BA5}"/>
              </a:ext>
            </a:extLst>
          </p:cNvPr>
          <p:cNvSpPr>
            <a:spLocks noGrp="1"/>
          </p:cNvSpPr>
          <p:nvPr>
            <p:ph type="subTitle" idx="1"/>
          </p:nvPr>
        </p:nvSpPr>
        <p:spPr>
          <a:xfrm>
            <a:off x="914400" y="3425693"/>
            <a:ext cx="10466241" cy="2791640"/>
          </a:xfrm>
        </p:spPr>
        <p:txBody>
          <a:bodyPr lIns="91440" tIns="45720" rIns="91440" bIns="45720" anchor="t">
            <a:noAutofit/>
          </a:bodyPr>
          <a:lstStyle/>
          <a:p>
            <a:pPr algn="l"/>
            <a:r>
              <a:rPr lang="en-CA" sz="2300" b="1" i="1" cap="none" dirty="0">
                <a:solidFill>
                  <a:schemeClr val="tx1">
                    <a:lumMod val="49000"/>
                    <a:lumOff val="51000"/>
                  </a:schemeClr>
                </a:solidFill>
                <a:ea typeface="Geneva"/>
              </a:rPr>
              <a:t>An Educational Slide Set </a:t>
            </a:r>
          </a:p>
          <a:p>
            <a:pPr algn="l"/>
            <a:r>
              <a:rPr lang="en-US" sz="2000" cap="none" dirty="0">
                <a:solidFill>
                  <a:schemeClr val="tx1">
                    <a:lumMod val="49000"/>
                    <a:lumOff val="51000"/>
                  </a:schemeClr>
                </a:solidFill>
                <a:ea typeface="Calibri"/>
                <a:cs typeface="Calibri"/>
              </a:rPr>
              <a:t>American Society of Hematology 2026 guidelines for Frontline Management of Acute Lymphoblastic Leukemia in Adolescents and Young Adults (ALL in AYAs)</a:t>
            </a:r>
          </a:p>
          <a:p>
            <a:pPr algn="l"/>
            <a:endParaRPr lang="en-US" sz="600" cap="none" dirty="0">
              <a:solidFill>
                <a:schemeClr val="tx1">
                  <a:lumMod val="49000"/>
                  <a:lumOff val="51000"/>
                </a:schemeClr>
              </a:solidFill>
              <a:ea typeface="Calibri"/>
              <a:cs typeface="Calibri"/>
            </a:endParaRPr>
          </a:p>
          <a:p>
            <a:pPr algn="l">
              <a:spcBef>
                <a:spcPts val="20"/>
              </a:spcBef>
            </a:pPr>
            <a:r>
              <a:rPr lang="en-US" sz="1600" b="1" cap="none" dirty="0">
                <a:solidFill>
                  <a:schemeClr val="tx1">
                    <a:lumMod val="49000"/>
                    <a:lumOff val="51000"/>
                  </a:schemeClr>
                </a:solidFill>
                <a:ea typeface="Geneva"/>
              </a:rPr>
              <a:t>Slide set authors:</a:t>
            </a:r>
            <a:endParaRPr lang="en-US" sz="1600" cap="none">
              <a:solidFill>
                <a:schemeClr val="tx1">
                  <a:lumMod val="49000"/>
                  <a:lumOff val="51000"/>
                </a:schemeClr>
              </a:solidFill>
              <a:cs typeface="Calibri"/>
            </a:endParaRPr>
          </a:p>
          <a:p>
            <a:pPr algn="l">
              <a:spcBef>
                <a:spcPts val="20"/>
              </a:spcBef>
            </a:pPr>
            <a:r>
              <a:rPr lang="en-US" sz="1600" cap="none" dirty="0">
                <a:solidFill>
                  <a:schemeClr val="tx1">
                    <a:lumMod val="49000"/>
                    <a:lumOff val="51000"/>
                  </a:schemeClr>
                </a:solidFill>
                <a:ea typeface="Calibri"/>
                <a:cs typeface="Calibri"/>
              </a:rPr>
              <a:t>Diego Adrianzen-Herrera, MD, MS</a:t>
            </a:r>
          </a:p>
          <a:p>
            <a:pPr algn="l">
              <a:spcBef>
                <a:spcPts val="20"/>
              </a:spcBef>
            </a:pPr>
            <a:r>
              <a:rPr lang="en-US" sz="1600" cap="none" dirty="0">
                <a:solidFill>
                  <a:schemeClr val="tx1">
                    <a:lumMod val="49000"/>
                    <a:lumOff val="51000"/>
                  </a:schemeClr>
                </a:solidFill>
                <a:ea typeface="Calibri"/>
                <a:cs typeface="Calibri"/>
              </a:rPr>
              <a:t>Adam DuVall, MD</a:t>
            </a:r>
          </a:p>
          <a:p>
            <a:pPr algn="l">
              <a:spcBef>
                <a:spcPts val="20"/>
              </a:spcBef>
            </a:pPr>
            <a:r>
              <a:rPr lang="en-US" sz="1600" cap="none" dirty="0">
                <a:solidFill>
                  <a:schemeClr val="tx1">
                    <a:lumMod val="49000"/>
                    <a:lumOff val="51000"/>
                  </a:schemeClr>
                </a:solidFill>
                <a:ea typeface="Calibri"/>
                <a:cs typeface="Calibri"/>
              </a:rPr>
              <a:t>Loretta Li, MD</a:t>
            </a:r>
          </a:p>
          <a:p>
            <a:pPr algn="l">
              <a:spcBef>
                <a:spcPts val="20"/>
              </a:spcBef>
            </a:pPr>
            <a:r>
              <a:rPr lang="en-US" sz="1600" cap="none" dirty="0">
                <a:solidFill>
                  <a:schemeClr val="tx1">
                    <a:lumMod val="49000"/>
                    <a:lumOff val="51000"/>
                  </a:schemeClr>
                </a:solidFill>
                <a:ea typeface="Calibri"/>
                <a:cs typeface="Calibri"/>
              </a:rPr>
              <a:t>Ashley Ng, MBBS, FRACP, FRCPA (</a:t>
            </a:r>
            <a:r>
              <a:rPr lang="en-US" sz="1600" cap="none" err="1">
                <a:solidFill>
                  <a:schemeClr val="tx1">
                    <a:lumMod val="49000"/>
                    <a:lumOff val="51000"/>
                  </a:schemeClr>
                </a:solidFill>
                <a:ea typeface="Calibri"/>
                <a:cs typeface="Calibri"/>
              </a:rPr>
              <a:t>Haem</a:t>
            </a:r>
            <a:r>
              <a:rPr lang="en-US" sz="1600" cap="none" dirty="0">
                <a:solidFill>
                  <a:schemeClr val="tx1">
                    <a:lumMod val="49000"/>
                    <a:lumOff val="51000"/>
                  </a:schemeClr>
                </a:solidFill>
                <a:ea typeface="Calibri"/>
                <a:cs typeface="Calibri"/>
              </a:rPr>
              <a:t>), PhD</a:t>
            </a:r>
            <a:endParaRPr lang="en-US" sz="1600" cap="none">
              <a:solidFill>
                <a:schemeClr val="tx1">
                  <a:lumMod val="49000"/>
                  <a:lumOff val="51000"/>
                </a:schemeClr>
              </a:solidFill>
              <a:ea typeface="Calibri"/>
              <a:cs typeface="Calibri"/>
            </a:endParaRPr>
          </a:p>
          <a:p>
            <a:pPr algn="l">
              <a:spcBef>
                <a:spcPts val="20"/>
              </a:spcBef>
            </a:pPr>
            <a:r>
              <a:rPr lang="en-US" sz="1600" cap="none" dirty="0">
                <a:solidFill>
                  <a:schemeClr val="tx1">
                    <a:lumMod val="49000"/>
                    <a:lumOff val="51000"/>
                  </a:schemeClr>
                </a:solidFill>
                <a:ea typeface="Calibri"/>
                <a:cs typeface="Calibri"/>
              </a:rPr>
              <a:t>Danielle Shafer, DO</a:t>
            </a:r>
            <a:endParaRPr lang="en-US" sz="1600" cap="none">
              <a:solidFill>
                <a:schemeClr val="tx1">
                  <a:lumMod val="49000"/>
                  <a:lumOff val="51000"/>
                </a:schemeClr>
              </a:solidFill>
              <a:ea typeface="Calibri"/>
              <a:cs typeface="Calibri"/>
            </a:endParaRPr>
          </a:p>
          <a:p>
            <a:pPr algn="l">
              <a:spcBef>
                <a:spcPts val="20"/>
              </a:spcBef>
            </a:pPr>
            <a:r>
              <a:rPr lang="en-US" sz="1600" cap="none" dirty="0">
                <a:solidFill>
                  <a:schemeClr val="tx1">
                    <a:lumMod val="49000"/>
                    <a:lumOff val="51000"/>
                  </a:schemeClr>
                </a:solidFill>
                <a:ea typeface="Calibri"/>
                <a:cs typeface="Calibri"/>
              </a:rPr>
              <a:t>Wendy Stock, MD</a:t>
            </a:r>
            <a:endParaRPr lang="en-US" sz="1600" cap="none">
              <a:solidFill>
                <a:schemeClr val="tx1">
                  <a:lumMod val="49000"/>
                  <a:lumOff val="51000"/>
                </a:schemeClr>
              </a:solidFill>
              <a:ea typeface="Calibri"/>
              <a:cs typeface="Calibri"/>
            </a:endParaRPr>
          </a:p>
          <a:p>
            <a:pPr algn="l">
              <a:spcBef>
                <a:spcPts val="20"/>
              </a:spcBef>
            </a:pPr>
            <a:r>
              <a:rPr lang="en-US" sz="1600" cap="none" dirty="0">
                <a:solidFill>
                  <a:schemeClr val="tx1">
                    <a:lumMod val="49000"/>
                    <a:lumOff val="51000"/>
                  </a:schemeClr>
                </a:solidFill>
                <a:ea typeface="Calibri"/>
                <a:cs typeface="Calibri"/>
              </a:rPr>
              <a:t>Julie Wolfson, MD</a:t>
            </a:r>
            <a:endParaRPr lang="en-US" sz="1600" cap="none">
              <a:solidFill>
                <a:schemeClr val="tx1">
                  <a:lumMod val="49000"/>
                  <a:lumOff val="51000"/>
                </a:schemeClr>
              </a:solidFill>
              <a:ea typeface="Calibri"/>
              <a:cs typeface="Calibri"/>
            </a:endParaRPr>
          </a:p>
          <a:p>
            <a:pPr algn="l">
              <a:spcBef>
                <a:spcPts val="20"/>
              </a:spcBef>
            </a:pPr>
            <a:r>
              <a:rPr lang="en-US" sz="1600" b="1" cap="none" dirty="0">
                <a:solidFill>
                  <a:schemeClr val="tx1">
                    <a:lumMod val="49000"/>
                    <a:lumOff val="51000"/>
                  </a:schemeClr>
                </a:solidFill>
                <a:ea typeface="Geneva"/>
              </a:rPr>
              <a:t> </a:t>
            </a:r>
            <a:br>
              <a:rPr lang="en-US" sz="1600" cap="none" dirty="0">
                <a:solidFill>
                  <a:schemeClr val="tx1">
                    <a:lumMod val="49000"/>
                    <a:lumOff val="51000"/>
                  </a:schemeClr>
                </a:solidFill>
              </a:rPr>
            </a:br>
            <a:endParaRPr lang="en-US" sz="1600" cap="none">
              <a:solidFill>
                <a:schemeClr val="tx1">
                  <a:lumMod val="49000"/>
                  <a:lumOff val="51000"/>
                </a:schemeClr>
              </a:solidFill>
              <a:cs typeface="Calibri"/>
            </a:endParaRPr>
          </a:p>
        </p:txBody>
      </p:sp>
      <p:sp>
        <p:nvSpPr>
          <p:cNvPr id="3" name="TextBox 2">
            <a:extLst>
              <a:ext uri="{FF2B5EF4-FFF2-40B4-BE49-F238E27FC236}">
                <a16:creationId xmlns:a16="http://schemas.microsoft.com/office/drawing/2014/main" id="{5C1CB3C2-D834-1726-B7D5-FB72670AA475}"/>
              </a:ext>
            </a:extLst>
          </p:cNvPr>
          <p:cNvSpPr txBox="1"/>
          <p:nvPr/>
        </p:nvSpPr>
        <p:spPr>
          <a:xfrm>
            <a:off x="1056542" y="5317165"/>
            <a:ext cx="2331284" cy="1113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86448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0962E7-F0DD-CB42-BA00-C4FFA53B46A5}"/>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7" name="Title 6">
            <a:extLst>
              <a:ext uri="{FF2B5EF4-FFF2-40B4-BE49-F238E27FC236}">
                <a16:creationId xmlns:a16="http://schemas.microsoft.com/office/drawing/2014/main" id="{DBDAED45-367D-2A4C-83AB-15D91C8DE77F}"/>
              </a:ext>
            </a:extLst>
          </p:cNvPr>
          <p:cNvSpPr>
            <a:spLocks noGrp="1"/>
          </p:cNvSpPr>
          <p:nvPr>
            <p:ph type="title"/>
          </p:nvPr>
        </p:nvSpPr>
        <p:spPr>
          <a:xfrm>
            <a:off x="419100" y="1438437"/>
            <a:ext cx="10972800" cy="713539"/>
          </a:xfrm>
        </p:spPr>
        <p:txBody>
          <a:bodyPr/>
          <a:lstStyle/>
          <a:p>
            <a:r>
              <a:rPr lang="en-US"/>
              <a:t>Evidence</a:t>
            </a:r>
          </a:p>
        </p:txBody>
      </p:sp>
      <p:sp>
        <p:nvSpPr>
          <p:cNvPr id="12" name="TextBox 11">
            <a:extLst>
              <a:ext uri="{FF2B5EF4-FFF2-40B4-BE49-F238E27FC236}">
                <a16:creationId xmlns:a16="http://schemas.microsoft.com/office/drawing/2014/main" id="{2D65B990-036F-336F-715F-3A8AB116FAE9}"/>
              </a:ext>
            </a:extLst>
          </p:cNvPr>
          <p:cNvSpPr txBox="1"/>
          <p:nvPr/>
        </p:nvSpPr>
        <p:spPr>
          <a:xfrm>
            <a:off x="2242874" y="1456349"/>
            <a:ext cx="10067236" cy="461665"/>
          </a:xfrm>
          <a:prstGeom prst="rect">
            <a:avLst/>
          </a:prstGeom>
          <a:noFill/>
        </p:spPr>
        <p:txBody>
          <a:bodyPr wrap="square" lIns="91440" tIns="45720" rIns="91440" bIns="45720" rtlCol="0" anchor="t">
            <a:spAutoFit/>
          </a:bodyPr>
          <a:lstStyle/>
          <a:p>
            <a:r>
              <a:rPr lang="en-US" sz="2400" b="1" dirty="0">
                <a:solidFill>
                  <a:srgbClr val="7F7F7F"/>
                </a:solidFill>
              </a:rPr>
              <a:t>For AYA patients treated with pediatric (v. adult) regimens, evidence showed:</a:t>
            </a:r>
            <a:endParaRPr lang="en-US" sz="2400" b="1">
              <a:solidFill>
                <a:srgbClr val="7F7F7F"/>
              </a:solidFill>
              <a:ea typeface="Calibri"/>
              <a:cs typeface="Calibri"/>
            </a:endParaRPr>
          </a:p>
        </p:txBody>
      </p:sp>
      <p:graphicFrame>
        <p:nvGraphicFramePr>
          <p:cNvPr id="2" name="Diagram 1">
            <a:extLst>
              <a:ext uri="{FF2B5EF4-FFF2-40B4-BE49-F238E27FC236}">
                <a16:creationId xmlns:a16="http://schemas.microsoft.com/office/drawing/2014/main" id="{F1C323BC-EB61-5E27-CFC1-7157F020D0D2}"/>
              </a:ext>
            </a:extLst>
          </p:cNvPr>
          <p:cNvGraphicFramePr/>
          <p:nvPr>
            <p:extLst>
              <p:ext uri="{D42A27DB-BD31-4B8C-83A1-F6EECF244321}">
                <p14:modId xmlns:p14="http://schemas.microsoft.com/office/powerpoint/2010/main" val="3860656221"/>
              </p:ext>
            </p:extLst>
          </p:nvPr>
        </p:nvGraphicFramePr>
        <p:xfrm>
          <a:off x="1084353" y="2847142"/>
          <a:ext cx="8873156" cy="3023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4EEB031E-19BA-FB74-61F5-668787CEFDFF}"/>
              </a:ext>
            </a:extLst>
          </p:cNvPr>
          <p:cNvSpPr txBox="1"/>
          <p:nvPr/>
        </p:nvSpPr>
        <p:spPr>
          <a:xfrm>
            <a:off x="605694" y="1992924"/>
            <a:ext cx="115081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solidFill>
                  <a:srgbClr val="7F7F7F"/>
                </a:solidFill>
              </a:rPr>
              <a:t>Supported by Tier 1 evidence, with a median age in the AYA range, including one RCT and additional prospective and retrospective comparative studies.</a:t>
            </a:r>
            <a:endParaRPr lang="en-US" sz="1400" b="1" i="1">
              <a:solidFill>
                <a:srgbClr val="7F7F7F"/>
              </a:solidFill>
              <a:ea typeface="Calibri"/>
              <a:cs typeface="Calibri"/>
            </a:endParaRPr>
          </a:p>
        </p:txBody>
      </p:sp>
    </p:spTree>
    <p:extLst>
      <p:ext uri="{BB962C8B-B14F-4D97-AF65-F5344CB8AC3E}">
        <p14:creationId xmlns:p14="http://schemas.microsoft.com/office/powerpoint/2010/main" val="239002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42D6-8931-FAF8-23E5-90183054C119}"/>
              </a:ext>
            </a:extLst>
          </p:cNvPr>
          <p:cNvSpPr>
            <a:spLocks noGrp="1"/>
          </p:cNvSpPr>
          <p:nvPr>
            <p:ph type="title"/>
          </p:nvPr>
        </p:nvSpPr>
        <p:spPr/>
        <p:txBody>
          <a:bodyPr lIns="0" tIns="0" rIns="0" bIns="0" anchor="t"/>
          <a:lstStyle/>
          <a:p>
            <a:r>
              <a:rPr lang="en-US" sz="2650" dirty="0">
                <a:ea typeface="Geneva"/>
              </a:rPr>
              <a:t>Case 1 Continued</a:t>
            </a:r>
          </a:p>
        </p:txBody>
      </p:sp>
      <p:sp>
        <p:nvSpPr>
          <p:cNvPr id="3" name="Content Placeholder 2">
            <a:extLst>
              <a:ext uri="{FF2B5EF4-FFF2-40B4-BE49-F238E27FC236}">
                <a16:creationId xmlns:a16="http://schemas.microsoft.com/office/drawing/2014/main" id="{FC51EA0C-5311-A487-F1FD-DED775CBF0C6}"/>
              </a:ext>
            </a:extLst>
          </p:cNvPr>
          <p:cNvSpPr>
            <a:spLocks noGrp="1"/>
          </p:cNvSpPr>
          <p:nvPr>
            <p:ph idx="1"/>
          </p:nvPr>
        </p:nvSpPr>
        <p:spPr/>
        <p:txBody>
          <a:bodyPr lIns="0" tIns="0" rIns="0" bIns="0" anchor="t"/>
          <a:lstStyle/>
          <a:p>
            <a:pPr marL="0" indent="0">
              <a:buNone/>
            </a:pPr>
            <a:r>
              <a:rPr lang="en-US" sz="2650" dirty="0">
                <a:solidFill>
                  <a:srgbClr val="7F7F7F"/>
                </a:solidFill>
                <a:ea typeface="Geneva"/>
              </a:rPr>
              <a:t>Your patient is receiving asparaginase as part of their upfront chemotherapy. Upon reading the drug information sheet, they noticed mention of an increased risk of blood clots. </a:t>
            </a:r>
            <a:endParaRPr lang="en-US">
              <a:solidFill>
                <a:srgbClr val="7F7F7F"/>
              </a:solidFill>
            </a:endParaRPr>
          </a:p>
          <a:p>
            <a:pPr marL="0" indent="0">
              <a:buNone/>
            </a:pPr>
            <a:r>
              <a:rPr lang="en-US" sz="2650" b="1" dirty="0">
                <a:solidFill>
                  <a:srgbClr val="7F7F7F"/>
                </a:solidFill>
                <a:ea typeface="Geneva"/>
              </a:rPr>
              <a:t>What would you tell your patient about prophylactic anticoagulation or product repletion?</a:t>
            </a:r>
            <a:endParaRPr lang="en-US" sz="2650" dirty="0"/>
          </a:p>
          <a:p>
            <a:pPr marL="514350" indent="-514350">
              <a:buFont typeface="+mj-lt"/>
              <a:buAutoNum type="alphaLcPeriod"/>
            </a:pPr>
            <a:r>
              <a:rPr lang="en-US" sz="2400" dirty="0">
                <a:solidFill>
                  <a:srgbClr val="7F7F7F"/>
                </a:solidFill>
                <a:ea typeface="Geneva"/>
              </a:rPr>
              <a:t>Venous thromboembolism (VTE) prophylaxis with cryoprecipitate repletion </a:t>
            </a:r>
          </a:p>
          <a:p>
            <a:pPr marL="514350" indent="-514350">
              <a:buFont typeface="+mj-lt"/>
              <a:buAutoNum type="alphaLcPeriod"/>
            </a:pPr>
            <a:r>
              <a:rPr lang="en-US" sz="2400" dirty="0">
                <a:solidFill>
                  <a:srgbClr val="7F7F7F"/>
                </a:solidFill>
                <a:ea typeface="Geneva"/>
              </a:rPr>
              <a:t>VTE prophylaxis with low molecular weight heparin (LMWH) or direct oral anticoagulants (DOACs) </a:t>
            </a:r>
          </a:p>
          <a:p>
            <a:pPr marL="514350" indent="-514350">
              <a:buFont typeface="+mj-lt"/>
              <a:buAutoNum type="alphaLcPeriod"/>
            </a:pPr>
            <a:r>
              <a:rPr lang="en-US" sz="2400" dirty="0">
                <a:solidFill>
                  <a:srgbClr val="7F7F7F"/>
                </a:solidFill>
                <a:ea typeface="Geneva"/>
              </a:rPr>
              <a:t>VTE prophylaxis with unfractionated heparin (UFH)</a:t>
            </a:r>
          </a:p>
          <a:p>
            <a:pPr marL="514350" indent="-514350">
              <a:buFont typeface="+mj-lt"/>
              <a:buAutoNum type="alphaLcPeriod"/>
            </a:pPr>
            <a:r>
              <a:rPr lang="en-US" sz="2400" dirty="0">
                <a:solidFill>
                  <a:srgbClr val="7F7F7F"/>
                </a:solidFill>
                <a:ea typeface="Geneva"/>
              </a:rPr>
              <a:t>No prophylaxis with either cryoprecipitate or UFH</a:t>
            </a:r>
          </a:p>
          <a:p>
            <a:pPr marL="456565" indent="-456565"/>
            <a:endParaRPr lang="en-US"/>
          </a:p>
        </p:txBody>
      </p:sp>
      <p:sp>
        <p:nvSpPr>
          <p:cNvPr id="4" name="Rectangle 3">
            <a:extLst>
              <a:ext uri="{FF2B5EF4-FFF2-40B4-BE49-F238E27FC236}">
                <a16:creationId xmlns:a16="http://schemas.microsoft.com/office/drawing/2014/main" id="{1430DACF-9D43-B994-1313-8EF8D7BC5E31}"/>
              </a:ext>
            </a:extLst>
          </p:cNvPr>
          <p:cNvSpPr/>
          <p:nvPr/>
        </p:nvSpPr>
        <p:spPr>
          <a:xfrm>
            <a:off x="316230" y="5850821"/>
            <a:ext cx="10664325" cy="4945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076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0AA1-5920-1ED6-7390-FAAFE52A5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AAB7E-0B8F-E692-486E-889A65D25AB8}"/>
              </a:ext>
            </a:extLst>
          </p:cNvPr>
          <p:cNvSpPr>
            <a:spLocks noGrp="1"/>
          </p:cNvSpPr>
          <p:nvPr>
            <p:ph type="title"/>
          </p:nvPr>
        </p:nvSpPr>
        <p:spPr/>
        <p:txBody>
          <a:bodyPr lIns="0" tIns="0"/>
          <a:lstStyle/>
          <a:p>
            <a:r>
              <a:rPr lang="en-US"/>
              <a:t>Recommendation</a:t>
            </a:r>
          </a:p>
        </p:txBody>
      </p:sp>
      <p:sp>
        <p:nvSpPr>
          <p:cNvPr id="3" name="Content Placeholder 2">
            <a:extLst>
              <a:ext uri="{FF2B5EF4-FFF2-40B4-BE49-F238E27FC236}">
                <a16:creationId xmlns:a16="http://schemas.microsoft.com/office/drawing/2014/main" id="{833E8B71-5BAA-F340-DE45-05623384E6B2}"/>
              </a:ext>
            </a:extLst>
          </p:cNvPr>
          <p:cNvSpPr>
            <a:spLocks noGrp="1"/>
          </p:cNvSpPr>
          <p:nvPr>
            <p:ph idx="1"/>
          </p:nvPr>
        </p:nvSpPr>
        <p:spPr/>
        <p:txBody>
          <a:bodyPr/>
          <a:lstStyle/>
          <a:p>
            <a:endParaRPr lang="en-US" sz="2000" i="1">
              <a:solidFill>
                <a:schemeClr val="tx1"/>
              </a:solidFill>
            </a:endParaRPr>
          </a:p>
          <a:p>
            <a:endParaRPr lang="en-US" sz="2000" i="1">
              <a:solidFill>
                <a:schemeClr val="tx1"/>
              </a:solidFill>
            </a:endParaRPr>
          </a:p>
          <a:p>
            <a:endParaRPr lang="en-US" sz="2000">
              <a:solidFill>
                <a:schemeClr val="tx1"/>
              </a:solidFill>
            </a:endParaRPr>
          </a:p>
          <a:p>
            <a:pPr marL="609585" lvl="1" indent="0">
              <a:buNone/>
            </a:pPr>
            <a:endParaRPr lang="en-US" sz="1733">
              <a:solidFill>
                <a:schemeClr val="tx1"/>
              </a:solidFill>
            </a:endParaRPr>
          </a:p>
          <a:p>
            <a:pPr lvl="1"/>
            <a:endParaRPr lang="en-US" sz="1733">
              <a:solidFill>
                <a:schemeClr val="tx1"/>
              </a:solidFill>
            </a:endParaRPr>
          </a:p>
          <a:p>
            <a:endParaRPr lang="en-US" sz="2000">
              <a:solidFill>
                <a:schemeClr val="tx1"/>
              </a:solidFill>
            </a:endParaRPr>
          </a:p>
        </p:txBody>
      </p:sp>
      <p:graphicFrame>
        <p:nvGraphicFramePr>
          <p:cNvPr id="4" name="Table 3">
            <a:extLst>
              <a:ext uri="{FF2B5EF4-FFF2-40B4-BE49-F238E27FC236}">
                <a16:creationId xmlns:a16="http://schemas.microsoft.com/office/drawing/2014/main" id="{A89A83B1-F6B4-96F5-519B-5D13F5D72861}"/>
              </a:ext>
            </a:extLst>
          </p:cNvPr>
          <p:cNvGraphicFramePr>
            <a:graphicFrameLocks noGrp="1"/>
          </p:cNvGraphicFramePr>
          <p:nvPr>
            <p:extLst>
              <p:ext uri="{D42A27DB-BD31-4B8C-83A1-F6EECF244321}">
                <p14:modId xmlns:p14="http://schemas.microsoft.com/office/powerpoint/2010/main" val="1864599860"/>
              </p:ext>
            </p:extLst>
          </p:nvPr>
        </p:nvGraphicFramePr>
        <p:xfrm>
          <a:off x="419100" y="1828624"/>
          <a:ext cx="11353800" cy="3216486"/>
        </p:xfrm>
        <a:graphic>
          <a:graphicData uri="http://schemas.openxmlformats.org/drawingml/2006/table">
            <a:tbl>
              <a:tblPr firstRow="1" bandRow="1">
                <a:tableStyleId>{F5AB1C69-6EDB-4FF4-983F-18BD219EF322}</a:tableStyleId>
              </a:tblPr>
              <a:tblGrid>
                <a:gridCol w="8210550">
                  <a:extLst>
                    <a:ext uri="{9D8B030D-6E8A-4147-A177-3AD203B41FA5}">
                      <a16:colId xmlns:a16="http://schemas.microsoft.com/office/drawing/2014/main" val="3322778679"/>
                    </a:ext>
                  </a:extLst>
                </a:gridCol>
                <a:gridCol w="1005840">
                  <a:extLst>
                    <a:ext uri="{9D8B030D-6E8A-4147-A177-3AD203B41FA5}">
                      <a16:colId xmlns:a16="http://schemas.microsoft.com/office/drawing/2014/main" val="2016651713"/>
                    </a:ext>
                  </a:extLst>
                </a:gridCol>
                <a:gridCol w="2137410">
                  <a:extLst>
                    <a:ext uri="{9D8B030D-6E8A-4147-A177-3AD203B41FA5}">
                      <a16:colId xmlns:a16="http://schemas.microsoft.com/office/drawing/2014/main" val="4036740786"/>
                    </a:ext>
                  </a:extLst>
                </a:gridCol>
              </a:tblGrid>
              <a:tr h="314132">
                <a:tc>
                  <a:txBody>
                    <a:bodyPr/>
                    <a:lstStyle/>
                    <a:p>
                      <a:r>
                        <a:rPr lang="en-US" sz="1800" dirty="0"/>
                        <a:t>Recommendation</a:t>
                      </a:r>
                    </a:p>
                  </a:txBody>
                  <a:tcPr>
                    <a:solidFill>
                      <a:srgbClr val="E23D31"/>
                    </a:solidFill>
                  </a:tcPr>
                </a:tc>
                <a:tc>
                  <a:txBody>
                    <a:bodyPr/>
                    <a:lstStyle/>
                    <a:p>
                      <a:r>
                        <a:rPr lang="en-US" sz="1800" dirty="0"/>
                        <a:t>Strength</a:t>
                      </a:r>
                    </a:p>
                  </a:txBody>
                  <a:tcPr>
                    <a:solidFill>
                      <a:srgbClr val="E23D31"/>
                    </a:solidFill>
                  </a:tcPr>
                </a:tc>
                <a:tc>
                  <a:txBody>
                    <a:bodyPr/>
                    <a:lstStyle/>
                    <a:p>
                      <a:pPr algn="ctr"/>
                      <a:r>
                        <a:rPr lang="en-US" sz="1800" dirty="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i="1" dirty="0">
                          <a:solidFill>
                            <a:schemeClr val="tx1"/>
                          </a:solidFill>
                        </a:rPr>
                        <a:t>Recommends against</a:t>
                      </a:r>
                      <a:r>
                        <a:rPr lang="en-US" sz="1800" i="1" dirty="0">
                          <a:solidFill>
                            <a:schemeClr val="tx1"/>
                          </a:solidFill>
                        </a:rPr>
                        <a:t> </a:t>
                      </a:r>
                      <a:r>
                        <a:rPr lang="en-US" sz="1800" dirty="0">
                          <a:solidFill>
                            <a:schemeClr val="tx1"/>
                          </a:solidFill>
                        </a:rPr>
                        <a:t>routine use of cryoprecipitate replacement </a:t>
                      </a:r>
                      <a:r>
                        <a:rPr lang="en-US" sz="1800" b="0" i="0" u="none" strike="noStrike" noProof="0" dirty="0">
                          <a:solidFill>
                            <a:schemeClr val="tx1"/>
                          </a:solidFill>
                          <a:latin typeface="Calibri"/>
                        </a:rPr>
                        <a:t>(or fibrinogen concentrate)</a:t>
                      </a:r>
                      <a:r>
                        <a:rPr lang="en-US" sz="1800" dirty="0">
                          <a:solidFill>
                            <a:schemeClr val="tx1"/>
                          </a:solidFill>
                        </a:rPr>
                        <a:t> outside the context of active bleeding for AYAs with ALL receiving asparaginase-containing regimens.</a:t>
                      </a:r>
                      <a:endParaRPr lang="en-US" sz="1800" i="1" dirty="0">
                        <a:solidFill>
                          <a:schemeClr val="tx1"/>
                        </a:solidFill>
                      </a:endParaRPr>
                    </a:p>
                  </a:txBody>
                  <a:tcPr/>
                </a:tc>
                <a:tc>
                  <a:txBody>
                    <a:bodyPr/>
                    <a:lstStyle/>
                    <a:p>
                      <a:pPr algn="ctr"/>
                      <a:r>
                        <a:rPr lang="en-US" sz="1800" dirty="0">
                          <a:solidFill>
                            <a:schemeClr val="tx1"/>
                          </a:solidFill>
                        </a:rPr>
                        <a:t>Strong</a:t>
                      </a:r>
                    </a:p>
                  </a:txBody>
                  <a:tcPr/>
                </a:tc>
                <a:tc>
                  <a:txBody>
                    <a:bodyPr/>
                    <a:lstStyle/>
                    <a:p>
                      <a:pPr algn="ctr"/>
                      <a:r>
                        <a:rPr lang="en-US" sz="1800" dirty="0">
                          <a:solidFill>
                            <a:schemeClr val="tx1"/>
                          </a:solidFill>
                        </a:rPr>
                        <a:t>Very Low</a:t>
                      </a:r>
                    </a:p>
                  </a:txBody>
                  <a:tcPr/>
                </a:tc>
                <a:extLst>
                  <a:ext uri="{0D108BD9-81ED-4DB2-BD59-A6C34878D82A}">
                    <a16:rowId xmlns:a16="http://schemas.microsoft.com/office/drawing/2014/main" val="311393703"/>
                  </a:ext>
                </a:extLst>
              </a:tr>
              <a:tr h="656166">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i="1" dirty="0">
                          <a:solidFill>
                            <a:schemeClr val="tx1"/>
                          </a:solidFill>
                        </a:rPr>
                        <a:t>Recommends against</a:t>
                      </a:r>
                      <a:r>
                        <a:rPr lang="en-US" sz="1800" i="1" dirty="0">
                          <a:solidFill>
                            <a:schemeClr val="tx1"/>
                          </a:solidFill>
                        </a:rPr>
                        <a:t> </a:t>
                      </a:r>
                      <a:r>
                        <a:rPr lang="en-US" sz="1800" b="0" i="0" u="none" strike="noStrike" noProof="0" dirty="0">
                          <a:solidFill>
                            <a:schemeClr val="tx1"/>
                          </a:solidFill>
                          <a:latin typeface="Calibri"/>
                        </a:rPr>
                        <a:t>the routine use of unfractionated heparin (UFH) for venous thromboembolism (VTE) prophylaxis.</a:t>
                      </a:r>
                      <a:endParaRPr lang="en-US" b="0" i="0" u="none" strike="noStrike" noProof="0">
                        <a:solidFill>
                          <a:schemeClr val="tx1"/>
                        </a:solidFill>
                        <a:latin typeface="Calibri"/>
                      </a:endParaRPr>
                    </a:p>
                  </a:txBody>
                  <a:tcPr/>
                </a:tc>
                <a:tc>
                  <a:txBody>
                    <a:bodyPr/>
                    <a:lstStyle/>
                    <a:p>
                      <a:pPr algn="ctr"/>
                      <a:r>
                        <a:rPr lang="en-US" sz="1800" dirty="0">
                          <a:solidFill>
                            <a:schemeClr val="tx1"/>
                          </a:solidFill>
                        </a:rPr>
                        <a:t>Strong</a:t>
                      </a:r>
                    </a:p>
                  </a:txBody>
                  <a:tcPr/>
                </a:tc>
                <a:tc>
                  <a:txBody>
                    <a:bodyPr/>
                    <a:lstStyle/>
                    <a:p>
                      <a:pPr algn="ctr"/>
                      <a:r>
                        <a:rPr lang="en-US" sz="1800" dirty="0">
                          <a:solidFill>
                            <a:schemeClr val="tx1"/>
                          </a:solidFill>
                        </a:rPr>
                        <a:t>Very Low</a:t>
                      </a:r>
                    </a:p>
                  </a:txBody>
                  <a:tcPr/>
                </a:tc>
                <a:extLst>
                  <a:ext uri="{0D108BD9-81ED-4DB2-BD59-A6C34878D82A}">
                    <a16:rowId xmlns:a16="http://schemas.microsoft.com/office/drawing/2014/main" val="1832567207"/>
                  </a:ext>
                </a:extLst>
              </a:tr>
              <a:tr h="448761">
                <a:tc>
                  <a:txBody>
                    <a:bodyPr/>
                    <a:lstStyle/>
                    <a:p>
                      <a:pPr marL="0" marR="0" lvl="0" indent="0" algn="l" rtl="0" eaLnBrk="1" fontAlgn="auto" latinLnBrk="0" hangingPunct="1">
                        <a:lnSpc>
                          <a:spcPct val="100000"/>
                        </a:lnSpc>
                        <a:spcBef>
                          <a:spcPts val="0"/>
                        </a:spcBef>
                        <a:spcAft>
                          <a:spcPts val="0"/>
                        </a:spcAft>
                        <a:buClrTx/>
                        <a:buSzTx/>
                        <a:buFontTx/>
                        <a:buNone/>
                      </a:pPr>
                      <a:r>
                        <a:rPr lang="en-US" sz="1800" dirty="0">
                          <a:solidFill>
                            <a:schemeClr val="tx1"/>
                          </a:solidFill>
                        </a:rPr>
                        <a:t>Evidence </a:t>
                      </a:r>
                      <a:r>
                        <a:rPr lang="en-US" sz="1800" i="1" dirty="0">
                          <a:solidFill>
                            <a:schemeClr val="tx1"/>
                          </a:solidFill>
                        </a:rPr>
                        <a:t>is insufficient </a:t>
                      </a:r>
                      <a:r>
                        <a:rPr lang="en-US" sz="1800" dirty="0">
                          <a:solidFill>
                            <a:schemeClr val="tx1"/>
                          </a:solidFill>
                        </a:rPr>
                        <a:t>to issue a recommendation for or against routine VTE prophylaxis with LMWH or DOACs.</a:t>
                      </a:r>
                    </a:p>
                  </a:txBody>
                  <a:tcPr/>
                </a:tc>
                <a:tc>
                  <a:txBody>
                    <a:bodyPr/>
                    <a:lstStyle/>
                    <a:p>
                      <a:pPr algn="ctr"/>
                      <a:r>
                        <a:rPr lang="en-US" sz="1800" dirty="0">
                          <a:solidFill>
                            <a:schemeClr val="tx1"/>
                          </a:solidFill>
                        </a:rPr>
                        <a:t>NA</a:t>
                      </a:r>
                    </a:p>
                  </a:txBody>
                  <a:tcPr/>
                </a:tc>
                <a:tc>
                  <a:txBody>
                    <a:bodyPr/>
                    <a:lstStyle/>
                    <a:p>
                      <a:pPr algn="ctr"/>
                      <a:r>
                        <a:rPr lang="en-US" sz="1800" dirty="0">
                          <a:solidFill>
                            <a:schemeClr val="tx1"/>
                          </a:solidFill>
                        </a:rPr>
                        <a:t>NA</a:t>
                      </a:r>
                    </a:p>
                  </a:txBody>
                  <a:tcPr/>
                </a:tc>
                <a:extLst>
                  <a:ext uri="{0D108BD9-81ED-4DB2-BD59-A6C34878D82A}">
                    <a16:rowId xmlns:a16="http://schemas.microsoft.com/office/drawing/2014/main" val="3427755671"/>
                  </a:ext>
                </a:extLst>
              </a:tr>
              <a:tr h="4487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00" dirty="0">
                          <a:solidFill>
                            <a:schemeClr val="tx1"/>
                          </a:solidFill>
                        </a:rPr>
                        <a:t>Evidence is</a:t>
                      </a:r>
                      <a:r>
                        <a:rPr lang="en-US" sz="1800" i="1" dirty="0">
                          <a:solidFill>
                            <a:schemeClr val="tx1"/>
                          </a:solidFill>
                        </a:rPr>
                        <a:t> insufficient </a:t>
                      </a:r>
                      <a:r>
                        <a:rPr lang="en-US" sz="1800" dirty="0">
                          <a:solidFill>
                            <a:schemeClr val="tx1"/>
                          </a:solidFill>
                        </a:rPr>
                        <a:t>to issue a recommendation for or against routine AT replacement. </a:t>
                      </a:r>
                    </a:p>
                  </a:txBody>
                  <a:tcPr/>
                </a:tc>
                <a:tc>
                  <a:txBody>
                    <a:bodyPr/>
                    <a:lstStyle/>
                    <a:p>
                      <a:pPr algn="ctr"/>
                      <a:r>
                        <a:rPr lang="en-US" sz="1800" dirty="0">
                          <a:solidFill>
                            <a:schemeClr val="tx1"/>
                          </a:solidFill>
                        </a:rPr>
                        <a:t>NA</a:t>
                      </a:r>
                    </a:p>
                  </a:txBody>
                  <a:tcPr/>
                </a:tc>
                <a:tc>
                  <a:txBody>
                    <a:bodyPr/>
                    <a:lstStyle/>
                    <a:p>
                      <a:pPr algn="ctr"/>
                      <a:r>
                        <a:rPr lang="en-US" sz="1800" dirty="0">
                          <a:solidFill>
                            <a:schemeClr val="tx1"/>
                          </a:solidFill>
                        </a:rPr>
                        <a:t>NA</a:t>
                      </a:r>
                    </a:p>
                  </a:txBody>
                  <a:tcPr/>
                </a:tc>
                <a:extLst>
                  <a:ext uri="{0D108BD9-81ED-4DB2-BD59-A6C34878D82A}">
                    <a16:rowId xmlns:a16="http://schemas.microsoft.com/office/drawing/2014/main" val="2618444507"/>
                  </a:ext>
                </a:extLst>
              </a:tr>
            </a:tbl>
          </a:graphicData>
        </a:graphic>
      </p:graphicFrame>
      <p:sp>
        <p:nvSpPr>
          <p:cNvPr id="6" name="TextBox 5">
            <a:extLst>
              <a:ext uri="{FF2B5EF4-FFF2-40B4-BE49-F238E27FC236}">
                <a16:creationId xmlns:a16="http://schemas.microsoft.com/office/drawing/2014/main" id="{79B14025-77F0-62A0-06C8-762C4559D807}"/>
              </a:ext>
            </a:extLst>
          </p:cNvPr>
          <p:cNvSpPr txBox="1"/>
          <p:nvPr/>
        </p:nvSpPr>
        <p:spPr>
          <a:xfrm>
            <a:off x="529936" y="5113312"/>
            <a:ext cx="11242964" cy="1231106"/>
          </a:xfrm>
          <a:prstGeom prst="rect">
            <a:avLst/>
          </a:prstGeom>
          <a:noFill/>
        </p:spPr>
        <p:txBody>
          <a:bodyPr wrap="square" lIns="91440" tIns="45720" rIns="91440" bIns="45720" anchor="t">
            <a:spAutoFit/>
          </a:bodyPr>
          <a:lstStyle/>
          <a:p>
            <a:r>
              <a:rPr lang="en-US" sz="2000" b="1"/>
              <a:t>Remark (for this group of VTE prophylaxis with asparaginase recommendations):</a:t>
            </a:r>
            <a:endParaRPr lang="en-US"/>
          </a:p>
          <a:p>
            <a:pPr marL="742950" lvl="1" indent="-285750">
              <a:buFont typeface="Arial" panose="020B0604020202020204" pitchFamily="34" charset="0"/>
              <a:buChar char="•"/>
            </a:pPr>
            <a:r>
              <a:rPr lang="en-US"/>
              <a:t>Uncertainty in the timing and duration of VTE prophylaxis (induction, consolidation, intensification), LMWH dosing, and AT replacement targets. They also highlight the importance of risk models to identify patients at high-risk for developing VTE.</a:t>
            </a:r>
            <a:endParaRPr lang="en-US">
              <a:ea typeface="Calibri"/>
              <a:cs typeface="Calibri"/>
            </a:endParaRPr>
          </a:p>
        </p:txBody>
      </p:sp>
      <p:pic>
        <p:nvPicPr>
          <p:cNvPr id="8" name="Picture 7" descr="A red circle with white x in it&#10;&#10;Description automatically generated">
            <a:extLst>
              <a:ext uri="{FF2B5EF4-FFF2-40B4-BE49-F238E27FC236}">
                <a16:creationId xmlns:a16="http://schemas.microsoft.com/office/drawing/2014/main" id="{6163E77C-F3BE-2F0A-BE2F-D1395BC8B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604" y="2542163"/>
            <a:ext cx="325781" cy="320555"/>
          </a:xfrm>
          <a:prstGeom prst="rect">
            <a:avLst/>
          </a:prstGeom>
        </p:spPr>
      </p:pic>
      <p:pic>
        <p:nvPicPr>
          <p:cNvPr id="9" name="Picture 8" descr="A red circle with white x in it&#10;&#10;Description automatically generated">
            <a:extLst>
              <a:ext uri="{FF2B5EF4-FFF2-40B4-BE49-F238E27FC236}">
                <a16:creationId xmlns:a16="http://schemas.microsoft.com/office/drawing/2014/main" id="{BB5B4A05-8D31-1123-C3C3-2F885A7FC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603" y="3428620"/>
            <a:ext cx="325781" cy="320555"/>
          </a:xfrm>
          <a:prstGeom prst="rect">
            <a:avLst/>
          </a:prstGeom>
        </p:spPr>
      </p:pic>
    </p:spTree>
    <p:extLst>
      <p:ext uri="{BB962C8B-B14F-4D97-AF65-F5344CB8AC3E}">
        <p14:creationId xmlns:p14="http://schemas.microsoft.com/office/powerpoint/2010/main" val="243932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B6E82-7F40-3A09-0E1E-4E209BCE1FA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497C580-F6F7-2D71-F31B-F8D5029378FD}"/>
              </a:ext>
            </a:extLst>
          </p:cNvPr>
          <p:cNvSpPr>
            <a:spLocks noGrp="1"/>
          </p:cNvSpPr>
          <p:nvPr>
            <p:ph type="title"/>
          </p:nvPr>
        </p:nvSpPr>
        <p:spPr/>
        <p:txBody>
          <a:bodyPr lIns="0" tIns="0"/>
          <a:lstStyle/>
          <a:p>
            <a:r>
              <a:rPr lang="en-US"/>
              <a:t>Rationale</a:t>
            </a:r>
          </a:p>
        </p:txBody>
      </p:sp>
      <p:sp>
        <p:nvSpPr>
          <p:cNvPr id="3" name="Content Placeholder 2">
            <a:extLst>
              <a:ext uri="{FF2B5EF4-FFF2-40B4-BE49-F238E27FC236}">
                <a16:creationId xmlns:a16="http://schemas.microsoft.com/office/drawing/2014/main" id="{9CDFD563-21C1-C396-9CA6-3B7437A3755D}"/>
              </a:ext>
            </a:extLst>
          </p:cNvPr>
          <p:cNvSpPr>
            <a:spLocks noGrp="1"/>
          </p:cNvSpPr>
          <p:nvPr>
            <p:ph idx="1"/>
          </p:nvPr>
        </p:nvSpPr>
        <p:spPr/>
        <p:txBody>
          <a:bodyPr lIns="0" tIns="0" rIns="0" bIns="0" anchor="t"/>
          <a:lstStyle/>
          <a:p>
            <a:pPr marL="456565" indent="-456565"/>
            <a:r>
              <a:rPr lang="en-US" sz="2650" dirty="0">
                <a:solidFill>
                  <a:srgbClr val="7F7F7F"/>
                </a:solidFill>
                <a:ea typeface="Geneva"/>
              </a:rPr>
              <a:t>Pediatric (asparaginase-containing) regimens can result in antithrombin (AT) deficiency and increased risk for VTE. </a:t>
            </a:r>
          </a:p>
          <a:p>
            <a:pPr marL="456565" indent="-456565"/>
            <a:endParaRPr lang="en-US" sz="800" dirty="0">
              <a:solidFill>
                <a:srgbClr val="7F7F7F"/>
              </a:solidFill>
            </a:endParaRPr>
          </a:p>
          <a:p>
            <a:pPr marL="456565" indent="-456565"/>
            <a:r>
              <a:rPr lang="en-US" sz="2650" dirty="0">
                <a:solidFill>
                  <a:srgbClr val="7F7F7F"/>
                </a:solidFill>
                <a:ea typeface="Geneva"/>
              </a:rPr>
              <a:t>A number of VTE prophylaxis interventions were considered including:</a:t>
            </a:r>
          </a:p>
          <a:p>
            <a:pPr marL="989965" lvl="1" indent="-380365"/>
            <a:r>
              <a:rPr lang="en-US" dirty="0">
                <a:solidFill>
                  <a:srgbClr val="7F7F7F"/>
                </a:solidFill>
                <a:ea typeface="Geneva"/>
              </a:rPr>
              <a:t>AT replacement (to various target thresholds)</a:t>
            </a:r>
            <a:endParaRPr lang="en-US" dirty="0">
              <a:solidFill>
                <a:srgbClr val="7F7F7F"/>
              </a:solidFill>
              <a:ea typeface="Geneva"/>
              <a:cs typeface="Calibri"/>
            </a:endParaRPr>
          </a:p>
          <a:p>
            <a:pPr marL="989965" lvl="1" indent="-380365"/>
            <a:r>
              <a:rPr lang="en-US" dirty="0">
                <a:solidFill>
                  <a:srgbClr val="7F7F7F"/>
                </a:solidFill>
                <a:ea typeface="Geneva"/>
              </a:rPr>
              <a:t>cryoprecipitate / fresh frozen plasma (FFP) infusions</a:t>
            </a:r>
            <a:endParaRPr lang="en-US" dirty="0">
              <a:solidFill>
                <a:srgbClr val="7F7F7F"/>
              </a:solidFill>
              <a:ea typeface="Geneva"/>
              <a:cs typeface="Calibri"/>
            </a:endParaRPr>
          </a:p>
          <a:p>
            <a:pPr marL="989965" lvl="1" indent="-380365"/>
            <a:r>
              <a:rPr lang="en-US" dirty="0">
                <a:solidFill>
                  <a:srgbClr val="7F7F7F"/>
                </a:solidFill>
                <a:ea typeface="Geneva"/>
              </a:rPr>
              <a:t>apixaban (a factor Xa inhibitor)</a:t>
            </a:r>
            <a:endParaRPr lang="en-US" dirty="0">
              <a:solidFill>
                <a:srgbClr val="7F7F7F"/>
              </a:solidFill>
              <a:ea typeface="Geneva"/>
              <a:cs typeface="Calibri"/>
            </a:endParaRPr>
          </a:p>
          <a:p>
            <a:pPr marL="989965" lvl="1" indent="-380365"/>
            <a:r>
              <a:rPr lang="en-US" dirty="0">
                <a:solidFill>
                  <a:srgbClr val="7F7F7F"/>
                </a:solidFill>
                <a:ea typeface="Geneva"/>
              </a:rPr>
              <a:t>LMWH, and</a:t>
            </a:r>
            <a:endParaRPr lang="en-US" dirty="0">
              <a:solidFill>
                <a:srgbClr val="7F7F7F"/>
              </a:solidFill>
              <a:ea typeface="Geneva"/>
              <a:cs typeface="Calibri"/>
            </a:endParaRPr>
          </a:p>
          <a:p>
            <a:pPr marL="989965" lvl="1" indent="-380365"/>
            <a:r>
              <a:rPr lang="en-US" dirty="0">
                <a:solidFill>
                  <a:srgbClr val="7F7F7F"/>
                </a:solidFill>
                <a:ea typeface="Geneva"/>
              </a:rPr>
              <a:t>UFH</a:t>
            </a:r>
            <a:endParaRPr lang="en-US" dirty="0">
              <a:solidFill>
                <a:srgbClr val="7F7F7F"/>
              </a:solidFill>
              <a:ea typeface="Geneva"/>
              <a:cs typeface="Calibri"/>
            </a:endParaRPr>
          </a:p>
        </p:txBody>
      </p:sp>
    </p:spTree>
    <p:extLst>
      <p:ext uri="{BB962C8B-B14F-4D97-AF65-F5344CB8AC3E}">
        <p14:creationId xmlns:p14="http://schemas.microsoft.com/office/powerpoint/2010/main" val="218343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65A02-56A5-5993-8009-3EDC4CEFD0A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7FA4384-8431-08C7-95CD-1198FBF6CA3E}"/>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7" name="Title 6">
            <a:extLst>
              <a:ext uri="{FF2B5EF4-FFF2-40B4-BE49-F238E27FC236}">
                <a16:creationId xmlns:a16="http://schemas.microsoft.com/office/drawing/2014/main" id="{D135AFEC-C1B2-468B-24A9-A3A7B57D605A}"/>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D9D9E294-AF14-8852-8D6B-DC8C00F88362}"/>
              </a:ext>
            </a:extLst>
          </p:cNvPr>
          <p:cNvSpPr>
            <a:spLocks noGrp="1"/>
          </p:cNvSpPr>
          <p:nvPr>
            <p:ph idx="1"/>
          </p:nvPr>
        </p:nvSpPr>
        <p:spPr>
          <a:xfrm>
            <a:off x="2089202" y="1419234"/>
            <a:ext cx="10102798" cy="4616194"/>
          </a:xfrm>
        </p:spPr>
        <p:txBody>
          <a:bodyPr lIns="0" tIns="0" rIns="0" bIns="0" anchor="t"/>
          <a:lstStyle/>
          <a:p>
            <a:pPr marL="0" indent="0">
              <a:buNone/>
            </a:pPr>
            <a:r>
              <a:rPr lang="en-US" sz="2400" b="1" dirty="0">
                <a:solidFill>
                  <a:srgbClr val="7F7F7F"/>
                </a:solidFill>
                <a:ea typeface="Geneva"/>
              </a:rPr>
              <a:t>Across 14 studies reviewed, only 3 were randomized controlled trials (RCTs).</a:t>
            </a:r>
          </a:p>
          <a:p>
            <a:pPr marL="0" indent="0">
              <a:buNone/>
            </a:pPr>
            <a:endParaRPr lang="en-US" sz="600">
              <a:solidFill>
                <a:schemeClr val="tx1"/>
              </a:solidFill>
            </a:endParaRPr>
          </a:p>
        </p:txBody>
      </p:sp>
      <p:graphicFrame>
        <p:nvGraphicFramePr>
          <p:cNvPr id="2" name="Diagram 1">
            <a:extLst>
              <a:ext uri="{FF2B5EF4-FFF2-40B4-BE49-F238E27FC236}">
                <a16:creationId xmlns:a16="http://schemas.microsoft.com/office/drawing/2014/main" id="{829F2442-D009-5513-AC7A-586C740C95D7}"/>
              </a:ext>
            </a:extLst>
          </p:cNvPr>
          <p:cNvGraphicFramePr/>
          <p:nvPr>
            <p:extLst>
              <p:ext uri="{D42A27DB-BD31-4B8C-83A1-F6EECF244321}">
                <p14:modId xmlns:p14="http://schemas.microsoft.com/office/powerpoint/2010/main" val="1466411996"/>
              </p:ext>
            </p:extLst>
          </p:nvPr>
        </p:nvGraphicFramePr>
        <p:xfrm>
          <a:off x="91669" y="2177035"/>
          <a:ext cx="11115675" cy="3999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63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A0B0-727E-2EDB-CCF7-098C41E28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306CE-BB07-5BCA-AB09-78D8D862C02E}"/>
              </a:ext>
            </a:extLst>
          </p:cNvPr>
          <p:cNvSpPr>
            <a:spLocks noGrp="1"/>
          </p:cNvSpPr>
          <p:nvPr>
            <p:ph type="title"/>
          </p:nvPr>
        </p:nvSpPr>
        <p:spPr/>
        <p:txBody>
          <a:bodyPr/>
          <a:lstStyle/>
          <a:p>
            <a:r>
              <a:rPr lang="en-US"/>
              <a:t>Case 1 Continued</a:t>
            </a:r>
          </a:p>
        </p:txBody>
      </p:sp>
      <p:sp>
        <p:nvSpPr>
          <p:cNvPr id="3" name="Content Placeholder 2">
            <a:extLst>
              <a:ext uri="{FF2B5EF4-FFF2-40B4-BE49-F238E27FC236}">
                <a16:creationId xmlns:a16="http://schemas.microsoft.com/office/drawing/2014/main" id="{EE4FE1D0-5742-1F9B-FC55-640ABB8FBFC1}"/>
              </a:ext>
            </a:extLst>
          </p:cNvPr>
          <p:cNvSpPr>
            <a:spLocks noGrp="1"/>
          </p:cNvSpPr>
          <p:nvPr>
            <p:ph idx="1"/>
          </p:nvPr>
        </p:nvSpPr>
        <p:spPr>
          <a:xfrm>
            <a:off x="419100" y="2054260"/>
            <a:ext cx="11470216" cy="3933458"/>
          </a:xfrm>
        </p:spPr>
        <p:txBody>
          <a:bodyPr lIns="0" tIns="0" rIns="0" bIns="0" anchor="t"/>
          <a:lstStyle/>
          <a:p>
            <a:pPr marL="0" indent="0">
              <a:buNone/>
            </a:pPr>
            <a:r>
              <a:rPr lang="en-US" sz="2650" dirty="0">
                <a:solidFill>
                  <a:srgbClr val="7F7F7F"/>
                </a:solidFill>
                <a:ea typeface="Geneva"/>
              </a:rPr>
              <a:t>Your patient is in an MRD-negative remission, consulting Dr. Google about the utility of adding targeted therapies to their chemotherapy regimen. </a:t>
            </a:r>
            <a:endParaRPr lang="en-US">
              <a:solidFill>
                <a:srgbClr val="7F7F7F"/>
              </a:solidFill>
            </a:endParaRPr>
          </a:p>
          <a:p>
            <a:pPr marL="0" indent="0">
              <a:buNone/>
            </a:pPr>
            <a:r>
              <a:rPr lang="en-US" sz="2650" b="1" dirty="0">
                <a:solidFill>
                  <a:srgbClr val="7F7F7F"/>
                </a:solidFill>
                <a:ea typeface="Geneva"/>
              </a:rPr>
              <a:t>What do you advise based on the best available evidence to date?</a:t>
            </a:r>
            <a:endParaRPr lang="en-US" sz="2650" dirty="0"/>
          </a:p>
          <a:p>
            <a:pPr marL="0" indent="0">
              <a:buNone/>
            </a:pPr>
            <a:endParaRPr lang="en-US" sz="2650" b="1" dirty="0">
              <a:solidFill>
                <a:srgbClr val="7F7F7F"/>
              </a:solidFill>
              <a:ea typeface="Geneva"/>
            </a:endParaRPr>
          </a:p>
          <a:p>
            <a:pPr marL="514350" indent="-514350">
              <a:buFont typeface="+mj-lt"/>
              <a:buAutoNum type="alphaLcPeriod"/>
            </a:pPr>
            <a:r>
              <a:rPr lang="en-US" sz="2650" dirty="0">
                <a:solidFill>
                  <a:srgbClr val="7F7F7F"/>
                </a:solidFill>
                <a:ea typeface="Geneva"/>
              </a:rPr>
              <a:t>Add the CD22 monoclonal antibody </a:t>
            </a:r>
            <a:r>
              <a:rPr lang="en-US" sz="2650" err="1">
                <a:solidFill>
                  <a:srgbClr val="7F7F7F"/>
                </a:solidFill>
                <a:ea typeface="Geneva"/>
              </a:rPr>
              <a:t>inotuzumab</a:t>
            </a:r>
            <a:r>
              <a:rPr lang="en-US" sz="2650" dirty="0">
                <a:solidFill>
                  <a:srgbClr val="7F7F7F"/>
                </a:solidFill>
                <a:ea typeface="Geneva"/>
              </a:rPr>
              <a:t> </a:t>
            </a:r>
            <a:r>
              <a:rPr lang="en-US" sz="2650" err="1">
                <a:solidFill>
                  <a:srgbClr val="7F7F7F"/>
                </a:solidFill>
                <a:ea typeface="Geneva"/>
              </a:rPr>
              <a:t>ozogamicin</a:t>
            </a:r>
            <a:r>
              <a:rPr lang="en-US" sz="2650" dirty="0">
                <a:solidFill>
                  <a:srgbClr val="7F7F7F"/>
                </a:solidFill>
                <a:ea typeface="Geneva"/>
              </a:rPr>
              <a:t>  </a:t>
            </a:r>
          </a:p>
          <a:p>
            <a:pPr marL="514350" indent="-514350">
              <a:buFont typeface="+mj-lt"/>
              <a:buAutoNum type="alphaLcPeriod"/>
            </a:pPr>
            <a:r>
              <a:rPr lang="en-US" sz="2650" dirty="0">
                <a:solidFill>
                  <a:srgbClr val="7F7F7F"/>
                </a:solidFill>
                <a:ea typeface="Geneva"/>
              </a:rPr>
              <a:t>Add the CD19/CD3 bispecific T-cell engager (</a:t>
            </a:r>
            <a:r>
              <a:rPr lang="en-US" sz="2650" err="1">
                <a:solidFill>
                  <a:srgbClr val="7F7F7F"/>
                </a:solidFill>
                <a:ea typeface="Geneva"/>
              </a:rPr>
              <a:t>BiTE</a:t>
            </a:r>
            <a:r>
              <a:rPr lang="en-US" sz="2650" dirty="0">
                <a:solidFill>
                  <a:srgbClr val="7F7F7F"/>
                </a:solidFill>
                <a:ea typeface="Geneva"/>
              </a:rPr>
              <a:t>) blinatumomab</a:t>
            </a:r>
            <a:endParaRPr lang="en-US" sz="2650">
              <a:solidFill>
                <a:srgbClr val="7F7F7F"/>
              </a:solidFill>
            </a:endParaRPr>
          </a:p>
          <a:p>
            <a:pPr marL="514350" indent="-514350">
              <a:buAutoNum type="alphaLcPeriod"/>
            </a:pPr>
            <a:r>
              <a:rPr lang="en-US" sz="2650" dirty="0">
                <a:solidFill>
                  <a:srgbClr val="7F7F7F"/>
                </a:solidFill>
                <a:ea typeface="Geneva"/>
              </a:rPr>
              <a:t>Do not add the chimeric anti-CD20 antibody rituximab</a:t>
            </a:r>
            <a:endParaRPr lang="en-US" sz="2650">
              <a:solidFill>
                <a:srgbClr val="7F7F7F"/>
              </a:solidFill>
            </a:endParaRPr>
          </a:p>
          <a:p>
            <a:pPr marL="514350" indent="-514350">
              <a:buFont typeface="+mj-lt"/>
              <a:buAutoNum type="alphaLcPeriod"/>
            </a:pPr>
            <a:r>
              <a:rPr lang="en-US" sz="2650" dirty="0">
                <a:solidFill>
                  <a:srgbClr val="7F7F7F"/>
                </a:solidFill>
                <a:ea typeface="Geneva"/>
              </a:rPr>
              <a:t>Proceed with </a:t>
            </a:r>
            <a:r>
              <a:rPr lang="en-US" sz="2650" err="1">
                <a:solidFill>
                  <a:srgbClr val="7F7F7F"/>
                </a:solidFill>
                <a:ea typeface="Geneva"/>
              </a:rPr>
              <a:t>allo</a:t>
            </a:r>
            <a:r>
              <a:rPr lang="en-US" sz="2650" dirty="0">
                <a:solidFill>
                  <a:srgbClr val="7F7F7F"/>
                </a:solidFill>
                <a:ea typeface="Geneva"/>
              </a:rPr>
              <a:t>-HSCT</a:t>
            </a:r>
            <a:endParaRPr lang="en-US" sz="2650" dirty="0">
              <a:solidFill>
                <a:srgbClr val="7F7F7F"/>
              </a:solidFill>
            </a:endParaRPr>
          </a:p>
        </p:txBody>
      </p:sp>
      <p:sp>
        <p:nvSpPr>
          <p:cNvPr id="4" name="Rectangle 3">
            <a:extLst>
              <a:ext uri="{FF2B5EF4-FFF2-40B4-BE49-F238E27FC236}">
                <a16:creationId xmlns:a16="http://schemas.microsoft.com/office/drawing/2014/main" id="{EA67BB65-BDB6-0C7E-943B-B6B32392424E}"/>
              </a:ext>
            </a:extLst>
          </p:cNvPr>
          <p:cNvSpPr/>
          <p:nvPr/>
        </p:nvSpPr>
        <p:spPr>
          <a:xfrm>
            <a:off x="316230" y="4347003"/>
            <a:ext cx="11563908" cy="439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679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2B14-F72B-79E4-C005-F82D211B8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FD597-4C4C-6548-CB2B-B353A277E9F2}"/>
              </a:ext>
            </a:extLst>
          </p:cNvPr>
          <p:cNvSpPr>
            <a:spLocks noGrp="1"/>
          </p:cNvSpPr>
          <p:nvPr>
            <p:ph type="title"/>
          </p:nvPr>
        </p:nvSpPr>
        <p:spPr/>
        <p:txBody>
          <a:bodyPr lIns="0" tIns="0"/>
          <a:lstStyle/>
          <a:p>
            <a:r>
              <a:rPr lang="en-US"/>
              <a:t>Recommendation regarding Blinatumomab</a:t>
            </a:r>
          </a:p>
        </p:txBody>
      </p:sp>
      <p:sp>
        <p:nvSpPr>
          <p:cNvPr id="3" name="Content Placeholder 2">
            <a:extLst>
              <a:ext uri="{FF2B5EF4-FFF2-40B4-BE49-F238E27FC236}">
                <a16:creationId xmlns:a16="http://schemas.microsoft.com/office/drawing/2014/main" id="{949D260A-443A-0ECC-965A-F66F46BFD51D}"/>
              </a:ext>
            </a:extLst>
          </p:cNvPr>
          <p:cNvSpPr>
            <a:spLocks noGrp="1"/>
          </p:cNvSpPr>
          <p:nvPr>
            <p:ph idx="1"/>
          </p:nvPr>
        </p:nvSpPr>
        <p:spPr>
          <a:xfrm>
            <a:off x="529936" y="3709931"/>
            <a:ext cx="10972800" cy="2187924"/>
          </a:xfrm>
        </p:spPr>
        <p:txBody>
          <a:bodyPr lIns="0" tIns="0" rIns="0" bIns="0" anchor="t"/>
          <a:lstStyle/>
          <a:p>
            <a:pPr marL="456565" indent="-456565"/>
            <a:r>
              <a:rPr lang="en-US" sz="2000" b="1">
                <a:solidFill>
                  <a:schemeClr val="tx1"/>
                </a:solidFill>
                <a:ea typeface="Geneva"/>
              </a:rPr>
              <a:t>Remarks:</a:t>
            </a:r>
            <a:endParaRPr lang="en-US">
              <a:solidFill>
                <a:schemeClr val="tx1"/>
              </a:solidFill>
              <a:ea typeface="Geneva"/>
            </a:endParaRPr>
          </a:p>
          <a:p>
            <a:pPr marL="989965" lvl="1" indent="-380365"/>
            <a:r>
              <a:rPr lang="en-US" sz="1800">
                <a:solidFill>
                  <a:schemeClr val="tx1"/>
                </a:solidFill>
                <a:ea typeface="Geneva"/>
              </a:rPr>
              <a:t>The panel recognizes there are limited data using blinatumomab within conventional pediatric-inspired (asparaginase-containing) chemotherapy backbones in AYAs.</a:t>
            </a:r>
            <a:endParaRPr lang="en-US" sz="1800">
              <a:solidFill>
                <a:schemeClr val="tx1"/>
              </a:solidFill>
              <a:ea typeface="Geneva"/>
              <a:cs typeface="Calibri"/>
            </a:endParaRPr>
          </a:p>
          <a:p>
            <a:pPr marL="989965" lvl="1" indent="-380365"/>
            <a:r>
              <a:rPr lang="en-US" sz="1800">
                <a:solidFill>
                  <a:schemeClr val="tx1"/>
                </a:solidFill>
                <a:ea typeface="Geneva"/>
              </a:rPr>
              <a:t>The panel further recognizes the evolution of evidence in this space, and that the recommendation may change with the availability of more data. </a:t>
            </a:r>
            <a:endParaRPr lang="en-US" sz="1800">
              <a:solidFill>
                <a:schemeClr val="tx1"/>
              </a:solidFill>
              <a:ea typeface="Geneva"/>
              <a:cs typeface="Calibri"/>
            </a:endParaRPr>
          </a:p>
          <a:p>
            <a:pPr marL="989965" lvl="1" indent="-380365"/>
            <a:r>
              <a:rPr lang="en-US" sz="1800">
                <a:solidFill>
                  <a:schemeClr val="tx1"/>
                </a:solidFill>
                <a:ea typeface="Geneva"/>
              </a:rPr>
              <a:t>Guidance for individuals with MRD persistence is addressed separately. </a:t>
            </a:r>
            <a:endParaRPr lang="en-US" sz="1800">
              <a:solidFill>
                <a:schemeClr val="tx1"/>
              </a:solidFill>
              <a:ea typeface="Geneva"/>
              <a:cs typeface="Calibri"/>
            </a:endParaRPr>
          </a:p>
          <a:p>
            <a:pPr marL="0" indent="0">
              <a:buNone/>
            </a:pPr>
            <a:endParaRPr lang="en-US" sz="2000" i="1">
              <a:solidFill>
                <a:schemeClr val="tx1"/>
              </a:solidFill>
            </a:endParaRPr>
          </a:p>
          <a:p>
            <a:pPr marL="456565" indent="-456565"/>
            <a:endParaRPr lang="en-US" sz="2000">
              <a:solidFill>
                <a:schemeClr val="tx1"/>
              </a:solidFill>
            </a:endParaRPr>
          </a:p>
          <a:p>
            <a:pPr marL="456565" indent="-456565"/>
            <a:endParaRPr lang="en-US" sz="2000">
              <a:solidFill>
                <a:schemeClr val="tx1"/>
              </a:solidFill>
            </a:endParaRPr>
          </a:p>
          <a:p>
            <a:pPr marL="0" indent="0">
              <a:buNone/>
            </a:pPr>
            <a:endParaRPr lang="en-US" sz="1800">
              <a:highlight>
                <a:srgbClr val="FFFF00"/>
              </a:highlight>
            </a:endParaRPr>
          </a:p>
          <a:p>
            <a:pPr marL="456565" indent="-456565"/>
            <a:endParaRPr lang="en-US" sz="2000"/>
          </a:p>
        </p:txBody>
      </p:sp>
      <p:graphicFrame>
        <p:nvGraphicFramePr>
          <p:cNvPr id="4" name="Table 3">
            <a:extLst>
              <a:ext uri="{FF2B5EF4-FFF2-40B4-BE49-F238E27FC236}">
                <a16:creationId xmlns:a16="http://schemas.microsoft.com/office/drawing/2014/main" id="{5AE913A7-95E5-0F2D-A9B9-809BBC364C09}"/>
              </a:ext>
            </a:extLst>
          </p:cNvPr>
          <p:cNvGraphicFramePr>
            <a:graphicFrameLocks noGrp="1"/>
          </p:cNvGraphicFramePr>
          <p:nvPr/>
        </p:nvGraphicFramePr>
        <p:xfrm>
          <a:off x="529936" y="2126966"/>
          <a:ext cx="10791460" cy="1114258"/>
        </p:xfrm>
        <a:graphic>
          <a:graphicData uri="http://schemas.openxmlformats.org/drawingml/2006/table">
            <a:tbl>
              <a:tblPr firstRow="1" bandRow="1">
                <a:tableStyleId>{F5AB1C69-6EDB-4FF4-983F-18BD219EF322}</a:tableStyleId>
              </a:tblPr>
              <a:tblGrid>
                <a:gridCol w="7082521">
                  <a:extLst>
                    <a:ext uri="{9D8B030D-6E8A-4147-A177-3AD203B41FA5}">
                      <a16:colId xmlns:a16="http://schemas.microsoft.com/office/drawing/2014/main" val="3322778679"/>
                    </a:ext>
                  </a:extLst>
                </a:gridCol>
                <a:gridCol w="1331731">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00" b="1" i="1">
                          <a:solidFill>
                            <a:schemeClr val="tx1"/>
                          </a:solidFill>
                        </a:rPr>
                        <a:t>Suggests</a:t>
                      </a:r>
                      <a:r>
                        <a:rPr lang="en-US" sz="1800" b="1">
                          <a:solidFill>
                            <a:schemeClr val="tx1"/>
                          </a:solidFill>
                        </a:rPr>
                        <a:t> </a:t>
                      </a:r>
                      <a:r>
                        <a:rPr lang="en-US" sz="1800">
                          <a:solidFill>
                            <a:schemeClr val="tx1"/>
                          </a:solidFill>
                        </a:rPr>
                        <a:t>the addition of blinatumomab for AYAs with B-ALL who achieve morphologic remission, regardless of MRD status</a:t>
                      </a:r>
                      <a:endParaRPr lang="en-US" sz="1800" b="0" i="0">
                        <a:solidFill>
                          <a:schemeClr val="tx1"/>
                        </a:solidFill>
                      </a:endParaRPr>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pic>
        <p:nvPicPr>
          <p:cNvPr id="5" name="Picture 4" descr="A green tick in a circle&#10;&#10;Description automatically generated">
            <a:extLst>
              <a:ext uri="{FF2B5EF4-FFF2-40B4-BE49-F238E27FC236}">
                <a16:creationId xmlns:a16="http://schemas.microsoft.com/office/drawing/2014/main" id="{666FCE0E-B0D8-91B7-6D65-E90F20B2D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59" y="2827582"/>
            <a:ext cx="353096" cy="347654"/>
          </a:xfrm>
          <a:prstGeom prst="rect">
            <a:avLst/>
          </a:prstGeom>
        </p:spPr>
      </p:pic>
    </p:spTree>
    <p:extLst>
      <p:ext uri="{BB962C8B-B14F-4D97-AF65-F5344CB8AC3E}">
        <p14:creationId xmlns:p14="http://schemas.microsoft.com/office/powerpoint/2010/main" val="402137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D1136-BB1E-C525-E971-343CB89F26C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6FD3E7C-DA5F-BAAB-1B60-2F32FE97BF99}"/>
              </a:ext>
            </a:extLst>
          </p:cNvPr>
          <p:cNvSpPr>
            <a:spLocks noGrp="1"/>
          </p:cNvSpPr>
          <p:nvPr>
            <p:ph type="title"/>
          </p:nvPr>
        </p:nvSpPr>
        <p:spPr/>
        <p:txBody>
          <a:bodyPr lIns="0" tIns="0"/>
          <a:lstStyle/>
          <a:p>
            <a:r>
              <a:rPr lang="en-US"/>
              <a:t>Rationale</a:t>
            </a:r>
          </a:p>
        </p:txBody>
      </p:sp>
      <p:graphicFrame>
        <p:nvGraphicFramePr>
          <p:cNvPr id="11" name="Diagram 10">
            <a:extLst>
              <a:ext uri="{FF2B5EF4-FFF2-40B4-BE49-F238E27FC236}">
                <a16:creationId xmlns:a16="http://schemas.microsoft.com/office/drawing/2014/main" id="{620B1225-388F-7BFC-803C-FB4682E08ECC}"/>
              </a:ext>
            </a:extLst>
          </p:cNvPr>
          <p:cNvGraphicFramePr/>
          <p:nvPr>
            <p:extLst>
              <p:ext uri="{D42A27DB-BD31-4B8C-83A1-F6EECF244321}">
                <p14:modId xmlns:p14="http://schemas.microsoft.com/office/powerpoint/2010/main" val="3508392092"/>
              </p:ext>
            </p:extLst>
          </p:nvPr>
        </p:nvGraphicFramePr>
        <p:xfrm>
          <a:off x="-1112630" y="2052802"/>
          <a:ext cx="17595703" cy="372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A5F9A389-C4AA-3218-30F9-90656A58B42A}"/>
              </a:ext>
            </a:extLst>
          </p:cNvPr>
          <p:cNvSpPr txBox="1"/>
          <p:nvPr/>
        </p:nvSpPr>
        <p:spPr>
          <a:xfrm>
            <a:off x="2080247" y="5148099"/>
            <a:ext cx="10815809" cy="369332"/>
          </a:xfrm>
          <a:prstGeom prst="rect">
            <a:avLst/>
          </a:prstGeom>
          <a:noFill/>
        </p:spPr>
        <p:txBody>
          <a:bodyPr wrap="square" lIns="91440" tIns="45720" rIns="91440" bIns="45720" anchor="t">
            <a:spAutoFit/>
          </a:bodyPr>
          <a:lstStyle/>
          <a:p>
            <a:r>
              <a:rPr lang="en-US"/>
              <a:t>Lack of prospective RCT data in AYAs with conventional pediatric chemotherapy backbones.</a:t>
            </a:r>
          </a:p>
        </p:txBody>
      </p:sp>
    </p:spTree>
    <p:extLst>
      <p:ext uri="{BB962C8B-B14F-4D97-AF65-F5344CB8AC3E}">
        <p14:creationId xmlns:p14="http://schemas.microsoft.com/office/powerpoint/2010/main" val="302397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1564-5A58-1410-893D-17952DF87B9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288A64B-989F-2AFE-2110-26844A1831DA}"/>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7" name="Title 6">
            <a:extLst>
              <a:ext uri="{FF2B5EF4-FFF2-40B4-BE49-F238E27FC236}">
                <a16:creationId xmlns:a16="http://schemas.microsoft.com/office/drawing/2014/main" id="{71E3A979-1ECF-598C-D3A9-5A4E34597A50}"/>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1CE0F415-151C-B48D-8B5D-4667021D181C}"/>
              </a:ext>
            </a:extLst>
          </p:cNvPr>
          <p:cNvSpPr>
            <a:spLocks noGrp="1"/>
          </p:cNvSpPr>
          <p:nvPr>
            <p:ph idx="1"/>
          </p:nvPr>
        </p:nvSpPr>
        <p:spPr>
          <a:xfrm>
            <a:off x="2168045" y="1345028"/>
            <a:ext cx="9696524" cy="4345036"/>
          </a:xfrm>
        </p:spPr>
        <p:txBody>
          <a:bodyPr lIns="0" tIns="0" rIns="0" bIns="0" anchor="t"/>
          <a:lstStyle/>
          <a:p>
            <a:pPr marL="0" indent="0">
              <a:lnSpc>
                <a:spcPct val="150000"/>
              </a:lnSpc>
              <a:buNone/>
            </a:pPr>
            <a:r>
              <a:rPr lang="en-US" sz="2650" b="1" dirty="0">
                <a:solidFill>
                  <a:srgbClr val="7F7F7F"/>
                </a:solidFill>
                <a:ea typeface="Geneva"/>
              </a:rPr>
              <a:t>Very Low certainty of evidence supporting blinatumomab</a:t>
            </a:r>
            <a:endParaRPr lang="en-US" sz="2650" b="1" strike="sngStrike">
              <a:solidFill>
                <a:srgbClr val="7F7F7F"/>
              </a:solidFill>
              <a:ea typeface="+mn-lt"/>
              <a:cs typeface="+mn-lt"/>
            </a:endParaRPr>
          </a:p>
          <a:p>
            <a:pPr marL="0" indent="0">
              <a:lnSpc>
                <a:spcPct val="150000"/>
              </a:lnSpc>
              <a:buNone/>
            </a:pPr>
            <a:r>
              <a:rPr lang="en-US" sz="2650" dirty="0">
                <a:solidFill>
                  <a:srgbClr val="7F7F7F"/>
                </a:solidFill>
                <a:ea typeface="Geneva"/>
              </a:rPr>
              <a:t>Two comparative studies:</a:t>
            </a:r>
          </a:p>
          <a:p>
            <a:pPr marL="608965" lvl="1" indent="0">
              <a:buNone/>
            </a:pPr>
            <a:endParaRPr lang="en-US">
              <a:cs typeface="Calibri"/>
            </a:endParaRPr>
          </a:p>
        </p:txBody>
      </p:sp>
      <p:graphicFrame>
        <p:nvGraphicFramePr>
          <p:cNvPr id="2" name="Diagram 1">
            <a:extLst>
              <a:ext uri="{FF2B5EF4-FFF2-40B4-BE49-F238E27FC236}">
                <a16:creationId xmlns:a16="http://schemas.microsoft.com/office/drawing/2014/main" id="{710A43FA-C45C-2219-F8D6-724BC72CB053}"/>
              </a:ext>
            </a:extLst>
          </p:cNvPr>
          <p:cNvGraphicFramePr/>
          <p:nvPr>
            <p:extLst>
              <p:ext uri="{D42A27DB-BD31-4B8C-83A1-F6EECF244321}">
                <p14:modId xmlns:p14="http://schemas.microsoft.com/office/powerpoint/2010/main" val="2768837836"/>
              </p:ext>
            </p:extLst>
          </p:nvPr>
        </p:nvGraphicFramePr>
        <p:xfrm>
          <a:off x="609600" y="2750983"/>
          <a:ext cx="10598002" cy="327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052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E73C-A496-6927-8E51-2AB3EBA91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8BEF6-FE91-ED08-1135-3DC75841CB46}"/>
              </a:ext>
            </a:extLst>
          </p:cNvPr>
          <p:cNvSpPr>
            <a:spLocks noGrp="1"/>
          </p:cNvSpPr>
          <p:nvPr>
            <p:ph type="title"/>
          </p:nvPr>
        </p:nvSpPr>
        <p:spPr/>
        <p:txBody>
          <a:bodyPr lIns="0" tIns="0"/>
          <a:lstStyle/>
          <a:p>
            <a:r>
              <a:rPr lang="en-US"/>
              <a:t>Recommendation regarding Rituximab	</a:t>
            </a:r>
          </a:p>
        </p:txBody>
      </p:sp>
      <p:sp>
        <p:nvSpPr>
          <p:cNvPr id="3" name="Content Placeholder 2">
            <a:extLst>
              <a:ext uri="{FF2B5EF4-FFF2-40B4-BE49-F238E27FC236}">
                <a16:creationId xmlns:a16="http://schemas.microsoft.com/office/drawing/2014/main" id="{204B4130-82A1-0931-BC4C-7FB03731D719}"/>
              </a:ext>
            </a:extLst>
          </p:cNvPr>
          <p:cNvSpPr>
            <a:spLocks noGrp="1"/>
          </p:cNvSpPr>
          <p:nvPr>
            <p:ph idx="1"/>
          </p:nvPr>
        </p:nvSpPr>
        <p:spPr>
          <a:xfrm>
            <a:off x="609600" y="3469986"/>
            <a:ext cx="10972800" cy="1006321"/>
          </a:xfrm>
        </p:spPr>
        <p:txBody>
          <a:bodyPr/>
          <a:lstStyle/>
          <a:p>
            <a:r>
              <a:rPr lang="en-US" sz="2000" b="1">
                <a:solidFill>
                  <a:schemeClr val="tx1"/>
                </a:solidFill>
              </a:rPr>
              <a:t>Remark: </a:t>
            </a:r>
            <a:r>
              <a:rPr lang="en-US" sz="2000">
                <a:solidFill>
                  <a:schemeClr val="tx1"/>
                </a:solidFill>
              </a:rPr>
              <a:t>Considerable uncertainty associated with rituximab dosing frequency and timing of administration, the minimum required level of CD20 expression, and the lack of data specific to younger AYA individuals. </a:t>
            </a:r>
          </a:p>
        </p:txBody>
      </p:sp>
      <p:graphicFrame>
        <p:nvGraphicFramePr>
          <p:cNvPr id="4" name="Table 3">
            <a:extLst>
              <a:ext uri="{FF2B5EF4-FFF2-40B4-BE49-F238E27FC236}">
                <a16:creationId xmlns:a16="http://schemas.microsoft.com/office/drawing/2014/main" id="{9F1D1F5C-8295-EE28-9EDD-5285B7071E09}"/>
              </a:ext>
            </a:extLst>
          </p:cNvPr>
          <p:cNvGraphicFramePr>
            <a:graphicFrameLocks noGrp="1"/>
          </p:cNvGraphicFramePr>
          <p:nvPr/>
        </p:nvGraphicFramePr>
        <p:xfrm>
          <a:off x="700270" y="2032707"/>
          <a:ext cx="10791460" cy="1114258"/>
        </p:xfrm>
        <a:graphic>
          <a:graphicData uri="http://schemas.openxmlformats.org/drawingml/2006/table">
            <a:tbl>
              <a:tblPr firstRow="1" bandRow="1">
                <a:tableStyleId>{F5AB1C69-6EDB-4FF4-983F-18BD219EF322}</a:tableStyleId>
              </a:tblPr>
              <a:tblGrid>
                <a:gridCol w="7082521">
                  <a:extLst>
                    <a:ext uri="{9D8B030D-6E8A-4147-A177-3AD203B41FA5}">
                      <a16:colId xmlns:a16="http://schemas.microsoft.com/office/drawing/2014/main" val="3322778679"/>
                    </a:ext>
                  </a:extLst>
                </a:gridCol>
                <a:gridCol w="1331731">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00" b="1" i="1">
                          <a:solidFill>
                            <a:schemeClr val="tx1"/>
                          </a:solidFill>
                        </a:rPr>
                        <a:t>Suggests</a:t>
                      </a:r>
                      <a:r>
                        <a:rPr lang="en-US" sz="1800" b="1">
                          <a:solidFill>
                            <a:schemeClr val="tx1"/>
                          </a:solidFill>
                        </a:rPr>
                        <a:t> </a:t>
                      </a:r>
                      <a:r>
                        <a:rPr lang="en-US" sz="1800">
                          <a:solidFill>
                            <a:schemeClr val="tx1"/>
                          </a:solidFill>
                        </a:rPr>
                        <a:t>the addition of rituximab to standard chemotherapy for AYAs with CD20-positive B-ALL receiving frontline therapy </a:t>
                      </a:r>
                      <a:endParaRPr lang="en-US" sz="1800" b="0" i="0">
                        <a:solidFill>
                          <a:schemeClr val="tx1"/>
                        </a:solidFill>
                      </a:endParaRPr>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pic>
        <p:nvPicPr>
          <p:cNvPr id="5" name="Picture 4" descr="A green tick in a circle&#10;&#10;Description automatically generated">
            <a:extLst>
              <a:ext uri="{FF2B5EF4-FFF2-40B4-BE49-F238E27FC236}">
                <a16:creationId xmlns:a16="http://schemas.microsoft.com/office/drawing/2014/main" id="{C6153CA2-5AD8-C575-FCC3-4B598D825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903" y="2786995"/>
            <a:ext cx="353096" cy="347654"/>
          </a:xfrm>
          <a:prstGeom prst="rect">
            <a:avLst/>
          </a:prstGeom>
        </p:spPr>
      </p:pic>
    </p:spTree>
    <p:extLst>
      <p:ext uri="{BB962C8B-B14F-4D97-AF65-F5344CB8AC3E}">
        <p14:creationId xmlns:p14="http://schemas.microsoft.com/office/powerpoint/2010/main" val="31003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0F42C6D-2BC2-9B42-82E6-8B8CAD1BCEE3}"/>
              </a:ext>
            </a:extLst>
          </p:cNvPr>
          <p:cNvSpPr txBox="1">
            <a:spLocks/>
          </p:cNvSpPr>
          <p:nvPr/>
        </p:nvSpPr>
        <p:spPr>
          <a:xfrm>
            <a:off x="419099" y="2019300"/>
            <a:ext cx="11485353" cy="4508822"/>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650" b="1" dirty="0">
                <a:solidFill>
                  <a:srgbClr val="7F7F7F"/>
                </a:solidFill>
                <a:ea typeface="Calibri"/>
                <a:cs typeface="Calibri"/>
              </a:rPr>
              <a:t>American Society of Hematology 2026 guidelines for Frontline Management of Acute Lymphoblastic Leukemia in Adolescents and Young Adults (ALL in AYAs)</a:t>
            </a:r>
            <a:endParaRPr lang="en-US" sz="2650" b="1">
              <a:solidFill>
                <a:srgbClr val="7F7F7F"/>
              </a:solidFill>
              <a:ea typeface="Calibri"/>
              <a:cs typeface="Calibri"/>
            </a:endParaRPr>
          </a:p>
          <a:p>
            <a:pPr marL="0" indent="0">
              <a:buNone/>
            </a:pPr>
            <a:endParaRPr lang="en-CA" sz="2000" dirty="0">
              <a:solidFill>
                <a:srgbClr val="7F7F7F"/>
              </a:solidFill>
              <a:ea typeface="Calibri"/>
              <a:cs typeface="Calibri"/>
            </a:endParaRPr>
          </a:p>
          <a:p>
            <a:pPr marL="0" indent="0">
              <a:buNone/>
            </a:pPr>
            <a:r>
              <a:rPr lang="en-CA" sz="2000" dirty="0">
                <a:solidFill>
                  <a:srgbClr val="7F7F7F"/>
                </a:solidFill>
                <a:ea typeface="Calibri"/>
                <a:cs typeface="Calibri"/>
              </a:rPr>
              <a:t>Adam DuVall</a:t>
            </a:r>
            <a:r>
              <a:rPr lang="en-CA" sz="2000" baseline="30000" dirty="0">
                <a:solidFill>
                  <a:srgbClr val="7F7F7F"/>
                </a:solidFill>
                <a:ea typeface="Calibri"/>
                <a:cs typeface="Calibri"/>
              </a:rPr>
              <a:t>1,*</a:t>
            </a:r>
            <a:r>
              <a:rPr lang="en-CA" sz="2000" dirty="0">
                <a:solidFill>
                  <a:srgbClr val="7F7F7F"/>
                </a:solidFill>
                <a:ea typeface="Calibri"/>
                <a:cs typeface="Calibri"/>
              </a:rPr>
              <a:t>, Jennifer McNeer</a:t>
            </a:r>
            <a:r>
              <a:rPr lang="en-CA" sz="2000" baseline="30000" dirty="0">
                <a:solidFill>
                  <a:srgbClr val="7F7F7F"/>
                </a:solidFill>
                <a:ea typeface="Calibri"/>
                <a:cs typeface="Calibri"/>
              </a:rPr>
              <a:t>2,*</a:t>
            </a:r>
            <a:r>
              <a:rPr lang="en-CA" sz="2000" dirty="0">
                <a:solidFill>
                  <a:srgbClr val="7F7F7F"/>
                </a:solidFill>
                <a:ea typeface="Calibri"/>
                <a:cs typeface="Calibri"/>
              </a:rPr>
              <a:t>, Matthew C. Cheung</a:t>
            </a:r>
            <a:r>
              <a:rPr lang="en-CA" sz="2000" baseline="30000" dirty="0">
                <a:solidFill>
                  <a:srgbClr val="7F7F7F"/>
                </a:solidFill>
                <a:ea typeface="Calibri"/>
                <a:cs typeface="Calibri"/>
              </a:rPr>
              <a:t>3</a:t>
            </a:r>
            <a:r>
              <a:rPr lang="en-CA" sz="2000" dirty="0">
                <a:solidFill>
                  <a:srgbClr val="7F7F7F"/>
                </a:solidFill>
                <a:ea typeface="Calibri"/>
                <a:cs typeface="Calibri"/>
              </a:rPr>
              <a:t>,</a:t>
            </a:r>
            <a:r>
              <a:rPr lang="en-CA" sz="2000" b="1" i="1" dirty="0">
                <a:solidFill>
                  <a:srgbClr val="7F7F7F"/>
                </a:solidFill>
                <a:ea typeface="Calibri"/>
                <a:cs typeface="Calibri"/>
              </a:rPr>
              <a:t> </a:t>
            </a:r>
            <a:r>
              <a:rPr lang="en-CA" sz="2000" dirty="0">
                <a:solidFill>
                  <a:srgbClr val="7F7F7F"/>
                </a:solidFill>
                <a:ea typeface="Calibri"/>
                <a:cs typeface="Calibri"/>
              </a:rPr>
              <a:t>Diego A. Adrianzen-Herrera</a:t>
            </a:r>
            <a:r>
              <a:rPr lang="en-CA" sz="2000" baseline="30000" dirty="0">
                <a:solidFill>
                  <a:srgbClr val="7F7F7F"/>
                </a:solidFill>
                <a:ea typeface="Calibri"/>
                <a:cs typeface="Calibri"/>
              </a:rPr>
              <a:t>4</a:t>
            </a:r>
            <a:r>
              <a:rPr lang="en-CA" sz="2000" dirty="0">
                <a:solidFill>
                  <a:srgbClr val="7F7F7F"/>
                </a:solidFill>
                <a:ea typeface="Calibri"/>
                <a:cs typeface="Calibri"/>
              </a:rPr>
              <a:t>, Anjali Advani</a:t>
            </a:r>
            <a:r>
              <a:rPr lang="en-CA" sz="2000" baseline="30000" dirty="0">
                <a:solidFill>
                  <a:srgbClr val="7F7F7F"/>
                </a:solidFill>
                <a:ea typeface="Calibri"/>
                <a:cs typeface="Calibri"/>
              </a:rPr>
              <a:t>5</a:t>
            </a:r>
            <a:r>
              <a:rPr lang="en-CA" sz="2000" dirty="0">
                <a:solidFill>
                  <a:srgbClr val="7F7F7F"/>
                </a:solidFill>
                <a:ea typeface="Calibri"/>
                <a:cs typeface="Calibri"/>
              </a:rPr>
              <a:t>, Mahmoud Aljurf</a:t>
            </a:r>
            <a:r>
              <a:rPr lang="en-CA" sz="2000" baseline="30000" dirty="0">
                <a:solidFill>
                  <a:srgbClr val="7F7F7F"/>
                </a:solidFill>
                <a:ea typeface="Calibri"/>
                <a:cs typeface="Calibri"/>
              </a:rPr>
              <a:t>6</a:t>
            </a:r>
            <a:r>
              <a:rPr lang="en-CA" sz="2000" dirty="0">
                <a:solidFill>
                  <a:srgbClr val="7F7F7F"/>
                </a:solidFill>
                <a:ea typeface="Calibri"/>
                <a:cs typeface="Calibri"/>
              </a:rPr>
              <a:t>, Anthony Audino</a:t>
            </a:r>
            <a:r>
              <a:rPr lang="en-CA" sz="2000" baseline="30000" dirty="0">
                <a:solidFill>
                  <a:srgbClr val="7F7F7F"/>
                </a:solidFill>
                <a:ea typeface="Calibri"/>
                <a:cs typeface="Calibri"/>
              </a:rPr>
              <a:t>7</a:t>
            </a:r>
            <a:r>
              <a:rPr lang="en-CA" sz="2000" dirty="0">
                <a:solidFill>
                  <a:srgbClr val="7F7F7F"/>
                </a:solidFill>
                <a:ea typeface="Calibri"/>
                <a:cs typeface="Calibri"/>
              </a:rPr>
              <a:t>, Lydia Benitez</a:t>
            </a:r>
            <a:r>
              <a:rPr lang="en-CA" sz="2000" baseline="30000" dirty="0">
                <a:solidFill>
                  <a:srgbClr val="7F7F7F"/>
                </a:solidFill>
                <a:ea typeface="Calibri"/>
                <a:cs typeface="Calibri"/>
              </a:rPr>
              <a:t>8</a:t>
            </a:r>
            <a:r>
              <a:rPr lang="en-CA" sz="2000" dirty="0">
                <a:solidFill>
                  <a:srgbClr val="7F7F7F"/>
                </a:solidFill>
                <a:ea typeface="Calibri"/>
                <a:cs typeface="Calibri"/>
              </a:rPr>
              <a:t>, Anastasia Deeter</a:t>
            </a:r>
            <a:r>
              <a:rPr lang="en-CA" sz="2000" baseline="30000" dirty="0">
                <a:solidFill>
                  <a:srgbClr val="7F7F7F"/>
                </a:solidFill>
                <a:ea typeface="Calibri"/>
                <a:cs typeface="Calibri"/>
              </a:rPr>
              <a:t>9</a:t>
            </a:r>
            <a:r>
              <a:rPr lang="en-CA" sz="2000" dirty="0">
                <a:solidFill>
                  <a:srgbClr val="7F7F7F"/>
                </a:solidFill>
                <a:ea typeface="Calibri"/>
                <a:cs typeface="Calibri"/>
              </a:rPr>
              <a:t>, Emily Dworkin</a:t>
            </a:r>
            <a:r>
              <a:rPr lang="en-CA" sz="2000" baseline="30000" dirty="0">
                <a:solidFill>
                  <a:srgbClr val="7F7F7F"/>
                </a:solidFill>
                <a:ea typeface="Calibri"/>
                <a:cs typeface="Calibri"/>
              </a:rPr>
              <a:t>10</a:t>
            </a:r>
            <a:r>
              <a:rPr lang="en-CA" sz="2000" dirty="0">
                <a:solidFill>
                  <a:srgbClr val="7F7F7F"/>
                </a:solidFill>
                <a:ea typeface="Calibri"/>
                <a:cs typeface="Calibri"/>
              </a:rPr>
              <a:t>,  Olivia Hiltbrand</a:t>
            </a:r>
            <a:r>
              <a:rPr lang="en-CA" sz="2000" baseline="30000" dirty="0">
                <a:solidFill>
                  <a:srgbClr val="7F7F7F"/>
                </a:solidFill>
                <a:ea typeface="Calibri"/>
                <a:cs typeface="Calibri"/>
              </a:rPr>
              <a:t>11</a:t>
            </a:r>
            <a:r>
              <a:rPr lang="en-CA" sz="2000" dirty="0">
                <a:solidFill>
                  <a:srgbClr val="7F7F7F"/>
                </a:solidFill>
                <a:ea typeface="Calibri"/>
                <a:cs typeface="Calibri"/>
              </a:rPr>
              <a:t>, Leidy Isenalumhe</a:t>
            </a:r>
            <a:r>
              <a:rPr lang="en-CA" sz="2000" baseline="30000" dirty="0">
                <a:solidFill>
                  <a:srgbClr val="7F7F7F"/>
                </a:solidFill>
                <a:ea typeface="Calibri"/>
                <a:cs typeface="Calibri"/>
              </a:rPr>
              <a:t>12</a:t>
            </a:r>
            <a:r>
              <a:rPr lang="en-CA" sz="2000" dirty="0">
                <a:solidFill>
                  <a:srgbClr val="7F7F7F"/>
                </a:solidFill>
                <a:ea typeface="Calibri"/>
                <a:cs typeface="Calibri"/>
              </a:rPr>
              <a:t>, Loretta Li</a:t>
            </a:r>
            <a:r>
              <a:rPr lang="en-CA" sz="2000" baseline="30000" dirty="0">
                <a:solidFill>
                  <a:srgbClr val="7F7F7F"/>
                </a:solidFill>
                <a:ea typeface="Calibri"/>
                <a:cs typeface="Calibri"/>
              </a:rPr>
              <a:t>13</a:t>
            </a:r>
            <a:r>
              <a:rPr lang="en-CA" sz="2000" dirty="0">
                <a:solidFill>
                  <a:srgbClr val="7F7F7F"/>
                </a:solidFill>
                <a:ea typeface="Calibri"/>
                <a:cs typeface="Calibri"/>
              </a:rPr>
              <a:t>, Courtney Miller-Chism</a:t>
            </a:r>
            <a:r>
              <a:rPr lang="en-CA" sz="2000" baseline="30000" dirty="0">
                <a:solidFill>
                  <a:srgbClr val="7F7F7F"/>
                </a:solidFill>
                <a:ea typeface="Calibri"/>
                <a:cs typeface="Calibri"/>
              </a:rPr>
              <a:t>14</a:t>
            </a:r>
            <a:r>
              <a:rPr lang="en-CA" sz="2000" dirty="0">
                <a:solidFill>
                  <a:srgbClr val="7F7F7F"/>
                </a:solidFill>
                <a:ea typeface="Calibri"/>
                <a:cs typeface="Calibri"/>
              </a:rPr>
              <a:t>, Lee Mozessohn</a:t>
            </a:r>
            <a:r>
              <a:rPr lang="en-CA" sz="2000" baseline="30000" dirty="0">
                <a:solidFill>
                  <a:srgbClr val="7F7F7F"/>
                </a:solidFill>
                <a:ea typeface="Calibri"/>
                <a:cs typeface="Calibri"/>
              </a:rPr>
              <a:t>15</a:t>
            </a:r>
            <a:r>
              <a:rPr lang="en-CA" sz="2000" dirty="0">
                <a:solidFill>
                  <a:srgbClr val="7F7F7F"/>
                </a:solidFill>
                <a:ea typeface="Calibri"/>
                <a:cs typeface="Calibri"/>
              </a:rPr>
              <a:t>, Ashley P. Ng</a:t>
            </a:r>
            <a:r>
              <a:rPr lang="en-CA" sz="2000" baseline="30000" dirty="0">
                <a:solidFill>
                  <a:srgbClr val="7F7F7F"/>
                </a:solidFill>
                <a:ea typeface="Calibri"/>
                <a:cs typeface="Calibri"/>
              </a:rPr>
              <a:t>16</a:t>
            </a:r>
            <a:r>
              <a:rPr lang="en-CA" sz="2000" dirty="0">
                <a:solidFill>
                  <a:srgbClr val="7F7F7F"/>
                </a:solidFill>
                <a:ea typeface="Calibri"/>
                <a:cs typeface="Calibri"/>
              </a:rPr>
              <a:t>, Jeffrey J. Pu</a:t>
            </a:r>
            <a:r>
              <a:rPr lang="en-CA" sz="2000" baseline="30000" dirty="0">
                <a:solidFill>
                  <a:srgbClr val="7F7F7F"/>
                </a:solidFill>
                <a:ea typeface="Calibri"/>
                <a:cs typeface="Calibri"/>
              </a:rPr>
              <a:t>17</a:t>
            </a:r>
            <a:r>
              <a:rPr lang="en-CA" sz="2000" dirty="0">
                <a:solidFill>
                  <a:srgbClr val="7F7F7F"/>
                </a:solidFill>
                <a:ea typeface="Calibri"/>
                <a:cs typeface="Calibri"/>
              </a:rPr>
              <a:t>, Danielle Shafer</a:t>
            </a:r>
            <a:r>
              <a:rPr lang="en-CA" sz="2000" baseline="30000" dirty="0">
                <a:solidFill>
                  <a:srgbClr val="7F7F7F"/>
                </a:solidFill>
                <a:ea typeface="Calibri"/>
                <a:cs typeface="Calibri"/>
              </a:rPr>
              <a:t>18</a:t>
            </a:r>
            <a:r>
              <a:rPr lang="en-CA" sz="2000" dirty="0">
                <a:solidFill>
                  <a:srgbClr val="7F7F7F"/>
                </a:solidFill>
                <a:ea typeface="Calibri"/>
                <a:cs typeface="Calibri"/>
              </a:rPr>
              <a:t>, Fernando Vargas Madueno</a:t>
            </a:r>
            <a:r>
              <a:rPr lang="en-CA" sz="2000" baseline="30000" dirty="0">
                <a:solidFill>
                  <a:srgbClr val="7F7F7F"/>
                </a:solidFill>
                <a:ea typeface="Calibri"/>
                <a:cs typeface="Calibri"/>
              </a:rPr>
              <a:t>19</a:t>
            </a:r>
            <a:r>
              <a:rPr lang="en-CA" sz="2000" dirty="0">
                <a:solidFill>
                  <a:srgbClr val="7F7F7F"/>
                </a:solidFill>
                <a:ea typeface="Calibri"/>
                <a:cs typeface="Calibri"/>
              </a:rPr>
              <a:t>, Aaron Viny</a:t>
            </a:r>
            <a:r>
              <a:rPr lang="en-CA" sz="2000" baseline="30000" dirty="0">
                <a:solidFill>
                  <a:srgbClr val="7F7F7F"/>
                </a:solidFill>
                <a:ea typeface="Calibri"/>
                <a:cs typeface="Calibri"/>
              </a:rPr>
              <a:t>20</a:t>
            </a:r>
            <a:r>
              <a:rPr lang="en-CA" sz="2000" dirty="0">
                <a:solidFill>
                  <a:srgbClr val="7F7F7F"/>
                </a:solidFill>
                <a:ea typeface="Calibri"/>
                <a:cs typeface="Calibri"/>
              </a:rPr>
              <a:t>, Aman Wadhwa</a:t>
            </a:r>
            <a:r>
              <a:rPr lang="en-CA" sz="2000" baseline="30000" dirty="0">
                <a:solidFill>
                  <a:srgbClr val="7F7F7F"/>
                </a:solidFill>
                <a:ea typeface="Calibri"/>
                <a:cs typeface="Calibri"/>
              </a:rPr>
              <a:t>21</a:t>
            </a:r>
            <a:r>
              <a:rPr lang="en-CA" sz="2000" dirty="0">
                <a:solidFill>
                  <a:srgbClr val="7F7F7F"/>
                </a:solidFill>
                <a:ea typeface="Calibri"/>
                <a:cs typeface="Calibri"/>
              </a:rPr>
              <a:t>, Jay Yang</a:t>
            </a:r>
            <a:r>
              <a:rPr lang="en-CA" sz="2000" baseline="30000" dirty="0">
                <a:solidFill>
                  <a:srgbClr val="7F7F7F"/>
                </a:solidFill>
                <a:ea typeface="Calibri"/>
                <a:cs typeface="Calibri"/>
              </a:rPr>
              <a:t>22</a:t>
            </a:r>
            <a:r>
              <a:rPr lang="en-CA" sz="2000" dirty="0">
                <a:solidFill>
                  <a:srgbClr val="7F7F7F"/>
                </a:solidFill>
                <a:ea typeface="Calibri"/>
                <a:cs typeface="Calibri"/>
              </a:rPr>
              <a:t>, Sara Zarnegar-Lumley</a:t>
            </a:r>
            <a:r>
              <a:rPr lang="en-CA" sz="2000" baseline="30000" dirty="0">
                <a:solidFill>
                  <a:srgbClr val="7F7F7F"/>
                </a:solidFill>
                <a:ea typeface="Calibri"/>
                <a:cs typeface="Calibri"/>
              </a:rPr>
              <a:t>23</a:t>
            </a:r>
            <a:r>
              <a:rPr lang="en-CA" sz="2000" dirty="0">
                <a:solidFill>
                  <a:srgbClr val="7F7F7F"/>
                </a:solidFill>
                <a:ea typeface="Calibri"/>
                <a:cs typeface="Calibri"/>
              </a:rPr>
              <a:t>, Htun Ja Mai</a:t>
            </a:r>
            <a:r>
              <a:rPr lang="en-CA" sz="2000" baseline="30000" dirty="0">
                <a:solidFill>
                  <a:srgbClr val="7F7F7F"/>
                </a:solidFill>
                <a:ea typeface="Calibri"/>
                <a:cs typeface="Calibri"/>
              </a:rPr>
              <a:t>24</a:t>
            </a:r>
            <a:r>
              <a:rPr lang="en-CA" sz="2000" dirty="0">
                <a:solidFill>
                  <a:srgbClr val="7F7F7F"/>
                </a:solidFill>
                <a:ea typeface="Calibri"/>
                <a:cs typeface="Calibri"/>
              </a:rPr>
              <a:t>, </a:t>
            </a:r>
            <a:r>
              <a:rPr lang="en-CA" sz="2000" dirty="0" err="1">
                <a:solidFill>
                  <a:srgbClr val="7F7F7F"/>
                </a:solidFill>
                <a:ea typeface="Calibri"/>
                <a:cs typeface="Calibri"/>
              </a:rPr>
              <a:t>Ghid</a:t>
            </a:r>
            <a:r>
              <a:rPr lang="en-CA" sz="2000" dirty="0">
                <a:solidFill>
                  <a:srgbClr val="7F7F7F"/>
                </a:solidFill>
                <a:ea typeface="Calibri"/>
                <a:cs typeface="Calibri"/>
              </a:rPr>
              <a:t> Kanaan</a:t>
            </a:r>
            <a:r>
              <a:rPr lang="en-CA" sz="2000" baseline="30000" dirty="0">
                <a:solidFill>
                  <a:srgbClr val="7F7F7F"/>
                </a:solidFill>
                <a:ea typeface="Calibri"/>
                <a:cs typeface="Calibri"/>
              </a:rPr>
              <a:t>25</a:t>
            </a:r>
            <a:r>
              <a:rPr lang="en-CA" sz="2000" dirty="0">
                <a:solidFill>
                  <a:srgbClr val="7F7F7F"/>
                </a:solidFill>
                <a:ea typeface="Calibri"/>
                <a:cs typeface="Calibri"/>
              </a:rPr>
              <a:t>, Yuliia Sereda</a:t>
            </a:r>
            <a:r>
              <a:rPr lang="en-CA" sz="2000" baseline="30000" dirty="0">
                <a:solidFill>
                  <a:srgbClr val="7F7F7F"/>
                </a:solidFill>
                <a:ea typeface="Calibri"/>
                <a:cs typeface="Calibri"/>
              </a:rPr>
              <a:t>26</a:t>
            </a:r>
            <a:r>
              <a:rPr lang="en-CA" sz="2000" dirty="0">
                <a:solidFill>
                  <a:srgbClr val="7F7F7F"/>
                </a:solidFill>
                <a:ea typeface="Calibri"/>
                <a:cs typeface="Calibri"/>
              </a:rPr>
              <a:t>, Ian J. Saldanha</a:t>
            </a:r>
            <a:r>
              <a:rPr lang="en-CA" sz="2000" baseline="30000" dirty="0">
                <a:solidFill>
                  <a:srgbClr val="7F7F7F"/>
                </a:solidFill>
                <a:ea typeface="Calibri"/>
                <a:cs typeface="Calibri"/>
              </a:rPr>
              <a:t>27</a:t>
            </a:r>
            <a:r>
              <a:rPr lang="en-CA" sz="2000" dirty="0">
                <a:solidFill>
                  <a:srgbClr val="7F7F7F"/>
                </a:solidFill>
                <a:ea typeface="Calibri"/>
                <a:cs typeface="Calibri"/>
              </a:rPr>
              <a:t>, Ethan Balk</a:t>
            </a:r>
            <a:r>
              <a:rPr lang="en-CA" sz="2000" baseline="30000" dirty="0">
                <a:solidFill>
                  <a:srgbClr val="7F7F7F"/>
                </a:solidFill>
                <a:ea typeface="Calibri"/>
                <a:cs typeface="Calibri"/>
              </a:rPr>
              <a:t>28</a:t>
            </a:r>
            <a:r>
              <a:rPr lang="en-CA" sz="2000" dirty="0">
                <a:solidFill>
                  <a:srgbClr val="7F7F7F"/>
                </a:solidFill>
                <a:ea typeface="Calibri"/>
                <a:cs typeface="Calibri"/>
              </a:rPr>
              <a:t>, Wendy Stock</a:t>
            </a:r>
            <a:r>
              <a:rPr lang="en-CA" sz="2000" baseline="30000" dirty="0">
                <a:solidFill>
                  <a:srgbClr val="7F7F7F"/>
                </a:solidFill>
                <a:ea typeface="Calibri"/>
                <a:cs typeface="Calibri"/>
              </a:rPr>
              <a:t>29,‡</a:t>
            </a:r>
            <a:r>
              <a:rPr lang="en-CA" sz="2000" dirty="0">
                <a:solidFill>
                  <a:srgbClr val="7F7F7F"/>
                </a:solidFill>
                <a:ea typeface="Calibri"/>
                <a:cs typeface="Calibri"/>
              </a:rPr>
              <a:t>, Julie Wolfson</a:t>
            </a:r>
            <a:r>
              <a:rPr lang="en-CA" sz="2000" baseline="30000" dirty="0">
                <a:solidFill>
                  <a:srgbClr val="7F7F7F"/>
                </a:solidFill>
                <a:ea typeface="Calibri"/>
                <a:cs typeface="Calibri"/>
              </a:rPr>
              <a:t>30,‡ </a:t>
            </a:r>
            <a:endParaRPr lang="en-US" sz="2000">
              <a:solidFill>
                <a:srgbClr val="7F7F7F"/>
              </a:solidFill>
              <a:ea typeface="Geneva"/>
              <a:cs typeface="Calibri"/>
            </a:endParaRPr>
          </a:p>
          <a:p>
            <a:pPr marL="456565" indent="-456565">
              <a:buNone/>
            </a:pPr>
            <a:endParaRPr lang="en-CA" sz="1800" baseline="30000" dirty="0">
              <a:solidFill>
                <a:srgbClr val="7F7F7F"/>
              </a:solidFill>
              <a:ea typeface="Calibri"/>
              <a:cs typeface="Calibri"/>
            </a:endParaRPr>
          </a:p>
          <a:p>
            <a:pPr marL="456565" indent="-456565">
              <a:buNone/>
            </a:pPr>
            <a:r>
              <a:rPr lang="en-CA" sz="1800" dirty="0">
                <a:solidFill>
                  <a:srgbClr val="7F7F7F"/>
                </a:solidFill>
                <a:ea typeface="Calibri"/>
                <a:cs typeface="Calibri"/>
              </a:rPr>
              <a:t>"‡" = WS and JW contributed equally to this work and share co-senior authorship as the co-chairs of the guideline panel.</a:t>
            </a:r>
            <a:endParaRPr lang="en-US" sz="1800">
              <a:solidFill>
                <a:srgbClr val="7F7F7F"/>
              </a:solidFill>
              <a:ea typeface="Calibri"/>
              <a:cs typeface="Calibri"/>
            </a:endParaRPr>
          </a:p>
          <a:p>
            <a:pPr marL="456565" indent="-456565">
              <a:buNone/>
            </a:pPr>
            <a:r>
              <a:rPr lang="en-CA" sz="1800" dirty="0">
                <a:solidFill>
                  <a:srgbClr val="7F7F7F"/>
                </a:solidFill>
                <a:ea typeface="Calibri"/>
                <a:cs typeface="Calibri"/>
              </a:rPr>
              <a:t>"*"= AD and JM contributed equally to this work and share co-first authorship as co-writers of the guideline panel.</a:t>
            </a:r>
            <a:endParaRPr lang="en-US" sz="1800" dirty="0">
              <a:solidFill>
                <a:srgbClr val="7F7F7F"/>
              </a:solidFill>
              <a:ea typeface="Calibri"/>
              <a:cs typeface="Calibri"/>
            </a:endParaRPr>
          </a:p>
          <a:p>
            <a:pPr marL="0" indent="0">
              <a:buFont typeface="Arial" charset="0"/>
              <a:buNone/>
            </a:pPr>
            <a:endParaRPr lang="en-US" sz="2650"/>
          </a:p>
        </p:txBody>
      </p:sp>
    </p:spTree>
    <p:extLst>
      <p:ext uri="{BB962C8B-B14F-4D97-AF65-F5344CB8AC3E}">
        <p14:creationId xmlns:p14="http://schemas.microsoft.com/office/powerpoint/2010/main" val="130780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F91D-E968-12F4-A659-C946985D62A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AC3729-F554-56A1-EDE5-AA689363A49A}"/>
              </a:ext>
            </a:extLst>
          </p:cNvPr>
          <p:cNvSpPr>
            <a:spLocks noGrp="1"/>
          </p:cNvSpPr>
          <p:nvPr>
            <p:ph type="title"/>
          </p:nvPr>
        </p:nvSpPr>
        <p:spPr/>
        <p:txBody>
          <a:bodyPr lIns="0" tIns="0"/>
          <a:lstStyle/>
          <a:p>
            <a:r>
              <a:rPr lang="en-US"/>
              <a:t>Rationale</a:t>
            </a:r>
          </a:p>
        </p:txBody>
      </p:sp>
      <p:graphicFrame>
        <p:nvGraphicFramePr>
          <p:cNvPr id="11" name="Diagram 10">
            <a:extLst>
              <a:ext uri="{FF2B5EF4-FFF2-40B4-BE49-F238E27FC236}">
                <a16:creationId xmlns:a16="http://schemas.microsoft.com/office/drawing/2014/main" id="{A81D21D0-9211-D9A6-4759-B5FC849E2F31}"/>
              </a:ext>
            </a:extLst>
          </p:cNvPr>
          <p:cNvGraphicFramePr/>
          <p:nvPr>
            <p:extLst>
              <p:ext uri="{D42A27DB-BD31-4B8C-83A1-F6EECF244321}">
                <p14:modId xmlns:p14="http://schemas.microsoft.com/office/powerpoint/2010/main" val="1089734506"/>
              </p:ext>
            </p:extLst>
          </p:nvPr>
        </p:nvGraphicFramePr>
        <p:xfrm>
          <a:off x="-1419868" y="2265788"/>
          <a:ext cx="17595703" cy="335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17D65DAA-DE96-C946-477B-5AC42D15E6F8}"/>
              </a:ext>
            </a:extLst>
          </p:cNvPr>
          <p:cNvSpPr txBox="1"/>
          <p:nvPr/>
        </p:nvSpPr>
        <p:spPr>
          <a:xfrm>
            <a:off x="950205" y="5216017"/>
            <a:ext cx="10815809" cy="1200329"/>
          </a:xfrm>
          <a:prstGeom prst="rect">
            <a:avLst/>
          </a:prstGeom>
          <a:noFill/>
        </p:spPr>
        <p:txBody>
          <a:bodyPr wrap="square" lIns="91440" tIns="45720" rIns="91440" bIns="45720" anchor="t">
            <a:spAutoFit/>
          </a:bodyPr>
          <a:lstStyle/>
          <a:p>
            <a:r>
              <a:rPr lang="en-US" sz="2400" dirty="0">
                <a:solidFill>
                  <a:srgbClr val="7F7F7F"/>
                </a:solidFill>
              </a:rPr>
              <a:t>Uncertainty of results due to differences in study designs of two clinical trials (UKALL14 and GRAALL-2005), including dosing and timing of rituximab administration and level of CD20 expression of enrolled patients</a:t>
            </a:r>
            <a:endParaRPr lang="en-US" sz="2400">
              <a:solidFill>
                <a:srgbClr val="7F7F7F"/>
              </a:solidFill>
              <a:ea typeface="Calibri"/>
              <a:cs typeface="Calibri"/>
            </a:endParaRPr>
          </a:p>
        </p:txBody>
      </p:sp>
      <p:sp>
        <p:nvSpPr>
          <p:cNvPr id="15" name="TextBox 14">
            <a:extLst>
              <a:ext uri="{FF2B5EF4-FFF2-40B4-BE49-F238E27FC236}">
                <a16:creationId xmlns:a16="http://schemas.microsoft.com/office/drawing/2014/main" id="{6A2EF0B6-B25A-1BDB-BA34-B053301480D3}"/>
              </a:ext>
            </a:extLst>
          </p:cNvPr>
          <p:cNvSpPr txBox="1"/>
          <p:nvPr/>
        </p:nvSpPr>
        <p:spPr>
          <a:xfrm>
            <a:off x="2777628" y="2089008"/>
            <a:ext cx="8796968" cy="369332"/>
          </a:xfrm>
          <a:prstGeom prst="rect">
            <a:avLst/>
          </a:prstGeom>
          <a:noFill/>
        </p:spPr>
        <p:txBody>
          <a:bodyPr wrap="square" lIns="91440" tIns="45720" rIns="91440" bIns="45720" anchor="t">
            <a:spAutoFit/>
          </a:bodyPr>
          <a:lstStyle/>
          <a:p>
            <a:r>
              <a:rPr lang="en-US" i="1" dirty="0">
                <a:solidFill>
                  <a:srgbClr val="7F7F7F"/>
                </a:solidFill>
              </a:rPr>
              <a:t>Potential improved EFS benefit may outweigh undesirable effects</a:t>
            </a:r>
            <a:endParaRPr lang="en-US" i="1" dirty="0">
              <a:solidFill>
                <a:srgbClr val="7F7F7F"/>
              </a:solidFill>
              <a:ea typeface="Calibri"/>
              <a:cs typeface="Calibri"/>
            </a:endParaRPr>
          </a:p>
        </p:txBody>
      </p:sp>
    </p:spTree>
    <p:extLst>
      <p:ext uri="{BB962C8B-B14F-4D97-AF65-F5344CB8AC3E}">
        <p14:creationId xmlns:p14="http://schemas.microsoft.com/office/powerpoint/2010/main" val="338540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8A6C-2BAD-6FEB-6AC2-348526AC20C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473A4DD-DD3F-7385-46EF-A7E8DF740B60}"/>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E3707B2F-BB3D-53B3-8DB6-9461DB288A1A}"/>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40D85889-AD68-53B7-C319-FAA0CAF7F323}"/>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CDC85DC9-9819-3807-0B0D-192394FF46BD}"/>
              </a:ext>
            </a:extLst>
          </p:cNvPr>
          <p:cNvSpPr>
            <a:spLocks noGrp="1"/>
          </p:cNvSpPr>
          <p:nvPr>
            <p:ph idx="1"/>
          </p:nvPr>
        </p:nvSpPr>
        <p:spPr>
          <a:xfrm>
            <a:off x="708431" y="5502203"/>
            <a:ext cx="10873969" cy="644528"/>
          </a:xfrm>
        </p:spPr>
        <p:txBody>
          <a:bodyPr lIns="0" tIns="0" rIns="0" bIns="0" anchor="t"/>
          <a:lstStyle/>
          <a:p>
            <a:pPr marL="608965" lvl="1" indent="0">
              <a:buNone/>
            </a:pPr>
            <a:endParaRPr lang="en-US" sz="500">
              <a:solidFill>
                <a:schemeClr val="tx1"/>
              </a:solidFill>
              <a:cs typeface="Calibri"/>
            </a:endParaRPr>
          </a:p>
          <a:p>
            <a:pPr marL="0" indent="0">
              <a:buNone/>
            </a:pPr>
            <a:r>
              <a:rPr lang="en-US" sz="2400" dirty="0">
                <a:solidFill>
                  <a:srgbClr val="7F7F7F"/>
                </a:solidFill>
                <a:ea typeface="Geneva"/>
              </a:rPr>
              <a:t>Differences in the study designs and patient population age (lack of data specific to younger AYAs) contribute to the uncertainty of the results. </a:t>
            </a:r>
            <a:endParaRPr lang="en-US" sz="2400" dirty="0">
              <a:solidFill>
                <a:srgbClr val="7F7F7F"/>
              </a:solidFill>
            </a:endParaRPr>
          </a:p>
          <a:p>
            <a:pPr marL="456565" indent="-456565"/>
            <a:endParaRPr lang="en-US" sz="800">
              <a:solidFill>
                <a:schemeClr val="tx1"/>
              </a:solidFill>
            </a:endParaRPr>
          </a:p>
        </p:txBody>
      </p:sp>
      <p:graphicFrame>
        <p:nvGraphicFramePr>
          <p:cNvPr id="2" name="Diagram 1">
            <a:extLst>
              <a:ext uri="{FF2B5EF4-FFF2-40B4-BE49-F238E27FC236}">
                <a16:creationId xmlns:a16="http://schemas.microsoft.com/office/drawing/2014/main" id="{999A658C-8478-FEF4-58FD-39C0C0A0F195}"/>
              </a:ext>
            </a:extLst>
          </p:cNvPr>
          <p:cNvGraphicFramePr/>
          <p:nvPr>
            <p:extLst>
              <p:ext uri="{D42A27DB-BD31-4B8C-83A1-F6EECF244321}">
                <p14:modId xmlns:p14="http://schemas.microsoft.com/office/powerpoint/2010/main" val="152984241"/>
              </p:ext>
            </p:extLst>
          </p:nvPr>
        </p:nvGraphicFramePr>
        <p:xfrm>
          <a:off x="-128960" y="1527812"/>
          <a:ext cx="11391900" cy="3999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19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E9CE0-1A54-4CC4-6780-EBCD6A2E8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2E704-6E46-F16A-4F8D-270147E28FD9}"/>
              </a:ext>
            </a:extLst>
          </p:cNvPr>
          <p:cNvSpPr>
            <a:spLocks noGrp="1"/>
          </p:cNvSpPr>
          <p:nvPr>
            <p:ph type="title"/>
          </p:nvPr>
        </p:nvSpPr>
        <p:spPr/>
        <p:txBody>
          <a:bodyPr lIns="0" tIns="0"/>
          <a:lstStyle/>
          <a:p>
            <a:r>
              <a:rPr lang="en-US"/>
              <a:t>Recommendation regarding </a:t>
            </a:r>
            <a:r>
              <a:rPr lang="en-US" err="1"/>
              <a:t>Inotuzumab</a:t>
            </a:r>
            <a:r>
              <a:rPr lang="en-US"/>
              <a:t> </a:t>
            </a:r>
            <a:r>
              <a:rPr lang="en-US" err="1"/>
              <a:t>ozogamicin</a:t>
            </a:r>
            <a:endParaRPr lang="en-US"/>
          </a:p>
        </p:txBody>
      </p:sp>
      <p:sp>
        <p:nvSpPr>
          <p:cNvPr id="3" name="Content Placeholder 2">
            <a:extLst>
              <a:ext uri="{FF2B5EF4-FFF2-40B4-BE49-F238E27FC236}">
                <a16:creationId xmlns:a16="http://schemas.microsoft.com/office/drawing/2014/main" id="{6B2D1B80-CB00-CF06-9987-63317E524843}"/>
              </a:ext>
            </a:extLst>
          </p:cNvPr>
          <p:cNvSpPr>
            <a:spLocks noGrp="1"/>
          </p:cNvSpPr>
          <p:nvPr>
            <p:ph idx="1"/>
          </p:nvPr>
        </p:nvSpPr>
        <p:spPr/>
        <p:txBody>
          <a:bodyPr lIns="0" tIns="0" rIns="0" bIns="0" anchor="t"/>
          <a:lstStyle/>
          <a:p>
            <a:pPr marL="456565" indent="-456565"/>
            <a:endParaRPr lang="en-US" sz="2650">
              <a:solidFill>
                <a:schemeClr val="tx1"/>
              </a:solidFill>
              <a:ea typeface="Geneva"/>
            </a:endParaRPr>
          </a:p>
          <a:p>
            <a:pPr marL="0" indent="0">
              <a:buNone/>
            </a:pPr>
            <a:endParaRPr lang="en-US" i="1">
              <a:solidFill>
                <a:schemeClr val="tx1"/>
              </a:solidFill>
            </a:endParaRPr>
          </a:p>
          <a:p>
            <a:pPr marL="456565" indent="-456565"/>
            <a:endParaRPr lang="en-US" sz="2670">
              <a:solidFill>
                <a:schemeClr val="tx1"/>
              </a:solidFill>
            </a:endParaRPr>
          </a:p>
          <a:p>
            <a:pPr marL="456565" indent="-456565"/>
            <a:endParaRPr lang="en-US" sz="2670">
              <a:solidFill>
                <a:schemeClr val="tx1"/>
              </a:solidFill>
            </a:endParaRPr>
          </a:p>
          <a:p>
            <a:pPr marL="0" indent="0">
              <a:buNone/>
            </a:pPr>
            <a:endParaRPr lang="en-US" sz="2400">
              <a:highlight>
                <a:srgbClr val="FFFF00"/>
              </a:highlight>
            </a:endParaRPr>
          </a:p>
          <a:p>
            <a:pPr marL="456565" indent="-456565"/>
            <a:endParaRPr lang="en-US"/>
          </a:p>
        </p:txBody>
      </p:sp>
      <p:graphicFrame>
        <p:nvGraphicFramePr>
          <p:cNvPr id="5" name="Table 4">
            <a:extLst>
              <a:ext uri="{FF2B5EF4-FFF2-40B4-BE49-F238E27FC236}">
                <a16:creationId xmlns:a16="http://schemas.microsoft.com/office/drawing/2014/main" id="{5A47F983-A140-EB75-9C09-D0C3B0CDFA17}"/>
              </a:ext>
            </a:extLst>
          </p:cNvPr>
          <p:cNvGraphicFramePr>
            <a:graphicFrameLocks noGrp="1"/>
          </p:cNvGraphicFramePr>
          <p:nvPr>
            <p:extLst>
              <p:ext uri="{D42A27DB-BD31-4B8C-83A1-F6EECF244321}">
                <p14:modId xmlns:p14="http://schemas.microsoft.com/office/powerpoint/2010/main" val="1905084421"/>
              </p:ext>
            </p:extLst>
          </p:nvPr>
        </p:nvGraphicFramePr>
        <p:xfrm>
          <a:off x="419960" y="1917781"/>
          <a:ext cx="10791460" cy="1981200"/>
        </p:xfrm>
        <a:graphic>
          <a:graphicData uri="http://schemas.openxmlformats.org/drawingml/2006/table">
            <a:tbl>
              <a:tblPr firstRow="1" bandRow="1">
                <a:tableStyleId>{F5AB1C69-6EDB-4FF4-983F-18BD219EF322}</a:tableStyleId>
              </a:tblPr>
              <a:tblGrid>
                <a:gridCol w="7082521">
                  <a:extLst>
                    <a:ext uri="{9D8B030D-6E8A-4147-A177-3AD203B41FA5}">
                      <a16:colId xmlns:a16="http://schemas.microsoft.com/office/drawing/2014/main" val="3322778679"/>
                    </a:ext>
                  </a:extLst>
                </a:gridCol>
                <a:gridCol w="1331731">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b="1" i="1">
                          <a:solidFill>
                            <a:schemeClr val="tx1"/>
                          </a:solidFill>
                        </a:rPr>
                        <a:t>No recommendation</a:t>
                      </a:r>
                    </a:p>
                    <a:p>
                      <a:pPr marL="0" marR="0" lvl="0" indent="0" algn="l">
                        <a:lnSpc>
                          <a:spcPct val="100000"/>
                        </a:lnSpc>
                        <a:spcBef>
                          <a:spcPts val="0"/>
                        </a:spcBef>
                        <a:spcAft>
                          <a:spcPts val="0"/>
                        </a:spcAft>
                        <a:buNone/>
                      </a:pPr>
                      <a:r>
                        <a:rPr lang="en-US" sz="2000" b="0" i="0" u="none" strike="noStrike" baseline="0" noProof="0">
                          <a:solidFill>
                            <a:srgbClr val="000000"/>
                          </a:solidFill>
                          <a:latin typeface="Calibri"/>
                        </a:rPr>
                        <a:t>Evidence is insufficient to issue a recommendation for or against the addition of </a:t>
                      </a:r>
                      <a:r>
                        <a:rPr lang="en-US" sz="2000" b="0" i="0" u="none" strike="noStrike" baseline="0" noProof="0" err="1">
                          <a:solidFill>
                            <a:srgbClr val="000000"/>
                          </a:solidFill>
                          <a:latin typeface="Calibri"/>
                        </a:rPr>
                        <a:t>inotuzumab</a:t>
                      </a:r>
                      <a:r>
                        <a:rPr lang="en-US" sz="2000" b="0" i="0" u="none" strike="noStrike" baseline="0" noProof="0">
                          <a:solidFill>
                            <a:srgbClr val="000000"/>
                          </a:solidFill>
                          <a:latin typeface="Calibri"/>
                        </a:rPr>
                        <a:t> </a:t>
                      </a:r>
                      <a:r>
                        <a:rPr lang="en-US" sz="2000" b="0" i="0" u="none" strike="noStrike" baseline="0" noProof="0" err="1">
                          <a:solidFill>
                            <a:srgbClr val="000000"/>
                          </a:solidFill>
                          <a:latin typeface="Calibri"/>
                        </a:rPr>
                        <a:t>ozogamicin</a:t>
                      </a:r>
                      <a:r>
                        <a:rPr lang="en-US" sz="2000" b="0" i="0" u="none" strike="noStrike" baseline="0" noProof="0">
                          <a:solidFill>
                            <a:srgbClr val="000000"/>
                          </a:solidFill>
                          <a:latin typeface="Calibri"/>
                        </a:rPr>
                        <a:t> for AYAs with B-ALL receiving frontline therapy. </a:t>
                      </a:r>
                      <a:endParaRPr lang="en-US"/>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800" b="0" i="0" u="none">
                        <a:solidFill>
                          <a:schemeClr val="tx1"/>
                        </a:solidFill>
                      </a:endParaRPr>
                    </a:p>
                  </a:txBody>
                  <a:tcPr/>
                </a:tc>
                <a:tc>
                  <a:txBody>
                    <a:bodyPr/>
                    <a:lstStyle/>
                    <a:p>
                      <a:pPr algn="ctr"/>
                      <a:r>
                        <a:rPr lang="en-US" sz="1800"/>
                        <a:t>NA</a:t>
                      </a:r>
                    </a:p>
                  </a:txBody>
                  <a:tcPr/>
                </a:tc>
                <a:tc>
                  <a:txBody>
                    <a:bodyPr/>
                    <a:lstStyle/>
                    <a:p>
                      <a:pPr algn="ctr"/>
                      <a:r>
                        <a:rPr lang="en-US" sz="1800"/>
                        <a:t>NA</a:t>
                      </a:r>
                    </a:p>
                  </a:txBody>
                  <a:tcPr/>
                </a:tc>
                <a:extLst>
                  <a:ext uri="{0D108BD9-81ED-4DB2-BD59-A6C34878D82A}">
                    <a16:rowId xmlns:a16="http://schemas.microsoft.com/office/drawing/2014/main" val="311393703"/>
                  </a:ext>
                </a:extLst>
              </a:tr>
            </a:tbl>
          </a:graphicData>
        </a:graphic>
      </p:graphicFrame>
    </p:spTree>
    <p:extLst>
      <p:ext uri="{BB962C8B-B14F-4D97-AF65-F5344CB8AC3E}">
        <p14:creationId xmlns:p14="http://schemas.microsoft.com/office/powerpoint/2010/main" val="124377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AED7B-C8C7-FFFD-ABFB-EA9254D2F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3FCA3-0065-99A3-C2FC-6E1AD062CA02}"/>
              </a:ext>
            </a:extLst>
          </p:cNvPr>
          <p:cNvSpPr>
            <a:spLocks noGrp="1"/>
          </p:cNvSpPr>
          <p:nvPr>
            <p:ph type="title"/>
          </p:nvPr>
        </p:nvSpPr>
        <p:spPr/>
        <p:txBody>
          <a:bodyPr lIns="0" tIns="0"/>
          <a:lstStyle/>
          <a:p>
            <a:r>
              <a:rPr lang="en-US"/>
              <a:t>Case 1 Continued</a:t>
            </a:r>
          </a:p>
        </p:txBody>
      </p:sp>
      <p:sp>
        <p:nvSpPr>
          <p:cNvPr id="3" name="Content Placeholder 2">
            <a:extLst>
              <a:ext uri="{FF2B5EF4-FFF2-40B4-BE49-F238E27FC236}">
                <a16:creationId xmlns:a16="http://schemas.microsoft.com/office/drawing/2014/main" id="{8BCAB7C1-335F-CD6E-4811-32A4A67025C5}"/>
              </a:ext>
            </a:extLst>
          </p:cNvPr>
          <p:cNvSpPr>
            <a:spLocks noGrp="1"/>
          </p:cNvSpPr>
          <p:nvPr>
            <p:ph idx="1"/>
          </p:nvPr>
        </p:nvSpPr>
        <p:spPr>
          <a:xfrm>
            <a:off x="419100" y="2126782"/>
            <a:ext cx="11445798" cy="3565491"/>
          </a:xfrm>
        </p:spPr>
        <p:txBody>
          <a:bodyPr lIns="0" tIns="0" rIns="0" bIns="0" anchor="t"/>
          <a:lstStyle/>
          <a:p>
            <a:pPr marL="0" indent="0">
              <a:spcBef>
                <a:spcPts val="20"/>
              </a:spcBef>
              <a:buNone/>
            </a:pPr>
            <a:r>
              <a:rPr lang="en-US" sz="2650" dirty="0">
                <a:solidFill>
                  <a:srgbClr val="7F7F7F"/>
                </a:solidFill>
                <a:ea typeface="Calibri"/>
                <a:cs typeface="Calibri"/>
              </a:rPr>
              <a:t>Now consider if the patient has achieved remission but remains MRD-positive after at least three cycles of intensive therapy.</a:t>
            </a:r>
            <a:endParaRPr lang="en-US" sz="2650" dirty="0">
              <a:solidFill>
                <a:srgbClr val="7F7F7F"/>
              </a:solidFill>
            </a:endParaRPr>
          </a:p>
          <a:p>
            <a:pPr marL="0" indent="0">
              <a:buNone/>
            </a:pPr>
            <a:endParaRPr lang="en-US"/>
          </a:p>
          <a:p>
            <a:pPr marL="0" indent="0">
              <a:spcBef>
                <a:spcPts val="20"/>
              </a:spcBef>
              <a:buNone/>
            </a:pPr>
            <a:endParaRPr lang="en-US" sz="2400">
              <a:solidFill>
                <a:schemeClr val="tx1"/>
              </a:solidFill>
              <a:ea typeface="Calibri"/>
              <a:cs typeface="Calibri"/>
            </a:endParaRPr>
          </a:p>
          <a:p>
            <a:pPr marL="0" indent="0">
              <a:buNone/>
            </a:pPr>
            <a:endParaRPr lang="en-US"/>
          </a:p>
          <a:p>
            <a:pPr marL="0" indent="0">
              <a:spcBef>
                <a:spcPts val="20"/>
              </a:spcBef>
              <a:buNone/>
            </a:pPr>
            <a:endParaRPr lang="en-US" sz="2400">
              <a:solidFill>
                <a:schemeClr val="tx1"/>
              </a:solidFill>
              <a:ea typeface="Calibri"/>
              <a:cs typeface="Calibri"/>
            </a:endParaRPr>
          </a:p>
        </p:txBody>
      </p:sp>
      <p:sp>
        <p:nvSpPr>
          <p:cNvPr id="5" name="TextBox 4">
            <a:extLst>
              <a:ext uri="{FF2B5EF4-FFF2-40B4-BE49-F238E27FC236}">
                <a16:creationId xmlns:a16="http://schemas.microsoft.com/office/drawing/2014/main" id="{A9AFFF1F-125A-161B-3211-04C1B45CB73F}"/>
              </a:ext>
            </a:extLst>
          </p:cNvPr>
          <p:cNvSpPr txBox="1"/>
          <p:nvPr/>
        </p:nvSpPr>
        <p:spPr>
          <a:xfrm>
            <a:off x="419065" y="3191939"/>
            <a:ext cx="11445833" cy="3062377"/>
          </a:xfrm>
          <a:prstGeom prst="rect">
            <a:avLst/>
          </a:prstGeom>
          <a:noFill/>
        </p:spPr>
        <p:txBody>
          <a:bodyPr wrap="square" lIns="91440" tIns="45720" rIns="91440" bIns="45720" anchor="t">
            <a:spAutoFit/>
          </a:bodyPr>
          <a:lstStyle/>
          <a:p>
            <a:pPr marL="0" indent="0">
              <a:buNone/>
            </a:pPr>
            <a:r>
              <a:rPr lang="en-US" sz="2650" b="1" dirty="0">
                <a:solidFill>
                  <a:srgbClr val="7F7F7F"/>
                </a:solidFill>
              </a:rPr>
              <a:t>What is the best strategy for patients on upfront treatment who are found to have measurable minimal disease after at least 3 cycles of therapy?</a:t>
            </a:r>
            <a:endParaRPr lang="en-US" sz="2650" b="1">
              <a:solidFill>
                <a:srgbClr val="7F7F7F"/>
              </a:solidFill>
              <a:ea typeface="Calibri"/>
              <a:cs typeface="Calibri"/>
            </a:endParaRPr>
          </a:p>
          <a:p>
            <a:endParaRPr lang="en-US" sz="2650" dirty="0">
              <a:solidFill>
                <a:srgbClr val="7F7F7F"/>
              </a:solidFill>
              <a:ea typeface="Calibri"/>
              <a:cs typeface="Calibri"/>
            </a:endParaRPr>
          </a:p>
          <a:p>
            <a:pPr marL="514350" indent="-514350">
              <a:buFont typeface="+mj-lt"/>
              <a:buAutoNum type="alphaLcPeriod"/>
            </a:pPr>
            <a:r>
              <a:rPr lang="en-US" sz="2650" dirty="0">
                <a:solidFill>
                  <a:srgbClr val="7F7F7F"/>
                </a:solidFill>
              </a:rPr>
              <a:t>Change consolidation approach to include immunotherapy or HSCT</a:t>
            </a:r>
            <a:endParaRPr lang="en-US" sz="2650" dirty="0">
              <a:solidFill>
                <a:srgbClr val="7F7F7F"/>
              </a:solidFill>
              <a:ea typeface="Calibri"/>
              <a:cs typeface="Calibri"/>
            </a:endParaRPr>
          </a:p>
          <a:p>
            <a:pPr marL="514350" indent="-514350">
              <a:buFont typeface="+mj-lt"/>
              <a:buAutoNum type="alphaLcPeriod"/>
            </a:pPr>
            <a:r>
              <a:rPr lang="en-US" sz="2650" dirty="0">
                <a:solidFill>
                  <a:srgbClr val="7F7F7F"/>
                </a:solidFill>
              </a:rPr>
              <a:t>Complete all planned consolidation chemotherapy and check MRD again</a:t>
            </a:r>
            <a:endParaRPr lang="en-US" sz="2650" dirty="0">
              <a:solidFill>
                <a:srgbClr val="7F7F7F"/>
              </a:solidFill>
              <a:ea typeface="Calibri"/>
              <a:cs typeface="Calibri"/>
            </a:endParaRPr>
          </a:p>
          <a:p>
            <a:pPr marL="514350" indent="-514350">
              <a:buFont typeface="+mj-lt"/>
              <a:buAutoNum type="alphaLcPeriod"/>
            </a:pPr>
            <a:r>
              <a:rPr lang="en-US" sz="2650" dirty="0">
                <a:solidFill>
                  <a:srgbClr val="7F7F7F"/>
                </a:solidFill>
              </a:rPr>
              <a:t>Complete another 2 cycles of consolidation and check MRD again</a:t>
            </a:r>
            <a:endParaRPr lang="en-US" sz="2650" dirty="0">
              <a:solidFill>
                <a:srgbClr val="7F7F7F"/>
              </a:solidFill>
              <a:ea typeface="Calibri"/>
              <a:cs typeface="Calibri"/>
            </a:endParaRPr>
          </a:p>
          <a:p>
            <a:pPr marL="514350" indent="-514350">
              <a:buFont typeface="+mj-lt"/>
              <a:buAutoNum type="alphaLcPeriod"/>
            </a:pPr>
            <a:r>
              <a:rPr lang="en-US" sz="2650" dirty="0">
                <a:solidFill>
                  <a:srgbClr val="7F7F7F"/>
                </a:solidFill>
              </a:rPr>
              <a:t>Change consolidation from low intensity to high intensity chemotherapy</a:t>
            </a:r>
            <a:endParaRPr lang="en-US" sz="2650" dirty="0">
              <a:solidFill>
                <a:srgbClr val="7F7F7F"/>
              </a:solidFill>
              <a:ea typeface="Calibri"/>
              <a:cs typeface="Calibri"/>
            </a:endParaRPr>
          </a:p>
        </p:txBody>
      </p:sp>
      <p:sp>
        <p:nvSpPr>
          <p:cNvPr id="6" name="Rectangle 5">
            <a:extLst>
              <a:ext uri="{FF2B5EF4-FFF2-40B4-BE49-F238E27FC236}">
                <a16:creationId xmlns:a16="http://schemas.microsoft.com/office/drawing/2014/main" id="{F4000D0C-CB9A-A0E0-3BC7-EE7A33D43589}"/>
              </a:ext>
            </a:extLst>
          </p:cNvPr>
          <p:cNvSpPr/>
          <p:nvPr/>
        </p:nvSpPr>
        <p:spPr>
          <a:xfrm>
            <a:off x="233246" y="4451827"/>
            <a:ext cx="11158654" cy="385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7492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FBF47-11A2-F24A-C597-E1E63F686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1B550-0195-774A-C2FA-B6A3439EF2B8}"/>
              </a:ext>
            </a:extLst>
          </p:cNvPr>
          <p:cNvSpPr>
            <a:spLocks noGrp="1"/>
          </p:cNvSpPr>
          <p:nvPr>
            <p:ph type="title"/>
          </p:nvPr>
        </p:nvSpPr>
        <p:spPr/>
        <p:txBody>
          <a:bodyPr lIns="0" tIns="0"/>
          <a:lstStyle/>
          <a:p>
            <a:r>
              <a:rPr lang="en-US"/>
              <a:t>Recommendation</a:t>
            </a:r>
          </a:p>
        </p:txBody>
      </p:sp>
      <p:sp>
        <p:nvSpPr>
          <p:cNvPr id="3" name="Content Placeholder 2">
            <a:extLst>
              <a:ext uri="{FF2B5EF4-FFF2-40B4-BE49-F238E27FC236}">
                <a16:creationId xmlns:a16="http://schemas.microsoft.com/office/drawing/2014/main" id="{D0E85DD1-2E1B-D7FB-4CF4-69A3A3F7026A}"/>
              </a:ext>
            </a:extLst>
          </p:cNvPr>
          <p:cNvSpPr>
            <a:spLocks noGrp="1"/>
          </p:cNvSpPr>
          <p:nvPr>
            <p:ph idx="1"/>
          </p:nvPr>
        </p:nvSpPr>
        <p:spPr>
          <a:xfrm>
            <a:off x="419100" y="3509950"/>
            <a:ext cx="10972800" cy="2195047"/>
          </a:xfrm>
        </p:spPr>
        <p:txBody>
          <a:bodyPr lIns="0" tIns="0" rIns="0" bIns="0" anchor="t"/>
          <a:lstStyle/>
          <a:p>
            <a:pPr marL="0" indent="0">
              <a:buNone/>
            </a:pPr>
            <a:r>
              <a:rPr lang="en-US" sz="1800" b="1">
                <a:solidFill>
                  <a:schemeClr val="tx1"/>
                </a:solidFill>
                <a:ea typeface="Geneva"/>
              </a:rPr>
              <a:t>Remarks:</a:t>
            </a:r>
          </a:p>
          <a:p>
            <a:pPr marL="456565" indent="-456565"/>
            <a:r>
              <a:rPr lang="en-US" sz="1800">
                <a:solidFill>
                  <a:schemeClr val="tx1"/>
                </a:solidFill>
                <a:ea typeface="+mn-lt"/>
                <a:cs typeface="+mn-lt"/>
              </a:rPr>
              <a:t>The change in therapy could include several approaches including immunotherapy or allogeneic transplant (</a:t>
            </a:r>
            <a:r>
              <a:rPr lang="en-US" sz="1800" err="1">
                <a:solidFill>
                  <a:schemeClr val="tx1"/>
                </a:solidFill>
                <a:ea typeface="+mn-lt"/>
                <a:cs typeface="+mn-lt"/>
              </a:rPr>
              <a:t>allo</a:t>
            </a:r>
            <a:r>
              <a:rPr lang="en-US" sz="1800">
                <a:solidFill>
                  <a:schemeClr val="tx1"/>
                </a:solidFill>
                <a:ea typeface="+mn-lt"/>
                <a:cs typeface="+mn-lt"/>
              </a:rPr>
              <a:t>-HSCT). The optimal timing, choice of intervention(s), order, or combination of these approaches has not been defined.</a:t>
            </a:r>
          </a:p>
          <a:p>
            <a:pPr marL="456565" indent="-456565"/>
            <a:r>
              <a:rPr lang="en-US" sz="1800">
                <a:solidFill>
                  <a:schemeClr val="tx1"/>
                </a:solidFill>
                <a:ea typeface="+mn-lt"/>
                <a:cs typeface="+mn-lt"/>
              </a:rPr>
              <a:t>While T-ALL has not been studied individually, patients with T-ALL were included in the studies demonstrating the benefit of transplant for patients with MRD-positivity.</a:t>
            </a:r>
          </a:p>
        </p:txBody>
      </p:sp>
      <p:graphicFrame>
        <p:nvGraphicFramePr>
          <p:cNvPr id="4" name="Table 3">
            <a:extLst>
              <a:ext uri="{FF2B5EF4-FFF2-40B4-BE49-F238E27FC236}">
                <a16:creationId xmlns:a16="http://schemas.microsoft.com/office/drawing/2014/main" id="{2A6E5DFC-ACAE-7BE6-8936-013740148A98}"/>
              </a:ext>
            </a:extLst>
          </p:cNvPr>
          <p:cNvGraphicFramePr>
            <a:graphicFrameLocks noGrp="1"/>
          </p:cNvGraphicFramePr>
          <p:nvPr>
            <p:extLst>
              <p:ext uri="{D42A27DB-BD31-4B8C-83A1-F6EECF244321}">
                <p14:modId xmlns:p14="http://schemas.microsoft.com/office/powerpoint/2010/main" val="1145460191"/>
              </p:ext>
            </p:extLst>
          </p:nvPr>
        </p:nvGraphicFramePr>
        <p:xfrm>
          <a:off x="419100" y="1902799"/>
          <a:ext cx="11163300" cy="1310640"/>
        </p:xfrm>
        <a:graphic>
          <a:graphicData uri="http://schemas.openxmlformats.org/drawingml/2006/table">
            <a:tbl>
              <a:tblPr firstRow="1" bandRow="1">
                <a:tableStyleId>{F5AB1C69-6EDB-4FF4-983F-18BD219EF322}</a:tableStyleId>
              </a:tblPr>
              <a:tblGrid>
                <a:gridCol w="7036617">
                  <a:extLst>
                    <a:ext uri="{9D8B030D-6E8A-4147-A177-3AD203B41FA5}">
                      <a16:colId xmlns:a16="http://schemas.microsoft.com/office/drawing/2014/main" val="3322778679"/>
                    </a:ext>
                  </a:extLst>
                </a:gridCol>
                <a:gridCol w="1623881">
                  <a:extLst>
                    <a:ext uri="{9D8B030D-6E8A-4147-A177-3AD203B41FA5}">
                      <a16:colId xmlns:a16="http://schemas.microsoft.com/office/drawing/2014/main" val="2016651713"/>
                    </a:ext>
                  </a:extLst>
                </a:gridCol>
                <a:gridCol w="2502802">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rtl="0" eaLnBrk="1" fontAlgn="auto" latinLnBrk="0" hangingPunct="1">
                        <a:lnSpc>
                          <a:spcPct val="100000"/>
                        </a:lnSpc>
                        <a:spcBef>
                          <a:spcPts val="0"/>
                        </a:spcBef>
                        <a:spcAft>
                          <a:spcPts val="0"/>
                        </a:spcAft>
                        <a:buClrTx/>
                        <a:buSzTx/>
                        <a:buFontTx/>
                        <a:buNone/>
                      </a:pPr>
                      <a:r>
                        <a:rPr lang="en-US" sz="1800"/>
                        <a:t>For patients with B-ALL with persistent MRD after ≥3 months of frontline therapy (induction plus a minimum of one block of post-remission therapy), the panel </a:t>
                      </a:r>
                      <a:r>
                        <a:rPr lang="en-US" sz="1800" b="1" i="1"/>
                        <a:t>recommends</a:t>
                      </a:r>
                      <a:r>
                        <a:rPr lang="en-US" sz="1800"/>
                        <a:t> a change in approach to treatment.</a:t>
                      </a:r>
                      <a:endParaRPr lang="en-US" sz="1800" b="0" i="0" u="none">
                        <a:solidFill>
                          <a:schemeClr val="tx1"/>
                        </a:solidFill>
                      </a:endParaRPr>
                    </a:p>
                  </a:txBody>
                  <a:tcPr/>
                </a:tc>
                <a:tc>
                  <a:txBody>
                    <a:bodyPr/>
                    <a:lstStyle/>
                    <a:p>
                      <a:pPr algn="ctr"/>
                      <a:r>
                        <a:rPr lang="en-US" sz="1800"/>
                        <a:t>Strong</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pic>
        <p:nvPicPr>
          <p:cNvPr id="5" name="Picture 4" descr="A green circle with a white tick in it&#10;&#10;Description automatically generated">
            <a:extLst>
              <a:ext uri="{FF2B5EF4-FFF2-40B4-BE49-F238E27FC236}">
                <a16:creationId xmlns:a16="http://schemas.microsoft.com/office/drawing/2014/main" id="{39804BDD-378E-2867-167B-9B959FCC2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468" y="2684696"/>
            <a:ext cx="379484" cy="373396"/>
          </a:xfrm>
          <a:prstGeom prst="rect">
            <a:avLst/>
          </a:prstGeom>
        </p:spPr>
      </p:pic>
      <p:sp>
        <p:nvSpPr>
          <p:cNvPr id="6" name="TextBox 5">
            <a:extLst>
              <a:ext uri="{FF2B5EF4-FFF2-40B4-BE49-F238E27FC236}">
                <a16:creationId xmlns:a16="http://schemas.microsoft.com/office/drawing/2014/main" id="{1A2AF72B-2FB1-FF75-6452-A2F7E448234D}"/>
              </a:ext>
            </a:extLst>
          </p:cNvPr>
          <p:cNvSpPr txBox="1"/>
          <p:nvPr/>
        </p:nvSpPr>
        <p:spPr>
          <a:xfrm>
            <a:off x="417534" y="5506233"/>
            <a:ext cx="11169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rPr>
              <a:t>Good Practice Statement. </a:t>
            </a:r>
            <a:r>
              <a:rPr lang="en-US">
                <a:solidFill>
                  <a:srgbClr val="000000"/>
                </a:solidFill>
              </a:rPr>
              <a:t>Measurement of disease response using MRD is considered standard of care in AYA ALL for both prognostic value and, in some cases, determination of treatment intensity.</a:t>
            </a:r>
          </a:p>
        </p:txBody>
      </p:sp>
    </p:spTree>
    <p:extLst>
      <p:ext uri="{BB962C8B-B14F-4D97-AF65-F5344CB8AC3E}">
        <p14:creationId xmlns:p14="http://schemas.microsoft.com/office/powerpoint/2010/main" val="194580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D56D-6CE1-7EE3-E14F-40729864A93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FEC624-D2C2-C5EE-19F7-B3BC50A061EC}"/>
              </a:ext>
            </a:extLst>
          </p:cNvPr>
          <p:cNvSpPr>
            <a:spLocks noGrp="1"/>
          </p:cNvSpPr>
          <p:nvPr>
            <p:ph type="title"/>
          </p:nvPr>
        </p:nvSpPr>
        <p:spPr/>
        <p:txBody>
          <a:bodyPr lIns="0" tIns="0"/>
          <a:lstStyle/>
          <a:p>
            <a:r>
              <a:rPr lang="en-US"/>
              <a:t>Rationale</a:t>
            </a:r>
          </a:p>
        </p:txBody>
      </p:sp>
      <p:sp>
        <p:nvSpPr>
          <p:cNvPr id="3" name="Content Placeholder 2">
            <a:extLst>
              <a:ext uri="{FF2B5EF4-FFF2-40B4-BE49-F238E27FC236}">
                <a16:creationId xmlns:a16="http://schemas.microsoft.com/office/drawing/2014/main" id="{EAE700A3-B453-767B-68A6-E0A1B004C38A}"/>
              </a:ext>
            </a:extLst>
          </p:cNvPr>
          <p:cNvSpPr>
            <a:spLocks noGrp="1"/>
          </p:cNvSpPr>
          <p:nvPr>
            <p:ph idx="1"/>
          </p:nvPr>
        </p:nvSpPr>
        <p:spPr>
          <a:xfrm>
            <a:off x="419099" y="2033094"/>
            <a:ext cx="11479251" cy="3954624"/>
          </a:xfrm>
        </p:spPr>
        <p:txBody>
          <a:bodyPr lIns="0" tIns="0" rIns="0" bIns="0" anchor="t"/>
          <a:lstStyle/>
          <a:p>
            <a:pPr marL="456565" indent="-456565"/>
            <a:r>
              <a:rPr lang="en-US" sz="2650" dirty="0">
                <a:solidFill>
                  <a:srgbClr val="7F7F7F"/>
                </a:solidFill>
                <a:ea typeface="Geneva"/>
              </a:rPr>
              <a:t>In MRD-positive patients:</a:t>
            </a:r>
          </a:p>
          <a:p>
            <a:pPr marL="456565" indent="-456565"/>
            <a:endParaRPr lang="en-US" sz="2670"/>
          </a:p>
          <a:p>
            <a:pPr marL="456565" indent="-456565"/>
            <a:endParaRPr lang="en-US" sz="2670"/>
          </a:p>
          <a:p>
            <a:pPr marL="456565" indent="-456565"/>
            <a:endParaRPr lang="en-US" sz="2670"/>
          </a:p>
          <a:p>
            <a:pPr marL="456565" indent="-456565"/>
            <a:endParaRPr lang="en-US" sz="2670"/>
          </a:p>
          <a:p>
            <a:pPr marL="456565" indent="-456565"/>
            <a:endParaRPr lang="en-US" sz="2670"/>
          </a:p>
          <a:p>
            <a:pPr marL="456565" indent="-456565"/>
            <a:r>
              <a:rPr lang="en-US" sz="2650" dirty="0">
                <a:solidFill>
                  <a:srgbClr val="7F7F7F"/>
                </a:solidFill>
                <a:ea typeface="Geneva"/>
              </a:rPr>
              <a:t>Need to escalate/change therapy from standard chemotherapy in MRD-positive</a:t>
            </a:r>
          </a:p>
          <a:p>
            <a:pPr marL="989965" lvl="1" indent="-380365"/>
            <a:r>
              <a:rPr lang="en-US" sz="2650" dirty="0">
                <a:solidFill>
                  <a:srgbClr val="7F7F7F"/>
                </a:solidFill>
                <a:ea typeface="Geneva"/>
              </a:rPr>
              <a:t>Duration of persistent MRD-positive to warrant escalation and optimal approach remain uncertain</a:t>
            </a:r>
            <a:endParaRPr lang="en-US" sz="2650" dirty="0">
              <a:solidFill>
                <a:srgbClr val="7F7F7F"/>
              </a:solidFill>
              <a:ea typeface="Geneva"/>
              <a:cs typeface="Calibri"/>
            </a:endParaRPr>
          </a:p>
        </p:txBody>
      </p:sp>
      <p:sp>
        <p:nvSpPr>
          <p:cNvPr id="2" name="Rectangle 1">
            <a:extLst>
              <a:ext uri="{FF2B5EF4-FFF2-40B4-BE49-F238E27FC236}">
                <a16:creationId xmlns:a16="http://schemas.microsoft.com/office/drawing/2014/main" id="{B769A8F6-371B-1A9E-2B20-1C402FF2F0D8}"/>
              </a:ext>
            </a:extLst>
          </p:cNvPr>
          <p:cNvSpPr/>
          <p:nvPr/>
        </p:nvSpPr>
        <p:spPr>
          <a:xfrm>
            <a:off x="6096001" y="2925816"/>
            <a:ext cx="5036633" cy="1612730"/>
          </a:xfrm>
          <a:prstGeom prst="rect">
            <a:avLst/>
          </a:prstGeom>
          <a:solidFill>
            <a:srgbClr val="F5F5F5"/>
          </a:solid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7F7F7F"/>
                </a:solidFill>
              </a:rPr>
              <a:t>HSCT is associated with improved OS and RFS compared to no transplant</a:t>
            </a:r>
            <a:endParaRPr lang="en-US" sz="2000" dirty="0">
              <a:solidFill>
                <a:srgbClr val="7F7F7F"/>
              </a:solidFill>
              <a:ea typeface="Calibri"/>
              <a:cs typeface="Calibri"/>
            </a:endParaRPr>
          </a:p>
          <a:p>
            <a:pPr algn="ctr"/>
            <a:endParaRPr lang="en-US" sz="2000" dirty="0">
              <a:solidFill>
                <a:srgbClr val="7F7F7F"/>
              </a:solidFill>
              <a:latin typeface="Segoe UI" panose="020B0502040204020203" pitchFamily="34" charset="0"/>
              <a:cs typeface="Segoe UI" panose="020B0502040204020203" pitchFamily="34" charset="0"/>
            </a:endParaRPr>
          </a:p>
        </p:txBody>
      </p:sp>
      <p:sp>
        <p:nvSpPr>
          <p:cNvPr id="5" name="object 4">
            <a:extLst>
              <a:ext uri="{FF2B5EF4-FFF2-40B4-BE49-F238E27FC236}">
                <a16:creationId xmlns:a16="http://schemas.microsoft.com/office/drawing/2014/main" id="{4680C5CC-CD18-8A7B-9774-B25F958E25B0}"/>
              </a:ext>
            </a:extLst>
          </p:cNvPr>
          <p:cNvSpPr txBox="1"/>
          <p:nvPr/>
        </p:nvSpPr>
        <p:spPr>
          <a:xfrm>
            <a:off x="893542" y="3067110"/>
            <a:ext cx="5036634" cy="1471436"/>
          </a:xfrm>
          <a:prstGeom prst="rect">
            <a:avLst/>
          </a:prstGeom>
          <a:solidFill>
            <a:srgbClr val="F5F5F5"/>
          </a:solidFill>
          <a:ln>
            <a:solidFill>
              <a:srgbClr val="7F7F7F"/>
            </a:solidFill>
          </a:ln>
        </p:spPr>
        <p:txBody>
          <a:bodyPr vert="horz" wrap="square" lIns="0" tIns="84455" rIns="0" bIns="0" rtlCol="0" anchor="t">
            <a:noAutofit/>
          </a:bodyPr>
          <a:lstStyle/>
          <a:p>
            <a:pPr marL="234950" lvl="1" algn="ctr"/>
            <a:r>
              <a:rPr lang="en-US" sz="2000" dirty="0">
                <a:solidFill>
                  <a:srgbClr val="7F7F7F"/>
                </a:solidFill>
              </a:rPr>
              <a:t>Blinatumomab associated with improved RFS and attainment of HSCT compared to no blinatumomab (no statistically significant OS benefit)</a:t>
            </a:r>
            <a:endParaRPr lang="en-US" sz="2000" dirty="0">
              <a:solidFill>
                <a:srgbClr val="7F7F7F"/>
              </a:solidFill>
              <a:ea typeface="Calibri"/>
              <a:cs typeface="Calibri"/>
            </a:endParaRPr>
          </a:p>
        </p:txBody>
      </p:sp>
      <p:sp>
        <p:nvSpPr>
          <p:cNvPr id="6" name="TextBox 5">
            <a:extLst>
              <a:ext uri="{FF2B5EF4-FFF2-40B4-BE49-F238E27FC236}">
                <a16:creationId xmlns:a16="http://schemas.microsoft.com/office/drawing/2014/main" id="{CBAB69B6-4998-FF5D-A85E-E4DC5B3561C1}"/>
              </a:ext>
            </a:extLst>
          </p:cNvPr>
          <p:cNvSpPr txBox="1"/>
          <p:nvPr/>
        </p:nvSpPr>
        <p:spPr>
          <a:xfrm>
            <a:off x="893542" y="2667000"/>
            <a:ext cx="5036633" cy="400110"/>
          </a:xfrm>
          <a:prstGeom prst="rect">
            <a:avLst/>
          </a:prstGeom>
          <a:solidFill>
            <a:srgbClr val="F5F5F5"/>
          </a:solidFill>
          <a:ln>
            <a:solidFill>
              <a:srgbClr val="7F7F7F"/>
            </a:solidFill>
          </a:ln>
        </p:spPr>
        <p:txBody>
          <a:bodyPr wrap="square" lIns="91440" tIns="45720" rIns="91440" bIns="45720" rtlCol="0" anchor="t">
            <a:spAutoFit/>
          </a:bodyPr>
          <a:lstStyle/>
          <a:p>
            <a:pPr algn="ctr"/>
            <a:r>
              <a:rPr lang="en-US" sz="2000" b="1" dirty="0">
                <a:solidFill>
                  <a:srgbClr val="7F7F7F"/>
                </a:solidFill>
                <a:latin typeface="Calibri"/>
                <a:ea typeface="Calibri"/>
                <a:cs typeface="Calibri"/>
              </a:rPr>
              <a:t>Blinatumomab</a:t>
            </a:r>
          </a:p>
        </p:txBody>
      </p:sp>
      <p:sp>
        <p:nvSpPr>
          <p:cNvPr id="7" name="TextBox 6">
            <a:extLst>
              <a:ext uri="{FF2B5EF4-FFF2-40B4-BE49-F238E27FC236}">
                <a16:creationId xmlns:a16="http://schemas.microsoft.com/office/drawing/2014/main" id="{83581DEF-C479-4DDD-ED97-5BF68584CD5A}"/>
              </a:ext>
            </a:extLst>
          </p:cNvPr>
          <p:cNvSpPr txBox="1"/>
          <p:nvPr/>
        </p:nvSpPr>
        <p:spPr>
          <a:xfrm>
            <a:off x="6096001" y="2660604"/>
            <a:ext cx="5036633" cy="400110"/>
          </a:xfrm>
          <a:prstGeom prst="rect">
            <a:avLst/>
          </a:prstGeom>
          <a:solidFill>
            <a:srgbClr val="F5F5F5"/>
          </a:solidFill>
          <a:ln>
            <a:solidFill>
              <a:srgbClr val="7F7F7F"/>
            </a:solidFill>
          </a:ln>
        </p:spPr>
        <p:txBody>
          <a:bodyPr wrap="square" lIns="91440" tIns="45720" rIns="91440" bIns="45720" rtlCol="0" anchor="t">
            <a:spAutoFit/>
          </a:bodyPr>
          <a:lstStyle/>
          <a:p>
            <a:pPr algn="ctr"/>
            <a:r>
              <a:rPr lang="en-US" sz="2000" b="1" dirty="0">
                <a:solidFill>
                  <a:srgbClr val="7F7F7F"/>
                </a:solidFill>
                <a:latin typeface="Calibri"/>
                <a:ea typeface="Calibri"/>
                <a:cs typeface="Calibri"/>
              </a:rPr>
              <a:t>HSCT</a:t>
            </a:r>
          </a:p>
        </p:txBody>
      </p:sp>
    </p:spTree>
    <p:extLst>
      <p:ext uri="{BB962C8B-B14F-4D97-AF65-F5344CB8AC3E}">
        <p14:creationId xmlns:p14="http://schemas.microsoft.com/office/powerpoint/2010/main" val="10819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6458-DAED-629E-187C-42A5CAEE552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4432A0E-A563-11E5-C89E-8FD04E38050F}"/>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B202825A-A364-8F68-55EF-055B904B261F}"/>
              </a:ext>
            </a:extLst>
          </p:cNvPr>
          <p:cNvSpPr txBox="1">
            <a:spLocks/>
          </p:cNvSpPr>
          <p:nvPr/>
        </p:nvSpPr>
        <p:spPr>
          <a:xfrm>
            <a:off x="333375" y="1368923"/>
            <a:ext cx="11340694" cy="1400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708B6E0C-86A5-2105-03C5-F5AEAB9A12B1}"/>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898F9378-C500-9B03-5345-98877B6A2AA8}"/>
              </a:ext>
            </a:extLst>
          </p:cNvPr>
          <p:cNvSpPr>
            <a:spLocks noGrp="1"/>
          </p:cNvSpPr>
          <p:nvPr>
            <p:ph idx="1"/>
          </p:nvPr>
        </p:nvSpPr>
        <p:spPr>
          <a:xfrm>
            <a:off x="609600" y="1902852"/>
            <a:ext cx="11150194" cy="3954624"/>
          </a:xfrm>
        </p:spPr>
        <p:txBody>
          <a:bodyPr lIns="0" tIns="0" rIns="0" bIns="0" anchor="t"/>
          <a:lstStyle/>
          <a:p>
            <a:pPr marL="0" indent="0">
              <a:buNone/>
            </a:pPr>
            <a:r>
              <a:rPr lang="en-US" sz="2400" dirty="0">
                <a:solidFill>
                  <a:srgbClr val="7F7F7F"/>
                </a:solidFill>
                <a:ea typeface="Geneva"/>
              </a:rPr>
              <a:t>Studies stratified by MRD status; 4 focusing on MRD(+) included in meta-analysis</a:t>
            </a:r>
          </a:p>
          <a:p>
            <a:pPr marL="989965" lvl="1" indent="-380365"/>
            <a:r>
              <a:rPr lang="en-US" sz="2000" dirty="0">
                <a:solidFill>
                  <a:srgbClr val="7F7F7F"/>
                </a:solidFill>
                <a:ea typeface="Geneva"/>
              </a:rPr>
              <a:t>1 comparative study on blinatumomab (additional single arm studies)</a:t>
            </a:r>
            <a:endParaRPr lang="en-US" sz="2000" dirty="0">
              <a:solidFill>
                <a:srgbClr val="7F7F7F"/>
              </a:solidFill>
              <a:ea typeface="Geneva"/>
              <a:cs typeface="Calibri"/>
            </a:endParaRPr>
          </a:p>
          <a:p>
            <a:pPr marL="989965" lvl="1" indent="-380365"/>
            <a:r>
              <a:rPr lang="en-US" sz="2000" dirty="0">
                <a:solidFill>
                  <a:srgbClr val="7F7F7F"/>
                </a:solidFill>
                <a:ea typeface="Geneva"/>
              </a:rPr>
              <a:t>3 comparative studies on HSCT (additional single arm studies)</a:t>
            </a:r>
            <a:endParaRPr lang="en-US" sz="2000" dirty="0">
              <a:solidFill>
                <a:srgbClr val="7F7F7F"/>
              </a:solidFill>
              <a:ea typeface="Geneva"/>
              <a:cs typeface="Calibri"/>
            </a:endParaRPr>
          </a:p>
          <a:p>
            <a:pPr marL="989965" lvl="1" indent="-380365"/>
            <a:r>
              <a:rPr lang="en-US" sz="2000" dirty="0">
                <a:solidFill>
                  <a:srgbClr val="7F7F7F"/>
                </a:solidFill>
                <a:ea typeface="Geneva"/>
              </a:rPr>
              <a:t>Certainty of evidence very low due minimal comparative evidence and indirectness</a:t>
            </a:r>
            <a:endParaRPr lang="en-US" sz="2000" dirty="0">
              <a:solidFill>
                <a:srgbClr val="7F7F7F"/>
              </a:solidFill>
              <a:ea typeface="Geneva"/>
              <a:cs typeface="Calibri"/>
            </a:endParaRPr>
          </a:p>
          <a:p>
            <a:pPr marL="0" indent="0">
              <a:buNone/>
            </a:pPr>
            <a:endParaRPr lang="en-US"/>
          </a:p>
          <a:p>
            <a:pPr marL="456565" indent="-456565"/>
            <a:endParaRPr lang="en-US"/>
          </a:p>
        </p:txBody>
      </p:sp>
      <p:graphicFrame>
        <p:nvGraphicFramePr>
          <p:cNvPr id="3" name="Table 2">
            <a:extLst>
              <a:ext uri="{FF2B5EF4-FFF2-40B4-BE49-F238E27FC236}">
                <a16:creationId xmlns:a16="http://schemas.microsoft.com/office/drawing/2014/main" id="{6F4025E1-E420-0FE1-C807-729FFCCC16E3}"/>
              </a:ext>
            </a:extLst>
          </p:cNvPr>
          <p:cNvGraphicFramePr>
            <a:graphicFrameLocks noGrp="1"/>
          </p:cNvGraphicFramePr>
          <p:nvPr>
            <p:extLst>
              <p:ext uri="{D42A27DB-BD31-4B8C-83A1-F6EECF244321}">
                <p14:modId xmlns:p14="http://schemas.microsoft.com/office/powerpoint/2010/main" val="3472196961"/>
              </p:ext>
            </p:extLst>
          </p:nvPr>
        </p:nvGraphicFramePr>
        <p:xfrm>
          <a:off x="587297" y="3700373"/>
          <a:ext cx="10838985" cy="1097280"/>
        </p:xfrm>
        <a:graphic>
          <a:graphicData uri="http://schemas.openxmlformats.org/drawingml/2006/table">
            <a:tbl>
              <a:tblPr firstRow="1" bandRow="1">
                <a:tableStyleId>{8799B23B-EC83-4686-B30A-512413B5E67A}</a:tableStyleId>
              </a:tblPr>
              <a:tblGrid>
                <a:gridCol w="2134901">
                  <a:extLst>
                    <a:ext uri="{9D8B030D-6E8A-4147-A177-3AD203B41FA5}">
                      <a16:colId xmlns:a16="http://schemas.microsoft.com/office/drawing/2014/main" val="1103047685"/>
                    </a:ext>
                  </a:extLst>
                </a:gridCol>
                <a:gridCol w="2054181">
                  <a:extLst>
                    <a:ext uri="{9D8B030D-6E8A-4147-A177-3AD203B41FA5}">
                      <a16:colId xmlns:a16="http://schemas.microsoft.com/office/drawing/2014/main" val="2203492712"/>
                    </a:ext>
                  </a:extLst>
                </a:gridCol>
                <a:gridCol w="2215621">
                  <a:extLst>
                    <a:ext uri="{9D8B030D-6E8A-4147-A177-3AD203B41FA5}">
                      <a16:colId xmlns:a16="http://schemas.microsoft.com/office/drawing/2014/main" val="4152958697"/>
                    </a:ext>
                  </a:extLst>
                </a:gridCol>
                <a:gridCol w="2134901">
                  <a:extLst>
                    <a:ext uri="{9D8B030D-6E8A-4147-A177-3AD203B41FA5}">
                      <a16:colId xmlns:a16="http://schemas.microsoft.com/office/drawing/2014/main" val="1618417144"/>
                    </a:ext>
                  </a:extLst>
                </a:gridCol>
                <a:gridCol w="2299381">
                  <a:extLst>
                    <a:ext uri="{9D8B030D-6E8A-4147-A177-3AD203B41FA5}">
                      <a16:colId xmlns:a16="http://schemas.microsoft.com/office/drawing/2014/main" val="3108103759"/>
                    </a:ext>
                  </a:extLst>
                </a:gridCol>
              </a:tblGrid>
              <a:tr h="285862">
                <a:tc>
                  <a:txBody>
                    <a:bodyPr/>
                    <a:lstStyle/>
                    <a:p>
                      <a:pPr algn="ctr"/>
                      <a:r>
                        <a:rPr lang="en-US" sz="1800" b="1" dirty="0">
                          <a:solidFill>
                            <a:schemeClr val="bg1"/>
                          </a:solidFill>
                        </a:rPr>
                        <a:t>Outcome</a:t>
                      </a:r>
                    </a:p>
                  </a:txBody>
                  <a:tcPr>
                    <a:solidFill>
                      <a:srgbClr val="E23D31"/>
                    </a:solidFill>
                  </a:tcPr>
                </a:tc>
                <a:tc>
                  <a:txBody>
                    <a:bodyPr/>
                    <a:lstStyle/>
                    <a:p>
                      <a:pPr algn="ctr"/>
                      <a:r>
                        <a:rPr lang="en-US" sz="1800" b="1" err="1">
                          <a:solidFill>
                            <a:schemeClr val="bg1"/>
                          </a:solidFill>
                        </a:rPr>
                        <a:t>Blinatumumab</a:t>
                      </a:r>
                      <a:endParaRPr lang="en-US" sz="1800" b="1">
                        <a:solidFill>
                          <a:schemeClr val="bg1"/>
                        </a:solidFill>
                      </a:endParaRPr>
                    </a:p>
                  </a:txBody>
                  <a:tcPr>
                    <a:solidFill>
                      <a:srgbClr val="E23D31"/>
                    </a:solidFill>
                  </a:tcPr>
                </a:tc>
                <a:tc>
                  <a:txBody>
                    <a:bodyPr/>
                    <a:lstStyle/>
                    <a:p>
                      <a:pPr algn="ctr"/>
                      <a:r>
                        <a:rPr lang="en-US" sz="1800" b="1" dirty="0">
                          <a:solidFill>
                            <a:schemeClr val="bg1"/>
                          </a:solidFill>
                        </a:rPr>
                        <a:t>No Blina</a:t>
                      </a:r>
                    </a:p>
                  </a:txBody>
                  <a:tcPr>
                    <a:solidFill>
                      <a:srgbClr val="E23D31"/>
                    </a:solidFill>
                  </a:tcPr>
                </a:tc>
                <a:tc>
                  <a:txBody>
                    <a:bodyPr/>
                    <a:lstStyle/>
                    <a:p>
                      <a:pPr algn="ctr"/>
                      <a:r>
                        <a:rPr lang="en-US" sz="1800" b="1" dirty="0">
                          <a:solidFill>
                            <a:schemeClr val="bg1"/>
                          </a:solidFill>
                        </a:rPr>
                        <a:t>Absolute effect</a:t>
                      </a:r>
                    </a:p>
                  </a:txBody>
                  <a:tcPr>
                    <a:solidFill>
                      <a:srgbClr val="E23D31"/>
                    </a:solidFill>
                  </a:tcPr>
                </a:tc>
                <a:tc>
                  <a:txBody>
                    <a:bodyPr/>
                    <a:lstStyle/>
                    <a:p>
                      <a:pPr algn="ctr"/>
                      <a:r>
                        <a:rPr lang="en-US" sz="1800" b="1" dirty="0">
                          <a:solidFill>
                            <a:schemeClr val="bg1"/>
                          </a:solidFill>
                        </a:rPr>
                        <a:t>Relative effect</a:t>
                      </a:r>
                    </a:p>
                  </a:txBody>
                  <a:tcPr>
                    <a:solidFill>
                      <a:srgbClr val="E23D31"/>
                    </a:solidFill>
                  </a:tcPr>
                </a:tc>
                <a:extLst>
                  <a:ext uri="{0D108BD9-81ED-4DB2-BD59-A6C34878D82A}">
                    <a16:rowId xmlns:a16="http://schemas.microsoft.com/office/drawing/2014/main" val="2211968223"/>
                  </a:ext>
                </a:extLst>
              </a:tr>
              <a:tr h="357858">
                <a:tc>
                  <a:txBody>
                    <a:bodyPr/>
                    <a:lstStyle/>
                    <a:p>
                      <a:pPr algn="ctr"/>
                      <a:r>
                        <a:rPr lang="en-US" sz="1800" dirty="0">
                          <a:solidFill>
                            <a:srgbClr val="7F7F7F"/>
                          </a:solidFill>
                        </a:rPr>
                        <a:t>Overall survival</a:t>
                      </a:r>
                    </a:p>
                  </a:txBody>
                  <a:tcPr>
                    <a:solidFill>
                      <a:srgbClr val="F5F5F5"/>
                    </a:solidFill>
                  </a:tcPr>
                </a:tc>
                <a:tc>
                  <a:txBody>
                    <a:bodyPr/>
                    <a:lstStyle/>
                    <a:p>
                      <a:pPr algn="ctr"/>
                      <a:r>
                        <a:rPr lang="en-US" sz="1800" dirty="0">
                          <a:solidFill>
                            <a:srgbClr val="7F7F7F"/>
                          </a:solidFill>
                        </a:rPr>
                        <a:t>49/79  (62%)</a:t>
                      </a:r>
                    </a:p>
                  </a:txBody>
                  <a:tcPr>
                    <a:solidFill>
                      <a:srgbClr val="F5F5F5"/>
                    </a:solidFill>
                  </a:tcPr>
                </a:tc>
                <a:tc>
                  <a:txBody>
                    <a:bodyPr/>
                    <a:lstStyle/>
                    <a:p>
                      <a:pPr algn="ctr"/>
                      <a:r>
                        <a:rPr lang="en-US" sz="1800" dirty="0">
                          <a:solidFill>
                            <a:srgbClr val="7F7F7F"/>
                          </a:solidFill>
                        </a:rPr>
                        <a:t>84/175 (48%)</a:t>
                      </a:r>
                    </a:p>
                  </a:txBody>
                  <a:tcPr>
                    <a:solidFill>
                      <a:srgbClr val="F5F5F5"/>
                    </a:solidFill>
                  </a:tcPr>
                </a:tc>
                <a:tc>
                  <a:txBody>
                    <a:bodyPr/>
                    <a:lstStyle/>
                    <a:p>
                      <a:pPr algn="ctr"/>
                      <a:r>
                        <a:rPr lang="en-US" sz="1800" dirty="0">
                          <a:solidFill>
                            <a:srgbClr val="7F7F7F"/>
                          </a:solidFill>
                        </a:rPr>
                        <a:t>127 more per 1,000</a:t>
                      </a:r>
                    </a:p>
                  </a:txBody>
                  <a:tcPr>
                    <a:solidFill>
                      <a:srgbClr val="F5F5F5"/>
                    </a:solidFill>
                  </a:tcPr>
                </a:tc>
                <a:tc>
                  <a:txBody>
                    <a:bodyPr/>
                    <a:lstStyle/>
                    <a:p>
                      <a:pPr algn="ctr"/>
                      <a:r>
                        <a:rPr lang="en-US" sz="1800" dirty="0">
                          <a:solidFill>
                            <a:srgbClr val="7F7F7F"/>
                          </a:solidFill>
                        </a:rPr>
                        <a:t>RR 0.68 (0.42 – 1.09)</a:t>
                      </a:r>
                    </a:p>
                  </a:txBody>
                  <a:tcPr>
                    <a:solidFill>
                      <a:srgbClr val="F5F5F5"/>
                    </a:solidFill>
                  </a:tcPr>
                </a:tc>
                <a:extLst>
                  <a:ext uri="{0D108BD9-81ED-4DB2-BD59-A6C34878D82A}">
                    <a16:rowId xmlns:a16="http://schemas.microsoft.com/office/drawing/2014/main" val="123780993"/>
                  </a:ext>
                </a:extLst>
              </a:tr>
              <a:tr h="285862">
                <a:tc>
                  <a:txBody>
                    <a:bodyPr/>
                    <a:lstStyle/>
                    <a:p>
                      <a:pPr algn="ctr"/>
                      <a:r>
                        <a:rPr lang="en-US" sz="1800" dirty="0">
                          <a:solidFill>
                            <a:srgbClr val="7F7F7F"/>
                          </a:solidFill>
                        </a:rPr>
                        <a:t>Relapse free survival</a:t>
                      </a:r>
                    </a:p>
                  </a:txBody>
                  <a:tcPr>
                    <a:solidFill>
                      <a:srgbClr val="F5F5F5"/>
                    </a:solidFill>
                  </a:tcPr>
                </a:tc>
                <a:tc>
                  <a:txBody>
                    <a:bodyPr/>
                    <a:lstStyle/>
                    <a:p>
                      <a:pPr algn="ctr"/>
                      <a:r>
                        <a:rPr lang="en-US" sz="1800" dirty="0">
                          <a:solidFill>
                            <a:srgbClr val="7F7F7F"/>
                          </a:solidFill>
                        </a:rPr>
                        <a:t>41/79 (51.9%)</a:t>
                      </a:r>
                    </a:p>
                  </a:txBody>
                  <a:tcPr>
                    <a:solidFill>
                      <a:srgbClr val="F5F5F5"/>
                    </a:solidFill>
                  </a:tcPr>
                </a:tc>
                <a:tc>
                  <a:txBody>
                    <a:bodyPr/>
                    <a:lstStyle/>
                    <a:p>
                      <a:pPr algn="ctr"/>
                      <a:r>
                        <a:rPr lang="en-US" sz="1800" dirty="0">
                          <a:solidFill>
                            <a:srgbClr val="7F7F7F"/>
                          </a:solidFill>
                        </a:rPr>
                        <a:t>51/175 (29.1%)</a:t>
                      </a:r>
                    </a:p>
                  </a:txBody>
                  <a:tcPr>
                    <a:solidFill>
                      <a:srgbClr val="F5F5F5"/>
                    </a:solidFill>
                  </a:tcPr>
                </a:tc>
                <a:tc>
                  <a:txBody>
                    <a:bodyPr/>
                    <a:lstStyle/>
                    <a:p>
                      <a:pPr algn="ctr"/>
                      <a:r>
                        <a:rPr lang="en-US" sz="1800" dirty="0">
                          <a:solidFill>
                            <a:srgbClr val="7F7F7F"/>
                          </a:solidFill>
                        </a:rPr>
                        <a:t>269 more per 1,000</a:t>
                      </a:r>
                    </a:p>
                  </a:txBody>
                  <a:tcPr>
                    <a:solidFill>
                      <a:srgbClr val="F5F5F5"/>
                    </a:solidFill>
                  </a:tcPr>
                </a:tc>
                <a:tc>
                  <a:txBody>
                    <a:bodyPr/>
                    <a:lstStyle/>
                    <a:p>
                      <a:pPr algn="ctr"/>
                      <a:r>
                        <a:rPr lang="en-US" sz="1800" dirty="0">
                          <a:solidFill>
                            <a:srgbClr val="7F7F7F"/>
                          </a:solidFill>
                        </a:rPr>
                        <a:t>RR 0.47 (0.30 – 0.73)</a:t>
                      </a:r>
                    </a:p>
                  </a:txBody>
                  <a:tcPr>
                    <a:solidFill>
                      <a:srgbClr val="F5F5F5"/>
                    </a:solidFill>
                  </a:tcPr>
                </a:tc>
                <a:extLst>
                  <a:ext uri="{0D108BD9-81ED-4DB2-BD59-A6C34878D82A}">
                    <a16:rowId xmlns:a16="http://schemas.microsoft.com/office/drawing/2014/main" val="2056726729"/>
                  </a:ext>
                </a:extLst>
              </a:tr>
            </a:tbl>
          </a:graphicData>
        </a:graphic>
      </p:graphicFrame>
      <p:graphicFrame>
        <p:nvGraphicFramePr>
          <p:cNvPr id="6" name="Table 5">
            <a:extLst>
              <a:ext uri="{FF2B5EF4-FFF2-40B4-BE49-F238E27FC236}">
                <a16:creationId xmlns:a16="http://schemas.microsoft.com/office/drawing/2014/main" id="{6338A3F5-CD72-A38C-F9AB-6E31BD9299F8}"/>
              </a:ext>
            </a:extLst>
          </p:cNvPr>
          <p:cNvGraphicFramePr>
            <a:graphicFrameLocks noGrp="1"/>
          </p:cNvGraphicFramePr>
          <p:nvPr>
            <p:extLst>
              <p:ext uri="{D42A27DB-BD31-4B8C-83A1-F6EECF244321}">
                <p14:modId xmlns:p14="http://schemas.microsoft.com/office/powerpoint/2010/main" val="1307611042"/>
              </p:ext>
            </p:extLst>
          </p:nvPr>
        </p:nvGraphicFramePr>
        <p:xfrm>
          <a:off x="564994" y="5152654"/>
          <a:ext cx="10861288" cy="1198306"/>
        </p:xfrm>
        <a:graphic>
          <a:graphicData uri="http://schemas.openxmlformats.org/drawingml/2006/table">
            <a:tbl>
              <a:tblPr firstRow="1" bandRow="1">
                <a:tableStyleId>{8799B23B-EC83-4686-B30A-512413B5E67A}</a:tableStyleId>
              </a:tblPr>
              <a:tblGrid>
                <a:gridCol w="2174488">
                  <a:extLst>
                    <a:ext uri="{9D8B030D-6E8A-4147-A177-3AD203B41FA5}">
                      <a16:colId xmlns:a16="http://schemas.microsoft.com/office/drawing/2014/main" val="2413619077"/>
                    </a:ext>
                  </a:extLst>
                </a:gridCol>
                <a:gridCol w="2018370">
                  <a:extLst>
                    <a:ext uri="{9D8B030D-6E8A-4147-A177-3AD203B41FA5}">
                      <a16:colId xmlns:a16="http://schemas.microsoft.com/office/drawing/2014/main" val="1078567325"/>
                    </a:ext>
                  </a:extLst>
                </a:gridCol>
                <a:gridCol w="2185639">
                  <a:extLst>
                    <a:ext uri="{9D8B030D-6E8A-4147-A177-3AD203B41FA5}">
                      <a16:colId xmlns:a16="http://schemas.microsoft.com/office/drawing/2014/main" val="185595600"/>
                    </a:ext>
                  </a:extLst>
                </a:gridCol>
                <a:gridCol w="2196791">
                  <a:extLst>
                    <a:ext uri="{9D8B030D-6E8A-4147-A177-3AD203B41FA5}">
                      <a16:colId xmlns:a16="http://schemas.microsoft.com/office/drawing/2014/main" val="1887278478"/>
                    </a:ext>
                  </a:extLst>
                </a:gridCol>
                <a:gridCol w="2286000">
                  <a:extLst>
                    <a:ext uri="{9D8B030D-6E8A-4147-A177-3AD203B41FA5}">
                      <a16:colId xmlns:a16="http://schemas.microsoft.com/office/drawing/2014/main" val="1501000987"/>
                    </a:ext>
                  </a:extLst>
                </a:gridCol>
              </a:tblGrid>
              <a:tr h="264733">
                <a:tc>
                  <a:txBody>
                    <a:bodyPr/>
                    <a:lstStyle/>
                    <a:p>
                      <a:pPr algn="ctr"/>
                      <a:r>
                        <a:rPr lang="en-US" sz="1800" b="1" dirty="0">
                          <a:solidFill>
                            <a:schemeClr val="bg1"/>
                          </a:solidFill>
                        </a:rPr>
                        <a:t>Outcome</a:t>
                      </a:r>
                    </a:p>
                  </a:txBody>
                  <a:tcPr>
                    <a:solidFill>
                      <a:srgbClr val="E23D31"/>
                    </a:solidFill>
                  </a:tcPr>
                </a:tc>
                <a:tc>
                  <a:txBody>
                    <a:bodyPr/>
                    <a:lstStyle/>
                    <a:p>
                      <a:pPr algn="ctr"/>
                      <a:r>
                        <a:rPr lang="en-US" sz="1800" b="1" dirty="0">
                          <a:solidFill>
                            <a:schemeClr val="bg1"/>
                          </a:solidFill>
                        </a:rPr>
                        <a:t>HSCT</a:t>
                      </a:r>
                    </a:p>
                  </a:txBody>
                  <a:tcPr>
                    <a:solidFill>
                      <a:srgbClr val="E23D31"/>
                    </a:solidFill>
                  </a:tcPr>
                </a:tc>
                <a:tc>
                  <a:txBody>
                    <a:bodyPr/>
                    <a:lstStyle/>
                    <a:p>
                      <a:pPr algn="ctr"/>
                      <a:r>
                        <a:rPr lang="en-US" sz="1800" b="1" dirty="0">
                          <a:solidFill>
                            <a:schemeClr val="bg1"/>
                          </a:solidFill>
                        </a:rPr>
                        <a:t>No HSCT</a:t>
                      </a:r>
                    </a:p>
                  </a:txBody>
                  <a:tcPr>
                    <a:solidFill>
                      <a:srgbClr val="E23D31"/>
                    </a:solidFill>
                  </a:tcPr>
                </a:tc>
                <a:tc>
                  <a:txBody>
                    <a:bodyPr/>
                    <a:lstStyle/>
                    <a:p>
                      <a:pPr algn="ctr"/>
                      <a:r>
                        <a:rPr lang="en-US" sz="1800" b="1" dirty="0">
                          <a:solidFill>
                            <a:schemeClr val="bg1"/>
                          </a:solidFill>
                        </a:rPr>
                        <a:t>Absolute effect</a:t>
                      </a:r>
                    </a:p>
                  </a:txBody>
                  <a:tcPr>
                    <a:solidFill>
                      <a:srgbClr val="E23D31"/>
                    </a:solidFill>
                  </a:tcPr>
                </a:tc>
                <a:tc>
                  <a:txBody>
                    <a:bodyPr/>
                    <a:lstStyle/>
                    <a:p>
                      <a:pPr algn="ctr"/>
                      <a:r>
                        <a:rPr lang="en-US" sz="1800" b="1" dirty="0">
                          <a:solidFill>
                            <a:schemeClr val="bg1"/>
                          </a:solidFill>
                        </a:rPr>
                        <a:t>Relative effect</a:t>
                      </a:r>
                    </a:p>
                  </a:txBody>
                  <a:tcPr>
                    <a:solidFill>
                      <a:srgbClr val="E23D31"/>
                    </a:solidFill>
                  </a:tcPr>
                </a:tc>
                <a:extLst>
                  <a:ext uri="{0D108BD9-81ED-4DB2-BD59-A6C34878D82A}">
                    <a16:rowId xmlns:a16="http://schemas.microsoft.com/office/drawing/2014/main" val="2563958792"/>
                  </a:ext>
                </a:extLst>
              </a:tr>
              <a:tr h="416273">
                <a:tc>
                  <a:txBody>
                    <a:bodyPr/>
                    <a:lstStyle/>
                    <a:p>
                      <a:pPr algn="ctr"/>
                      <a:r>
                        <a:rPr lang="en-US" sz="1800" dirty="0">
                          <a:solidFill>
                            <a:srgbClr val="7F7F7F"/>
                          </a:solidFill>
                        </a:rPr>
                        <a:t>Overall survival</a:t>
                      </a:r>
                    </a:p>
                  </a:txBody>
                  <a:tcPr>
                    <a:solidFill>
                      <a:srgbClr val="F5F5F5"/>
                    </a:solidFill>
                  </a:tcPr>
                </a:tc>
                <a:tc>
                  <a:txBody>
                    <a:bodyPr/>
                    <a:lstStyle/>
                    <a:p>
                      <a:pPr algn="ctr"/>
                      <a:r>
                        <a:rPr lang="en-US" sz="1800" dirty="0">
                          <a:solidFill>
                            <a:srgbClr val="7F7F7F"/>
                          </a:solidFill>
                        </a:rPr>
                        <a:t>67/110 (60.9%)</a:t>
                      </a:r>
                    </a:p>
                  </a:txBody>
                  <a:tcPr>
                    <a:solidFill>
                      <a:srgbClr val="F5F5F5"/>
                    </a:solidFill>
                  </a:tcPr>
                </a:tc>
                <a:tc>
                  <a:txBody>
                    <a:bodyPr/>
                    <a:lstStyle/>
                    <a:p>
                      <a:pPr algn="ctr"/>
                      <a:r>
                        <a:rPr lang="en-US" sz="1800" dirty="0">
                          <a:solidFill>
                            <a:srgbClr val="7F7F7F"/>
                          </a:solidFill>
                        </a:rPr>
                        <a:t>62/162 (38.3%)</a:t>
                      </a:r>
                    </a:p>
                  </a:txBody>
                  <a:tcPr>
                    <a:solidFill>
                      <a:srgbClr val="F5F5F5"/>
                    </a:solidFill>
                  </a:tcPr>
                </a:tc>
                <a:tc>
                  <a:txBody>
                    <a:bodyPr/>
                    <a:lstStyle/>
                    <a:p>
                      <a:pPr algn="ctr"/>
                      <a:r>
                        <a:rPr lang="en-US" sz="1800" dirty="0">
                          <a:solidFill>
                            <a:srgbClr val="7F7F7F"/>
                          </a:solidFill>
                        </a:rPr>
                        <a:t>118 more per 1,000</a:t>
                      </a:r>
                    </a:p>
                  </a:txBody>
                  <a:tcPr>
                    <a:solidFill>
                      <a:srgbClr val="F5F5F5"/>
                    </a:solidFill>
                  </a:tcPr>
                </a:tc>
                <a:tc>
                  <a:txBody>
                    <a:bodyPr/>
                    <a:lstStyle/>
                    <a:p>
                      <a:pPr algn="ctr"/>
                      <a:r>
                        <a:rPr lang="en-US" sz="1800" dirty="0">
                          <a:solidFill>
                            <a:srgbClr val="7F7F7F"/>
                          </a:solidFill>
                        </a:rPr>
                        <a:t>RR 0.40 (0.25 – 0.64)</a:t>
                      </a:r>
                    </a:p>
                  </a:txBody>
                  <a:tcPr>
                    <a:solidFill>
                      <a:srgbClr val="F5F5F5"/>
                    </a:solidFill>
                  </a:tcPr>
                </a:tc>
                <a:extLst>
                  <a:ext uri="{0D108BD9-81ED-4DB2-BD59-A6C34878D82A}">
                    <a16:rowId xmlns:a16="http://schemas.microsoft.com/office/drawing/2014/main" val="82170082"/>
                  </a:ext>
                </a:extLst>
              </a:tr>
              <a:tr h="416273">
                <a:tc>
                  <a:txBody>
                    <a:bodyPr/>
                    <a:lstStyle/>
                    <a:p>
                      <a:pPr algn="ctr"/>
                      <a:r>
                        <a:rPr lang="en-US" sz="1800" dirty="0">
                          <a:solidFill>
                            <a:srgbClr val="7F7F7F"/>
                          </a:solidFill>
                        </a:rPr>
                        <a:t>Relapse free survival</a:t>
                      </a:r>
                    </a:p>
                  </a:txBody>
                  <a:tcPr>
                    <a:solidFill>
                      <a:srgbClr val="F5F5F5"/>
                    </a:solidFill>
                  </a:tcPr>
                </a:tc>
                <a:tc>
                  <a:txBody>
                    <a:bodyPr/>
                    <a:lstStyle/>
                    <a:p>
                      <a:pPr algn="ctr"/>
                      <a:r>
                        <a:rPr lang="en-US" sz="1800" dirty="0">
                          <a:solidFill>
                            <a:srgbClr val="7F7F7F"/>
                          </a:solidFill>
                        </a:rPr>
                        <a:t>36/69 (52.2%)</a:t>
                      </a:r>
                    </a:p>
                  </a:txBody>
                  <a:tcPr>
                    <a:solidFill>
                      <a:srgbClr val="F5F5F5"/>
                    </a:solidFill>
                  </a:tcPr>
                </a:tc>
                <a:tc>
                  <a:txBody>
                    <a:bodyPr/>
                    <a:lstStyle/>
                    <a:p>
                      <a:pPr algn="ctr"/>
                      <a:r>
                        <a:rPr lang="en-US" sz="1800" dirty="0">
                          <a:solidFill>
                            <a:srgbClr val="7F7F7F"/>
                          </a:solidFill>
                        </a:rPr>
                        <a:t>11/58  (19.0%)</a:t>
                      </a:r>
                    </a:p>
                  </a:txBody>
                  <a:tcPr>
                    <a:solidFill>
                      <a:srgbClr val="F5F5F5"/>
                    </a:solidFill>
                  </a:tcPr>
                </a:tc>
                <a:tc>
                  <a:txBody>
                    <a:bodyPr/>
                    <a:lstStyle/>
                    <a:p>
                      <a:pPr algn="ctr"/>
                      <a:r>
                        <a:rPr lang="en-US" sz="1800" dirty="0">
                          <a:solidFill>
                            <a:srgbClr val="7F7F7F"/>
                          </a:solidFill>
                        </a:rPr>
                        <a:t>316 more per 1,000</a:t>
                      </a:r>
                    </a:p>
                  </a:txBody>
                  <a:tcPr>
                    <a:solidFill>
                      <a:srgbClr val="F5F5F5"/>
                    </a:solidFill>
                  </a:tcPr>
                </a:tc>
                <a:tc>
                  <a:txBody>
                    <a:bodyPr/>
                    <a:lstStyle/>
                    <a:p>
                      <a:pPr algn="ctr"/>
                      <a:r>
                        <a:rPr lang="en-US" sz="1800" dirty="0">
                          <a:solidFill>
                            <a:srgbClr val="7F7F7F"/>
                          </a:solidFill>
                        </a:rPr>
                        <a:t>RR 0.41 (0.26 – 0.66)</a:t>
                      </a:r>
                    </a:p>
                  </a:txBody>
                  <a:tcPr>
                    <a:solidFill>
                      <a:srgbClr val="F5F5F5"/>
                    </a:solidFill>
                  </a:tcPr>
                </a:tc>
                <a:extLst>
                  <a:ext uri="{0D108BD9-81ED-4DB2-BD59-A6C34878D82A}">
                    <a16:rowId xmlns:a16="http://schemas.microsoft.com/office/drawing/2014/main" val="2109187150"/>
                  </a:ext>
                </a:extLst>
              </a:tr>
            </a:tbl>
          </a:graphicData>
        </a:graphic>
      </p:graphicFrame>
    </p:spTree>
    <p:extLst>
      <p:ext uri="{BB962C8B-B14F-4D97-AF65-F5344CB8AC3E}">
        <p14:creationId xmlns:p14="http://schemas.microsoft.com/office/powerpoint/2010/main" val="31361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04EC1-C013-BCB9-0CFE-83725A8D6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5A44F-1917-8DF3-E191-879DEDC22129}"/>
              </a:ext>
            </a:extLst>
          </p:cNvPr>
          <p:cNvSpPr>
            <a:spLocks noGrp="1"/>
          </p:cNvSpPr>
          <p:nvPr>
            <p:ph type="title"/>
          </p:nvPr>
        </p:nvSpPr>
        <p:spPr/>
        <p:txBody>
          <a:bodyPr lIns="0" tIns="0"/>
          <a:lstStyle/>
          <a:p>
            <a:r>
              <a:rPr lang="en-US"/>
              <a:t>Other considerations</a:t>
            </a:r>
          </a:p>
        </p:txBody>
      </p:sp>
      <p:sp>
        <p:nvSpPr>
          <p:cNvPr id="5" name="Content Placeholder 4">
            <a:extLst>
              <a:ext uri="{FF2B5EF4-FFF2-40B4-BE49-F238E27FC236}">
                <a16:creationId xmlns:a16="http://schemas.microsoft.com/office/drawing/2014/main" id="{BE372847-0BEE-577E-FC3C-6FAEE44388F2}"/>
              </a:ext>
            </a:extLst>
          </p:cNvPr>
          <p:cNvSpPr>
            <a:spLocks noGrp="1"/>
          </p:cNvSpPr>
          <p:nvPr>
            <p:ph idx="1"/>
          </p:nvPr>
        </p:nvSpPr>
        <p:spPr/>
        <p:txBody>
          <a:bodyPr lIns="0" tIns="0" rIns="0" bIns="0" anchor="t"/>
          <a:lstStyle/>
          <a:p>
            <a:pPr marL="456565" indent="-456565"/>
            <a:r>
              <a:rPr lang="en-US" sz="2650" dirty="0">
                <a:solidFill>
                  <a:srgbClr val="7F7F7F"/>
                </a:solidFill>
                <a:ea typeface="Geneva"/>
              </a:rPr>
              <a:t>Recommendations based on survival outcomes with very limited evidence of long-term impact of these therapies on QOL</a:t>
            </a:r>
          </a:p>
          <a:p>
            <a:pPr marL="456565" indent="-456565"/>
            <a:r>
              <a:rPr lang="en-US" sz="2650" dirty="0">
                <a:solidFill>
                  <a:srgbClr val="7F7F7F"/>
                </a:solidFill>
                <a:ea typeface="Geneva"/>
              </a:rPr>
              <a:t>There are substantial costs and resources implications associated with access to frequent MRD assessment and subsequent therapies on the basis of MRD status</a:t>
            </a:r>
          </a:p>
        </p:txBody>
      </p:sp>
    </p:spTree>
    <p:extLst>
      <p:ext uri="{BB962C8B-B14F-4D97-AF65-F5344CB8AC3E}">
        <p14:creationId xmlns:p14="http://schemas.microsoft.com/office/powerpoint/2010/main" val="281873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8A2A0-D232-4D57-75AF-9FBB5171A2CE}"/>
            </a:ext>
          </a:extLst>
        </p:cNvPr>
        <p:cNvGrpSpPr/>
        <p:nvPr/>
      </p:nvGrpSpPr>
      <p:grpSpPr>
        <a:xfrm>
          <a:off x="0" y="0"/>
          <a:ext cx="0" cy="0"/>
          <a:chOff x="0" y="0"/>
          <a:chExt cx="0" cy="0"/>
        </a:xfrm>
      </p:grpSpPr>
      <p:sp>
        <p:nvSpPr>
          <p:cNvPr id="12" name="Text Placeholder 2">
            <a:extLst>
              <a:ext uri="{FF2B5EF4-FFF2-40B4-BE49-F238E27FC236}">
                <a16:creationId xmlns:a16="http://schemas.microsoft.com/office/drawing/2014/main" id="{E1897F73-CB5D-8C74-4134-1EB0CED1506C}"/>
              </a:ext>
            </a:extLst>
          </p:cNvPr>
          <p:cNvSpPr txBox="1">
            <a:spLocks/>
          </p:cNvSpPr>
          <p:nvPr/>
        </p:nvSpPr>
        <p:spPr>
          <a:xfrm>
            <a:off x="963084" y="5171283"/>
            <a:ext cx="10363200" cy="869300"/>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a:p>
          <a:p>
            <a:pPr marL="0" indent="0">
              <a:buNone/>
            </a:pPr>
            <a:r>
              <a:rPr lang="en-US" sz="2650" dirty="0">
                <a:solidFill>
                  <a:srgbClr val="7F7F7F"/>
                </a:solidFill>
                <a:ea typeface="Geneva"/>
              </a:rPr>
              <a:t>Frontline use of Asparaginase and toxicity management</a:t>
            </a:r>
            <a:endParaRPr lang="en-US" sz="2650">
              <a:solidFill>
                <a:srgbClr val="7F7F7F"/>
              </a:solidFill>
              <a:ea typeface="Geneva"/>
            </a:endParaRPr>
          </a:p>
        </p:txBody>
      </p:sp>
      <p:sp>
        <p:nvSpPr>
          <p:cNvPr id="16" name="Title 1">
            <a:extLst>
              <a:ext uri="{FF2B5EF4-FFF2-40B4-BE49-F238E27FC236}">
                <a16:creationId xmlns:a16="http://schemas.microsoft.com/office/drawing/2014/main" id="{1143BEFD-FC51-1872-7B62-462B337BA7E4}"/>
              </a:ext>
            </a:extLst>
          </p:cNvPr>
          <p:cNvSpPr>
            <a:spLocks noGrp="1"/>
          </p:cNvSpPr>
          <p:nvPr>
            <p:ph type="title"/>
          </p:nvPr>
        </p:nvSpPr>
        <p:spPr>
          <a:xfrm>
            <a:off x="963084" y="4406901"/>
            <a:ext cx="10363200" cy="1362075"/>
          </a:xfrm>
        </p:spPr>
        <p:txBody>
          <a:bodyPr lIns="0" tIns="0" rIns="0" bIns="0" anchor="t"/>
          <a:lstStyle/>
          <a:p>
            <a:r>
              <a:rPr lang="en-US" sz="4250" b="1">
                <a:solidFill>
                  <a:srgbClr val="E33D33"/>
                </a:solidFill>
                <a:ea typeface="Geneva"/>
              </a:rPr>
              <a:t>CASE</a:t>
            </a:r>
            <a:r>
              <a:rPr lang="en-US" sz="4250" b="1">
                <a:solidFill>
                  <a:srgbClr val="E33D33"/>
                </a:solidFill>
                <a:latin typeface="+mj-lt"/>
                <a:ea typeface="Geneva"/>
              </a:rPr>
              <a:t> 2</a:t>
            </a:r>
          </a:p>
        </p:txBody>
      </p:sp>
    </p:spTree>
    <p:extLst>
      <p:ext uri="{BB962C8B-B14F-4D97-AF65-F5344CB8AC3E}">
        <p14:creationId xmlns:p14="http://schemas.microsoft.com/office/powerpoint/2010/main" val="3659028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DD82-6884-9E46-935F-7B9D37AA56C7}"/>
              </a:ext>
            </a:extLst>
          </p:cNvPr>
          <p:cNvSpPr>
            <a:spLocks noGrp="1"/>
          </p:cNvSpPr>
          <p:nvPr>
            <p:ph type="title"/>
          </p:nvPr>
        </p:nvSpPr>
        <p:spPr>
          <a:xfrm>
            <a:off x="419100" y="1430509"/>
            <a:ext cx="10972800" cy="713539"/>
          </a:xfrm>
        </p:spPr>
        <p:txBody>
          <a:bodyPr lIns="0" tIns="0"/>
          <a:lstStyle/>
          <a:p>
            <a:r>
              <a:rPr lang="en-US"/>
              <a:t>Background</a:t>
            </a:r>
          </a:p>
        </p:txBody>
      </p:sp>
      <p:sp>
        <p:nvSpPr>
          <p:cNvPr id="4" name="TextBox 4">
            <a:extLst>
              <a:ext uri="{FF2B5EF4-FFF2-40B4-BE49-F238E27FC236}">
                <a16:creationId xmlns:a16="http://schemas.microsoft.com/office/drawing/2014/main" id="{93624BA6-745C-CB33-2B8D-092E5244EAE2}"/>
              </a:ext>
            </a:extLst>
          </p:cNvPr>
          <p:cNvSpPr txBox="1"/>
          <p:nvPr/>
        </p:nvSpPr>
        <p:spPr>
          <a:xfrm>
            <a:off x="1027003" y="2169469"/>
            <a:ext cx="5056742" cy="1810680"/>
          </a:xfrm>
          <a:prstGeom prst="rect">
            <a:avLst/>
          </a:prstGeom>
          <a:solidFill>
            <a:srgbClr val="BDE0E4"/>
          </a:solidFill>
          <a:ln>
            <a:noFill/>
          </a:ln>
          <a:effectLst/>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7F7F7F"/>
                </a:solidFill>
              </a:rPr>
              <a:t>AYA individuals with B- and T- ALL are strongly recommended to be managed with frontline pediatric (asparaginase-containing) regimens </a:t>
            </a:r>
            <a:endParaRPr lang="en-US" sz="2400">
              <a:solidFill>
                <a:srgbClr val="7F7F7F"/>
              </a:solidFill>
              <a:ea typeface="Calibri"/>
              <a:cs typeface="Calibri"/>
            </a:endParaRPr>
          </a:p>
        </p:txBody>
      </p:sp>
      <p:sp>
        <p:nvSpPr>
          <p:cNvPr id="5" name="TextBox 6">
            <a:extLst>
              <a:ext uri="{FF2B5EF4-FFF2-40B4-BE49-F238E27FC236}">
                <a16:creationId xmlns:a16="http://schemas.microsoft.com/office/drawing/2014/main" id="{B6930C4C-FD62-688A-93C8-9396B54CB6C7}"/>
              </a:ext>
            </a:extLst>
          </p:cNvPr>
          <p:cNvSpPr txBox="1"/>
          <p:nvPr/>
        </p:nvSpPr>
        <p:spPr>
          <a:xfrm>
            <a:off x="1027002" y="4142910"/>
            <a:ext cx="10122195" cy="1337715"/>
          </a:xfrm>
          <a:prstGeom prst="rect">
            <a:avLst/>
          </a:prstGeom>
          <a:solidFill>
            <a:srgbClr val="C8C3D5"/>
          </a:solidFill>
          <a:ln>
            <a:noFill/>
          </a:ln>
          <a:effectLst/>
        </p:spPr>
        <p:txBody>
          <a:bodyPr wrap="square" lIns="18288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7F7F7F"/>
                </a:solidFill>
              </a:rPr>
              <a:t>The therapeutic efficacy of asparaginase needs to be balanced against the risks and asparaginase associated complications in a given individual </a:t>
            </a:r>
            <a:endParaRPr lang="en-US" sz="2400">
              <a:solidFill>
                <a:srgbClr val="7F7F7F"/>
              </a:solidFill>
              <a:ea typeface="Calibri"/>
              <a:cs typeface="Calibri"/>
            </a:endParaRPr>
          </a:p>
        </p:txBody>
      </p:sp>
      <p:sp>
        <p:nvSpPr>
          <p:cNvPr id="6" name="TextBox 5">
            <a:extLst>
              <a:ext uri="{FF2B5EF4-FFF2-40B4-BE49-F238E27FC236}">
                <a16:creationId xmlns:a16="http://schemas.microsoft.com/office/drawing/2014/main" id="{C5FC5FC2-5606-8A91-68FF-198034636ED8}"/>
              </a:ext>
            </a:extLst>
          </p:cNvPr>
          <p:cNvSpPr txBox="1"/>
          <p:nvPr/>
        </p:nvSpPr>
        <p:spPr>
          <a:xfrm>
            <a:off x="6244045" y="2156331"/>
            <a:ext cx="4905152" cy="1823818"/>
          </a:xfrm>
          <a:prstGeom prst="rect">
            <a:avLst/>
          </a:prstGeom>
          <a:solidFill>
            <a:srgbClr val="FFD9B0"/>
          </a:solidFill>
          <a:ln>
            <a:noFill/>
          </a:ln>
          <a:effectLst/>
        </p:spPr>
        <p:txBody>
          <a:bodyPr wrap="square" lIns="18288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7F7F7F"/>
                </a:solidFill>
              </a:rPr>
              <a:t>Asparaginase dosing, dose capping and dose adjustment are important clinical considerations given challenges posed with asparaginase use</a:t>
            </a:r>
            <a:endParaRPr lang="en-US" sz="2400">
              <a:solidFill>
                <a:srgbClr val="7F7F7F"/>
              </a:solidFill>
              <a:ea typeface="Calibri"/>
              <a:cs typeface="Calibri"/>
            </a:endParaRPr>
          </a:p>
        </p:txBody>
      </p:sp>
    </p:spTree>
    <p:extLst>
      <p:ext uri="{BB962C8B-B14F-4D97-AF65-F5344CB8AC3E}">
        <p14:creationId xmlns:p14="http://schemas.microsoft.com/office/powerpoint/2010/main" val="3927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a:t>ASH Clinical Practice Guidelines on ALL in AYAs</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lIns="0" tIns="0" rIns="0" bIns="0" anchor="t">
            <a:normAutofit/>
          </a:bodyPr>
          <a:lstStyle/>
          <a:p>
            <a:pPr marL="514350" indent="-514350">
              <a:buFont typeface="+mj-lt"/>
              <a:buAutoNum type="arabicPeriod"/>
            </a:pPr>
            <a:r>
              <a:rPr lang="en-CA" sz="2650" b="1" dirty="0">
                <a:solidFill>
                  <a:srgbClr val="7F7F7F"/>
                </a:solidFill>
                <a:ea typeface="Geneva"/>
              </a:rPr>
              <a:t>Frontline Management of ALL in AYAs</a:t>
            </a:r>
          </a:p>
          <a:p>
            <a:pPr marL="514350" indent="-514350">
              <a:buFont typeface="+mj-lt"/>
              <a:buAutoNum type="arabicPeriod"/>
            </a:pPr>
            <a:r>
              <a:rPr lang="en-CA" sz="2650" dirty="0">
                <a:solidFill>
                  <a:srgbClr val="7F7F7F"/>
                </a:solidFill>
                <a:ea typeface="Geneva"/>
              </a:rPr>
              <a:t>Relapsed/Refractory Management of ALL in AYAs</a:t>
            </a:r>
          </a:p>
        </p:txBody>
      </p:sp>
    </p:spTree>
    <p:extLst>
      <p:ext uri="{BB962C8B-B14F-4D97-AF65-F5344CB8AC3E}">
        <p14:creationId xmlns:p14="http://schemas.microsoft.com/office/powerpoint/2010/main" val="58003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lIns="0" tIns="0"/>
          <a:lstStyle/>
          <a:p>
            <a:r>
              <a:rPr lang="en-US"/>
              <a:t>Case 2: Asparaginase</a:t>
            </a:r>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p:txBody>
          <a:bodyPr lIns="0" tIns="0" rIns="0" bIns="0" anchor="t"/>
          <a:lstStyle/>
          <a:p>
            <a:pPr marL="0" indent="0">
              <a:buNone/>
            </a:pPr>
            <a:r>
              <a:rPr lang="en-US" sz="2400" dirty="0">
                <a:solidFill>
                  <a:srgbClr val="7F7F7F"/>
                </a:solidFill>
                <a:ea typeface="Geneva"/>
              </a:rPr>
              <a:t>A 22 year-old male presents with mediastinal lymphadenopathy and circulating peripheral lymphoblasts. Diagnostic workup confirms T-cell acute lymphoblastic leukemia. He has no significant past medical history and normal baseline liver function tests. He is planned to commence a pediatric-inspired AYA ALL protocol. His body surface area is calculated at 2.3 m^2. </a:t>
            </a:r>
          </a:p>
          <a:p>
            <a:pPr marL="0" indent="0">
              <a:buNone/>
            </a:pPr>
            <a:endParaRPr lang="en-US" sz="2650" dirty="0">
              <a:solidFill>
                <a:srgbClr val="7F7F7F"/>
              </a:solidFill>
              <a:ea typeface="Geneva"/>
            </a:endParaRPr>
          </a:p>
          <a:p>
            <a:pPr marL="0" indent="0">
              <a:buNone/>
            </a:pPr>
            <a:endParaRPr lang="en-US" sz="2650" dirty="0">
              <a:solidFill>
                <a:srgbClr val="7F7F7F"/>
              </a:solidFill>
              <a:ea typeface="Geneva"/>
            </a:endParaRPr>
          </a:p>
          <a:p>
            <a:pPr marL="0" indent="0">
              <a:buNone/>
            </a:pPr>
            <a:endParaRPr lang="en-US" sz="2650" dirty="0">
              <a:solidFill>
                <a:srgbClr val="7F7F7F"/>
              </a:solidFill>
              <a:ea typeface="Geneva"/>
            </a:endParaRPr>
          </a:p>
          <a:p>
            <a:pPr marL="0" indent="0">
              <a:buNone/>
            </a:pPr>
            <a:endParaRPr lang="en-US" sz="2650" dirty="0">
              <a:solidFill>
                <a:srgbClr val="7F7F7F"/>
              </a:solidFill>
              <a:ea typeface="Geneva"/>
            </a:endParaRPr>
          </a:p>
        </p:txBody>
      </p:sp>
      <p:sp>
        <p:nvSpPr>
          <p:cNvPr id="4" name="Content Placeholder 2">
            <a:extLst>
              <a:ext uri="{FF2B5EF4-FFF2-40B4-BE49-F238E27FC236}">
                <a16:creationId xmlns:a16="http://schemas.microsoft.com/office/drawing/2014/main" id="{F32DB7ED-2445-F75A-CA51-E0E022C40864}"/>
              </a:ext>
            </a:extLst>
          </p:cNvPr>
          <p:cNvSpPr txBox="1">
            <a:spLocks/>
          </p:cNvSpPr>
          <p:nvPr/>
        </p:nvSpPr>
        <p:spPr>
          <a:xfrm>
            <a:off x="419100" y="4061636"/>
            <a:ext cx="10972800" cy="1926081"/>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b="1" dirty="0">
                <a:solidFill>
                  <a:srgbClr val="7F7F7F"/>
                </a:solidFill>
                <a:ea typeface="Geneva"/>
              </a:rPr>
              <a:t>What is the most appropriate initial peg-asparaginase dosing strategy for this patient?</a:t>
            </a:r>
          </a:p>
          <a:p>
            <a:pPr marL="514350" indent="-514350">
              <a:buFont typeface="+mj-lt"/>
              <a:buAutoNum type="alphaLcPeriod"/>
            </a:pPr>
            <a:r>
              <a:rPr lang="en-US" sz="2000" dirty="0">
                <a:solidFill>
                  <a:srgbClr val="7F7F7F"/>
                </a:solidFill>
                <a:ea typeface="Geneva"/>
              </a:rPr>
              <a:t> Standard dosing at 2500IU/m2</a:t>
            </a:r>
          </a:p>
          <a:p>
            <a:pPr marL="514350" indent="-514350">
              <a:buFont typeface="+mj-lt"/>
              <a:buAutoNum type="alphaLcPeriod"/>
            </a:pPr>
            <a:r>
              <a:rPr lang="en-US" sz="2000" dirty="0">
                <a:solidFill>
                  <a:srgbClr val="7F7F7F"/>
                </a:solidFill>
                <a:ea typeface="Geneva"/>
              </a:rPr>
              <a:t> Reduced dosing at 2000IU/m2</a:t>
            </a:r>
          </a:p>
          <a:p>
            <a:pPr marL="514350" indent="-514350">
              <a:buFont typeface="+mj-lt"/>
              <a:buAutoNum type="alphaLcPeriod"/>
            </a:pPr>
            <a:r>
              <a:rPr lang="en-US" sz="2000" dirty="0">
                <a:solidFill>
                  <a:srgbClr val="7F7F7F"/>
                </a:solidFill>
                <a:ea typeface="Geneva"/>
              </a:rPr>
              <a:t> Dose capping at 3750 IU</a:t>
            </a:r>
          </a:p>
          <a:p>
            <a:pPr marL="514350" indent="-514350">
              <a:buFont typeface="+mj-lt"/>
              <a:buAutoNum type="alphaLcPeriod"/>
            </a:pPr>
            <a:r>
              <a:rPr lang="en-US" sz="2000" dirty="0">
                <a:solidFill>
                  <a:srgbClr val="7F7F7F"/>
                </a:solidFill>
                <a:ea typeface="Geneva"/>
              </a:rPr>
              <a:t> Monitor asparaginase activity and adjust</a:t>
            </a:r>
          </a:p>
          <a:p>
            <a:pPr marL="514350" indent="-514350">
              <a:buFont typeface="+mj-lt"/>
              <a:buAutoNum type="alphaLcPeriod"/>
            </a:pPr>
            <a:endParaRPr lang="en-US" sz="2000"/>
          </a:p>
          <a:p>
            <a:pPr marL="456565" indent="-456565"/>
            <a:endParaRPr lang="en-US" sz="2000"/>
          </a:p>
          <a:p>
            <a:pPr marL="456565" indent="-456565"/>
            <a:endParaRPr lang="en-US" sz="2000"/>
          </a:p>
          <a:p>
            <a:pPr marL="989965" lvl="1" indent="-380365"/>
            <a:endParaRPr lang="en-US" sz="1800">
              <a:cs typeface="Calibri"/>
            </a:endParaRPr>
          </a:p>
        </p:txBody>
      </p:sp>
      <p:sp>
        <p:nvSpPr>
          <p:cNvPr id="5" name="Rectangle 4">
            <a:extLst>
              <a:ext uri="{FF2B5EF4-FFF2-40B4-BE49-F238E27FC236}">
                <a16:creationId xmlns:a16="http://schemas.microsoft.com/office/drawing/2014/main" id="{3434257B-0ED9-97AB-0D00-4496D5870D11}"/>
              </a:ext>
            </a:extLst>
          </p:cNvPr>
          <p:cNvSpPr/>
          <p:nvPr/>
        </p:nvSpPr>
        <p:spPr>
          <a:xfrm>
            <a:off x="294290" y="5202120"/>
            <a:ext cx="10789135" cy="3836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443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09D9-2689-B34E-A192-5A868C86A70A}"/>
              </a:ext>
            </a:extLst>
          </p:cNvPr>
          <p:cNvSpPr>
            <a:spLocks noGrp="1"/>
          </p:cNvSpPr>
          <p:nvPr>
            <p:ph type="title"/>
          </p:nvPr>
        </p:nvSpPr>
        <p:spPr/>
        <p:txBody>
          <a:bodyPr lIns="0" tIns="0"/>
          <a:lstStyle/>
          <a:p>
            <a:r>
              <a:rPr lang="en-US"/>
              <a:t>Recommendation</a:t>
            </a:r>
          </a:p>
        </p:txBody>
      </p:sp>
      <p:graphicFrame>
        <p:nvGraphicFramePr>
          <p:cNvPr id="4" name="Table 3">
            <a:extLst>
              <a:ext uri="{FF2B5EF4-FFF2-40B4-BE49-F238E27FC236}">
                <a16:creationId xmlns:a16="http://schemas.microsoft.com/office/drawing/2014/main" id="{86A8E5C8-A76E-7E07-A81C-2D748FAD8ABB}"/>
              </a:ext>
            </a:extLst>
          </p:cNvPr>
          <p:cNvGraphicFramePr>
            <a:graphicFrameLocks noGrp="1"/>
          </p:cNvGraphicFramePr>
          <p:nvPr>
            <p:extLst>
              <p:ext uri="{D42A27DB-BD31-4B8C-83A1-F6EECF244321}">
                <p14:modId xmlns:p14="http://schemas.microsoft.com/office/powerpoint/2010/main" val="1733584772"/>
              </p:ext>
            </p:extLst>
          </p:nvPr>
        </p:nvGraphicFramePr>
        <p:xfrm>
          <a:off x="700270" y="1951969"/>
          <a:ext cx="10791460" cy="1310640"/>
        </p:xfrm>
        <a:graphic>
          <a:graphicData uri="http://schemas.openxmlformats.org/drawingml/2006/table">
            <a:tbl>
              <a:tblPr firstRow="1" bandRow="1">
                <a:tableStyleId>{F5AB1C69-6EDB-4FF4-983F-18BD219EF322}</a:tableStyleId>
              </a:tblPr>
              <a:tblGrid>
                <a:gridCol w="7082521">
                  <a:extLst>
                    <a:ext uri="{9D8B030D-6E8A-4147-A177-3AD203B41FA5}">
                      <a16:colId xmlns:a16="http://schemas.microsoft.com/office/drawing/2014/main" val="3322778679"/>
                    </a:ext>
                  </a:extLst>
                </a:gridCol>
                <a:gridCol w="1331731">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00" b="1" i="1">
                          <a:solidFill>
                            <a:schemeClr val="tx1"/>
                          </a:solidFill>
                        </a:rPr>
                        <a:t>Suggests</a:t>
                      </a:r>
                      <a:r>
                        <a:rPr lang="en-US" sz="1800" b="1">
                          <a:solidFill>
                            <a:schemeClr val="tx1"/>
                          </a:solidFill>
                        </a:rPr>
                        <a:t> </a:t>
                      </a:r>
                      <a:r>
                        <a:rPr lang="en-US" sz="1800" b="0" u="none"/>
                        <a:t>that empiric dose capping and dose reductions are reasonable strategies to mitigate asparaginase-induced toxicities without evidence of adversely impacting disease outcomes.</a:t>
                      </a:r>
                      <a:endParaRPr lang="en-US" sz="1800" b="0" i="0" u="none">
                        <a:solidFill>
                          <a:schemeClr val="tx1"/>
                        </a:solidFill>
                      </a:endParaRPr>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sp>
        <p:nvSpPr>
          <p:cNvPr id="9" name="object 4">
            <a:extLst>
              <a:ext uri="{FF2B5EF4-FFF2-40B4-BE49-F238E27FC236}">
                <a16:creationId xmlns:a16="http://schemas.microsoft.com/office/drawing/2014/main" id="{031CBBD0-4E85-874D-7387-B8B0C9DBD624}"/>
              </a:ext>
            </a:extLst>
          </p:cNvPr>
          <p:cNvSpPr txBox="1"/>
          <p:nvPr/>
        </p:nvSpPr>
        <p:spPr>
          <a:xfrm>
            <a:off x="700270" y="3783837"/>
            <a:ext cx="4891897" cy="1311222"/>
          </a:xfrm>
          <a:prstGeom prst="rect">
            <a:avLst/>
          </a:prstGeom>
          <a:solidFill>
            <a:srgbClr val="F2F2F2">
              <a:alpha val="90194"/>
            </a:srgbClr>
          </a:solidFill>
        </p:spPr>
        <p:txBody>
          <a:bodyPr vert="horz" wrap="square" lIns="0" tIns="84455" rIns="0" bIns="0" rtlCol="0">
            <a:noAutofit/>
          </a:bodyPr>
          <a:lstStyle/>
          <a:p>
            <a:pPr lvl="0" algn="ctr"/>
            <a:r>
              <a:rPr lang="en-US" sz="2000" b="1"/>
              <a:t>Dose Capping</a:t>
            </a:r>
          </a:p>
          <a:p>
            <a:pPr lvl="0" algn="ctr"/>
            <a:r>
              <a:rPr lang="en-US" sz="1800"/>
              <a:t>Maximum PEG-asparaginase dose of 3750 international units (IU)</a:t>
            </a:r>
            <a:endParaRPr lang="en-US" sz="180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11" name="object 6">
            <a:extLst>
              <a:ext uri="{FF2B5EF4-FFF2-40B4-BE49-F238E27FC236}">
                <a16:creationId xmlns:a16="http://schemas.microsoft.com/office/drawing/2014/main" id="{C317B53B-CBB1-1FF6-E0E9-116F1DFD0675}"/>
              </a:ext>
            </a:extLst>
          </p:cNvPr>
          <p:cNvSpPr txBox="1"/>
          <p:nvPr/>
        </p:nvSpPr>
        <p:spPr>
          <a:xfrm>
            <a:off x="6377170" y="3784823"/>
            <a:ext cx="5114560" cy="1311222"/>
          </a:xfrm>
          <a:prstGeom prst="rect">
            <a:avLst/>
          </a:prstGeom>
          <a:solidFill>
            <a:srgbClr val="F2F2F2">
              <a:alpha val="90194"/>
            </a:srgbClr>
          </a:solidFill>
        </p:spPr>
        <p:txBody>
          <a:bodyPr vert="horz" wrap="square" lIns="0" tIns="83820" rIns="0" bIns="0" rtlCol="0" anchor="t">
            <a:noAutofit/>
          </a:bodyPr>
          <a:lstStyle/>
          <a:p>
            <a:pPr lvl="0" algn="ctr"/>
            <a:r>
              <a:rPr lang="en-US" sz="2000" b="1"/>
              <a:t>Dose Reduction </a:t>
            </a:r>
          </a:p>
          <a:p>
            <a:pPr lvl="0" algn="ctr"/>
            <a:r>
              <a:rPr lang="en-US" sz="2000"/>
              <a:t>Any weight-based dose:</a:t>
            </a:r>
          </a:p>
          <a:p>
            <a:pPr algn="ctr"/>
            <a:r>
              <a:rPr lang="en-US" sz="1600"/>
              <a:t>-below 2500 IU/m2 for individuals &lt;22 </a:t>
            </a:r>
            <a:r>
              <a:rPr lang="en-GB" sz="1600"/>
              <a:t>years of age, or </a:t>
            </a:r>
            <a:endParaRPr lang="en-GB" sz="1600">
              <a:ea typeface="Calibri"/>
              <a:cs typeface="Calibri"/>
            </a:endParaRPr>
          </a:p>
          <a:p>
            <a:pPr marL="290195" lvl="1" algn="ctr"/>
            <a:r>
              <a:rPr lang="en-GB" sz="1600"/>
              <a:t>-below 2000 IU/m2 </a:t>
            </a:r>
            <a:r>
              <a:rPr lang="en-GB" sz="1600">
                <a:ea typeface="+mn-lt"/>
                <a:cs typeface="+mn-lt"/>
              </a:rPr>
              <a:t>for individuals &gt; 22 years of age </a:t>
            </a:r>
            <a:endParaRPr lang="en-GB" sz="1600">
              <a:ea typeface="Calibri"/>
              <a:cs typeface="Calibri"/>
            </a:endParaRPr>
          </a:p>
          <a:p>
            <a:pPr marL="290195" lvl="1" algn="ctr"/>
            <a:endParaRPr lang="en-US" sz="1600">
              <a:ea typeface="Calibri"/>
              <a:cs typeface="Calibri"/>
            </a:endParaRPr>
          </a:p>
        </p:txBody>
      </p:sp>
      <p:pic>
        <p:nvPicPr>
          <p:cNvPr id="3" name="Picture 2" descr="A green tick in a circle&#10;&#10;Description automatically generated">
            <a:extLst>
              <a:ext uri="{FF2B5EF4-FFF2-40B4-BE49-F238E27FC236}">
                <a16:creationId xmlns:a16="http://schemas.microsoft.com/office/drawing/2014/main" id="{6E5CBEAA-2579-3407-8B29-9C1F8011D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790" y="2719066"/>
            <a:ext cx="353096" cy="347654"/>
          </a:xfrm>
          <a:prstGeom prst="rect">
            <a:avLst/>
          </a:prstGeom>
        </p:spPr>
      </p:pic>
      <p:sp>
        <p:nvSpPr>
          <p:cNvPr id="5" name="TextBox 4">
            <a:extLst>
              <a:ext uri="{FF2B5EF4-FFF2-40B4-BE49-F238E27FC236}">
                <a16:creationId xmlns:a16="http://schemas.microsoft.com/office/drawing/2014/main" id="{91B3A075-E382-F5CB-D51E-B742EB4AB064}"/>
              </a:ext>
            </a:extLst>
          </p:cNvPr>
          <p:cNvSpPr txBox="1"/>
          <p:nvPr/>
        </p:nvSpPr>
        <p:spPr>
          <a:xfrm>
            <a:off x="700548" y="3306097"/>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Remarks:</a:t>
            </a:r>
            <a:endParaRPr lang="en-US" b="1">
              <a:ea typeface="Calibri"/>
              <a:cs typeface="Calibri"/>
            </a:endParaRPr>
          </a:p>
        </p:txBody>
      </p:sp>
      <p:sp>
        <p:nvSpPr>
          <p:cNvPr id="6" name="TextBox 5">
            <a:extLst>
              <a:ext uri="{FF2B5EF4-FFF2-40B4-BE49-F238E27FC236}">
                <a16:creationId xmlns:a16="http://schemas.microsoft.com/office/drawing/2014/main" id="{C552E208-C113-F598-34D1-198D92D50979}"/>
              </a:ext>
            </a:extLst>
          </p:cNvPr>
          <p:cNvSpPr txBox="1"/>
          <p:nvPr/>
        </p:nvSpPr>
        <p:spPr>
          <a:xfrm>
            <a:off x="700549" y="5297128"/>
            <a:ext cx="111104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Good Practice Statement: </a:t>
            </a:r>
            <a:r>
              <a:rPr lang="en-US"/>
              <a:t>Use therapeutic drug monitoring (TDM) to ensure adequate asparagine depletion when dose capping and dose reductions are undertaken. TDM should also be utilized in the context of pre-medication to determine if hypersensitivity reactions are associated with antibody-mediated inactivation (i.e., undetectable Nadir Serum Asparaginase Activity (NSAA) levels) or to identify silent inactivation. </a:t>
            </a:r>
            <a:endParaRPr lang="en-US">
              <a:ea typeface="Calibri"/>
              <a:cs typeface="Calibri"/>
            </a:endParaRPr>
          </a:p>
        </p:txBody>
      </p:sp>
    </p:spTree>
    <p:extLst>
      <p:ext uri="{BB962C8B-B14F-4D97-AF65-F5344CB8AC3E}">
        <p14:creationId xmlns:p14="http://schemas.microsoft.com/office/powerpoint/2010/main" val="2720030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627F6C-1DF7-034A-9E4C-B81A2581218D}"/>
              </a:ext>
            </a:extLst>
          </p:cNvPr>
          <p:cNvSpPr>
            <a:spLocks noGrp="1"/>
          </p:cNvSpPr>
          <p:nvPr>
            <p:ph type="title"/>
          </p:nvPr>
        </p:nvSpPr>
        <p:spPr/>
        <p:txBody>
          <a:bodyPr lIns="0" tIns="0"/>
          <a:lstStyle/>
          <a:p>
            <a:r>
              <a:rPr lang="en-US"/>
              <a:t>Rationale</a:t>
            </a:r>
          </a:p>
        </p:txBody>
      </p:sp>
      <p:sp>
        <p:nvSpPr>
          <p:cNvPr id="3" name="Content Placeholder 2">
            <a:extLst>
              <a:ext uri="{FF2B5EF4-FFF2-40B4-BE49-F238E27FC236}">
                <a16:creationId xmlns:a16="http://schemas.microsoft.com/office/drawing/2014/main" id="{D67B1D49-E3F2-EF41-BA85-D49048C8E524}"/>
              </a:ext>
            </a:extLst>
          </p:cNvPr>
          <p:cNvSpPr>
            <a:spLocks noGrp="1"/>
          </p:cNvSpPr>
          <p:nvPr>
            <p:ph idx="1"/>
          </p:nvPr>
        </p:nvSpPr>
        <p:spPr/>
        <p:txBody>
          <a:bodyPr lIns="0" tIns="0" rIns="0" bIns="0" anchor="t"/>
          <a:lstStyle/>
          <a:p>
            <a:pPr marL="456565" indent="-456565"/>
            <a:r>
              <a:rPr lang="en-US" sz="2650" dirty="0">
                <a:solidFill>
                  <a:srgbClr val="7F7F7F"/>
                </a:solidFill>
                <a:ea typeface="Geneva"/>
              </a:rPr>
              <a:t>Dose capping and dose reduction (as low as 1000 IU/m2) are reasonable strategies to mitigate asparaginase-induced toxicities in AYAs without evidence of adversely impacting disease outcomes.</a:t>
            </a:r>
          </a:p>
          <a:p>
            <a:pPr marL="989965" lvl="1" indent="-380365"/>
            <a:r>
              <a:rPr lang="en-US" dirty="0">
                <a:solidFill>
                  <a:srgbClr val="7F7F7F"/>
                </a:solidFill>
                <a:ea typeface="Geneva"/>
                <a:cs typeface="Calibri"/>
              </a:rPr>
              <a:t>May help mitigate toxicities in AYA patients, especially in older AYAs and those with obesity, diabetes or underlying liver disease</a:t>
            </a:r>
          </a:p>
          <a:p>
            <a:pPr marL="456565" indent="-456565"/>
            <a:r>
              <a:rPr lang="en-US" sz="2650" dirty="0">
                <a:solidFill>
                  <a:srgbClr val="7F7F7F"/>
                </a:solidFill>
                <a:ea typeface="Geneva"/>
              </a:rPr>
              <a:t>Available data are sparse and complicated by historic controls with differences in adverse event reporting between studies.</a:t>
            </a:r>
          </a:p>
        </p:txBody>
      </p:sp>
    </p:spTree>
    <p:extLst>
      <p:ext uri="{BB962C8B-B14F-4D97-AF65-F5344CB8AC3E}">
        <p14:creationId xmlns:p14="http://schemas.microsoft.com/office/powerpoint/2010/main" val="2505465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32D9-8A82-1FB6-99F2-942B2B10145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D5234A0-8C6B-3CF3-0E3B-2D9653F6E000}"/>
              </a:ext>
            </a:extLst>
          </p:cNvPr>
          <p:cNvSpPr>
            <a:spLocks noGrp="1"/>
          </p:cNvSpPr>
          <p:nvPr>
            <p:ph type="title"/>
          </p:nvPr>
        </p:nvSpPr>
        <p:spPr/>
        <p:txBody>
          <a:bodyPr lIns="0" tIns="0"/>
          <a:lstStyle/>
          <a:p>
            <a:r>
              <a:rPr lang="en-US"/>
              <a:t>Evidence</a:t>
            </a:r>
          </a:p>
        </p:txBody>
      </p:sp>
      <p:graphicFrame>
        <p:nvGraphicFramePr>
          <p:cNvPr id="2" name="Diagram 1">
            <a:extLst>
              <a:ext uri="{FF2B5EF4-FFF2-40B4-BE49-F238E27FC236}">
                <a16:creationId xmlns:a16="http://schemas.microsoft.com/office/drawing/2014/main" id="{0BF53E31-1B86-FB9D-19E2-3A9668F1F42F}"/>
              </a:ext>
            </a:extLst>
          </p:cNvPr>
          <p:cNvGraphicFramePr/>
          <p:nvPr>
            <p:extLst>
              <p:ext uri="{D42A27DB-BD31-4B8C-83A1-F6EECF244321}">
                <p14:modId xmlns:p14="http://schemas.microsoft.com/office/powerpoint/2010/main" val="4221239470"/>
              </p:ext>
            </p:extLst>
          </p:nvPr>
        </p:nvGraphicFramePr>
        <p:xfrm>
          <a:off x="680927" y="2054108"/>
          <a:ext cx="10598002" cy="4190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3810E40-2E4D-A571-720A-B7D72AD6079D}"/>
              </a:ext>
            </a:extLst>
          </p:cNvPr>
          <p:cNvSpPr txBox="1"/>
          <p:nvPr/>
        </p:nvSpPr>
        <p:spPr>
          <a:xfrm>
            <a:off x="2102589" y="1340569"/>
            <a:ext cx="8861465" cy="461665"/>
          </a:xfrm>
          <a:prstGeom prst="rect">
            <a:avLst/>
          </a:prstGeom>
          <a:noFill/>
        </p:spPr>
        <p:txBody>
          <a:bodyPr wrap="square" lIns="91440" tIns="45720" rIns="91440" bIns="45720" anchor="t">
            <a:spAutoFit/>
          </a:bodyPr>
          <a:lstStyle/>
          <a:p>
            <a:r>
              <a:rPr lang="en-US" sz="2400" dirty="0">
                <a:solidFill>
                  <a:srgbClr val="7F7F7F"/>
                </a:solidFill>
              </a:rPr>
              <a:t>9 comparative studies identified, of which 5 directly related to AYAs </a:t>
            </a:r>
            <a:endParaRPr lang="en-US" sz="2400" dirty="0">
              <a:solidFill>
                <a:srgbClr val="7F7F7F"/>
              </a:solidFill>
              <a:ea typeface="Calibri"/>
              <a:cs typeface="Calibri"/>
            </a:endParaRPr>
          </a:p>
        </p:txBody>
      </p:sp>
    </p:spTree>
    <p:extLst>
      <p:ext uri="{BB962C8B-B14F-4D97-AF65-F5344CB8AC3E}">
        <p14:creationId xmlns:p14="http://schemas.microsoft.com/office/powerpoint/2010/main" val="2509854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4B03-AE57-4892-BCBC-55996BA4C360}"/>
              </a:ext>
            </a:extLst>
          </p:cNvPr>
          <p:cNvSpPr>
            <a:spLocks noGrp="1"/>
          </p:cNvSpPr>
          <p:nvPr>
            <p:ph type="title"/>
          </p:nvPr>
        </p:nvSpPr>
        <p:spPr/>
        <p:txBody>
          <a:bodyPr/>
          <a:lstStyle/>
          <a:p>
            <a:r>
              <a:rPr lang="en-US"/>
              <a:t>Case 2 continued</a:t>
            </a:r>
          </a:p>
        </p:txBody>
      </p:sp>
      <p:sp>
        <p:nvSpPr>
          <p:cNvPr id="3" name="Content Placeholder 2">
            <a:extLst>
              <a:ext uri="{FF2B5EF4-FFF2-40B4-BE49-F238E27FC236}">
                <a16:creationId xmlns:a16="http://schemas.microsoft.com/office/drawing/2014/main" id="{09F1AACC-8B77-401D-A2A9-3711D932F767}"/>
              </a:ext>
            </a:extLst>
          </p:cNvPr>
          <p:cNvSpPr>
            <a:spLocks noGrp="1"/>
          </p:cNvSpPr>
          <p:nvPr>
            <p:ph idx="1"/>
          </p:nvPr>
        </p:nvSpPr>
        <p:spPr/>
        <p:txBody>
          <a:bodyPr lIns="0" tIns="0" rIns="0" bIns="0" anchor="t"/>
          <a:lstStyle/>
          <a:p>
            <a:pPr marL="0" indent="0">
              <a:buNone/>
            </a:pPr>
            <a:r>
              <a:rPr lang="en-US" sz="2650" dirty="0">
                <a:solidFill>
                  <a:srgbClr val="7F7F7F"/>
                </a:solidFill>
                <a:ea typeface="Geneva"/>
              </a:rPr>
              <a:t>Following the decision to use lower PEG-asparaginase dosing, the pharmacist next asks the team for their choice of premedication prior to each PEG-asparaginase dose.</a:t>
            </a:r>
          </a:p>
        </p:txBody>
      </p:sp>
      <p:sp>
        <p:nvSpPr>
          <p:cNvPr id="4" name="Content Placeholder 2">
            <a:extLst>
              <a:ext uri="{FF2B5EF4-FFF2-40B4-BE49-F238E27FC236}">
                <a16:creationId xmlns:a16="http://schemas.microsoft.com/office/drawing/2014/main" id="{01F7F8F5-C3FE-8929-18BB-98908DB916FE}"/>
              </a:ext>
            </a:extLst>
          </p:cNvPr>
          <p:cNvSpPr txBox="1">
            <a:spLocks/>
          </p:cNvSpPr>
          <p:nvPr/>
        </p:nvSpPr>
        <p:spPr>
          <a:xfrm>
            <a:off x="353412" y="3575594"/>
            <a:ext cx="11038488" cy="2714295"/>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650" b="1" dirty="0">
                <a:solidFill>
                  <a:srgbClr val="7F7F7F"/>
                </a:solidFill>
                <a:ea typeface="Geneva"/>
              </a:rPr>
              <a:t>Which premedication approach is recommended?</a:t>
            </a:r>
          </a:p>
          <a:p>
            <a:pPr marL="456565" indent="-456565"/>
            <a:endParaRPr lang="en-US" sz="2000" dirty="0">
              <a:solidFill>
                <a:srgbClr val="7F7F7F"/>
              </a:solidFill>
            </a:endParaRPr>
          </a:p>
          <a:p>
            <a:pPr marL="514350" indent="-514350">
              <a:buFont typeface="+mj-lt"/>
              <a:buAutoNum type="alphaLcPeriod"/>
            </a:pPr>
            <a:r>
              <a:rPr lang="en-US" sz="2650" dirty="0">
                <a:solidFill>
                  <a:srgbClr val="7F7F7F"/>
                </a:solidFill>
                <a:ea typeface="Geneva"/>
              </a:rPr>
              <a:t> No premedication</a:t>
            </a:r>
          </a:p>
          <a:p>
            <a:pPr marL="514350" indent="-514350">
              <a:buFont typeface="+mj-lt"/>
              <a:buAutoNum type="alphaLcPeriod"/>
            </a:pPr>
            <a:r>
              <a:rPr lang="en-US" sz="2650" dirty="0">
                <a:solidFill>
                  <a:srgbClr val="7F7F7F"/>
                </a:solidFill>
                <a:ea typeface="Geneva"/>
              </a:rPr>
              <a:t> Antihistamines alone</a:t>
            </a:r>
          </a:p>
          <a:p>
            <a:pPr marL="514350" indent="-514350">
              <a:buFont typeface="+mj-lt"/>
              <a:buAutoNum type="alphaLcPeriod"/>
            </a:pPr>
            <a:r>
              <a:rPr lang="en-US" sz="2650" dirty="0">
                <a:solidFill>
                  <a:srgbClr val="7F7F7F"/>
                </a:solidFill>
                <a:ea typeface="Geneva"/>
              </a:rPr>
              <a:t> Acetaminophen with antihistamines</a:t>
            </a:r>
          </a:p>
          <a:p>
            <a:pPr marL="514350" indent="-514350">
              <a:buFont typeface="+mj-lt"/>
              <a:buAutoNum type="alphaLcPeriod"/>
            </a:pPr>
            <a:r>
              <a:rPr lang="en-US" sz="2650" dirty="0">
                <a:solidFill>
                  <a:srgbClr val="7F7F7F"/>
                </a:solidFill>
                <a:ea typeface="Geneva"/>
              </a:rPr>
              <a:t> IV steroids plus antihistamines plus acetaminophen</a:t>
            </a:r>
          </a:p>
          <a:p>
            <a:pPr marL="456565" indent="-456565"/>
            <a:endParaRPr lang="en-US"/>
          </a:p>
          <a:p>
            <a:pPr marL="456565" indent="-456565"/>
            <a:endParaRPr lang="en-US"/>
          </a:p>
          <a:p>
            <a:pPr marL="989965" lvl="1" indent="-380365"/>
            <a:endParaRPr lang="en-US">
              <a:cs typeface="Calibri"/>
            </a:endParaRPr>
          </a:p>
        </p:txBody>
      </p:sp>
      <p:sp>
        <p:nvSpPr>
          <p:cNvPr id="5" name="Rectangle 4">
            <a:extLst>
              <a:ext uri="{FF2B5EF4-FFF2-40B4-BE49-F238E27FC236}">
                <a16:creationId xmlns:a16="http://schemas.microsoft.com/office/drawing/2014/main" id="{74CD4860-ABCA-527F-30D1-0046C924EE39}"/>
              </a:ext>
            </a:extLst>
          </p:cNvPr>
          <p:cNvSpPr/>
          <p:nvPr/>
        </p:nvSpPr>
        <p:spPr>
          <a:xfrm>
            <a:off x="345528" y="5937518"/>
            <a:ext cx="10664325" cy="365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33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2C0E-8303-D10F-B1A1-09CCE61CE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78A5B-DA2B-1C15-E432-6138206BE708}"/>
              </a:ext>
            </a:extLst>
          </p:cNvPr>
          <p:cNvSpPr>
            <a:spLocks noGrp="1"/>
          </p:cNvSpPr>
          <p:nvPr>
            <p:ph type="title"/>
          </p:nvPr>
        </p:nvSpPr>
        <p:spPr/>
        <p:txBody>
          <a:bodyPr lIns="0" tIns="0"/>
          <a:lstStyle/>
          <a:p>
            <a:r>
              <a:rPr lang="en-US"/>
              <a:t>Recommendation</a:t>
            </a:r>
          </a:p>
        </p:txBody>
      </p:sp>
      <p:graphicFrame>
        <p:nvGraphicFramePr>
          <p:cNvPr id="4" name="Table 3">
            <a:extLst>
              <a:ext uri="{FF2B5EF4-FFF2-40B4-BE49-F238E27FC236}">
                <a16:creationId xmlns:a16="http://schemas.microsoft.com/office/drawing/2014/main" id="{2DB8966C-C956-BD2A-8CDB-ED86D63ADE07}"/>
              </a:ext>
            </a:extLst>
          </p:cNvPr>
          <p:cNvGraphicFramePr>
            <a:graphicFrameLocks noGrp="1"/>
          </p:cNvGraphicFramePr>
          <p:nvPr>
            <p:extLst>
              <p:ext uri="{D42A27DB-BD31-4B8C-83A1-F6EECF244321}">
                <p14:modId xmlns:p14="http://schemas.microsoft.com/office/powerpoint/2010/main" val="1981492416"/>
              </p:ext>
            </p:extLst>
          </p:nvPr>
        </p:nvGraphicFramePr>
        <p:xfrm>
          <a:off x="419100" y="2054108"/>
          <a:ext cx="10791460" cy="1311261"/>
        </p:xfrm>
        <a:graphic>
          <a:graphicData uri="http://schemas.openxmlformats.org/drawingml/2006/table">
            <a:tbl>
              <a:tblPr firstRow="1" bandRow="1">
                <a:tableStyleId>{F5AB1C69-6EDB-4FF4-983F-18BD219EF322}</a:tableStyleId>
              </a:tblPr>
              <a:tblGrid>
                <a:gridCol w="7082521">
                  <a:extLst>
                    <a:ext uri="{9D8B030D-6E8A-4147-A177-3AD203B41FA5}">
                      <a16:colId xmlns:a16="http://schemas.microsoft.com/office/drawing/2014/main" val="3322778679"/>
                    </a:ext>
                  </a:extLst>
                </a:gridCol>
                <a:gridCol w="1331731">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91502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00" b="1" i="1" u="none"/>
                        <a:t>Recommends </a:t>
                      </a:r>
                      <a:r>
                        <a:rPr lang="en-US" sz="1800" b="0" u="none"/>
                        <a:t>the use of prophylactic premedication to prevent hypersensitivity reactions.</a:t>
                      </a:r>
                      <a:endParaRPr lang="en-US" sz="1800" b="0" i="0" u="none">
                        <a:solidFill>
                          <a:schemeClr val="tx1"/>
                        </a:solidFill>
                      </a:endParaRPr>
                    </a:p>
                  </a:txBody>
                  <a:tcPr/>
                </a:tc>
                <a:tc>
                  <a:txBody>
                    <a:bodyPr/>
                    <a:lstStyle/>
                    <a:p>
                      <a:pPr algn="ctr"/>
                      <a:r>
                        <a:rPr lang="en-US" sz="1800"/>
                        <a:t>Strong</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sp>
        <p:nvSpPr>
          <p:cNvPr id="12" name="TextBox 11">
            <a:extLst>
              <a:ext uri="{FF2B5EF4-FFF2-40B4-BE49-F238E27FC236}">
                <a16:creationId xmlns:a16="http://schemas.microsoft.com/office/drawing/2014/main" id="{38E3BEEF-A974-9168-0F96-D025BFBAF5C0}"/>
              </a:ext>
            </a:extLst>
          </p:cNvPr>
          <p:cNvSpPr txBox="1"/>
          <p:nvPr/>
        </p:nvSpPr>
        <p:spPr>
          <a:xfrm>
            <a:off x="419100" y="4278761"/>
            <a:ext cx="7034323" cy="1938992"/>
          </a:xfrm>
          <a:prstGeom prst="rect">
            <a:avLst/>
          </a:prstGeom>
          <a:noFill/>
        </p:spPr>
        <p:txBody>
          <a:bodyPr wrap="square">
            <a:spAutoFit/>
          </a:bodyPr>
          <a:lstStyle/>
          <a:p>
            <a:pPr marL="285750" indent="-285750">
              <a:buFont typeface="Arial" panose="020B0604020202020204" pitchFamily="34" charset="0"/>
              <a:buChar char="•"/>
            </a:pPr>
            <a:r>
              <a:rPr lang="en-US" sz="2000"/>
              <a:t>IV steroid premedication is well tolerated </a:t>
            </a:r>
          </a:p>
          <a:p>
            <a:pPr marL="285750" indent="-285750">
              <a:buFont typeface="Arial" panose="020B0604020202020204" pitchFamily="34" charset="0"/>
              <a:buChar char="•"/>
            </a:pPr>
            <a:r>
              <a:rPr lang="en-US" sz="2000"/>
              <a:t>Prevents hypersensitivity reactions to PEG-asparaginase</a:t>
            </a:r>
          </a:p>
          <a:p>
            <a:pPr marL="285750" indent="-285750">
              <a:buFont typeface="Arial" panose="020B0604020202020204" pitchFamily="34" charset="0"/>
              <a:buChar char="•"/>
            </a:pPr>
            <a:r>
              <a:rPr lang="en-US" sz="2000"/>
              <a:t>Low risk of harm</a:t>
            </a:r>
          </a:p>
          <a:p>
            <a:pPr marL="285750" indent="-285750">
              <a:buFont typeface="Arial" panose="020B0604020202020204" pitchFamily="34" charset="0"/>
              <a:buChar char="•"/>
            </a:pPr>
            <a:r>
              <a:rPr lang="en-US" sz="2000"/>
              <a:t>potential significant clinical and economic benefit, including potentially mitigating the need to switch to alternate formulations</a:t>
            </a:r>
          </a:p>
        </p:txBody>
      </p:sp>
      <p:sp>
        <p:nvSpPr>
          <p:cNvPr id="15" name="object 4">
            <a:extLst>
              <a:ext uri="{FF2B5EF4-FFF2-40B4-BE49-F238E27FC236}">
                <a16:creationId xmlns:a16="http://schemas.microsoft.com/office/drawing/2014/main" id="{E1C7D601-007E-C40C-96DF-D04F2B6724A0}"/>
              </a:ext>
            </a:extLst>
          </p:cNvPr>
          <p:cNvSpPr txBox="1"/>
          <p:nvPr/>
        </p:nvSpPr>
        <p:spPr>
          <a:xfrm>
            <a:off x="7453423" y="4278507"/>
            <a:ext cx="3758237" cy="1696991"/>
          </a:xfrm>
          <a:prstGeom prst="rect">
            <a:avLst/>
          </a:prstGeom>
          <a:solidFill>
            <a:srgbClr val="F2F2F2">
              <a:alpha val="90194"/>
            </a:srgbClr>
          </a:solidFill>
        </p:spPr>
        <p:txBody>
          <a:bodyPr vert="horz" wrap="square" lIns="0" tIns="84455" rIns="0" bIns="0" rtlCol="0" anchor="ctr">
            <a:noAutofit/>
          </a:bodyPr>
          <a:lstStyle/>
          <a:p>
            <a:pPr lvl="0" algn="ctr"/>
            <a:r>
              <a:rPr lang="en-US" sz="2000" b="1"/>
              <a:t>Remark:</a:t>
            </a:r>
            <a:endParaRPr lang="en-US"/>
          </a:p>
          <a:p>
            <a:pPr lvl="0" algn="ctr"/>
            <a:endParaRPr lang="en-US" sz="2000" b="1"/>
          </a:p>
          <a:p>
            <a:pPr lvl="0" algn="ctr"/>
            <a:r>
              <a:rPr lang="en-US" sz="1800"/>
              <a:t>IV steroid at a minimum and may also include antihistamines and/or acetaminophen</a:t>
            </a:r>
            <a:endParaRPr lang="en-US" sz="180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18" name="Title 1">
            <a:extLst>
              <a:ext uri="{FF2B5EF4-FFF2-40B4-BE49-F238E27FC236}">
                <a16:creationId xmlns:a16="http://schemas.microsoft.com/office/drawing/2014/main" id="{1DB818FB-EA24-F71D-4073-90D537734B9B}"/>
              </a:ext>
            </a:extLst>
          </p:cNvPr>
          <p:cNvSpPr txBox="1">
            <a:spLocks/>
          </p:cNvSpPr>
          <p:nvPr/>
        </p:nvSpPr>
        <p:spPr>
          <a:xfrm>
            <a:off x="419100" y="3762314"/>
            <a:ext cx="10972800" cy="713539"/>
          </a:xfrm>
          <a:prstGeom prst="rect">
            <a:avLst/>
          </a:prstGeom>
        </p:spPr>
        <p:txBody>
          <a:bodyPr lIns="0" tIns="0" rIns="91440" bIns="45720" anchor="t"/>
          <a:lstStyle>
            <a:lvl1pPr algn="l" defTabSz="609585" rtl="0" eaLnBrk="0" fontAlgn="base" hangingPunct="0">
              <a:spcBef>
                <a:spcPct val="0"/>
              </a:spcBef>
              <a:spcAft>
                <a:spcPct val="0"/>
              </a:spcAft>
              <a:defRPr sz="2667"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sz="2650">
                <a:ea typeface="Geneva"/>
              </a:rPr>
              <a:t>Rationale</a:t>
            </a:r>
            <a:endParaRPr lang="en-US"/>
          </a:p>
        </p:txBody>
      </p:sp>
      <p:pic>
        <p:nvPicPr>
          <p:cNvPr id="3" name="Picture 2" descr="A green circle with a white tick in it&#10;&#10;Description automatically generated">
            <a:extLst>
              <a:ext uri="{FF2B5EF4-FFF2-40B4-BE49-F238E27FC236}">
                <a16:creationId xmlns:a16="http://schemas.microsoft.com/office/drawing/2014/main" id="{371A74A6-ECA8-4F85-FE1A-A04DF79A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476" y="2794970"/>
            <a:ext cx="379484" cy="373396"/>
          </a:xfrm>
          <a:prstGeom prst="rect">
            <a:avLst/>
          </a:prstGeom>
        </p:spPr>
      </p:pic>
    </p:spTree>
    <p:extLst>
      <p:ext uri="{BB962C8B-B14F-4D97-AF65-F5344CB8AC3E}">
        <p14:creationId xmlns:p14="http://schemas.microsoft.com/office/powerpoint/2010/main" val="3950300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E4285-63B1-57EC-C74F-F805B68D0D2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B40355-C270-068E-147A-0724FDD24441}"/>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5FE4D2F3-232A-1D2F-6A4A-B33F0D2392BD}"/>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B1F4DDDE-91CF-FF91-FB0B-8DB9D2E79CCF}"/>
              </a:ext>
            </a:extLst>
          </p:cNvPr>
          <p:cNvSpPr>
            <a:spLocks noGrp="1"/>
          </p:cNvSpPr>
          <p:nvPr>
            <p:ph type="title"/>
          </p:nvPr>
        </p:nvSpPr>
        <p:spPr/>
        <p:txBody>
          <a:bodyPr/>
          <a:lstStyle/>
          <a:p>
            <a:r>
              <a:rPr lang="en-US"/>
              <a:t>Evidence</a:t>
            </a:r>
          </a:p>
        </p:txBody>
      </p:sp>
      <p:graphicFrame>
        <p:nvGraphicFramePr>
          <p:cNvPr id="6" name="Diagram 5">
            <a:extLst>
              <a:ext uri="{FF2B5EF4-FFF2-40B4-BE49-F238E27FC236}">
                <a16:creationId xmlns:a16="http://schemas.microsoft.com/office/drawing/2014/main" id="{6213A95D-055F-7E39-A9F3-298F1500A556}"/>
              </a:ext>
            </a:extLst>
          </p:cNvPr>
          <p:cNvGraphicFramePr/>
          <p:nvPr>
            <p:extLst>
              <p:ext uri="{D42A27DB-BD31-4B8C-83A1-F6EECF244321}">
                <p14:modId xmlns:p14="http://schemas.microsoft.com/office/powerpoint/2010/main" val="409050204"/>
              </p:ext>
            </p:extLst>
          </p:nvPr>
        </p:nvGraphicFramePr>
        <p:xfrm>
          <a:off x="606499" y="2658681"/>
          <a:ext cx="10598002" cy="3629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7">
            <a:extLst>
              <a:ext uri="{FF2B5EF4-FFF2-40B4-BE49-F238E27FC236}">
                <a16:creationId xmlns:a16="http://schemas.microsoft.com/office/drawing/2014/main" id="{292A5C60-7FC6-091C-68B2-537CBC9AC03F}"/>
              </a:ext>
            </a:extLst>
          </p:cNvPr>
          <p:cNvSpPr>
            <a:spLocks noGrp="1"/>
          </p:cNvSpPr>
          <p:nvPr>
            <p:ph idx="1"/>
          </p:nvPr>
        </p:nvSpPr>
        <p:spPr>
          <a:xfrm>
            <a:off x="517931" y="1916546"/>
            <a:ext cx="10873969" cy="713540"/>
          </a:xfrm>
        </p:spPr>
        <p:txBody>
          <a:bodyPr lIns="0" tIns="0" rIns="0" bIns="0" anchor="t"/>
          <a:lstStyle/>
          <a:p>
            <a:pPr marL="0" indent="0">
              <a:buNone/>
            </a:pPr>
            <a:r>
              <a:rPr lang="en-US" sz="2650" dirty="0">
                <a:solidFill>
                  <a:srgbClr val="7F7F7F"/>
                </a:solidFill>
                <a:ea typeface="Geneva"/>
              </a:rPr>
              <a:t>6 comparative, mostly retrospective, non-randomized studies of premedication with steroids</a:t>
            </a:r>
          </a:p>
          <a:p>
            <a:pPr marL="0" indent="0">
              <a:buNone/>
            </a:pPr>
            <a:endParaRPr lang="en-US" sz="500"/>
          </a:p>
        </p:txBody>
      </p:sp>
    </p:spTree>
    <p:extLst>
      <p:ext uri="{BB962C8B-B14F-4D97-AF65-F5344CB8AC3E}">
        <p14:creationId xmlns:p14="http://schemas.microsoft.com/office/powerpoint/2010/main" val="3277884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0F83A-3181-7DDD-E61A-B8B15ABD8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A832A-735B-014C-235B-B7079435316C}"/>
              </a:ext>
            </a:extLst>
          </p:cNvPr>
          <p:cNvSpPr>
            <a:spLocks noGrp="1"/>
          </p:cNvSpPr>
          <p:nvPr>
            <p:ph type="title"/>
          </p:nvPr>
        </p:nvSpPr>
        <p:spPr/>
        <p:txBody>
          <a:bodyPr/>
          <a:lstStyle/>
          <a:p>
            <a:r>
              <a:rPr lang="en-US"/>
              <a:t>Case 2 continued: Managing toxicity</a:t>
            </a:r>
          </a:p>
        </p:txBody>
      </p:sp>
      <p:sp>
        <p:nvSpPr>
          <p:cNvPr id="3" name="Content Placeholder 2">
            <a:extLst>
              <a:ext uri="{FF2B5EF4-FFF2-40B4-BE49-F238E27FC236}">
                <a16:creationId xmlns:a16="http://schemas.microsoft.com/office/drawing/2014/main" id="{8E289BE3-D3D2-856D-958F-AEAF607FE183}"/>
              </a:ext>
            </a:extLst>
          </p:cNvPr>
          <p:cNvSpPr>
            <a:spLocks noGrp="1"/>
          </p:cNvSpPr>
          <p:nvPr>
            <p:ph idx="1"/>
          </p:nvPr>
        </p:nvSpPr>
        <p:spPr/>
        <p:txBody>
          <a:bodyPr lIns="0" tIns="0" rIns="0" bIns="0" anchor="t"/>
          <a:lstStyle/>
          <a:p>
            <a:pPr marL="0" indent="0">
              <a:buNone/>
            </a:pPr>
            <a:r>
              <a:rPr lang="en-US" sz="2400" dirty="0">
                <a:solidFill>
                  <a:srgbClr val="7F7F7F"/>
                </a:solidFill>
                <a:ea typeface="Geneva"/>
              </a:rPr>
              <a:t>After the third PEG-asparaginase dose, the patient develops hyperlipidemia and elevated serum lipase (3 X ULN), although no clinical pancreatitis was evident. Other than these recent derangements, they had been tolerating the pediatric PEG-asparaginase containing regimen including supportive measures.</a:t>
            </a:r>
          </a:p>
        </p:txBody>
      </p:sp>
      <p:sp>
        <p:nvSpPr>
          <p:cNvPr id="4" name="Content Placeholder 2">
            <a:extLst>
              <a:ext uri="{FF2B5EF4-FFF2-40B4-BE49-F238E27FC236}">
                <a16:creationId xmlns:a16="http://schemas.microsoft.com/office/drawing/2014/main" id="{B1F0E612-4212-90B1-0C53-86BC9CEFBC50}"/>
              </a:ext>
            </a:extLst>
          </p:cNvPr>
          <p:cNvSpPr txBox="1">
            <a:spLocks/>
          </p:cNvSpPr>
          <p:nvPr/>
        </p:nvSpPr>
        <p:spPr>
          <a:xfrm>
            <a:off x="366550" y="3677776"/>
            <a:ext cx="11419487" cy="2613230"/>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400" b="1" dirty="0">
                <a:solidFill>
                  <a:srgbClr val="7F7F7F"/>
                </a:solidFill>
                <a:ea typeface="Geneva"/>
              </a:rPr>
              <a:t>After treatment of the hyperlipidemia and normalization of the serum lipase,  what is the appropriate next step in the patient’s management with regard to PEG-asparaginase?</a:t>
            </a:r>
          </a:p>
          <a:p>
            <a:pPr marL="456565" indent="-456565"/>
            <a:endParaRPr lang="en-US" sz="1000" dirty="0">
              <a:solidFill>
                <a:srgbClr val="7F7F7F"/>
              </a:solidFill>
            </a:endParaRPr>
          </a:p>
          <a:p>
            <a:pPr marL="514350" indent="-514350">
              <a:buFont typeface="+mj-lt"/>
              <a:buAutoNum type="alphaLcPeriod"/>
            </a:pPr>
            <a:r>
              <a:rPr lang="en-US" sz="1800" dirty="0">
                <a:solidFill>
                  <a:srgbClr val="7F7F7F"/>
                </a:solidFill>
                <a:ea typeface="Geneva"/>
              </a:rPr>
              <a:t> </a:t>
            </a:r>
            <a:r>
              <a:rPr lang="en-US" sz="2000" dirty="0">
                <a:solidFill>
                  <a:srgbClr val="7F7F7F"/>
                </a:solidFill>
                <a:ea typeface="Geneva"/>
              </a:rPr>
              <a:t>Permanently discontinue asparaginase</a:t>
            </a:r>
          </a:p>
          <a:p>
            <a:pPr marL="514350" indent="-514350">
              <a:buFont typeface="+mj-lt"/>
              <a:buAutoNum type="alphaLcPeriod"/>
            </a:pPr>
            <a:r>
              <a:rPr lang="en-US" sz="2000" dirty="0">
                <a:solidFill>
                  <a:srgbClr val="7F7F7F"/>
                </a:solidFill>
                <a:ea typeface="Geneva"/>
              </a:rPr>
              <a:t> Hold PEG-asparaginase for one dose and rechallenge</a:t>
            </a:r>
          </a:p>
          <a:p>
            <a:pPr marL="514350" indent="-514350">
              <a:buFont typeface="+mj-lt"/>
              <a:buAutoNum type="alphaLcPeriod"/>
            </a:pPr>
            <a:r>
              <a:rPr lang="en-US" sz="2000" dirty="0">
                <a:solidFill>
                  <a:srgbClr val="7F7F7F"/>
                </a:solidFill>
                <a:ea typeface="Geneva"/>
              </a:rPr>
              <a:t> Continue PEG-asparaginase at a reduced dose</a:t>
            </a:r>
          </a:p>
          <a:p>
            <a:pPr marL="514350" indent="-514350">
              <a:buFont typeface="+mj-lt"/>
              <a:buAutoNum type="alphaLcPeriod"/>
            </a:pPr>
            <a:r>
              <a:rPr lang="en-US" sz="2000" dirty="0">
                <a:solidFill>
                  <a:srgbClr val="7F7F7F"/>
                </a:solidFill>
                <a:ea typeface="Geneva"/>
              </a:rPr>
              <a:t> Switch to a different formulation of asparaginase</a:t>
            </a:r>
          </a:p>
          <a:p>
            <a:pPr marL="514350" indent="-514350">
              <a:buFont typeface="+mj-lt"/>
              <a:buAutoNum type="alphaLcPeriod"/>
            </a:pPr>
            <a:r>
              <a:rPr lang="en-US" sz="2000" dirty="0">
                <a:solidFill>
                  <a:srgbClr val="7F7F7F"/>
                </a:solidFill>
                <a:ea typeface="Geneva"/>
              </a:rPr>
              <a:t>Individual risk stratification and patient informed decision given lack of clear evidence</a:t>
            </a:r>
          </a:p>
        </p:txBody>
      </p:sp>
      <p:sp>
        <p:nvSpPr>
          <p:cNvPr id="5" name="Rectangle 4">
            <a:extLst>
              <a:ext uri="{FF2B5EF4-FFF2-40B4-BE49-F238E27FC236}">
                <a16:creationId xmlns:a16="http://schemas.microsoft.com/office/drawing/2014/main" id="{AF869FA2-3FE0-564E-B78C-098372077C29}"/>
              </a:ext>
            </a:extLst>
          </p:cNvPr>
          <p:cNvSpPr/>
          <p:nvPr/>
        </p:nvSpPr>
        <p:spPr>
          <a:xfrm>
            <a:off x="331827" y="6056071"/>
            <a:ext cx="9379478" cy="495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6875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25406-A0E2-FE1A-01A6-86284C223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5EEC6-10EE-C58C-45B4-19A71E347CD3}"/>
              </a:ext>
            </a:extLst>
          </p:cNvPr>
          <p:cNvSpPr>
            <a:spLocks noGrp="1"/>
          </p:cNvSpPr>
          <p:nvPr>
            <p:ph type="title"/>
          </p:nvPr>
        </p:nvSpPr>
        <p:spPr/>
        <p:txBody>
          <a:bodyPr lIns="0" tIns="0"/>
          <a:lstStyle/>
          <a:p>
            <a:r>
              <a:rPr lang="en-US"/>
              <a:t>Recommendation</a:t>
            </a:r>
          </a:p>
        </p:txBody>
      </p:sp>
      <p:sp>
        <p:nvSpPr>
          <p:cNvPr id="6" name="TextBox 5">
            <a:extLst>
              <a:ext uri="{FF2B5EF4-FFF2-40B4-BE49-F238E27FC236}">
                <a16:creationId xmlns:a16="http://schemas.microsoft.com/office/drawing/2014/main" id="{54569B45-5352-40C8-3196-CFE98C157AC7}"/>
              </a:ext>
            </a:extLst>
          </p:cNvPr>
          <p:cNvSpPr txBox="1"/>
          <p:nvPr/>
        </p:nvSpPr>
        <p:spPr>
          <a:xfrm>
            <a:off x="419100" y="3951914"/>
            <a:ext cx="10972800" cy="24622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200" dirty="0">
                <a:solidFill>
                  <a:srgbClr val="7F7F7F"/>
                </a:solidFill>
              </a:rPr>
              <a:t>Insufficient evidence to guide resumption of asparaginase following non-hypersensitivity complications</a:t>
            </a:r>
            <a:endParaRPr lang="en-US" sz="2200" dirty="0">
              <a:solidFill>
                <a:srgbClr val="7F7F7F"/>
              </a:solidFill>
              <a:ea typeface="Calibri"/>
              <a:cs typeface="Calibri"/>
            </a:endParaRPr>
          </a:p>
          <a:p>
            <a:pPr marL="285750" indent="-285750">
              <a:buFont typeface="Arial" panose="020B0604020202020204" pitchFamily="34" charset="0"/>
              <a:buChar char="•"/>
            </a:pPr>
            <a:endParaRPr lang="en-US" sz="2200" dirty="0">
              <a:solidFill>
                <a:srgbClr val="7F7F7F"/>
              </a:solidFill>
              <a:ea typeface="Calibri"/>
              <a:cs typeface="Calibri"/>
            </a:endParaRPr>
          </a:p>
          <a:p>
            <a:pPr marL="285750" indent="-285750">
              <a:buFont typeface="Arial" panose="020B0604020202020204" pitchFamily="34" charset="0"/>
              <a:buChar char="•"/>
            </a:pPr>
            <a:r>
              <a:rPr lang="en-US" sz="2200" dirty="0">
                <a:solidFill>
                  <a:srgbClr val="7F7F7F"/>
                </a:solidFill>
              </a:rPr>
              <a:t>Decision for continuation/resumption of asparaginase of must be individualized based on:</a:t>
            </a:r>
            <a:endParaRPr lang="en-US" sz="2200" dirty="0">
              <a:solidFill>
                <a:srgbClr val="7F7F7F"/>
              </a:solidFill>
              <a:ea typeface="Calibri"/>
              <a:cs typeface="Calibri"/>
            </a:endParaRPr>
          </a:p>
          <a:p>
            <a:pPr marL="742950" lvl="1" indent="-285750">
              <a:buFont typeface="Arial" panose="020B0604020202020204" pitchFamily="34" charset="0"/>
              <a:buChar char="•"/>
            </a:pPr>
            <a:r>
              <a:rPr lang="en-US" sz="2200" dirty="0">
                <a:solidFill>
                  <a:srgbClr val="7F7F7F"/>
                </a:solidFill>
              </a:rPr>
              <a:t>severity of toxicity</a:t>
            </a:r>
            <a:endParaRPr lang="en-US" sz="2200" dirty="0">
              <a:solidFill>
                <a:srgbClr val="7F7F7F"/>
              </a:solidFill>
              <a:ea typeface="Calibri"/>
              <a:cs typeface="Calibri"/>
            </a:endParaRPr>
          </a:p>
          <a:p>
            <a:pPr marL="742950" lvl="1" indent="-285750">
              <a:buFont typeface="Arial" panose="020B0604020202020204" pitchFamily="34" charset="0"/>
              <a:buChar char="•"/>
            </a:pPr>
            <a:r>
              <a:rPr lang="en-US" sz="2200" dirty="0">
                <a:solidFill>
                  <a:srgbClr val="7F7F7F"/>
                </a:solidFill>
              </a:rPr>
              <a:t>risk-benefit assessment, and</a:t>
            </a:r>
            <a:endParaRPr lang="en-US" sz="2200" dirty="0">
              <a:solidFill>
                <a:srgbClr val="7F7F7F"/>
              </a:solidFill>
              <a:ea typeface="Calibri"/>
              <a:cs typeface="Calibri"/>
            </a:endParaRPr>
          </a:p>
          <a:p>
            <a:pPr marL="742950" lvl="1" indent="-285750">
              <a:buFont typeface="Arial" panose="020B0604020202020204" pitchFamily="34" charset="0"/>
              <a:buChar char="•"/>
            </a:pPr>
            <a:r>
              <a:rPr lang="en-US" sz="2200" dirty="0">
                <a:solidFill>
                  <a:srgbClr val="7F7F7F"/>
                </a:solidFill>
              </a:rPr>
              <a:t>alternate therapy options</a:t>
            </a:r>
            <a:endParaRPr lang="en-US" sz="2200" dirty="0">
              <a:solidFill>
                <a:srgbClr val="7F7F7F"/>
              </a:solidFill>
              <a:ea typeface="Calibri"/>
              <a:cs typeface="Calibri"/>
            </a:endParaRPr>
          </a:p>
        </p:txBody>
      </p:sp>
      <p:graphicFrame>
        <p:nvGraphicFramePr>
          <p:cNvPr id="7" name="Table 6">
            <a:extLst>
              <a:ext uri="{FF2B5EF4-FFF2-40B4-BE49-F238E27FC236}">
                <a16:creationId xmlns:a16="http://schemas.microsoft.com/office/drawing/2014/main" id="{8FBC24CE-929A-CB1E-5037-8EBE4FC32CBE}"/>
              </a:ext>
            </a:extLst>
          </p:cNvPr>
          <p:cNvGraphicFramePr>
            <a:graphicFrameLocks noGrp="1"/>
          </p:cNvGraphicFramePr>
          <p:nvPr/>
        </p:nvGraphicFramePr>
        <p:xfrm>
          <a:off x="407670" y="1844040"/>
          <a:ext cx="10791460" cy="1981200"/>
        </p:xfrm>
        <a:graphic>
          <a:graphicData uri="http://schemas.openxmlformats.org/drawingml/2006/table">
            <a:tbl>
              <a:tblPr firstRow="1" bandRow="1">
                <a:tableStyleId>{F5AB1C69-6EDB-4FF4-983F-18BD219EF322}</a:tableStyleId>
              </a:tblPr>
              <a:tblGrid>
                <a:gridCol w="7082521">
                  <a:extLst>
                    <a:ext uri="{9D8B030D-6E8A-4147-A177-3AD203B41FA5}">
                      <a16:colId xmlns:a16="http://schemas.microsoft.com/office/drawing/2014/main" val="3322778679"/>
                    </a:ext>
                  </a:extLst>
                </a:gridCol>
                <a:gridCol w="1331731">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b="1" i="1">
                          <a:solidFill>
                            <a:schemeClr val="tx1"/>
                          </a:solidFill>
                        </a:rPr>
                        <a:t>No recommendation</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2000"/>
                        <a:t>For non-hypersensitivity asparaginase related toxicity there was </a:t>
                      </a:r>
                      <a:r>
                        <a:rPr lang="en-US" sz="2000" b="0" u="none"/>
                        <a:t>insufficient evidence to make a formal recommendation on the optimal strategy for resumption of asparaginase therapy</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800" b="0" i="0" u="none">
                        <a:solidFill>
                          <a:schemeClr val="tx1"/>
                        </a:solidFill>
                      </a:endParaRPr>
                    </a:p>
                  </a:txBody>
                  <a:tcPr/>
                </a:tc>
                <a:tc>
                  <a:txBody>
                    <a:bodyPr/>
                    <a:lstStyle/>
                    <a:p>
                      <a:pPr algn="ctr"/>
                      <a:r>
                        <a:rPr lang="en-US" sz="1800"/>
                        <a:t>NA</a:t>
                      </a:r>
                    </a:p>
                  </a:txBody>
                  <a:tcPr/>
                </a:tc>
                <a:tc>
                  <a:txBody>
                    <a:bodyPr/>
                    <a:lstStyle/>
                    <a:p>
                      <a:pPr algn="ctr"/>
                      <a:r>
                        <a:rPr lang="en-US" sz="1800"/>
                        <a:t>NA</a:t>
                      </a:r>
                    </a:p>
                  </a:txBody>
                  <a:tcPr/>
                </a:tc>
                <a:extLst>
                  <a:ext uri="{0D108BD9-81ED-4DB2-BD59-A6C34878D82A}">
                    <a16:rowId xmlns:a16="http://schemas.microsoft.com/office/drawing/2014/main" val="311393703"/>
                  </a:ext>
                </a:extLst>
              </a:tr>
            </a:tbl>
          </a:graphicData>
        </a:graphic>
      </p:graphicFrame>
    </p:spTree>
    <p:extLst>
      <p:ext uri="{BB962C8B-B14F-4D97-AF65-F5344CB8AC3E}">
        <p14:creationId xmlns:p14="http://schemas.microsoft.com/office/powerpoint/2010/main" val="656635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20A0-3E68-01B3-0917-3E23CEFDE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8FA28-C0D3-8A68-AD5E-D4AB0B549E52}"/>
              </a:ext>
            </a:extLst>
          </p:cNvPr>
          <p:cNvSpPr>
            <a:spLocks noGrp="1"/>
          </p:cNvSpPr>
          <p:nvPr>
            <p:ph type="title"/>
          </p:nvPr>
        </p:nvSpPr>
        <p:spPr/>
        <p:txBody>
          <a:bodyPr lIns="0" tIns="0" rIns="0" bIns="0" anchor="t"/>
          <a:lstStyle/>
          <a:p>
            <a:r>
              <a:rPr lang="en-US" sz="2650">
                <a:ea typeface="Geneva"/>
              </a:rPr>
              <a:t>Case 2 continued: Alternate </a:t>
            </a:r>
            <a:r>
              <a:rPr lang="en-US" sz="2650" err="1">
                <a:ea typeface="Geneva"/>
              </a:rPr>
              <a:t>asaparaginase</a:t>
            </a:r>
            <a:r>
              <a:rPr lang="en-US" sz="2650">
                <a:ea typeface="Geneva"/>
              </a:rPr>
              <a:t> formulations</a:t>
            </a:r>
            <a:endParaRPr lang="en-US"/>
          </a:p>
        </p:txBody>
      </p:sp>
      <p:sp>
        <p:nvSpPr>
          <p:cNvPr id="3" name="Content Placeholder 2">
            <a:extLst>
              <a:ext uri="{FF2B5EF4-FFF2-40B4-BE49-F238E27FC236}">
                <a16:creationId xmlns:a16="http://schemas.microsoft.com/office/drawing/2014/main" id="{4A04BA36-6344-1292-E2C9-85DA89D9CE3E}"/>
              </a:ext>
            </a:extLst>
          </p:cNvPr>
          <p:cNvSpPr>
            <a:spLocks noGrp="1"/>
          </p:cNvSpPr>
          <p:nvPr>
            <p:ph idx="1"/>
          </p:nvPr>
        </p:nvSpPr>
        <p:spPr>
          <a:xfrm>
            <a:off x="419100" y="1993679"/>
            <a:ext cx="11366937" cy="3902074"/>
          </a:xfrm>
        </p:spPr>
        <p:txBody>
          <a:bodyPr lIns="0" tIns="0" rIns="0" bIns="0" anchor="t"/>
          <a:lstStyle/>
          <a:p>
            <a:pPr marL="0" indent="0">
              <a:buNone/>
            </a:pPr>
            <a:r>
              <a:rPr lang="en-US" sz="2650" dirty="0">
                <a:solidFill>
                  <a:srgbClr val="7F7F7F"/>
                </a:solidFill>
                <a:ea typeface="Geneva"/>
              </a:rPr>
              <a:t>Two minutes into the fourth PEG-asparaginase dose, the patient develops  hives, coughing, and vomits. He improves after one dose of sub-cutaneous epinephrine.</a:t>
            </a:r>
          </a:p>
        </p:txBody>
      </p:sp>
      <p:sp>
        <p:nvSpPr>
          <p:cNvPr id="4" name="Content Placeholder 2">
            <a:extLst>
              <a:ext uri="{FF2B5EF4-FFF2-40B4-BE49-F238E27FC236}">
                <a16:creationId xmlns:a16="http://schemas.microsoft.com/office/drawing/2014/main" id="{1CFCB0BB-4912-D911-2A61-520DE2C97CEE}"/>
              </a:ext>
            </a:extLst>
          </p:cNvPr>
          <p:cNvSpPr txBox="1">
            <a:spLocks/>
          </p:cNvSpPr>
          <p:nvPr/>
        </p:nvSpPr>
        <p:spPr>
          <a:xfrm>
            <a:off x="419100" y="2978510"/>
            <a:ext cx="12128937" cy="2271645"/>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650" b="1" dirty="0">
                <a:solidFill>
                  <a:srgbClr val="7F7F7F"/>
                </a:solidFill>
                <a:ea typeface="Geneva"/>
              </a:rPr>
              <a:t>What is the appropriate next step in the patient’s management with regard to PEG-asparaginase?</a:t>
            </a:r>
          </a:p>
          <a:p>
            <a:pPr marL="514350" indent="-514350">
              <a:buFont typeface="+mj-lt"/>
              <a:buAutoNum type="alphaLcPeriod"/>
            </a:pPr>
            <a:r>
              <a:rPr lang="en-US" sz="2650" dirty="0">
                <a:solidFill>
                  <a:srgbClr val="7F7F7F"/>
                </a:solidFill>
                <a:ea typeface="Geneva"/>
              </a:rPr>
              <a:t> Permanently discontinue asparaginase</a:t>
            </a:r>
          </a:p>
          <a:p>
            <a:pPr marL="514350" indent="-514350">
              <a:buFont typeface="+mj-lt"/>
              <a:buAutoNum type="alphaLcPeriod"/>
            </a:pPr>
            <a:r>
              <a:rPr lang="en-US" sz="2650" dirty="0">
                <a:solidFill>
                  <a:srgbClr val="7F7F7F"/>
                </a:solidFill>
                <a:ea typeface="Geneva"/>
              </a:rPr>
              <a:t> Hold PEG-asparaginase for one dose and rechallenge with a desensitization protocol</a:t>
            </a:r>
          </a:p>
          <a:p>
            <a:pPr marL="514350" indent="-514350">
              <a:buFont typeface="+mj-lt"/>
              <a:buAutoNum type="alphaLcPeriod"/>
            </a:pPr>
            <a:r>
              <a:rPr lang="en-US" sz="2650" dirty="0">
                <a:solidFill>
                  <a:srgbClr val="7F7F7F"/>
                </a:solidFill>
                <a:ea typeface="Geneva"/>
              </a:rPr>
              <a:t>Continue PEG-asparaginase at a reduced dose</a:t>
            </a:r>
          </a:p>
          <a:p>
            <a:pPr marL="514350" indent="-514350">
              <a:buFont typeface="+mj-lt"/>
              <a:buAutoNum type="alphaLcPeriod"/>
            </a:pPr>
            <a:r>
              <a:rPr lang="en-US" sz="2650" dirty="0">
                <a:solidFill>
                  <a:srgbClr val="7F7F7F"/>
                </a:solidFill>
                <a:ea typeface="Geneva"/>
              </a:rPr>
              <a:t> Switch to an </a:t>
            </a:r>
            <a:r>
              <a:rPr lang="en-US" sz="2650" err="1">
                <a:solidFill>
                  <a:srgbClr val="7F7F7F"/>
                </a:solidFill>
                <a:ea typeface="Geneva"/>
              </a:rPr>
              <a:t>erwinia</a:t>
            </a:r>
            <a:r>
              <a:rPr lang="en-US" sz="2650" dirty="0">
                <a:solidFill>
                  <a:srgbClr val="7F7F7F"/>
                </a:solidFill>
                <a:ea typeface="Geneva"/>
              </a:rPr>
              <a:t> asparaginase formulation</a:t>
            </a:r>
          </a:p>
          <a:p>
            <a:pPr marL="514350" indent="-514350">
              <a:buAutoNum type="alphaLcPeriod"/>
            </a:pPr>
            <a:r>
              <a:rPr lang="en-US" sz="2650" dirty="0">
                <a:solidFill>
                  <a:srgbClr val="7F7F7F"/>
                </a:solidFill>
                <a:ea typeface="Geneva"/>
              </a:rPr>
              <a:t>Individual risk stratification and patient informed decision given lack of clear evidence</a:t>
            </a:r>
            <a:endParaRPr lang="en-US" sz="2650">
              <a:solidFill>
                <a:srgbClr val="7F7F7F"/>
              </a:solidFill>
            </a:endParaRPr>
          </a:p>
        </p:txBody>
      </p:sp>
      <p:sp>
        <p:nvSpPr>
          <p:cNvPr id="5" name="Rectangle 4">
            <a:extLst>
              <a:ext uri="{FF2B5EF4-FFF2-40B4-BE49-F238E27FC236}">
                <a16:creationId xmlns:a16="http://schemas.microsoft.com/office/drawing/2014/main" id="{5AFEFE91-D960-77A7-0550-C789946EFDDA}"/>
              </a:ext>
            </a:extLst>
          </p:cNvPr>
          <p:cNvSpPr/>
          <p:nvPr/>
        </p:nvSpPr>
        <p:spPr>
          <a:xfrm>
            <a:off x="205703" y="5350016"/>
            <a:ext cx="9248099" cy="389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41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24C3CB-597C-8842-82F7-4EFDE00609AE}"/>
              </a:ext>
            </a:extLst>
          </p:cNvPr>
          <p:cNvSpPr>
            <a:spLocks noGrp="1"/>
          </p:cNvSpPr>
          <p:nvPr>
            <p:ph type="title"/>
          </p:nvPr>
        </p:nvSpPr>
        <p:spPr>
          <a:xfrm>
            <a:off x="702128" y="1381955"/>
            <a:ext cx="10972800" cy="425073"/>
          </a:xfrm>
        </p:spPr>
        <p:txBody>
          <a:bodyPr lIns="0" tIns="0" rIns="0" bIns="0" anchor="t"/>
          <a:lstStyle/>
          <a:p>
            <a:r>
              <a:rPr lang="en-CA" sz="2800" dirty="0">
                <a:ea typeface="Geneva"/>
              </a:rPr>
              <a:t>How were these guidelines generated?</a:t>
            </a:r>
          </a:p>
        </p:txBody>
      </p:sp>
      <p:sp>
        <p:nvSpPr>
          <p:cNvPr id="3" name="TextBox 4">
            <a:extLst>
              <a:ext uri="{FF2B5EF4-FFF2-40B4-BE49-F238E27FC236}">
                <a16:creationId xmlns:a16="http://schemas.microsoft.com/office/drawing/2014/main" id="{F1FDBB2D-29F3-9F53-4090-DB47C3043CCB}"/>
              </a:ext>
            </a:extLst>
          </p:cNvPr>
          <p:cNvSpPr txBox="1"/>
          <p:nvPr/>
        </p:nvSpPr>
        <p:spPr>
          <a:xfrm>
            <a:off x="1136539" y="5748822"/>
            <a:ext cx="10091758"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solidFill>
                  <a:srgbClr val="7F7F7F"/>
                </a:solidFill>
                <a:latin typeface="Arial"/>
                <a:cs typeface="Arial"/>
              </a:rPr>
              <a:t>ASH guidelines are reviewed annually by expert work groups convened by ASH. Resources, such as this slide set, derived from guidelines that require updating are removed from the ASH website. </a:t>
            </a:r>
            <a:endParaRPr lang="en-US" sz="1600" i="1" dirty="0">
              <a:solidFill>
                <a:srgbClr val="7F7F7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4FC372A-5DF7-B6D0-9ECB-70B05F4A25D7}"/>
              </a:ext>
            </a:extLst>
          </p:cNvPr>
          <p:cNvSpPr txBox="1"/>
          <p:nvPr/>
        </p:nvSpPr>
        <p:spPr>
          <a:xfrm>
            <a:off x="1044819" y="2032236"/>
            <a:ext cx="2459736" cy="3408416"/>
          </a:xfrm>
          <a:prstGeom prst="rect">
            <a:avLst/>
          </a:prstGeom>
          <a:solidFill>
            <a:srgbClr val="BEE0E4"/>
          </a:solidFill>
        </p:spPr>
        <p:txBody>
          <a:bodyPr wrap="square" rtlCol="0">
            <a:noAutofit/>
          </a:bodyPr>
          <a:lstStyle/>
          <a:p>
            <a:r>
              <a:rPr lang="en-CA" sz="2000" b="1">
                <a:solidFill>
                  <a:srgbClr val="E53E31"/>
                </a:solidFill>
              </a:rPr>
              <a:t>PANEL FORMATION</a:t>
            </a:r>
          </a:p>
          <a:p>
            <a:r>
              <a:rPr lang="en-CA" sz="1600">
                <a:solidFill>
                  <a:schemeClr val="tx1">
                    <a:lumMod val="50000"/>
                    <a:lumOff val="50000"/>
                  </a:schemeClr>
                </a:solidFill>
              </a:rPr>
              <a:t>Each guideline panel was formed following these key criteria:</a:t>
            </a:r>
          </a:p>
          <a:p>
            <a:pPr marL="285750" indent="-285750">
              <a:buFont typeface="Arial" panose="020B0604020202020204" pitchFamily="34" charset="0"/>
              <a:buChar char="•"/>
            </a:pPr>
            <a:r>
              <a:rPr lang="en-CA" sz="160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sz="1600">
                <a:solidFill>
                  <a:schemeClr val="tx1">
                    <a:lumMod val="50000"/>
                    <a:lumOff val="50000"/>
                  </a:schemeClr>
                </a:solidFill>
              </a:rPr>
              <a:t>Close attention to minimization and management of conflicts of interest</a:t>
            </a:r>
          </a:p>
        </p:txBody>
      </p:sp>
      <p:sp>
        <p:nvSpPr>
          <p:cNvPr id="4" name="TextBox 3">
            <a:extLst>
              <a:ext uri="{FF2B5EF4-FFF2-40B4-BE49-F238E27FC236}">
                <a16:creationId xmlns:a16="http://schemas.microsoft.com/office/drawing/2014/main" id="{3734BC01-FEB0-D9F9-6574-4714558D60A7}"/>
              </a:ext>
            </a:extLst>
          </p:cNvPr>
          <p:cNvSpPr txBox="1"/>
          <p:nvPr/>
        </p:nvSpPr>
        <p:spPr>
          <a:xfrm>
            <a:off x="3673934" y="2032237"/>
            <a:ext cx="2459736" cy="1766878"/>
          </a:xfrm>
          <a:prstGeom prst="rect">
            <a:avLst/>
          </a:prstGeom>
          <a:solidFill>
            <a:srgbClr val="FED9B0"/>
          </a:solidFill>
        </p:spPr>
        <p:txBody>
          <a:bodyPr wrap="square" rtlCol="0">
            <a:noAutofit/>
          </a:bodyPr>
          <a:lstStyle/>
          <a:p>
            <a:r>
              <a:rPr lang="en-CA" sz="2000" b="1">
                <a:solidFill>
                  <a:srgbClr val="E53E31"/>
                </a:solidFill>
              </a:rPr>
              <a:t>CLINICAL QUESTIONS</a:t>
            </a:r>
          </a:p>
          <a:p>
            <a:r>
              <a:rPr lang="en-CA" sz="1600">
                <a:solidFill>
                  <a:schemeClr val="tx1">
                    <a:lumMod val="50000"/>
                    <a:lumOff val="50000"/>
                  </a:schemeClr>
                </a:solidFill>
              </a:rPr>
              <a:t>11 </a:t>
            </a:r>
            <a:r>
              <a:rPr lang="en-CA" sz="1600" b="1">
                <a:solidFill>
                  <a:schemeClr val="tx1">
                    <a:lumMod val="50000"/>
                    <a:lumOff val="50000"/>
                  </a:schemeClr>
                </a:solidFill>
              </a:rPr>
              <a:t>clinically-relevant questions </a:t>
            </a:r>
            <a:r>
              <a:rPr lang="en-CA" sz="1600">
                <a:solidFill>
                  <a:schemeClr val="tx1">
                    <a:lumMod val="50000"/>
                    <a:lumOff val="50000"/>
                  </a:schemeClr>
                </a:solidFill>
              </a:rPr>
              <a:t>generated in </a:t>
            </a:r>
            <a:r>
              <a:rPr lang="en-CA" sz="1600" b="1">
                <a:solidFill>
                  <a:schemeClr val="tx1">
                    <a:lumMod val="50000"/>
                    <a:lumOff val="50000"/>
                  </a:schemeClr>
                </a:solidFill>
              </a:rPr>
              <a:t>PICO format</a:t>
            </a:r>
            <a:r>
              <a:rPr lang="en-CA" sz="1600">
                <a:solidFill>
                  <a:schemeClr val="tx1">
                    <a:lumMod val="50000"/>
                    <a:lumOff val="50000"/>
                  </a:schemeClr>
                </a:solidFill>
              </a:rPr>
              <a:t> (population, intervention, comparison, outcome)</a:t>
            </a:r>
          </a:p>
        </p:txBody>
      </p:sp>
      <p:sp>
        <p:nvSpPr>
          <p:cNvPr id="5" name="TextBox 4">
            <a:extLst>
              <a:ext uri="{FF2B5EF4-FFF2-40B4-BE49-F238E27FC236}">
                <a16:creationId xmlns:a16="http://schemas.microsoft.com/office/drawing/2014/main" id="{59D29D68-4ECF-4393-AEFD-04B5A5992E5F}"/>
              </a:ext>
            </a:extLst>
          </p:cNvPr>
          <p:cNvSpPr txBox="1"/>
          <p:nvPr/>
        </p:nvSpPr>
        <p:spPr>
          <a:xfrm>
            <a:off x="6303049" y="2032235"/>
            <a:ext cx="2459736" cy="3408417"/>
          </a:xfrm>
          <a:prstGeom prst="rect">
            <a:avLst/>
          </a:prstGeom>
          <a:solidFill>
            <a:srgbClr val="C9D7AF"/>
          </a:solidFill>
        </p:spPr>
        <p:txBody>
          <a:bodyPr wrap="square" rtlCol="0">
            <a:noAutofit/>
          </a:bodyPr>
          <a:lstStyle/>
          <a:p>
            <a:r>
              <a:rPr lang="en-CA" sz="2000" b="1">
                <a:solidFill>
                  <a:srgbClr val="E53E31"/>
                </a:solidFill>
              </a:rPr>
              <a:t>EVIDENCE SYNTHESIS</a:t>
            </a:r>
          </a:p>
          <a:p>
            <a:r>
              <a:rPr lang="en-CA" sz="160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sz="1600">
                <a:solidFill>
                  <a:schemeClr val="tx1">
                    <a:lumMod val="50000"/>
                    <a:lumOff val="50000"/>
                  </a:schemeClr>
                </a:solidFill>
              </a:rPr>
              <a:t>Resource use</a:t>
            </a:r>
          </a:p>
          <a:p>
            <a:pPr marL="342900" indent="-342900">
              <a:buFont typeface="Arial" panose="020B0604020202020204" pitchFamily="34" charset="0"/>
              <a:buChar char="•"/>
            </a:pPr>
            <a:r>
              <a:rPr lang="en-CA" sz="1600">
                <a:solidFill>
                  <a:schemeClr val="tx1">
                    <a:lumMod val="50000"/>
                    <a:lumOff val="50000"/>
                  </a:schemeClr>
                </a:solidFill>
              </a:rPr>
              <a:t>Feasibility</a:t>
            </a:r>
          </a:p>
          <a:p>
            <a:pPr marL="342900" indent="-342900">
              <a:buFont typeface="Arial" panose="020B0604020202020204" pitchFamily="34" charset="0"/>
              <a:buChar char="•"/>
            </a:pPr>
            <a:r>
              <a:rPr lang="en-CA" sz="1600">
                <a:solidFill>
                  <a:schemeClr val="tx1">
                    <a:lumMod val="50000"/>
                    <a:lumOff val="50000"/>
                  </a:schemeClr>
                </a:solidFill>
              </a:rPr>
              <a:t>Acceptability</a:t>
            </a:r>
          </a:p>
          <a:p>
            <a:pPr marL="342900" indent="-342900">
              <a:buFont typeface="Arial" panose="020B0604020202020204" pitchFamily="34" charset="0"/>
              <a:buChar char="•"/>
            </a:pPr>
            <a:r>
              <a:rPr lang="en-CA" sz="1600">
                <a:solidFill>
                  <a:schemeClr val="tx1">
                    <a:lumMod val="50000"/>
                    <a:lumOff val="50000"/>
                  </a:schemeClr>
                </a:solidFill>
              </a:rPr>
              <a:t>Equity</a:t>
            </a:r>
          </a:p>
          <a:p>
            <a:pPr marL="342900" indent="-342900">
              <a:buFont typeface="Arial" panose="020B0604020202020204" pitchFamily="34" charset="0"/>
              <a:buChar char="•"/>
            </a:pPr>
            <a:r>
              <a:rPr lang="en-CA" sz="1600">
                <a:solidFill>
                  <a:schemeClr val="tx1">
                    <a:lumMod val="50000"/>
                    <a:lumOff val="50000"/>
                  </a:schemeClr>
                </a:solidFill>
              </a:rPr>
              <a:t>Patient values and preferences</a:t>
            </a:r>
            <a:endParaRPr lang="en-CA">
              <a:solidFill>
                <a:schemeClr val="tx1">
                  <a:lumMod val="50000"/>
                  <a:lumOff val="50000"/>
                </a:schemeClr>
              </a:solidFill>
            </a:endParaRPr>
          </a:p>
        </p:txBody>
      </p:sp>
      <p:sp>
        <p:nvSpPr>
          <p:cNvPr id="6" name="TextBox 5">
            <a:extLst>
              <a:ext uri="{FF2B5EF4-FFF2-40B4-BE49-F238E27FC236}">
                <a16:creationId xmlns:a16="http://schemas.microsoft.com/office/drawing/2014/main" id="{E13FBAF1-AE4A-A927-85E9-838205E28C4C}"/>
              </a:ext>
            </a:extLst>
          </p:cNvPr>
          <p:cNvSpPr txBox="1"/>
          <p:nvPr/>
        </p:nvSpPr>
        <p:spPr>
          <a:xfrm>
            <a:off x="3673934" y="3840214"/>
            <a:ext cx="2459736" cy="1600438"/>
          </a:xfrm>
          <a:prstGeom prst="rect">
            <a:avLst/>
          </a:prstGeom>
          <a:solidFill>
            <a:srgbClr val="FED9B0"/>
          </a:solidFill>
          <a:ln w="28575">
            <a:noFill/>
          </a:ln>
        </p:spPr>
        <p:txBody>
          <a:bodyPr wrap="square" rtlCol="0">
            <a:spAutoFit/>
          </a:bodyPr>
          <a:lstStyle/>
          <a:p>
            <a:r>
              <a:rPr lang="en-CA" sz="1400" b="1">
                <a:solidFill>
                  <a:schemeClr val="tx1">
                    <a:lumMod val="50000"/>
                    <a:lumOff val="50000"/>
                  </a:schemeClr>
                </a:solidFill>
              </a:rPr>
              <a:t>Example: PICO question</a:t>
            </a:r>
            <a:endParaRPr lang="en-CA" sz="1400">
              <a:solidFill>
                <a:schemeClr val="tx1">
                  <a:lumMod val="50000"/>
                  <a:lumOff val="50000"/>
                </a:schemeClr>
              </a:solidFill>
            </a:endParaRPr>
          </a:p>
          <a:p>
            <a:r>
              <a:rPr lang="en-CA" sz="1400" i="1">
                <a:solidFill>
                  <a:schemeClr val="tx1">
                    <a:lumMod val="50000"/>
                    <a:lumOff val="50000"/>
                  </a:schemeClr>
                </a:solidFill>
              </a:rPr>
              <a:t>For AYA with ALL receiving frontline therapy, what are the comparative benefits and harms of asparaginase vs. non-asparaginase-containing regimens?</a:t>
            </a:r>
            <a:endParaRPr lang="en-CA" sz="1400" i="1">
              <a:solidFill>
                <a:schemeClr val="tx1">
                  <a:lumMod val="50000"/>
                  <a:lumOff val="50000"/>
                </a:schemeClr>
              </a:solidFill>
              <a:highlight>
                <a:srgbClr val="FFFF00"/>
              </a:highlight>
            </a:endParaRPr>
          </a:p>
        </p:txBody>
      </p:sp>
      <p:sp>
        <p:nvSpPr>
          <p:cNvPr id="7" name="Rectangle 6">
            <a:extLst>
              <a:ext uri="{FF2B5EF4-FFF2-40B4-BE49-F238E27FC236}">
                <a16:creationId xmlns:a16="http://schemas.microsoft.com/office/drawing/2014/main" id="{87997CA0-6555-34B3-0EE2-34D624A07953}"/>
              </a:ext>
            </a:extLst>
          </p:cNvPr>
          <p:cNvSpPr/>
          <p:nvPr/>
        </p:nvSpPr>
        <p:spPr>
          <a:xfrm>
            <a:off x="8932164" y="2032236"/>
            <a:ext cx="2459736" cy="3408416"/>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sz="1600" b="1">
                <a:solidFill>
                  <a:schemeClr val="tx1">
                    <a:lumMod val="50000"/>
                    <a:lumOff val="50000"/>
                  </a:schemeClr>
                </a:solidFill>
              </a:rPr>
              <a:t>Recommendations made </a:t>
            </a:r>
            <a:r>
              <a:rPr lang="en-CA" sz="160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12226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2C0E-8303-D10F-B1A1-09CCE61CE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78A5B-DA2B-1C15-E432-6138206BE708}"/>
              </a:ext>
            </a:extLst>
          </p:cNvPr>
          <p:cNvSpPr>
            <a:spLocks noGrp="1"/>
          </p:cNvSpPr>
          <p:nvPr>
            <p:ph type="title"/>
          </p:nvPr>
        </p:nvSpPr>
        <p:spPr/>
        <p:txBody>
          <a:bodyPr lIns="0" tIns="0"/>
          <a:lstStyle/>
          <a:p>
            <a:r>
              <a:rPr lang="en-US"/>
              <a:t>Recommendation</a:t>
            </a:r>
          </a:p>
        </p:txBody>
      </p:sp>
      <p:graphicFrame>
        <p:nvGraphicFramePr>
          <p:cNvPr id="4" name="Table 3">
            <a:extLst>
              <a:ext uri="{FF2B5EF4-FFF2-40B4-BE49-F238E27FC236}">
                <a16:creationId xmlns:a16="http://schemas.microsoft.com/office/drawing/2014/main" id="{2DB8966C-C956-BD2A-8CDB-ED86D63ADE07}"/>
              </a:ext>
            </a:extLst>
          </p:cNvPr>
          <p:cNvGraphicFramePr>
            <a:graphicFrameLocks noGrp="1"/>
          </p:cNvGraphicFramePr>
          <p:nvPr>
            <p:extLst>
              <p:ext uri="{D42A27DB-BD31-4B8C-83A1-F6EECF244321}">
                <p14:modId xmlns:p14="http://schemas.microsoft.com/office/powerpoint/2010/main" val="2847149917"/>
              </p:ext>
            </p:extLst>
          </p:nvPr>
        </p:nvGraphicFramePr>
        <p:xfrm>
          <a:off x="445376" y="1843901"/>
          <a:ext cx="10791460" cy="1584960"/>
        </p:xfrm>
        <a:graphic>
          <a:graphicData uri="http://schemas.openxmlformats.org/drawingml/2006/table">
            <a:tbl>
              <a:tblPr firstRow="1" bandRow="1">
                <a:tableStyleId>{F5AB1C69-6EDB-4FF4-983F-18BD219EF322}</a:tableStyleId>
              </a:tblPr>
              <a:tblGrid>
                <a:gridCol w="7082521">
                  <a:extLst>
                    <a:ext uri="{9D8B030D-6E8A-4147-A177-3AD203B41FA5}">
                      <a16:colId xmlns:a16="http://schemas.microsoft.com/office/drawing/2014/main" val="3322778679"/>
                    </a:ext>
                  </a:extLst>
                </a:gridCol>
                <a:gridCol w="1331731">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dirty="0"/>
                        <a:t>Recommendation</a:t>
                      </a:r>
                    </a:p>
                  </a:txBody>
                  <a:tcPr>
                    <a:solidFill>
                      <a:srgbClr val="E23D31"/>
                    </a:solidFill>
                  </a:tcPr>
                </a:tc>
                <a:tc>
                  <a:txBody>
                    <a:bodyPr/>
                    <a:lstStyle/>
                    <a:p>
                      <a:r>
                        <a:rPr lang="en-US" sz="2000" dirty="0"/>
                        <a:t>Strength</a:t>
                      </a:r>
                    </a:p>
                  </a:txBody>
                  <a:tcPr>
                    <a:solidFill>
                      <a:srgbClr val="E23D31"/>
                    </a:solidFill>
                  </a:tcPr>
                </a:tc>
                <a:tc>
                  <a:txBody>
                    <a:bodyPr/>
                    <a:lstStyle/>
                    <a:p>
                      <a:pPr algn="ctr"/>
                      <a:r>
                        <a:rPr lang="en-US" sz="2000" dirty="0"/>
                        <a:t>Evidence Certainty</a:t>
                      </a:r>
                    </a:p>
                  </a:txBody>
                  <a:tcPr>
                    <a:solidFill>
                      <a:srgbClr val="E23D31"/>
                    </a:solidFill>
                  </a:tcPr>
                </a:tc>
                <a:extLst>
                  <a:ext uri="{0D108BD9-81ED-4DB2-BD59-A6C34878D82A}">
                    <a16:rowId xmlns:a16="http://schemas.microsoft.com/office/drawing/2014/main" val="430282136"/>
                  </a:ext>
                </a:extLst>
              </a:tr>
              <a:tr h="915021">
                <a:tc>
                  <a:txBody>
                    <a:bodyPr/>
                    <a:lstStyle/>
                    <a:p>
                      <a:pPr marL="0" marR="0" lvl="0" indent="0" algn="l" rtl="0" eaLnBrk="1" fontAlgn="auto" latinLnBrk="0" hangingPunct="1">
                        <a:lnSpc>
                          <a:spcPct val="100000"/>
                        </a:lnSpc>
                        <a:spcBef>
                          <a:spcPts val="0"/>
                        </a:spcBef>
                        <a:spcAft>
                          <a:spcPts val="0"/>
                        </a:spcAft>
                        <a:buClrTx/>
                        <a:buSzTx/>
                        <a:buFontTx/>
                        <a:buNone/>
                      </a:pPr>
                      <a:r>
                        <a:rPr lang="en-US" sz="2400" b="1" i="1" u="none" dirty="0"/>
                        <a:t>Recommends </a:t>
                      </a:r>
                      <a:r>
                        <a:rPr lang="en-US" sz="2400" b="0" i="0" u="none" strike="noStrike" noProof="0" dirty="0">
                          <a:latin typeface="Calibri"/>
                        </a:rPr>
                        <a:t>that patients switch to an Erwinia-based asparaginase formulation over discontinuation of asparaginase therapy</a:t>
                      </a:r>
                      <a:endParaRPr lang="en-US" sz="2400"/>
                    </a:p>
                  </a:txBody>
                  <a:tcPr/>
                </a:tc>
                <a:tc>
                  <a:txBody>
                    <a:bodyPr/>
                    <a:lstStyle/>
                    <a:p>
                      <a:pPr algn="ctr"/>
                      <a:r>
                        <a:rPr lang="en-US" sz="2400" dirty="0"/>
                        <a:t>Strong</a:t>
                      </a:r>
                    </a:p>
                  </a:txBody>
                  <a:tcPr/>
                </a:tc>
                <a:tc>
                  <a:txBody>
                    <a:bodyPr/>
                    <a:lstStyle/>
                    <a:p>
                      <a:pPr algn="ctr"/>
                      <a:r>
                        <a:rPr lang="en-US" sz="2400" dirty="0"/>
                        <a:t>Very Low</a:t>
                      </a:r>
                    </a:p>
                  </a:txBody>
                  <a:tcPr/>
                </a:tc>
                <a:extLst>
                  <a:ext uri="{0D108BD9-81ED-4DB2-BD59-A6C34878D82A}">
                    <a16:rowId xmlns:a16="http://schemas.microsoft.com/office/drawing/2014/main" val="311393703"/>
                  </a:ext>
                </a:extLst>
              </a:tr>
            </a:tbl>
          </a:graphicData>
        </a:graphic>
      </p:graphicFrame>
      <p:sp>
        <p:nvSpPr>
          <p:cNvPr id="12" name="TextBox 11">
            <a:extLst>
              <a:ext uri="{FF2B5EF4-FFF2-40B4-BE49-F238E27FC236}">
                <a16:creationId xmlns:a16="http://schemas.microsoft.com/office/drawing/2014/main" id="{38E3BEEF-A974-9168-0F96-D025BFBAF5C0}"/>
              </a:ext>
            </a:extLst>
          </p:cNvPr>
          <p:cNvSpPr txBox="1"/>
          <p:nvPr/>
        </p:nvSpPr>
        <p:spPr>
          <a:xfrm>
            <a:off x="445376" y="3898959"/>
            <a:ext cx="10984624" cy="1785104"/>
          </a:xfrm>
          <a:prstGeom prst="rect">
            <a:avLst/>
          </a:prstGeom>
          <a:solidFill>
            <a:schemeClr val="bg2"/>
          </a:solidFill>
        </p:spPr>
        <p:txBody>
          <a:bodyPr wrap="square" lIns="91440" tIns="45720" rIns="91440" bIns="45720" anchor="t">
            <a:spAutoFit/>
          </a:bodyPr>
          <a:lstStyle/>
          <a:p>
            <a:pPr>
              <a:buFont typeface="Arial" panose="020B0604020202020204" pitchFamily="34" charset="0"/>
              <a:buChar char="•"/>
            </a:pPr>
            <a:r>
              <a:rPr lang="en-US" sz="2200" dirty="0">
                <a:ea typeface="+mn-lt"/>
                <a:cs typeface="+mn-lt"/>
              </a:rPr>
              <a:t>The panel was unable to provide a recommendation related to desensitization due to the lack of evidence comparing effects of desensitization versus alternative asparaginase products.</a:t>
            </a:r>
            <a:endParaRPr lang="en-US" sz="2200" dirty="0">
              <a:ea typeface="Calibri"/>
              <a:cs typeface="Calibri"/>
            </a:endParaRPr>
          </a:p>
          <a:p>
            <a:pPr>
              <a:buFont typeface="Arial" panose="020B0604020202020204" pitchFamily="34" charset="0"/>
              <a:buChar char="•"/>
            </a:pPr>
            <a:r>
              <a:rPr lang="en-US" sz="2200" dirty="0">
                <a:ea typeface="+mn-lt"/>
                <a:cs typeface="+mn-lt"/>
              </a:rPr>
              <a:t>The ASH guideline panel concluded that the benefits, such as improved survival and disease control, outweighed the drawbacks, including the high costs and resources for Erwinia-based treatments.</a:t>
            </a:r>
            <a:endParaRPr lang="en-US" sz="2200" dirty="0">
              <a:ea typeface="Calibri"/>
              <a:cs typeface="Calibri"/>
            </a:endParaRPr>
          </a:p>
        </p:txBody>
      </p:sp>
      <p:sp>
        <p:nvSpPr>
          <p:cNvPr id="18" name="Title 1">
            <a:extLst>
              <a:ext uri="{FF2B5EF4-FFF2-40B4-BE49-F238E27FC236}">
                <a16:creationId xmlns:a16="http://schemas.microsoft.com/office/drawing/2014/main" id="{1DB818FB-EA24-F71D-4073-90D537734B9B}"/>
              </a:ext>
            </a:extLst>
          </p:cNvPr>
          <p:cNvSpPr txBox="1">
            <a:spLocks/>
          </p:cNvSpPr>
          <p:nvPr/>
        </p:nvSpPr>
        <p:spPr>
          <a:xfrm>
            <a:off x="445376" y="3459545"/>
            <a:ext cx="10972800" cy="713539"/>
          </a:xfrm>
          <a:prstGeom prst="rect">
            <a:avLst/>
          </a:prstGeom>
        </p:spPr>
        <p:txBody>
          <a:bodyPr lIns="0" tIns="0" rIns="91440" bIns="45720" anchor="t"/>
          <a:lstStyle>
            <a:lvl1pPr algn="l" defTabSz="609585" rtl="0" eaLnBrk="0" fontAlgn="base" hangingPunct="0">
              <a:spcBef>
                <a:spcPct val="0"/>
              </a:spcBef>
              <a:spcAft>
                <a:spcPct val="0"/>
              </a:spcAft>
              <a:defRPr sz="2667"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sz="2650">
                <a:ea typeface="Geneva"/>
              </a:rPr>
              <a:t>Remarks</a:t>
            </a:r>
            <a:endParaRPr lang="en-US" sz="2650"/>
          </a:p>
        </p:txBody>
      </p:sp>
      <p:pic>
        <p:nvPicPr>
          <p:cNvPr id="3" name="Picture 2" descr="A green circle with a white tick in it&#10;&#10;Description automatically generated">
            <a:extLst>
              <a:ext uri="{FF2B5EF4-FFF2-40B4-BE49-F238E27FC236}">
                <a16:creationId xmlns:a16="http://schemas.microsoft.com/office/drawing/2014/main" id="{371A74A6-ECA8-4F85-FE1A-A04DF79A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752" y="2847522"/>
            <a:ext cx="379484" cy="373396"/>
          </a:xfrm>
          <a:prstGeom prst="rect">
            <a:avLst/>
          </a:prstGeom>
        </p:spPr>
      </p:pic>
      <p:sp>
        <p:nvSpPr>
          <p:cNvPr id="5" name="TextBox 4">
            <a:extLst>
              <a:ext uri="{FF2B5EF4-FFF2-40B4-BE49-F238E27FC236}">
                <a16:creationId xmlns:a16="http://schemas.microsoft.com/office/drawing/2014/main" id="{39B24B13-B036-7378-44E4-511DFEAC7443}"/>
              </a:ext>
            </a:extLst>
          </p:cNvPr>
          <p:cNvSpPr txBox="1"/>
          <p:nvPr/>
        </p:nvSpPr>
        <p:spPr>
          <a:xfrm>
            <a:off x="454154" y="5749039"/>
            <a:ext cx="105652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400" dirty="0">
                <a:ea typeface="Calibri"/>
                <a:cs typeface="Calibri"/>
              </a:rPr>
              <a:t>No recommendation related to desensitization due to the lack of evidence comparing effects of desensitization versus alternative asparaginase products</a:t>
            </a:r>
          </a:p>
        </p:txBody>
      </p:sp>
    </p:spTree>
    <p:extLst>
      <p:ext uri="{BB962C8B-B14F-4D97-AF65-F5344CB8AC3E}">
        <p14:creationId xmlns:p14="http://schemas.microsoft.com/office/powerpoint/2010/main" val="511605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A9E7E-D3AA-6AFC-9F79-F767A3281B6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E86332-DCDA-D94E-2426-0C6117EDEF72}"/>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2AFD4F0E-3B92-CE96-6968-727D39041C8F}"/>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139F60CB-C5B4-DCCE-0EC6-1C6FF8D89BE4}"/>
              </a:ext>
            </a:extLst>
          </p:cNvPr>
          <p:cNvSpPr>
            <a:spLocks noGrp="1"/>
          </p:cNvSpPr>
          <p:nvPr>
            <p:ph type="title"/>
          </p:nvPr>
        </p:nvSpPr>
        <p:spPr>
          <a:xfrm>
            <a:off x="432238" y="1563914"/>
            <a:ext cx="10972800" cy="713539"/>
          </a:xfrm>
        </p:spPr>
        <p:txBody>
          <a:bodyPr lIns="0" tIns="0" rIns="0" bIns="0" anchor="t"/>
          <a:lstStyle/>
          <a:p>
            <a:r>
              <a:rPr lang="en-US" sz="2650" dirty="0">
                <a:ea typeface="Geneva"/>
              </a:rPr>
              <a:t>Evidence</a:t>
            </a:r>
            <a:endParaRPr lang="en-US" sz="2650"/>
          </a:p>
        </p:txBody>
      </p:sp>
      <p:graphicFrame>
        <p:nvGraphicFramePr>
          <p:cNvPr id="6" name="Diagram 5">
            <a:extLst>
              <a:ext uri="{FF2B5EF4-FFF2-40B4-BE49-F238E27FC236}">
                <a16:creationId xmlns:a16="http://schemas.microsoft.com/office/drawing/2014/main" id="{C39D0DDB-2AF6-B661-2F72-F81E7D5C989F}"/>
              </a:ext>
            </a:extLst>
          </p:cNvPr>
          <p:cNvGraphicFramePr/>
          <p:nvPr>
            <p:extLst>
              <p:ext uri="{D42A27DB-BD31-4B8C-83A1-F6EECF244321}">
                <p14:modId xmlns:p14="http://schemas.microsoft.com/office/powerpoint/2010/main" val="1824284375"/>
              </p:ext>
            </p:extLst>
          </p:nvPr>
        </p:nvGraphicFramePr>
        <p:xfrm>
          <a:off x="1368499" y="3236749"/>
          <a:ext cx="8561623" cy="2683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7">
            <a:extLst>
              <a:ext uri="{FF2B5EF4-FFF2-40B4-BE49-F238E27FC236}">
                <a16:creationId xmlns:a16="http://schemas.microsoft.com/office/drawing/2014/main" id="{98C8F6B6-4217-531E-6628-267B9AB70E24}"/>
              </a:ext>
            </a:extLst>
          </p:cNvPr>
          <p:cNvSpPr>
            <a:spLocks noGrp="1"/>
          </p:cNvSpPr>
          <p:nvPr>
            <p:ph idx="1"/>
          </p:nvPr>
        </p:nvSpPr>
        <p:spPr>
          <a:xfrm>
            <a:off x="517931" y="1916546"/>
            <a:ext cx="10873969" cy="713540"/>
          </a:xfrm>
        </p:spPr>
        <p:txBody>
          <a:bodyPr lIns="0" tIns="0" rIns="0" bIns="0" anchor="t"/>
          <a:lstStyle/>
          <a:p>
            <a:pPr marL="0" indent="0">
              <a:buNone/>
            </a:pPr>
            <a:r>
              <a:rPr lang="en-US" sz="2200">
                <a:ea typeface="Geneva"/>
              </a:rPr>
              <a:t> </a:t>
            </a:r>
            <a:endParaRPr lang="en-US" sz="2200"/>
          </a:p>
          <a:p>
            <a:pPr marL="0" indent="0">
              <a:buNone/>
            </a:pPr>
            <a:endParaRPr lang="en-US" sz="500"/>
          </a:p>
        </p:txBody>
      </p:sp>
      <p:sp>
        <p:nvSpPr>
          <p:cNvPr id="15" name="TextBox 14">
            <a:extLst>
              <a:ext uri="{FF2B5EF4-FFF2-40B4-BE49-F238E27FC236}">
                <a16:creationId xmlns:a16="http://schemas.microsoft.com/office/drawing/2014/main" id="{B9361755-509F-72BC-B8D1-A811EA2D183D}"/>
              </a:ext>
            </a:extLst>
          </p:cNvPr>
          <p:cNvSpPr txBox="1"/>
          <p:nvPr/>
        </p:nvSpPr>
        <p:spPr>
          <a:xfrm>
            <a:off x="1390933" y="2623454"/>
            <a:ext cx="4722149" cy="500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50" dirty="0">
                <a:solidFill>
                  <a:srgbClr val="7F7F7F"/>
                </a:solidFill>
                <a:ea typeface="Calibri"/>
                <a:cs typeface="Calibri"/>
              </a:rPr>
              <a:t>Reviewed seven studies:</a:t>
            </a:r>
            <a:endParaRPr lang="en-US" sz="2650">
              <a:solidFill>
                <a:srgbClr val="7F7F7F"/>
              </a:solidFill>
              <a:ea typeface="Calibri"/>
              <a:cs typeface="Calibri"/>
            </a:endParaRPr>
          </a:p>
        </p:txBody>
      </p:sp>
    </p:spTree>
    <p:extLst>
      <p:ext uri="{BB962C8B-B14F-4D97-AF65-F5344CB8AC3E}">
        <p14:creationId xmlns:p14="http://schemas.microsoft.com/office/powerpoint/2010/main" val="2677767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8442-89F1-751C-2FE2-3E0D1DDE3E1B}"/>
            </a:ext>
          </a:extLst>
        </p:cNvPr>
        <p:cNvGrpSpPr/>
        <p:nvPr/>
      </p:nvGrpSpPr>
      <p:grpSpPr>
        <a:xfrm>
          <a:off x="0" y="0"/>
          <a:ext cx="0" cy="0"/>
          <a:chOff x="0" y="0"/>
          <a:chExt cx="0" cy="0"/>
        </a:xfrm>
      </p:grpSpPr>
      <p:sp>
        <p:nvSpPr>
          <p:cNvPr id="12" name="Text Placeholder 2">
            <a:extLst>
              <a:ext uri="{FF2B5EF4-FFF2-40B4-BE49-F238E27FC236}">
                <a16:creationId xmlns:a16="http://schemas.microsoft.com/office/drawing/2014/main" id="{156892E9-A0F9-1532-945F-FF97CC0DB3F1}"/>
              </a:ext>
            </a:extLst>
          </p:cNvPr>
          <p:cNvSpPr txBox="1">
            <a:spLocks/>
          </p:cNvSpPr>
          <p:nvPr/>
        </p:nvSpPr>
        <p:spPr>
          <a:xfrm>
            <a:off x="963084" y="5085251"/>
            <a:ext cx="11002296" cy="955332"/>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a:p>
          <a:p>
            <a:pPr marL="456565" indent="-456565">
              <a:buNone/>
            </a:pPr>
            <a:r>
              <a:rPr lang="en-US" sz="2800" dirty="0">
                <a:solidFill>
                  <a:srgbClr val="7F7F7F"/>
                </a:solidFill>
                <a:ea typeface="+mn-lt"/>
                <a:cs typeface="+mn-lt"/>
              </a:rPr>
              <a:t>T-cell acute lymphoblastic leukemia (T-ALL)/lymphoma (T-LBL/</a:t>
            </a:r>
            <a:r>
              <a:rPr lang="en-US" sz="2800" err="1">
                <a:solidFill>
                  <a:srgbClr val="7F7F7F"/>
                </a:solidFill>
                <a:ea typeface="+mn-lt"/>
                <a:cs typeface="+mn-lt"/>
              </a:rPr>
              <a:t>LLy</a:t>
            </a:r>
            <a:r>
              <a:rPr lang="en-US" sz="2800" dirty="0">
                <a:solidFill>
                  <a:srgbClr val="7F7F7F"/>
                </a:solidFill>
                <a:ea typeface="+mn-lt"/>
                <a:cs typeface="+mn-lt"/>
              </a:rPr>
              <a:t>)</a:t>
            </a:r>
            <a:endParaRPr lang="en-US" sz="2650" dirty="0">
              <a:solidFill>
                <a:srgbClr val="7F7F7F"/>
              </a:solidFill>
            </a:endParaRPr>
          </a:p>
          <a:p>
            <a:pPr marL="0" indent="0">
              <a:buNone/>
            </a:pPr>
            <a:endParaRPr lang="en-US" sz="2650">
              <a:ea typeface="Geneva"/>
            </a:endParaRPr>
          </a:p>
        </p:txBody>
      </p:sp>
      <p:sp>
        <p:nvSpPr>
          <p:cNvPr id="16" name="Title 1">
            <a:extLst>
              <a:ext uri="{FF2B5EF4-FFF2-40B4-BE49-F238E27FC236}">
                <a16:creationId xmlns:a16="http://schemas.microsoft.com/office/drawing/2014/main" id="{4B702326-6DD6-4231-65B0-2AC2E0CBC569}"/>
              </a:ext>
            </a:extLst>
          </p:cNvPr>
          <p:cNvSpPr>
            <a:spLocks noGrp="1"/>
          </p:cNvSpPr>
          <p:nvPr>
            <p:ph type="title"/>
          </p:nvPr>
        </p:nvSpPr>
        <p:spPr>
          <a:xfrm>
            <a:off x="963084" y="4406901"/>
            <a:ext cx="10363200" cy="1362075"/>
          </a:xfrm>
        </p:spPr>
        <p:txBody>
          <a:bodyPr lIns="0" tIns="0" rIns="0" bIns="0" anchor="t"/>
          <a:lstStyle/>
          <a:p>
            <a:r>
              <a:rPr lang="en-US" sz="4250" b="1">
                <a:solidFill>
                  <a:srgbClr val="E33D33"/>
                </a:solidFill>
                <a:ea typeface="Geneva"/>
              </a:rPr>
              <a:t>CASE</a:t>
            </a:r>
            <a:r>
              <a:rPr lang="en-US" sz="4250" b="1">
                <a:solidFill>
                  <a:srgbClr val="E33D33"/>
                </a:solidFill>
                <a:latin typeface="+mj-lt"/>
                <a:ea typeface="Geneva"/>
              </a:rPr>
              <a:t> </a:t>
            </a:r>
            <a:r>
              <a:rPr lang="en-US" sz="4250" b="1">
                <a:solidFill>
                  <a:srgbClr val="E33D33"/>
                </a:solidFill>
                <a:ea typeface="Geneva"/>
              </a:rPr>
              <a:t>3</a:t>
            </a:r>
            <a:endParaRPr lang="en-US" sz="4250" b="1">
              <a:solidFill>
                <a:srgbClr val="E33D33"/>
              </a:solidFill>
              <a:latin typeface="+mj-lt"/>
              <a:ea typeface="Geneva"/>
            </a:endParaRPr>
          </a:p>
        </p:txBody>
      </p:sp>
    </p:spTree>
    <p:extLst>
      <p:ext uri="{BB962C8B-B14F-4D97-AF65-F5344CB8AC3E}">
        <p14:creationId xmlns:p14="http://schemas.microsoft.com/office/powerpoint/2010/main" val="4110350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lIns="0" tIns="0" rIns="0" bIns="0" anchor="t"/>
          <a:lstStyle/>
          <a:p>
            <a:r>
              <a:rPr lang="en-US" sz="2650">
                <a:ea typeface="Geneva"/>
              </a:rPr>
              <a:t>Case 3a: T-LBL/LLy</a:t>
            </a:r>
            <a:endParaRPr lang="en-US"/>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p:txBody>
          <a:bodyPr lIns="0" tIns="0" rIns="0" bIns="0" anchor="t"/>
          <a:lstStyle/>
          <a:p>
            <a:pPr marL="0" indent="0">
              <a:buNone/>
            </a:pPr>
            <a:r>
              <a:rPr lang="en-US" sz="2400" dirty="0">
                <a:solidFill>
                  <a:srgbClr val="7F7F7F"/>
                </a:solidFill>
                <a:ea typeface="Geneva"/>
              </a:rPr>
              <a:t>A 31-year old male presented with increased shortness of breath and mediastinal mass. Subsequent work up confirmed T-cell lymphoblastic lymphoma. Bone marrow was not involved by T-LBL. Lumbar puncture prior to start of treatment did not demonstrate any evidence for malignancy. He is planned to start a pediatric-inspired AYA ALL protocol.</a:t>
            </a:r>
          </a:p>
        </p:txBody>
      </p:sp>
      <p:sp>
        <p:nvSpPr>
          <p:cNvPr id="4" name="Content Placeholder 2">
            <a:extLst>
              <a:ext uri="{FF2B5EF4-FFF2-40B4-BE49-F238E27FC236}">
                <a16:creationId xmlns:a16="http://schemas.microsoft.com/office/drawing/2014/main" id="{BD59B92A-827B-E1AA-D236-3D36D690AD74}"/>
              </a:ext>
            </a:extLst>
          </p:cNvPr>
          <p:cNvSpPr txBox="1">
            <a:spLocks/>
          </p:cNvSpPr>
          <p:nvPr/>
        </p:nvSpPr>
        <p:spPr>
          <a:xfrm>
            <a:off x="419100" y="3762485"/>
            <a:ext cx="10972800" cy="1761406"/>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b="1" dirty="0">
                <a:solidFill>
                  <a:srgbClr val="7F7F7F"/>
                </a:solidFill>
                <a:ea typeface="Geneva"/>
              </a:rPr>
              <a:t>What additional agents or dosing strategies should NOT be used as part of the pediatric inspired backbone?</a:t>
            </a:r>
            <a:endParaRPr lang="en-US" sz="2000" b="1" dirty="0">
              <a:solidFill>
                <a:srgbClr val="7F7F7F"/>
              </a:solidFill>
            </a:endParaRPr>
          </a:p>
          <a:p>
            <a:pPr marL="514350" indent="-514350">
              <a:buFont typeface="+mj-lt"/>
              <a:buAutoNum type="alphaLcPeriod"/>
            </a:pPr>
            <a:r>
              <a:rPr lang="en-US" sz="2000" dirty="0">
                <a:solidFill>
                  <a:srgbClr val="7F7F7F"/>
                </a:solidFill>
                <a:ea typeface="Geneva"/>
              </a:rPr>
              <a:t>Capizzi methotrexate</a:t>
            </a:r>
          </a:p>
          <a:p>
            <a:pPr marL="514350" indent="-514350">
              <a:buAutoNum type="alphaLcPeriod"/>
            </a:pPr>
            <a:r>
              <a:rPr lang="en-US" sz="2000" dirty="0">
                <a:solidFill>
                  <a:srgbClr val="7F7F7F"/>
                </a:solidFill>
                <a:ea typeface="Geneva"/>
              </a:rPr>
              <a:t>Bortezomib</a:t>
            </a:r>
          </a:p>
          <a:p>
            <a:pPr marL="514350" indent="-514350">
              <a:buFont typeface="+mj-lt"/>
              <a:buAutoNum type="alphaLcPeriod"/>
            </a:pPr>
            <a:r>
              <a:rPr lang="en-US" sz="2000" dirty="0">
                <a:solidFill>
                  <a:srgbClr val="7F7F7F"/>
                </a:solidFill>
                <a:ea typeface="Geneva"/>
              </a:rPr>
              <a:t>Prophylactic intrathecal therapy</a:t>
            </a:r>
          </a:p>
          <a:p>
            <a:pPr marL="514350" indent="-514350">
              <a:buFont typeface="+mj-lt"/>
              <a:buAutoNum type="alphaLcPeriod"/>
            </a:pPr>
            <a:r>
              <a:rPr lang="en-US" sz="2000" dirty="0">
                <a:solidFill>
                  <a:srgbClr val="7F7F7F"/>
                </a:solidFill>
                <a:ea typeface="Geneva"/>
              </a:rPr>
              <a:t>Nelarabine</a:t>
            </a:r>
          </a:p>
          <a:p>
            <a:pPr marL="514350" indent="-514350">
              <a:buFont typeface="+mj-lt"/>
              <a:buAutoNum type="alphaLcPeriod"/>
            </a:pPr>
            <a:endParaRPr lang="en-US" sz="2000"/>
          </a:p>
          <a:p>
            <a:pPr marL="456565" indent="-456565"/>
            <a:endParaRPr lang="en-US" sz="2000"/>
          </a:p>
          <a:p>
            <a:pPr marL="456565" indent="-456565"/>
            <a:endParaRPr lang="en-US" sz="2000"/>
          </a:p>
          <a:p>
            <a:pPr marL="989965" lvl="1" indent="-380365"/>
            <a:endParaRPr lang="en-US" sz="2000">
              <a:cs typeface="Calibri"/>
            </a:endParaRPr>
          </a:p>
        </p:txBody>
      </p:sp>
      <p:sp>
        <p:nvSpPr>
          <p:cNvPr id="5" name="Rectangle 4">
            <a:extLst>
              <a:ext uri="{FF2B5EF4-FFF2-40B4-BE49-F238E27FC236}">
                <a16:creationId xmlns:a16="http://schemas.microsoft.com/office/drawing/2014/main" id="{E6CAD35E-7B86-9FE5-D11C-24BC87DC8907}"/>
              </a:ext>
            </a:extLst>
          </p:cNvPr>
          <p:cNvSpPr/>
          <p:nvPr/>
        </p:nvSpPr>
        <p:spPr>
          <a:xfrm>
            <a:off x="303704" y="5475689"/>
            <a:ext cx="10664325" cy="434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8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lIns="0" tIns="0" rIns="0" bIns="0" anchor="t"/>
          <a:lstStyle/>
          <a:p>
            <a:r>
              <a:rPr lang="en-US" sz="2650">
                <a:ea typeface="Geneva"/>
              </a:rPr>
              <a:t>Case 3b: T-ALL</a:t>
            </a:r>
            <a:endParaRPr lang="en-US"/>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a:xfrm>
            <a:off x="419100" y="1834312"/>
            <a:ext cx="10972800" cy="3954624"/>
          </a:xfrm>
        </p:spPr>
        <p:txBody>
          <a:bodyPr lIns="0" tIns="0" rIns="0" bIns="0" anchor="t"/>
          <a:lstStyle/>
          <a:p>
            <a:pPr marL="0" indent="0">
              <a:buNone/>
            </a:pPr>
            <a:r>
              <a:rPr lang="en-US" sz="2400" dirty="0">
                <a:solidFill>
                  <a:srgbClr val="7F7F7F"/>
                </a:solidFill>
                <a:ea typeface="Geneva"/>
              </a:rPr>
              <a:t>A 31-year old male presented with increased shortness of breath and mediastinal mass. Subsequent work up confirmed T-cell lymphoblastic leukemia with bone marrow involvement of ~50%. Lumbar puncture prior to start of treatment did not demonstrate any evidence for malignancy and he was started on an intensive pediatric inspired regimen containing asparaginase and unfortunately developed severe pancreatitis. It was decided that he could no longer receive asparaginase and interim maintenance was planned with high dose methotrexate. </a:t>
            </a:r>
          </a:p>
        </p:txBody>
      </p:sp>
      <p:sp>
        <p:nvSpPr>
          <p:cNvPr id="4" name="Content Placeholder 2">
            <a:extLst>
              <a:ext uri="{FF2B5EF4-FFF2-40B4-BE49-F238E27FC236}">
                <a16:creationId xmlns:a16="http://schemas.microsoft.com/office/drawing/2014/main" id="{BD59B92A-827B-E1AA-D236-3D36D690AD74}"/>
              </a:ext>
            </a:extLst>
          </p:cNvPr>
          <p:cNvSpPr txBox="1">
            <a:spLocks/>
          </p:cNvSpPr>
          <p:nvPr/>
        </p:nvSpPr>
        <p:spPr>
          <a:xfrm>
            <a:off x="419100" y="4544360"/>
            <a:ext cx="10972800" cy="1761406"/>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b="1" dirty="0">
                <a:solidFill>
                  <a:srgbClr val="7F7F7F"/>
                </a:solidFill>
                <a:ea typeface="Geneva"/>
              </a:rPr>
              <a:t>What additional agents should be strongly considered with a pediatric inspired backbone when high dose methotrexate is used?</a:t>
            </a:r>
            <a:endParaRPr lang="en-US" sz="2000" b="1" dirty="0">
              <a:solidFill>
                <a:srgbClr val="7F7F7F"/>
              </a:solidFill>
            </a:endParaRPr>
          </a:p>
          <a:p>
            <a:pPr marL="514350" indent="-514350">
              <a:buFont typeface="+mj-lt"/>
              <a:buAutoNum type="alphaLcPeriod"/>
            </a:pPr>
            <a:r>
              <a:rPr lang="en-US" sz="2000" dirty="0">
                <a:solidFill>
                  <a:srgbClr val="7F7F7F"/>
                </a:solidFill>
                <a:ea typeface="Geneva"/>
              </a:rPr>
              <a:t>Nelarabine</a:t>
            </a:r>
          </a:p>
          <a:p>
            <a:pPr marL="514350" indent="-514350">
              <a:buAutoNum type="alphaLcPeriod"/>
            </a:pPr>
            <a:r>
              <a:rPr lang="en-US" sz="2000" dirty="0">
                <a:solidFill>
                  <a:srgbClr val="7F7F7F"/>
                </a:solidFill>
                <a:ea typeface="Geneva"/>
              </a:rPr>
              <a:t>Bortezomib</a:t>
            </a:r>
          </a:p>
          <a:p>
            <a:pPr marL="514350" indent="-514350">
              <a:buFont typeface="+mj-lt"/>
              <a:buAutoNum type="alphaLcPeriod"/>
            </a:pPr>
            <a:r>
              <a:rPr lang="en-US" sz="2000" dirty="0">
                <a:solidFill>
                  <a:srgbClr val="7F7F7F"/>
                </a:solidFill>
                <a:ea typeface="Geneva"/>
              </a:rPr>
              <a:t>Prophylactic intrathecal therapy</a:t>
            </a:r>
          </a:p>
          <a:p>
            <a:pPr marL="514350" indent="-514350">
              <a:buFont typeface="+mj-lt"/>
              <a:buAutoNum type="alphaLcPeriod"/>
            </a:pPr>
            <a:r>
              <a:rPr lang="en-US" sz="2000" dirty="0">
                <a:solidFill>
                  <a:srgbClr val="7F7F7F"/>
                </a:solidFill>
                <a:ea typeface="Geneva"/>
              </a:rPr>
              <a:t>Venetoclax</a:t>
            </a:r>
          </a:p>
          <a:p>
            <a:pPr marL="514350" indent="-514350">
              <a:buFont typeface="+mj-lt"/>
              <a:buAutoNum type="alphaLcPeriod"/>
            </a:pPr>
            <a:endParaRPr lang="en-US" sz="2000"/>
          </a:p>
          <a:p>
            <a:pPr marL="456565" indent="-456565"/>
            <a:endParaRPr lang="en-US" sz="2000"/>
          </a:p>
          <a:p>
            <a:pPr marL="456565" indent="-456565"/>
            <a:endParaRPr lang="en-US" sz="2000"/>
          </a:p>
          <a:p>
            <a:pPr marL="989965" lvl="1" indent="-380365"/>
            <a:endParaRPr lang="en-US" sz="2000">
              <a:cs typeface="Calibri"/>
            </a:endParaRPr>
          </a:p>
        </p:txBody>
      </p:sp>
      <p:sp>
        <p:nvSpPr>
          <p:cNvPr id="5" name="Rectangle 4">
            <a:extLst>
              <a:ext uri="{FF2B5EF4-FFF2-40B4-BE49-F238E27FC236}">
                <a16:creationId xmlns:a16="http://schemas.microsoft.com/office/drawing/2014/main" id="{E6CAD35E-7B86-9FE5-D11C-24BC87DC8907}"/>
              </a:ext>
            </a:extLst>
          </p:cNvPr>
          <p:cNvSpPr/>
          <p:nvPr/>
        </p:nvSpPr>
        <p:spPr>
          <a:xfrm>
            <a:off x="277200" y="5168159"/>
            <a:ext cx="10664325" cy="434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7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09D9-2689-B34E-A192-5A868C86A70A}"/>
              </a:ext>
            </a:extLst>
          </p:cNvPr>
          <p:cNvSpPr>
            <a:spLocks noGrp="1"/>
          </p:cNvSpPr>
          <p:nvPr>
            <p:ph type="title"/>
          </p:nvPr>
        </p:nvSpPr>
        <p:spPr/>
        <p:txBody>
          <a:bodyPr lIns="0" tIns="0" rIns="0" bIns="0" anchor="t"/>
          <a:lstStyle/>
          <a:p>
            <a:r>
              <a:rPr lang="en-US" sz="2650">
                <a:ea typeface="Geneva"/>
              </a:rPr>
              <a:t>Recommendation </a:t>
            </a:r>
            <a:r>
              <a:rPr lang="en-US" sz="2700">
                <a:ea typeface="Calibri"/>
                <a:cs typeface="Calibri"/>
              </a:rPr>
              <a:t>for AYAs with T-Acute Lymphoblastic Leukemia (ALL)</a:t>
            </a:r>
            <a:endParaRPr lang="en-US" sz="2700">
              <a:solidFill>
                <a:srgbClr val="000000"/>
              </a:solidFill>
              <a:ea typeface="Calibri"/>
              <a:cs typeface="Calibri"/>
            </a:endParaRPr>
          </a:p>
          <a:p>
            <a:endParaRPr lang="en-US" sz="2650"/>
          </a:p>
        </p:txBody>
      </p:sp>
      <p:graphicFrame>
        <p:nvGraphicFramePr>
          <p:cNvPr id="6" name="Table 5">
            <a:extLst>
              <a:ext uri="{FF2B5EF4-FFF2-40B4-BE49-F238E27FC236}">
                <a16:creationId xmlns:a16="http://schemas.microsoft.com/office/drawing/2014/main" id="{2BCAB623-4BDC-81A8-5EDA-E055FC64B5F6}"/>
              </a:ext>
            </a:extLst>
          </p:cNvPr>
          <p:cNvGraphicFramePr>
            <a:graphicFrameLocks noGrp="1"/>
          </p:cNvGraphicFramePr>
          <p:nvPr>
            <p:extLst>
              <p:ext uri="{D42A27DB-BD31-4B8C-83A1-F6EECF244321}">
                <p14:modId xmlns:p14="http://schemas.microsoft.com/office/powerpoint/2010/main" val="3124734881"/>
              </p:ext>
            </p:extLst>
          </p:nvPr>
        </p:nvGraphicFramePr>
        <p:xfrm>
          <a:off x="788790" y="1861508"/>
          <a:ext cx="10603110" cy="2499360"/>
        </p:xfrm>
        <a:graphic>
          <a:graphicData uri="http://schemas.openxmlformats.org/drawingml/2006/table">
            <a:tbl>
              <a:tblPr firstRow="1" bandRow="1">
                <a:tableStyleId>{F5AB1C69-6EDB-4FF4-983F-18BD219EF322}</a:tableStyleId>
              </a:tblPr>
              <a:tblGrid>
                <a:gridCol w="6683510">
                  <a:extLst>
                    <a:ext uri="{9D8B030D-6E8A-4147-A177-3AD203B41FA5}">
                      <a16:colId xmlns:a16="http://schemas.microsoft.com/office/drawing/2014/main" val="3322778679"/>
                    </a:ext>
                  </a:extLst>
                </a:gridCol>
                <a:gridCol w="1542392">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rtl="0">
                        <a:lnSpc>
                          <a:spcPct val="100000"/>
                        </a:lnSpc>
                        <a:spcBef>
                          <a:spcPts val="0"/>
                        </a:spcBef>
                        <a:spcAft>
                          <a:spcPts val="0"/>
                        </a:spcAft>
                        <a:buClrTx/>
                        <a:buSzTx/>
                        <a:buFontTx/>
                        <a:buNone/>
                      </a:pPr>
                      <a:r>
                        <a:rPr lang="en-US" sz="1800" b="1" i="1" u="none">
                          <a:solidFill>
                            <a:schemeClr val="tx1"/>
                          </a:solidFill>
                        </a:rPr>
                        <a:t>Suggests against </a:t>
                      </a:r>
                      <a:r>
                        <a:rPr lang="en-US" sz="1800" b="0" i="0" u="none">
                          <a:solidFill>
                            <a:schemeClr val="tx1"/>
                          </a:solidFill>
                        </a:rPr>
                        <a:t>the addition of </a:t>
                      </a:r>
                      <a:r>
                        <a:rPr lang="en-US" sz="1800" b="0" i="0" u="sng">
                          <a:solidFill>
                            <a:schemeClr val="tx1"/>
                          </a:solidFill>
                        </a:rPr>
                        <a:t>bortezomib</a:t>
                      </a:r>
                      <a:r>
                        <a:rPr lang="en-US" sz="1800" b="0" i="0" u="none">
                          <a:solidFill>
                            <a:schemeClr val="tx1"/>
                          </a:solidFill>
                        </a:rPr>
                        <a:t> for AYAs with </a:t>
                      </a:r>
                      <a:r>
                        <a:rPr lang="en-US" sz="1800" b="0" i="0" u="sng">
                          <a:solidFill>
                            <a:schemeClr val="tx1"/>
                          </a:solidFill>
                        </a:rPr>
                        <a:t>T-ALL</a:t>
                      </a:r>
                      <a:r>
                        <a:rPr lang="en-US" sz="1800" b="0" i="0" u="none">
                          <a:solidFill>
                            <a:schemeClr val="tx1"/>
                          </a:solidFill>
                        </a:rPr>
                        <a:t>, due to insufficient evidence demonstrating efficacy for bortezomib in these patients.</a:t>
                      </a:r>
                      <a:endParaRPr lang="en-US"/>
                    </a:p>
                  </a:txBody>
                  <a:tcPr/>
                </a:tc>
                <a:tc>
                  <a:txBody>
                    <a:bodyPr/>
                    <a:lstStyle/>
                    <a:p>
                      <a:pPr lvl="0" algn="ctr">
                        <a:buNone/>
                      </a:pPr>
                      <a:r>
                        <a:rPr lang="en-US" sz="1800"/>
                        <a:t>Conditional</a:t>
                      </a:r>
                      <a:endParaRPr lang="en-US"/>
                    </a:p>
                  </a:txBody>
                  <a:tcPr/>
                </a:tc>
                <a:tc>
                  <a:txBody>
                    <a:bodyPr/>
                    <a:lstStyle/>
                    <a:p>
                      <a:pPr lvl="0" algn="ctr">
                        <a:buNone/>
                      </a:pPr>
                      <a:r>
                        <a:rPr lang="en-US" sz="1800"/>
                        <a:t>Very low</a:t>
                      </a:r>
                      <a:endParaRPr lang="en-US"/>
                    </a:p>
                  </a:txBody>
                  <a:tcPr/>
                </a:tc>
                <a:extLst>
                  <a:ext uri="{0D108BD9-81ED-4DB2-BD59-A6C34878D82A}">
                    <a16:rowId xmlns:a16="http://schemas.microsoft.com/office/drawing/2014/main" val="3973433700"/>
                  </a:ext>
                </a:extLst>
              </a:tr>
              <a:tr h="718018">
                <a:tc>
                  <a:txBody>
                    <a:bodyPr/>
                    <a:lstStyle/>
                    <a:p>
                      <a:pPr marL="0" marR="0" lvl="0" indent="0" algn="l" rtl="0">
                        <a:lnSpc>
                          <a:spcPct val="100000"/>
                        </a:lnSpc>
                        <a:spcBef>
                          <a:spcPts val="0"/>
                        </a:spcBef>
                        <a:spcAft>
                          <a:spcPts val="0"/>
                        </a:spcAft>
                        <a:buClrTx/>
                        <a:buSzTx/>
                        <a:buFontTx/>
                        <a:buNone/>
                      </a:pPr>
                      <a:r>
                        <a:rPr lang="en-US" sz="1800" b="0" i="0" u="none">
                          <a:solidFill>
                            <a:schemeClr val="tx1"/>
                          </a:solidFill>
                        </a:rPr>
                        <a:t>Evidence was insufficient to make a recommendation for or against the addition of </a:t>
                      </a:r>
                      <a:r>
                        <a:rPr lang="en-US" sz="1800" b="0" i="0" u="sng">
                          <a:solidFill>
                            <a:schemeClr val="tx1"/>
                          </a:solidFill>
                        </a:rPr>
                        <a:t>nelarabine</a:t>
                      </a:r>
                      <a:r>
                        <a:rPr lang="en-US" sz="1800" b="0" i="0" u="none">
                          <a:solidFill>
                            <a:schemeClr val="tx1"/>
                          </a:solidFill>
                        </a:rPr>
                        <a:t> for AYAs with </a:t>
                      </a:r>
                      <a:r>
                        <a:rPr lang="en-US" sz="1800" b="0" i="0" u="sng">
                          <a:solidFill>
                            <a:schemeClr val="tx1"/>
                          </a:solidFill>
                        </a:rPr>
                        <a:t>T-ALL </a:t>
                      </a:r>
                      <a:r>
                        <a:rPr lang="en-US" sz="1800" b="0" i="0" u="none">
                          <a:solidFill>
                            <a:schemeClr val="tx1"/>
                          </a:solidFill>
                        </a:rPr>
                        <a:t>receiving frontline therapy with all planned doses of asparaginase (including Capizzi methotrexate based interim maintenance)</a:t>
                      </a:r>
                      <a:endParaRPr lang="en-US"/>
                    </a:p>
                  </a:txBody>
                  <a:tcPr/>
                </a:tc>
                <a:tc>
                  <a:txBody>
                    <a:bodyPr/>
                    <a:lstStyle/>
                    <a:p>
                      <a:pPr lvl="0" algn="ctr">
                        <a:buNone/>
                      </a:pPr>
                      <a:r>
                        <a:rPr lang="en-US" sz="1800"/>
                        <a:t>NA</a:t>
                      </a:r>
                      <a:endParaRPr lang="en-US"/>
                    </a:p>
                  </a:txBody>
                  <a:tcPr/>
                </a:tc>
                <a:tc>
                  <a:txBody>
                    <a:bodyPr/>
                    <a:lstStyle/>
                    <a:p>
                      <a:pPr lvl="0" algn="ctr">
                        <a:buNone/>
                      </a:pPr>
                      <a:r>
                        <a:rPr lang="en-US" sz="1800"/>
                        <a:t>NA</a:t>
                      </a:r>
                      <a:endParaRPr lang="en-US"/>
                    </a:p>
                  </a:txBody>
                  <a:tcPr/>
                </a:tc>
                <a:extLst>
                  <a:ext uri="{0D108BD9-81ED-4DB2-BD59-A6C34878D82A}">
                    <a16:rowId xmlns:a16="http://schemas.microsoft.com/office/drawing/2014/main" val="3705691033"/>
                  </a:ext>
                </a:extLst>
              </a:tr>
            </a:tbl>
          </a:graphicData>
        </a:graphic>
      </p:graphicFrame>
      <p:pic>
        <p:nvPicPr>
          <p:cNvPr id="5" name="Picture 4">
            <a:extLst>
              <a:ext uri="{FF2B5EF4-FFF2-40B4-BE49-F238E27FC236}">
                <a16:creationId xmlns:a16="http://schemas.microsoft.com/office/drawing/2014/main" id="{539AE63F-0144-1FEA-89B2-C5E8CF582E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0899" y="2646235"/>
            <a:ext cx="352692" cy="347654"/>
          </a:xfrm>
          <a:prstGeom prst="rect">
            <a:avLst/>
          </a:prstGeom>
        </p:spPr>
      </p:pic>
      <p:sp>
        <p:nvSpPr>
          <p:cNvPr id="8" name="Content Placeholder 2">
            <a:extLst>
              <a:ext uri="{FF2B5EF4-FFF2-40B4-BE49-F238E27FC236}">
                <a16:creationId xmlns:a16="http://schemas.microsoft.com/office/drawing/2014/main" id="{1BA62137-D329-E24D-BCA4-03015F2749DE}"/>
              </a:ext>
            </a:extLst>
          </p:cNvPr>
          <p:cNvSpPr>
            <a:spLocks noGrp="1"/>
          </p:cNvSpPr>
          <p:nvPr>
            <p:ph idx="1"/>
          </p:nvPr>
        </p:nvSpPr>
        <p:spPr>
          <a:xfrm>
            <a:off x="248016" y="4546298"/>
            <a:ext cx="11685637" cy="2051271"/>
          </a:xfrm>
        </p:spPr>
        <p:txBody>
          <a:bodyPr lIns="0" tIns="0" rIns="0" bIns="0" anchor="t"/>
          <a:lstStyle/>
          <a:p>
            <a:pPr marL="456565" indent="-456565"/>
            <a:r>
              <a:rPr lang="en-US" sz="1800">
                <a:solidFill>
                  <a:schemeClr val="tx1"/>
                </a:solidFill>
                <a:ea typeface="Geneva"/>
              </a:rPr>
              <a:t>Excellent outcomes were demonstrated when using a pediatric regimen with Capizzi methotrexate was used as interim maintenance with/without nelarabine.</a:t>
            </a:r>
          </a:p>
          <a:p>
            <a:pPr marL="456565" indent="-456565"/>
            <a:r>
              <a:rPr lang="en-US" sz="1800">
                <a:solidFill>
                  <a:schemeClr val="tx1"/>
                </a:solidFill>
                <a:ea typeface="Geneva"/>
              </a:rPr>
              <a:t>A recommendation was not made for or against the addition of nelarabine.</a:t>
            </a:r>
            <a:r>
              <a:rPr lang="en-US" sz="1800">
                <a:solidFill>
                  <a:schemeClr val="tx1"/>
                </a:solidFill>
                <a:ea typeface="Geneva"/>
                <a:cs typeface="+mn-lt"/>
              </a:rPr>
              <a:t> I</a:t>
            </a:r>
            <a:r>
              <a:rPr lang="en-US" sz="1800">
                <a:solidFill>
                  <a:schemeClr val="tx1"/>
                </a:solidFill>
                <a:ea typeface="+mn-lt"/>
                <a:cs typeface="+mn-lt"/>
              </a:rPr>
              <a:t>ncorporating nelarabine may provide benefit among subgroups of AYAs including those with non-ETP subtype, CNS3 disease, and/or others who receive a high-dose methotrexate-based interim maintenance regimen.</a:t>
            </a:r>
          </a:p>
          <a:p>
            <a:pPr marL="456565" indent="-456565"/>
            <a:r>
              <a:rPr lang="en-US" sz="1800" dirty="0">
                <a:solidFill>
                  <a:schemeClr val="tx1"/>
                </a:solidFill>
                <a:ea typeface="Geneva"/>
              </a:rPr>
              <a:t>Nelarabine appeared to be of greatest benefit </a:t>
            </a:r>
            <a:r>
              <a:rPr lang="en-US" sz="1800" dirty="0">
                <a:solidFill>
                  <a:schemeClr val="tx1"/>
                </a:solidFill>
                <a:ea typeface="Geneva"/>
                <a:cs typeface="Calibri"/>
              </a:rPr>
              <a:t>for t</a:t>
            </a:r>
            <a:r>
              <a:rPr lang="en-US" sz="1800" dirty="0">
                <a:solidFill>
                  <a:schemeClr val="tx1"/>
                </a:solidFill>
                <a:ea typeface="Calibri"/>
                <a:cs typeface="Calibri"/>
              </a:rPr>
              <a:t>hose who received high dose methotrexate as interim maintenance</a:t>
            </a:r>
            <a:r>
              <a:rPr lang="en-US" sz="1800" dirty="0">
                <a:solidFill>
                  <a:schemeClr val="tx1"/>
                </a:solidFill>
                <a:ea typeface="Geneva"/>
              </a:rPr>
              <a:t>. Available data are very limited.</a:t>
            </a:r>
          </a:p>
        </p:txBody>
      </p:sp>
    </p:spTree>
    <p:extLst>
      <p:ext uri="{BB962C8B-B14F-4D97-AF65-F5344CB8AC3E}">
        <p14:creationId xmlns:p14="http://schemas.microsoft.com/office/powerpoint/2010/main" val="3480693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09D9-2689-B34E-A192-5A868C86A70A}"/>
              </a:ext>
            </a:extLst>
          </p:cNvPr>
          <p:cNvSpPr>
            <a:spLocks noGrp="1"/>
          </p:cNvSpPr>
          <p:nvPr>
            <p:ph type="title"/>
          </p:nvPr>
        </p:nvSpPr>
        <p:spPr/>
        <p:txBody>
          <a:bodyPr lIns="0" tIns="0" rIns="0" bIns="0" anchor="t"/>
          <a:lstStyle/>
          <a:p>
            <a:r>
              <a:rPr lang="en-US" sz="2650" dirty="0">
                <a:ea typeface="Geneva"/>
              </a:rPr>
              <a:t>Recommendation for AYAs with T-Lymphoblastic Lymphoma (T-LBL/</a:t>
            </a:r>
            <a:r>
              <a:rPr lang="en-US" sz="2650" err="1">
                <a:ea typeface="Geneva"/>
              </a:rPr>
              <a:t>LLy</a:t>
            </a:r>
            <a:r>
              <a:rPr lang="en-US" sz="2650" dirty="0">
                <a:ea typeface="Geneva"/>
              </a:rPr>
              <a:t>)</a:t>
            </a:r>
            <a:endParaRPr lang="en-US" sz="2650" dirty="0"/>
          </a:p>
        </p:txBody>
      </p:sp>
      <p:graphicFrame>
        <p:nvGraphicFramePr>
          <p:cNvPr id="6" name="Table 5">
            <a:extLst>
              <a:ext uri="{FF2B5EF4-FFF2-40B4-BE49-F238E27FC236}">
                <a16:creationId xmlns:a16="http://schemas.microsoft.com/office/drawing/2014/main" id="{2BCAB623-4BDC-81A8-5EDA-E055FC64B5F6}"/>
              </a:ext>
            </a:extLst>
          </p:cNvPr>
          <p:cNvGraphicFramePr>
            <a:graphicFrameLocks noGrp="1"/>
          </p:cNvGraphicFramePr>
          <p:nvPr>
            <p:extLst>
              <p:ext uri="{D42A27DB-BD31-4B8C-83A1-F6EECF244321}">
                <p14:modId xmlns:p14="http://schemas.microsoft.com/office/powerpoint/2010/main" val="2869545496"/>
              </p:ext>
            </p:extLst>
          </p:nvPr>
        </p:nvGraphicFramePr>
        <p:xfrm>
          <a:off x="788790" y="1962150"/>
          <a:ext cx="10603110" cy="2028658"/>
        </p:xfrm>
        <a:graphic>
          <a:graphicData uri="http://schemas.openxmlformats.org/drawingml/2006/table">
            <a:tbl>
              <a:tblPr firstRow="1" bandRow="1">
                <a:tableStyleId>{F5AB1C69-6EDB-4FF4-983F-18BD219EF322}</a:tableStyleId>
              </a:tblPr>
              <a:tblGrid>
                <a:gridCol w="6683510">
                  <a:extLst>
                    <a:ext uri="{9D8B030D-6E8A-4147-A177-3AD203B41FA5}">
                      <a16:colId xmlns:a16="http://schemas.microsoft.com/office/drawing/2014/main" val="3322778679"/>
                    </a:ext>
                  </a:extLst>
                </a:gridCol>
                <a:gridCol w="1542392">
                  <a:extLst>
                    <a:ext uri="{9D8B030D-6E8A-4147-A177-3AD203B41FA5}">
                      <a16:colId xmlns:a16="http://schemas.microsoft.com/office/drawing/2014/main" val="2016651713"/>
                    </a:ext>
                  </a:extLst>
                </a:gridCol>
                <a:gridCol w="2377208">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00" b="1" i="1" u="none">
                          <a:solidFill>
                            <a:schemeClr val="tx1"/>
                          </a:solidFill>
                        </a:rPr>
                        <a:t>Suggests against </a:t>
                      </a:r>
                      <a:r>
                        <a:rPr lang="en-US" sz="1800" b="0" i="0" u="none">
                          <a:solidFill>
                            <a:schemeClr val="tx1"/>
                          </a:solidFill>
                        </a:rPr>
                        <a:t>the addition of </a:t>
                      </a:r>
                      <a:r>
                        <a:rPr lang="en-US" sz="1800" b="0" i="0" u="sng">
                          <a:solidFill>
                            <a:schemeClr val="tx1"/>
                          </a:solidFill>
                        </a:rPr>
                        <a:t>nelarabine </a:t>
                      </a:r>
                      <a:r>
                        <a:rPr lang="en-US" sz="1800" b="0" i="0" u="none">
                          <a:solidFill>
                            <a:schemeClr val="tx1"/>
                          </a:solidFill>
                        </a:rPr>
                        <a:t>for AYAs with</a:t>
                      </a:r>
                      <a:r>
                        <a:rPr lang="en-US" sz="1800" b="0" i="0" u="sng">
                          <a:solidFill>
                            <a:schemeClr val="tx1"/>
                          </a:solidFill>
                        </a:rPr>
                        <a:t> </a:t>
                      </a:r>
                      <a:r>
                        <a:rPr lang="en-US" sz="1800" b="0" i="0" u="sng" strike="noStrike" noProof="0">
                          <a:solidFill>
                            <a:schemeClr val="tx1"/>
                          </a:solidFill>
                          <a:latin typeface="Calibri"/>
                        </a:rPr>
                        <a:t>T-LBL/</a:t>
                      </a:r>
                      <a:r>
                        <a:rPr lang="en-US" sz="1800" b="0" i="0" u="sng" strike="noStrike" noProof="0" err="1">
                          <a:solidFill>
                            <a:schemeClr val="tx1"/>
                          </a:solidFill>
                          <a:latin typeface="Calibri"/>
                        </a:rPr>
                        <a:t>LLy</a:t>
                      </a:r>
                      <a:r>
                        <a:rPr lang="en-US" sz="1800" b="0" i="0" u="sng">
                          <a:solidFill>
                            <a:schemeClr val="tx1"/>
                          </a:solidFill>
                        </a:rPr>
                        <a:t>,</a:t>
                      </a:r>
                      <a:r>
                        <a:rPr lang="en-US" sz="1800" b="0" i="0" u="none">
                          <a:solidFill>
                            <a:schemeClr val="tx1"/>
                          </a:solidFill>
                        </a:rPr>
                        <a:t> due to insufficient evidence demonstrating efficacy for nelarabine in these patients.</a:t>
                      </a:r>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r h="71801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00" b="0" i="0" u="none">
                          <a:solidFill>
                            <a:schemeClr val="tx1"/>
                          </a:solidFill>
                        </a:rPr>
                        <a:t>Evidence was insufficient to make a recommendation for or against the addition of</a:t>
                      </a:r>
                      <a:r>
                        <a:rPr lang="en-US" sz="1800" b="0" i="0" u="sng">
                          <a:solidFill>
                            <a:schemeClr val="tx1"/>
                          </a:solidFill>
                        </a:rPr>
                        <a:t> bortezomib</a:t>
                      </a:r>
                      <a:r>
                        <a:rPr lang="en-US" sz="1800" b="0" i="0" u="none">
                          <a:solidFill>
                            <a:schemeClr val="tx1"/>
                          </a:solidFill>
                        </a:rPr>
                        <a:t> for AYAs with </a:t>
                      </a:r>
                      <a:r>
                        <a:rPr lang="en-US" sz="1800" b="0" i="0" u="sng">
                          <a:solidFill>
                            <a:schemeClr val="tx1"/>
                          </a:solidFill>
                        </a:rPr>
                        <a:t>T-LBL/</a:t>
                      </a:r>
                      <a:r>
                        <a:rPr lang="en-US" sz="1800" b="0" i="0" u="sng" err="1">
                          <a:solidFill>
                            <a:schemeClr val="tx1"/>
                          </a:solidFill>
                        </a:rPr>
                        <a:t>LLy</a:t>
                      </a:r>
                      <a:r>
                        <a:rPr lang="en-US" sz="1800" b="0" i="0" u="none">
                          <a:solidFill>
                            <a:schemeClr val="tx1"/>
                          </a:solidFill>
                        </a:rPr>
                        <a:t>.</a:t>
                      </a:r>
                    </a:p>
                  </a:txBody>
                  <a:tcPr/>
                </a:tc>
                <a:tc>
                  <a:txBody>
                    <a:bodyPr/>
                    <a:lstStyle/>
                    <a:p>
                      <a:pPr algn="ctr"/>
                      <a:r>
                        <a:rPr lang="en-US" sz="1800"/>
                        <a:t>NA</a:t>
                      </a:r>
                    </a:p>
                  </a:txBody>
                  <a:tcPr/>
                </a:tc>
                <a:tc>
                  <a:txBody>
                    <a:bodyPr/>
                    <a:lstStyle/>
                    <a:p>
                      <a:pPr algn="ctr"/>
                      <a:r>
                        <a:rPr lang="en-US" sz="1800"/>
                        <a:t>NA</a:t>
                      </a:r>
                    </a:p>
                  </a:txBody>
                  <a:tcPr/>
                </a:tc>
                <a:extLst>
                  <a:ext uri="{0D108BD9-81ED-4DB2-BD59-A6C34878D82A}">
                    <a16:rowId xmlns:a16="http://schemas.microsoft.com/office/drawing/2014/main" val="1230018820"/>
                  </a:ext>
                </a:extLst>
              </a:tr>
            </a:tbl>
          </a:graphicData>
        </a:graphic>
      </p:graphicFrame>
      <p:sp>
        <p:nvSpPr>
          <p:cNvPr id="9" name="Content Placeholder 2">
            <a:extLst>
              <a:ext uri="{FF2B5EF4-FFF2-40B4-BE49-F238E27FC236}">
                <a16:creationId xmlns:a16="http://schemas.microsoft.com/office/drawing/2014/main" id="{FD55964B-A07E-B7EB-F1C7-C7CBC4AC2E60}"/>
              </a:ext>
            </a:extLst>
          </p:cNvPr>
          <p:cNvSpPr>
            <a:spLocks noGrp="1"/>
          </p:cNvSpPr>
          <p:nvPr>
            <p:ph idx="1"/>
          </p:nvPr>
        </p:nvSpPr>
        <p:spPr>
          <a:xfrm>
            <a:off x="788790" y="4236721"/>
            <a:ext cx="10972800" cy="1795956"/>
          </a:xfrm>
        </p:spPr>
        <p:txBody>
          <a:bodyPr lIns="0" tIns="0" rIns="0" bIns="0" anchor="t"/>
          <a:lstStyle/>
          <a:p>
            <a:pPr marL="456565" indent="-456565"/>
            <a:r>
              <a:rPr lang="en-US" sz="2000">
                <a:solidFill>
                  <a:schemeClr val="tx1"/>
                </a:solidFill>
                <a:ea typeface="Geneva"/>
              </a:rPr>
              <a:t>Excellent outcomes were demonstrated with CMTX and no routine use of prophylactic cranial radiation for most </a:t>
            </a:r>
            <a:r>
              <a:rPr lang="en-US" sz="2000" u="sng">
                <a:solidFill>
                  <a:schemeClr val="tx1"/>
                </a:solidFill>
                <a:ea typeface="Geneva"/>
              </a:rPr>
              <a:t>T-LBL</a:t>
            </a:r>
            <a:r>
              <a:rPr lang="en-US" sz="2000" u="sng">
                <a:solidFill>
                  <a:schemeClr val="tx1"/>
                </a:solidFill>
                <a:ea typeface="+mn-lt"/>
                <a:cs typeface="+mn-lt"/>
              </a:rPr>
              <a:t>/</a:t>
            </a:r>
            <a:r>
              <a:rPr lang="en-US" sz="2000" u="sng" err="1">
                <a:solidFill>
                  <a:schemeClr val="tx1"/>
                </a:solidFill>
                <a:ea typeface="+mn-lt"/>
                <a:cs typeface="+mn-lt"/>
              </a:rPr>
              <a:t>LLy</a:t>
            </a:r>
            <a:r>
              <a:rPr lang="en-US" sz="2000" u="sng">
                <a:solidFill>
                  <a:schemeClr val="tx1"/>
                </a:solidFill>
                <a:ea typeface="Geneva"/>
              </a:rPr>
              <a:t>.</a:t>
            </a:r>
          </a:p>
          <a:p>
            <a:pPr marL="456565" indent="-456565"/>
            <a:r>
              <a:rPr lang="en-US" sz="2000">
                <a:solidFill>
                  <a:schemeClr val="tx1"/>
                </a:solidFill>
                <a:ea typeface="Geneva"/>
              </a:rPr>
              <a:t>A recommendation was not made for or against the addition of bortezomib. </a:t>
            </a:r>
            <a:r>
              <a:rPr lang="en-US" sz="2000">
                <a:solidFill>
                  <a:schemeClr val="tx1"/>
                </a:solidFill>
                <a:ea typeface="+mn-lt"/>
                <a:cs typeface="+mn-lt"/>
              </a:rPr>
              <a:t>The panel noted that incorporating bortezomib may provide benefit amongst the youngest adolescents of the AYA population.</a:t>
            </a:r>
            <a:r>
              <a:rPr lang="en-US" sz="2000">
                <a:solidFill>
                  <a:schemeClr val="tx1"/>
                </a:solidFill>
                <a:ea typeface="Calibri"/>
                <a:cs typeface="+mn-lt"/>
              </a:rPr>
              <a:t> </a:t>
            </a:r>
            <a:r>
              <a:rPr lang="en-US" sz="2000">
                <a:solidFill>
                  <a:schemeClr val="tx1"/>
                </a:solidFill>
                <a:ea typeface="Geneva"/>
                <a:cs typeface="+mn-lt"/>
              </a:rPr>
              <a:t>Available</a:t>
            </a:r>
            <a:r>
              <a:rPr lang="en-US" sz="2000">
                <a:solidFill>
                  <a:schemeClr val="tx1"/>
                </a:solidFill>
                <a:ea typeface="Geneva"/>
              </a:rPr>
              <a:t> data are limited.</a:t>
            </a:r>
            <a:endParaRPr lang="en-US" sz="2650">
              <a:solidFill>
                <a:schemeClr val="tx1"/>
              </a:solidFill>
            </a:endParaRPr>
          </a:p>
          <a:p>
            <a:pPr marL="456565" indent="-456565"/>
            <a:endParaRPr lang="en-US" sz="2000"/>
          </a:p>
        </p:txBody>
      </p:sp>
      <p:pic>
        <p:nvPicPr>
          <p:cNvPr id="5" name="Picture 4">
            <a:extLst>
              <a:ext uri="{FF2B5EF4-FFF2-40B4-BE49-F238E27FC236}">
                <a16:creationId xmlns:a16="http://schemas.microsoft.com/office/drawing/2014/main" id="{539AE63F-0144-1FEA-89B2-C5E8CF582E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5240" y="2776333"/>
            <a:ext cx="352692" cy="347654"/>
          </a:xfrm>
          <a:prstGeom prst="rect">
            <a:avLst/>
          </a:prstGeom>
        </p:spPr>
      </p:pic>
    </p:spTree>
    <p:extLst>
      <p:ext uri="{BB962C8B-B14F-4D97-AF65-F5344CB8AC3E}">
        <p14:creationId xmlns:p14="http://schemas.microsoft.com/office/powerpoint/2010/main" val="2909920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95103-AA30-37EA-22CA-3A4C0BA48B1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DA3C884-2812-753E-2E0D-D2DF662B876F}"/>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7" name="Title 6">
            <a:extLst>
              <a:ext uri="{FF2B5EF4-FFF2-40B4-BE49-F238E27FC236}">
                <a16:creationId xmlns:a16="http://schemas.microsoft.com/office/drawing/2014/main" id="{7F43601E-E32D-EB58-B8B6-7518E68E13D1}"/>
              </a:ext>
            </a:extLst>
          </p:cNvPr>
          <p:cNvSpPr>
            <a:spLocks noGrp="1"/>
          </p:cNvSpPr>
          <p:nvPr>
            <p:ph type="title"/>
          </p:nvPr>
        </p:nvSpPr>
        <p:spPr/>
        <p:txBody>
          <a:bodyPr lIns="0" tIns="0" rIns="0" bIns="0" anchor="t"/>
          <a:lstStyle/>
          <a:p>
            <a:r>
              <a:rPr lang="en-US" sz="2650" dirty="0">
                <a:ea typeface="Geneva"/>
              </a:rPr>
              <a:t>Evidence - Nelarabine</a:t>
            </a:r>
            <a:endParaRPr lang="en-US" sz="2650"/>
          </a:p>
        </p:txBody>
      </p:sp>
      <p:graphicFrame>
        <p:nvGraphicFramePr>
          <p:cNvPr id="12" name="Diagram 11">
            <a:extLst>
              <a:ext uri="{FF2B5EF4-FFF2-40B4-BE49-F238E27FC236}">
                <a16:creationId xmlns:a16="http://schemas.microsoft.com/office/drawing/2014/main" id="{5BD8224A-4896-AE0B-E88D-F119B1A6C491}"/>
              </a:ext>
            </a:extLst>
          </p:cNvPr>
          <p:cNvGraphicFramePr/>
          <p:nvPr>
            <p:extLst>
              <p:ext uri="{D42A27DB-BD31-4B8C-83A1-F6EECF244321}">
                <p14:modId xmlns:p14="http://schemas.microsoft.com/office/powerpoint/2010/main" val="971562829"/>
              </p:ext>
            </p:extLst>
          </p:nvPr>
        </p:nvGraphicFramePr>
        <p:xfrm>
          <a:off x="-172515" y="2053130"/>
          <a:ext cx="11768111" cy="408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154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AB5A7-C1B8-193C-D905-FBD1F9AD0BE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E0CB030-86F6-5149-7148-1E7A82AF8847}"/>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5D8ED049-C9AC-F4B3-1B97-9F4D5E853FF8}"/>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A69DCF6C-E366-D394-3741-AE5796E1B1D3}"/>
              </a:ext>
            </a:extLst>
          </p:cNvPr>
          <p:cNvSpPr>
            <a:spLocks noGrp="1"/>
          </p:cNvSpPr>
          <p:nvPr>
            <p:ph type="title"/>
          </p:nvPr>
        </p:nvSpPr>
        <p:spPr/>
        <p:txBody>
          <a:bodyPr lIns="0" tIns="0" rIns="0" bIns="0" anchor="t"/>
          <a:lstStyle/>
          <a:p>
            <a:r>
              <a:rPr lang="en-US" sz="2650">
                <a:ea typeface="Geneva"/>
              </a:rPr>
              <a:t>Evidence - </a:t>
            </a:r>
            <a:r>
              <a:rPr lang="en-US" sz="2650" u="sng">
                <a:ea typeface="Geneva"/>
              </a:rPr>
              <a:t>Bortezomib</a:t>
            </a:r>
            <a:endParaRPr lang="en-US" u="sng"/>
          </a:p>
        </p:txBody>
      </p:sp>
      <p:graphicFrame>
        <p:nvGraphicFramePr>
          <p:cNvPr id="12" name="Diagram 11">
            <a:extLst>
              <a:ext uri="{FF2B5EF4-FFF2-40B4-BE49-F238E27FC236}">
                <a16:creationId xmlns:a16="http://schemas.microsoft.com/office/drawing/2014/main" id="{1C91E01B-114E-A748-D812-65700305305E}"/>
              </a:ext>
            </a:extLst>
          </p:cNvPr>
          <p:cNvGraphicFramePr/>
          <p:nvPr>
            <p:extLst>
              <p:ext uri="{D42A27DB-BD31-4B8C-83A1-F6EECF244321}">
                <p14:modId xmlns:p14="http://schemas.microsoft.com/office/powerpoint/2010/main" val="1080035174"/>
              </p:ext>
            </p:extLst>
          </p:nvPr>
        </p:nvGraphicFramePr>
        <p:xfrm>
          <a:off x="277762" y="2236076"/>
          <a:ext cx="11107275" cy="408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471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6FE2E-5F3E-2AD7-2395-A5A40107155E}"/>
            </a:ext>
          </a:extLst>
        </p:cNvPr>
        <p:cNvGrpSpPr/>
        <p:nvPr/>
      </p:nvGrpSpPr>
      <p:grpSpPr>
        <a:xfrm>
          <a:off x="0" y="0"/>
          <a:ext cx="0" cy="0"/>
          <a:chOff x="0" y="0"/>
          <a:chExt cx="0" cy="0"/>
        </a:xfrm>
      </p:grpSpPr>
      <p:sp>
        <p:nvSpPr>
          <p:cNvPr id="12" name="Text Placeholder 2">
            <a:extLst>
              <a:ext uri="{FF2B5EF4-FFF2-40B4-BE49-F238E27FC236}">
                <a16:creationId xmlns:a16="http://schemas.microsoft.com/office/drawing/2014/main" id="{F8690DBD-5BEA-2A7B-F614-FACD11D37D7B}"/>
              </a:ext>
            </a:extLst>
          </p:cNvPr>
          <p:cNvSpPr txBox="1">
            <a:spLocks/>
          </p:cNvSpPr>
          <p:nvPr/>
        </p:nvSpPr>
        <p:spPr>
          <a:xfrm>
            <a:off x="963084" y="5171283"/>
            <a:ext cx="10363200" cy="869300"/>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a:p>
          <a:p>
            <a:pPr marL="456565" indent="-456565">
              <a:buNone/>
            </a:pPr>
            <a:r>
              <a:rPr lang="en-US" sz="2700" dirty="0">
                <a:solidFill>
                  <a:schemeClr val="tx1">
                    <a:lumMod val="49000"/>
                    <a:lumOff val="51000"/>
                  </a:schemeClr>
                </a:solidFill>
                <a:ea typeface="+mn-lt"/>
                <a:cs typeface="+mn-lt"/>
              </a:rPr>
              <a:t>Philadelphia chromosome-positive (Ph-pos) ALL</a:t>
            </a:r>
            <a:endParaRPr lang="en-US" sz="2700" dirty="0">
              <a:solidFill>
                <a:schemeClr val="tx1">
                  <a:lumMod val="49000"/>
                  <a:lumOff val="51000"/>
                </a:schemeClr>
              </a:solidFill>
              <a:ea typeface="Calibri"/>
              <a:cs typeface="Calibri"/>
            </a:endParaRPr>
          </a:p>
          <a:p>
            <a:pPr marL="0" indent="0">
              <a:buNone/>
            </a:pPr>
            <a:endParaRPr lang="en-US" sz="2650">
              <a:solidFill>
                <a:srgbClr val="7F7F7F"/>
              </a:solidFill>
              <a:ea typeface="Geneva"/>
              <a:cs typeface="Calibri"/>
            </a:endParaRPr>
          </a:p>
        </p:txBody>
      </p:sp>
      <p:sp>
        <p:nvSpPr>
          <p:cNvPr id="16" name="Title 1">
            <a:extLst>
              <a:ext uri="{FF2B5EF4-FFF2-40B4-BE49-F238E27FC236}">
                <a16:creationId xmlns:a16="http://schemas.microsoft.com/office/drawing/2014/main" id="{E9921BCA-2CBA-A910-D92B-9367E59F4950}"/>
              </a:ext>
            </a:extLst>
          </p:cNvPr>
          <p:cNvSpPr>
            <a:spLocks noGrp="1"/>
          </p:cNvSpPr>
          <p:nvPr>
            <p:ph type="title"/>
          </p:nvPr>
        </p:nvSpPr>
        <p:spPr>
          <a:xfrm>
            <a:off x="963084" y="4406901"/>
            <a:ext cx="10363200" cy="1362075"/>
          </a:xfrm>
        </p:spPr>
        <p:txBody>
          <a:bodyPr lIns="0" tIns="0" rIns="0" bIns="0" anchor="t"/>
          <a:lstStyle/>
          <a:p>
            <a:r>
              <a:rPr lang="en-US" sz="4250" b="1">
                <a:solidFill>
                  <a:srgbClr val="E33D33"/>
                </a:solidFill>
                <a:ea typeface="Geneva"/>
              </a:rPr>
              <a:t>CASE</a:t>
            </a:r>
            <a:r>
              <a:rPr lang="en-US" sz="4250" b="1">
                <a:solidFill>
                  <a:srgbClr val="E33D33"/>
                </a:solidFill>
                <a:latin typeface="+mj-lt"/>
                <a:ea typeface="Geneva"/>
              </a:rPr>
              <a:t> </a:t>
            </a:r>
            <a:r>
              <a:rPr lang="en-US" sz="4250" b="1">
                <a:solidFill>
                  <a:srgbClr val="E33D33"/>
                </a:solidFill>
                <a:ea typeface="Geneva"/>
              </a:rPr>
              <a:t>4</a:t>
            </a:r>
            <a:endParaRPr lang="en-US" sz="4250" b="1">
              <a:solidFill>
                <a:srgbClr val="E33D33"/>
              </a:solidFill>
              <a:latin typeface="+mj-lt"/>
              <a:ea typeface="Geneva"/>
            </a:endParaRPr>
          </a:p>
        </p:txBody>
      </p:sp>
    </p:spTree>
    <p:extLst>
      <p:ext uri="{BB962C8B-B14F-4D97-AF65-F5344CB8AC3E}">
        <p14:creationId xmlns:p14="http://schemas.microsoft.com/office/powerpoint/2010/main" val="180849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a:t>How patients and clinicians should use these recommendations</a:t>
            </a:r>
          </a:p>
        </p:txBody>
      </p:sp>
      <p:graphicFrame>
        <p:nvGraphicFramePr>
          <p:cNvPr id="5" name="Table 4">
            <a:extLst>
              <a:ext uri="{FF2B5EF4-FFF2-40B4-BE49-F238E27FC236}">
                <a16:creationId xmlns:a16="http://schemas.microsoft.com/office/drawing/2014/main" id="{843B839B-644B-A14B-BB93-037AAF1AA2C4}"/>
              </a:ext>
            </a:extLst>
          </p:cNvPr>
          <p:cNvGraphicFramePr>
            <a:graphicFrameLocks noGrp="1"/>
          </p:cNvGraphicFramePr>
          <p:nvPr>
            <p:extLst>
              <p:ext uri="{D42A27DB-BD31-4B8C-83A1-F6EECF244321}">
                <p14:modId xmlns:p14="http://schemas.microsoft.com/office/powerpoint/2010/main" val="1285259076"/>
              </p:ext>
            </p:extLst>
          </p:nvPr>
        </p:nvGraphicFramePr>
        <p:xfrm>
          <a:off x="952500" y="2671582"/>
          <a:ext cx="10020301" cy="3326252"/>
        </p:xfrm>
        <a:graphic>
          <a:graphicData uri="http://schemas.openxmlformats.org/drawingml/2006/table">
            <a:tbl>
              <a:tblPr firstRow="1" bandRow="1">
                <a:tableStyleId>{5940675A-B579-460E-94D1-54222C63F5DA}</a:tableStyleId>
              </a:tblPr>
              <a:tblGrid>
                <a:gridCol w="1280241">
                  <a:extLst>
                    <a:ext uri="{9D8B030D-6E8A-4147-A177-3AD203B41FA5}">
                      <a16:colId xmlns:a16="http://schemas.microsoft.com/office/drawing/2014/main" val="49921947"/>
                    </a:ext>
                  </a:extLst>
                </a:gridCol>
                <a:gridCol w="2185015">
                  <a:extLst>
                    <a:ext uri="{9D8B030D-6E8A-4147-A177-3AD203B41FA5}">
                      <a16:colId xmlns:a16="http://schemas.microsoft.com/office/drawing/2014/main" val="3542235664"/>
                    </a:ext>
                  </a:extLst>
                </a:gridCol>
                <a:gridCol w="2185015">
                  <a:extLst>
                    <a:ext uri="{9D8B030D-6E8A-4147-A177-3AD203B41FA5}">
                      <a16:colId xmlns:a16="http://schemas.microsoft.com/office/drawing/2014/main" val="1942407915"/>
                    </a:ext>
                  </a:extLst>
                </a:gridCol>
                <a:gridCol w="2185015">
                  <a:extLst>
                    <a:ext uri="{9D8B030D-6E8A-4147-A177-3AD203B41FA5}">
                      <a16:colId xmlns:a16="http://schemas.microsoft.com/office/drawing/2014/main" val="3062731847"/>
                    </a:ext>
                  </a:extLst>
                </a:gridCol>
                <a:gridCol w="2185015">
                  <a:extLst>
                    <a:ext uri="{9D8B030D-6E8A-4147-A177-3AD203B41FA5}">
                      <a16:colId xmlns:a16="http://schemas.microsoft.com/office/drawing/2014/main" val="4101483759"/>
                    </a:ext>
                  </a:extLst>
                </a:gridCol>
              </a:tblGrid>
              <a:tr h="432776">
                <a:tc>
                  <a:txBody>
                    <a:bodyPr/>
                    <a:lstStyle/>
                    <a:p>
                      <a:endParaRPr lang="en-CA" sz="1600" b="1" dirty="0">
                        <a:solidFill>
                          <a:srgbClr val="7F7F7F"/>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CA" sz="1600" b="1" dirty="0">
                          <a:solidFill>
                            <a:schemeClr val="bg1"/>
                          </a:solidFill>
                        </a:rPr>
                        <a:t>STRONG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600" b="1" dirty="0">
                          <a:solidFill>
                            <a:schemeClr val="bg1"/>
                          </a:solidFill>
                        </a:rPr>
                        <a:t>CONDITIONAL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580012">
                <a:tc>
                  <a:txBody>
                    <a:bodyPr/>
                    <a:lstStyle/>
                    <a:p>
                      <a:endParaRPr lang="en-CA" sz="1600" b="1" dirty="0">
                        <a:solidFill>
                          <a:srgbClr val="7F7F7F"/>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rgbClr val="7F7F7F"/>
                          </a:solidFill>
                        </a:rPr>
                        <a:t>“The panel recommends…”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rgbClr val="7F7F7F"/>
                          </a:solidFill>
                        </a:rPr>
                        <a:t>“The panel recommends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rgbClr val="7F7F7F"/>
                          </a:solidFill>
                        </a:rPr>
                        <a:t>“The panel suggests…”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rgbClr val="7F7F7F"/>
                          </a:solidFill>
                        </a:rPr>
                        <a:t>“The panel suggests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2662660"/>
                  </a:ext>
                </a:extLst>
              </a:tr>
              <a:tr h="500850">
                <a:tc>
                  <a:txBody>
                    <a:bodyPr/>
                    <a:lstStyle/>
                    <a:p>
                      <a:endParaRPr lang="en-CA" sz="1600" b="1" dirty="0">
                        <a:solidFill>
                          <a:srgbClr val="7F7F7F"/>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rgbClr val="7F7F7F"/>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rgbClr val="7F7F7F"/>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rgbClr val="7F7F7F"/>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rgbClr val="7F7F7F"/>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26075409"/>
                  </a:ext>
                </a:extLst>
              </a:tr>
              <a:tr h="546658">
                <a:tc>
                  <a:txBody>
                    <a:bodyPr/>
                    <a:lstStyle/>
                    <a:p>
                      <a:r>
                        <a:rPr lang="en-CA" sz="1600" b="1" dirty="0">
                          <a:solidFill>
                            <a:srgbClr val="7F7F7F"/>
                          </a:solidFill>
                        </a:rPr>
                        <a:t>For patients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rgbClr val="7F7F7F"/>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rgbClr val="7F7F7F"/>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233494">
                <a:tc>
                  <a:txBody>
                    <a:bodyPr/>
                    <a:lstStyle/>
                    <a:p>
                      <a:r>
                        <a:rPr lang="en-CA" sz="1600" b="1" dirty="0">
                          <a:solidFill>
                            <a:srgbClr val="7F7F7F"/>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rgbClr val="7F7F7F"/>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rgbClr val="7F7F7F"/>
                          </a:solidFill>
                        </a:rPr>
                        <a:t>Different choices will be appropriate for different patients, depending on their values and preferences. Use </a:t>
                      </a:r>
                      <a:r>
                        <a:rPr lang="en-CA" sz="1600" b="1" dirty="0">
                          <a:solidFill>
                            <a:srgbClr val="7F7F7F"/>
                          </a:solidFill>
                        </a:rPr>
                        <a:t>shared decision making</a:t>
                      </a:r>
                      <a:r>
                        <a:rPr lang="en-CA" sz="1600" b="0" dirty="0">
                          <a:solidFill>
                            <a:srgbClr val="7F7F7F"/>
                          </a:solidFill>
                        </a:rPr>
                        <a:t>.</a:t>
                      </a:r>
                      <a:endParaRPr lang="en-CA" sz="1600" dirty="0">
                        <a:solidFill>
                          <a:srgbClr val="7F7F7F"/>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pic>
        <p:nvPicPr>
          <p:cNvPr id="4" name="Picture 3" descr="A red circle with white x in it&#10;&#10;Description automatically generated">
            <a:extLst>
              <a:ext uri="{FF2B5EF4-FFF2-40B4-BE49-F238E27FC236}">
                <a16:creationId xmlns:a16="http://schemas.microsoft.com/office/drawing/2014/main" id="{6F357EB5-3B85-4521-86CF-13A2AFDF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702" y="3747705"/>
            <a:ext cx="379485" cy="373397"/>
          </a:xfrm>
          <a:prstGeom prst="rect">
            <a:avLst/>
          </a:prstGeom>
        </p:spPr>
      </p:pic>
      <p:pic>
        <p:nvPicPr>
          <p:cNvPr id="9" name="Picture 8" descr="A green circle with a white tick in it&#10;&#10;Description automatically generated">
            <a:extLst>
              <a:ext uri="{FF2B5EF4-FFF2-40B4-BE49-F238E27FC236}">
                <a16:creationId xmlns:a16="http://schemas.microsoft.com/office/drawing/2014/main" id="{64B67B54-A9EA-C735-BE10-AFFC8C79B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847" y="3719633"/>
            <a:ext cx="379484" cy="373396"/>
          </a:xfrm>
          <a:prstGeom prst="rect">
            <a:avLst/>
          </a:prstGeom>
        </p:spPr>
      </p:pic>
      <p:pic>
        <p:nvPicPr>
          <p:cNvPr id="3" name="Picture 2" descr="A green tick in a circle&#10;&#10;Description automatically generated">
            <a:extLst>
              <a:ext uri="{FF2B5EF4-FFF2-40B4-BE49-F238E27FC236}">
                <a16:creationId xmlns:a16="http://schemas.microsoft.com/office/drawing/2014/main" id="{DA065E6E-6DD1-2FBC-F60B-1C241728BC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834" y="3764425"/>
            <a:ext cx="353096" cy="347654"/>
          </a:xfrm>
          <a:prstGeom prst="rect">
            <a:avLst/>
          </a:prstGeom>
        </p:spPr>
      </p:pic>
      <p:pic>
        <p:nvPicPr>
          <p:cNvPr id="6" name="Picture 5">
            <a:extLst>
              <a:ext uri="{FF2B5EF4-FFF2-40B4-BE49-F238E27FC236}">
                <a16:creationId xmlns:a16="http://schemas.microsoft.com/office/drawing/2014/main" id="{23F672EB-F224-F74C-3E9C-6826C3650C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620402" y="3764425"/>
            <a:ext cx="352692" cy="347654"/>
          </a:xfrm>
          <a:prstGeom prst="rect">
            <a:avLst/>
          </a:prstGeom>
        </p:spPr>
      </p:pic>
    </p:spTree>
    <p:extLst>
      <p:ext uri="{BB962C8B-B14F-4D97-AF65-F5344CB8AC3E}">
        <p14:creationId xmlns:p14="http://schemas.microsoft.com/office/powerpoint/2010/main" val="2199132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E9B55-17CB-9817-3087-56A0772DB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FEB9F-41BD-E83D-18D0-1080CE77BC61}"/>
              </a:ext>
            </a:extLst>
          </p:cNvPr>
          <p:cNvSpPr>
            <a:spLocks noGrp="1"/>
          </p:cNvSpPr>
          <p:nvPr>
            <p:ph type="title"/>
          </p:nvPr>
        </p:nvSpPr>
        <p:spPr/>
        <p:txBody>
          <a:bodyPr lIns="0" tIns="0"/>
          <a:lstStyle/>
          <a:p>
            <a:r>
              <a:rPr lang="en-US"/>
              <a:t>Case 4: Ph-positive B-Cell ALL</a:t>
            </a:r>
          </a:p>
        </p:txBody>
      </p:sp>
      <p:sp>
        <p:nvSpPr>
          <p:cNvPr id="3" name="Content Placeholder 2">
            <a:extLst>
              <a:ext uri="{FF2B5EF4-FFF2-40B4-BE49-F238E27FC236}">
                <a16:creationId xmlns:a16="http://schemas.microsoft.com/office/drawing/2014/main" id="{88332F87-43ED-7BB1-110D-2E258F97BDC3}"/>
              </a:ext>
            </a:extLst>
          </p:cNvPr>
          <p:cNvSpPr>
            <a:spLocks noGrp="1"/>
          </p:cNvSpPr>
          <p:nvPr>
            <p:ph idx="1"/>
          </p:nvPr>
        </p:nvSpPr>
        <p:spPr>
          <a:xfrm>
            <a:off x="405963" y="1888578"/>
            <a:ext cx="11419488" cy="4007173"/>
          </a:xfrm>
        </p:spPr>
        <p:txBody>
          <a:bodyPr lIns="0" tIns="0" rIns="0" bIns="0" anchor="t"/>
          <a:lstStyle/>
          <a:p>
            <a:pPr marL="0" indent="0">
              <a:buNone/>
            </a:pPr>
            <a:r>
              <a:rPr lang="en-US" sz="2200" dirty="0">
                <a:solidFill>
                  <a:schemeClr val="tx1">
                    <a:lumMod val="49000"/>
                    <a:lumOff val="51000"/>
                  </a:schemeClr>
                </a:solidFill>
                <a:ea typeface="Geneva"/>
              </a:rPr>
              <a:t>A 32-year-old male with no PMH presents to the ER with 1-week exertional dyspnea and fatigue. WBC 6.1 K/</a:t>
            </a:r>
            <a:r>
              <a:rPr lang="en-US" sz="2200" err="1">
                <a:solidFill>
                  <a:schemeClr val="tx1">
                    <a:lumMod val="49000"/>
                    <a:lumOff val="51000"/>
                  </a:schemeClr>
                </a:solidFill>
                <a:ea typeface="Geneva"/>
              </a:rPr>
              <a:t>uL</a:t>
            </a:r>
            <a:r>
              <a:rPr lang="en-US" sz="2200" dirty="0">
                <a:solidFill>
                  <a:schemeClr val="tx1">
                    <a:lumMod val="49000"/>
                    <a:lumOff val="51000"/>
                  </a:schemeClr>
                </a:solidFill>
                <a:ea typeface="Geneva"/>
              </a:rPr>
              <a:t>, Hgb 9.5 g/dL, platelets 89 K/</a:t>
            </a:r>
            <a:r>
              <a:rPr lang="en-US" sz="2200" err="1">
                <a:solidFill>
                  <a:schemeClr val="tx1">
                    <a:lumMod val="49000"/>
                    <a:lumOff val="51000"/>
                  </a:schemeClr>
                </a:solidFill>
                <a:ea typeface="Geneva"/>
              </a:rPr>
              <a:t>uL</a:t>
            </a:r>
            <a:r>
              <a:rPr lang="en-US" sz="2200" dirty="0">
                <a:solidFill>
                  <a:schemeClr val="tx1">
                    <a:lumMod val="49000"/>
                    <a:lumOff val="51000"/>
                  </a:schemeClr>
                </a:solidFill>
                <a:ea typeface="Geneva"/>
              </a:rPr>
              <a:t>. Peripheral smear shows ~50% blasts. Peripheral blood flow cytometry confirms 53% blasts, which are CD34+, CD10+, CD19+, </a:t>
            </a:r>
            <a:r>
              <a:rPr lang="en-US" sz="2200" err="1">
                <a:solidFill>
                  <a:schemeClr val="tx1">
                    <a:lumMod val="49000"/>
                    <a:lumOff val="51000"/>
                  </a:schemeClr>
                </a:solidFill>
                <a:ea typeface="Geneva"/>
              </a:rPr>
              <a:t>TdT</a:t>
            </a:r>
            <a:r>
              <a:rPr lang="en-US" sz="2200" dirty="0">
                <a:solidFill>
                  <a:schemeClr val="tx1">
                    <a:lumMod val="49000"/>
                    <a:lumOff val="51000"/>
                  </a:schemeClr>
                </a:solidFill>
                <a:ea typeface="Geneva"/>
              </a:rPr>
              <a:t>+; sCD22+(dim), CD20-negative. FISH positive for t(9;22) and negative for KMT2A. Bone marrow exam confirms diagnosis of precursor B-cell ALL and RT-PCR of aspirate was positive for the presence of BCR::ABL, coding a 210-kDa protein. There were no other cytogenetic alterations. You are called to guide the patient’s therapy.</a:t>
            </a:r>
          </a:p>
        </p:txBody>
      </p:sp>
      <p:sp>
        <p:nvSpPr>
          <p:cNvPr id="4" name="Content Placeholder 2">
            <a:extLst>
              <a:ext uri="{FF2B5EF4-FFF2-40B4-BE49-F238E27FC236}">
                <a16:creationId xmlns:a16="http://schemas.microsoft.com/office/drawing/2014/main" id="{70690E66-6163-7539-BB93-A2C4EE1F7CC7}"/>
              </a:ext>
            </a:extLst>
          </p:cNvPr>
          <p:cNvSpPr txBox="1">
            <a:spLocks/>
          </p:cNvSpPr>
          <p:nvPr/>
        </p:nvSpPr>
        <p:spPr>
          <a:xfrm>
            <a:off x="405963" y="4312577"/>
            <a:ext cx="10985938" cy="2391210"/>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200" b="1" dirty="0">
                <a:solidFill>
                  <a:schemeClr val="tx1">
                    <a:lumMod val="49000"/>
                    <a:lumOff val="51000"/>
                  </a:schemeClr>
                </a:solidFill>
                <a:ea typeface="Geneva"/>
              </a:rPr>
              <a:t>Which of the following upfront regimen would you recommend in combination with a TKI to induce remission?</a:t>
            </a:r>
          </a:p>
          <a:p>
            <a:pPr marL="514350" indent="-514350">
              <a:buFont typeface="+mj-lt"/>
              <a:buAutoNum type="alphaLcPeriod"/>
            </a:pPr>
            <a:r>
              <a:rPr lang="en-US" sz="2000" dirty="0">
                <a:solidFill>
                  <a:schemeClr val="tx1">
                    <a:lumMod val="49000"/>
                    <a:lumOff val="51000"/>
                  </a:schemeClr>
                </a:solidFill>
                <a:ea typeface="Geneva"/>
              </a:rPr>
              <a:t> </a:t>
            </a:r>
            <a:r>
              <a:rPr lang="en-US" sz="2000" dirty="0" err="1">
                <a:solidFill>
                  <a:schemeClr val="tx1">
                    <a:lumMod val="49000"/>
                    <a:lumOff val="51000"/>
                  </a:schemeClr>
                </a:solidFill>
                <a:ea typeface="Geneva"/>
              </a:rPr>
              <a:t>ASNase</a:t>
            </a:r>
            <a:r>
              <a:rPr lang="en-US" sz="2000" dirty="0">
                <a:solidFill>
                  <a:schemeClr val="tx1">
                    <a:lumMod val="49000"/>
                    <a:lumOff val="51000"/>
                  </a:schemeClr>
                </a:solidFill>
                <a:ea typeface="Geneva"/>
              </a:rPr>
              <a:t>-containing intensive regimen</a:t>
            </a:r>
          </a:p>
          <a:p>
            <a:pPr marL="514350" indent="-514350">
              <a:buFont typeface="+mj-lt"/>
              <a:buAutoNum type="alphaLcPeriod"/>
            </a:pPr>
            <a:r>
              <a:rPr lang="en-US" sz="2000" dirty="0">
                <a:solidFill>
                  <a:schemeClr val="tx1">
                    <a:lumMod val="49000"/>
                    <a:lumOff val="51000"/>
                  </a:schemeClr>
                </a:solidFill>
                <a:ea typeface="Geneva"/>
              </a:rPr>
              <a:t> Intensive chemotherapy regimen without </a:t>
            </a:r>
            <a:r>
              <a:rPr lang="en-US" sz="2000" err="1">
                <a:solidFill>
                  <a:schemeClr val="tx1">
                    <a:lumMod val="49000"/>
                    <a:lumOff val="51000"/>
                  </a:schemeClr>
                </a:solidFill>
                <a:ea typeface="Geneva"/>
              </a:rPr>
              <a:t>ASNase</a:t>
            </a:r>
            <a:endParaRPr lang="en-US" sz="2000">
              <a:solidFill>
                <a:schemeClr val="tx1">
                  <a:lumMod val="49000"/>
                  <a:lumOff val="51000"/>
                </a:schemeClr>
              </a:solidFill>
              <a:ea typeface="Geneva"/>
            </a:endParaRPr>
          </a:p>
          <a:p>
            <a:pPr marL="514350" indent="-514350">
              <a:buFont typeface="+mj-lt"/>
              <a:buAutoNum type="alphaLcPeriod"/>
            </a:pPr>
            <a:r>
              <a:rPr lang="en-US" sz="2000" dirty="0">
                <a:solidFill>
                  <a:schemeClr val="tx1">
                    <a:lumMod val="49000"/>
                    <a:lumOff val="51000"/>
                  </a:schemeClr>
                </a:solidFill>
                <a:ea typeface="Geneva"/>
              </a:rPr>
              <a:t> Lower (reduced) intensity chemotherapy regimen</a:t>
            </a:r>
          </a:p>
          <a:p>
            <a:pPr marL="514350" indent="-514350">
              <a:buFont typeface="+mj-lt"/>
              <a:buAutoNum type="alphaLcPeriod"/>
            </a:pPr>
            <a:r>
              <a:rPr lang="en-US" sz="2000" dirty="0">
                <a:solidFill>
                  <a:schemeClr val="tx1">
                    <a:lumMod val="49000"/>
                    <a:lumOff val="51000"/>
                  </a:schemeClr>
                </a:solidFill>
                <a:ea typeface="Geneva"/>
              </a:rPr>
              <a:t> Steroids only</a:t>
            </a:r>
          </a:p>
          <a:p>
            <a:pPr marL="514350" indent="-514350">
              <a:buFont typeface="+mj-lt"/>
              <a:buAutoNum type="alphaLcPeriod"/>
            </a:pPr>
            <a:endParaRPr lang="en-US"/>
          </a:p>
          <a:p>
            <a:pPr marL="456565" indent="-456565"/>
            <a:endParaRPr lang="en-US"/>
          </a:p>
          <a:p>
            <a:pPr marL="456565" indent="-456565"/>
            <a:endParaRPr lang="en-US"/>
          </a:p>
          <a:p>
            <a:pPr marL="989965" lvl="1" indent="-380365"/>
            <a:endParaRPr lang="en-US">
              <a:cs typeface="Calibri"/>
            </a:endParaRPr>
          </a:p>
        </p:txBody>
      </p:sp>
      <p:sp>
        <p:nvSpPr>
          <p:cNvPr id="5" name="Rectangle 4">
            <a:extLst>
              <a:ext uri="{FF2B5EF4-FFF2-40B4-BE49-F238E27FC236}">
                <a16:creationId xmlns:a16="http://schemas.microsoft.com/office/drawing/2014/main" id="{79E4527B-3535-027F-F7B3-5CBF770BE360}"/>
              </a:ext>
            </a:extLst>
          </p:cNvPr>
          <p:cNvSpPr/>
          <p:nvPr/>
        </p:nvSpPr>
        <p:spPr>
          <a:xfrm>
            <a:off x="309142" y="5773733"/>
            <a:ext cx="10664325" cy="322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099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5908E-A1ED-4B59-8A4F-2EBFD48AD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DFCBA-E519-92C5-B71A-74D11716312B}"/>
              </a:ext>
            </a:extLst>
          </p:cNvPr>
          <p:cNvSpPr>
            <a:spLocks noGrp="1"/>
          </p:cNvSpPr>
          <p:nvPr>
            <p:ph type="title"/>
          </p:nvPr>
        </p:nvSpPr>
        <p:spPr/>
        <p:txBody>
          <a:bodyPr lIns="0" tIns="0"/>
          <a:lstStyle/>
          <a:p>
            <a:r>
              <a:rPr lang="en-US"/>
              <a:t>Recommendation</a:t>
            </a:r>
          </a:p>
        </p:txBody>
      </p:sp>
      <p:sp>
        <p:nvSpPr>
          <p:cNvPr id="3" name="Content Placeholder 2">
            <a:extLst>
              <a:ext uri="{FF2B5EF4-FFF2-40B4-BE49-F238E27FC236}">
                <a16:creationId xmlns:a16="http://schemas.microsoft.com/office/drawing/2014/main" id="{04A4B160-43EE-EE1D-7D1E-B6B9A7547ADA}"/>
              </a:ext>
            </a:extLst>
          </p:cNvPr>
          <p:cNvSpPr>
            <a:spLocks noGrp="1"/>
          </p:cNvSpPr>
          <p:nvPr>
            <p:ph idx="1"/>
          </p:nvPr>
        </p:nvSpPr>
        <p:spPr>
          <a:xfrm>
            <a:off x="609600" y="4291896"/>
            <a:ext cx="10591800" cy="1518588"/>
          </a:xfrm>
        </p:spPr>
        <p:txBody>
          <a:bodyPr lIns="0" tIns="0" rIns="0" bIns="0" anchor="t"/>
          <a:lstStyle/>
          <a:p>
            <a:pPr marL="456565" indent="-456565"/>
            <a:r>
              <a:rPr lang="en-US" sz="2000">
                <a:solidFill>
                  <a:schemeClr val="tx1"/>
                </a:solidFill>
                <a:ea typeface="Geneva"/>
              </a:rPr>
              <a:t>All patients must receive CNS prophylaxis with concurrent IT chemotherapy</a:t>
            </a:r>
            <a:endParaRPr lang="en-US" sz="2650">
              <a:solidFill>
                <a:schemeClr val="tx1"/>
              </a:solidFill>
              <a:ea typeface="Geneva"/>
            </a:endParaRPr>
          </a:p>
          <a:p>
            <a:pPr marL="456565" indent="-456565"/>
            <a:r>
              <a:rPr lang="en-US" sz="2000">
                <a:solidFill>
                  <a:schemeClr val="tx1"/>
                </a:solidFill>
                <a:ea typeface="Geneva"/>
              </a:rPr>
              <a:t>Post-remission therapies, including </a:t>
            </a:r>
            <a:r>
              <a:rPr lang="en-US" sz="2000" err="1">
                <a:solidFill>
                  <a:schemeClr val="tx1"/>
                </a:solidFill>
                <a:ea typeface="Geneva"/>
              </a:rPr>
              <a:t>allo</a:t>
            </a:r>
            <a:r>
              <a:rPr lang="en-US" sz="2000">
                <a:solidFill>
                  <a:schemeClr val="tx1"/>
                </a:solidFill>
                <a:ea typeface="Geneva"/>
              </a:rPr>
              <a:t>-HSCT, are evolving given emerging data with next-generation TKIs and novel/targeted immunotherapy</a:t>
            </a:r>
          </a:p>
          <a:p>
            <a:pPr marL="456565" indent="-456565"/>
            <a:r>
              <a:rPr lang="en-US" sz="2000">
                <a:solidFill>
                  <a:schemeClr val="tx1"/>
                </a:solidFill>
                <a:ea typeface="Geneva"/>
              </a:rPr>
              <a:t>May not be as applicable to the youngest AYA subgroup in which pediatric-inspired (asparaginase-containing) regimens would be applied; studies of pediatric-inspired backbones were not captured within the available dataset.</a:t>
            </a:r>
            <a:endParaRPr lang="en-US" sz="2650">
              <a:solidFill>
                <a:schemeClr val="tx1"/>
              </a:solidFill>
            </a:endParaRPr>
          </a:p>
          <a:p>
            <a:pPr marL="456565" indent="-456565"/>
            <a:endParaRPr lang="en-US" sz="2650">
              <a:solidFill>
                <a:schemeClr val="tx1"/>
              </a:solidFill>
            </a:endParaRPr>
          </a:p>
        </p:txBody>
      </p:sp>
      <p:graphicFrame>
        <p:nvGraphicFramePr>
          <p:cNvPr id="4" name="Table 3">
            <a:extLst>
              <a:ext uri="{FF2B5EF4-FFF2-40B4-BE49-F238E27FC236}">
                <a16:creationId xmlns:a16="http://schemas.microsoft.com/office/drawing/2014/main" id="{A540FBBF-790C-E39C-38DE-F4BCCC69225B}"/>
              </a:ext>
            </a:extLst>
          </p:cNvPr>
          <p:cNvGraphicFramePr>
            <a:graphicFrameLocks noGrp="1"/>
          </p:cNvGraphicFramePr>
          <p:nvPr>
            <p:extLst>
              <p:ext uri="{D42A27DB-BD31-4B8C-83A1-F6EECF244321}">
                <p14:modId xmlns:p14="http://schemas.microsoft.com/office/powerpoint/2010/main" val="3634059789"/>
              </p:ext>
            </p:extLst>
          </p:nvPr>
        </p:nvGraphicFramePr>
        <p:xfrm>
          <a:off x="419100" y="2054108"/>
          <a:ext cx="11302177" cy="1859280"/>
        </p:xfrm>
        <a:graphic>
          <a:graphicData uri="http://schemas.openxmlformats.org/drawingml/2006/table">
            <a:tbl>
              <a:tblPr firstRow="1" bandRow="1">
                <a:tableStyleId>{F5AB1C69-6EDB-4FF4-983F-18BD219EF322}</a:tableStyleId>
              </a:tblPr>
              <a:tblGrid>
                <a:gridCol w="7706032">
                  <a:extLst>
                    <a:ext uri="{9D8B030D-6E8A-4147-A177-3AD203B41FA5}">
                      <a16:colId xmlns:a16="http://schemas.microsoft.com/office/drawing/2014/main" val="3322778679"/>
                    </a:ext>
                  </a:extLst>
                </a:gridCol>
                <a:gridCol w="1378973">
                  <a:extLst>
                    <a:ext uri="{9D8B030D-6E8A-4147-A177-3AD203B41FA5}">
                      <a16:colId xmlns:a16="http://schemas.microsoft.com/office/drawing/2014/main" val="2016651713"/>
                    </a:ext>
                  </a:extLst>
                </a:gridCol>
                <a:gridCol w="2217172">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i="1" u="none">
                          <a:solidFill>
                            <a:schemeClr val="tx1"/>
                          </a:solidFill>
                        </a:rPr>
                        <a:t>Suggests </a:t>
                      </a:r>
                      <a:r>
                        <a:rPr lang="en-US" sz="1800"/>
                        <a:t>reduced-intensity therapy with TKI for remission induction over intensive chemotherapy with TKI. This should be followed by post-remission therapy which could include intensive chemotherapy with TKI or immunotherapy with TKI, either of which </a:t>
                      </a:r>
                      <a:r>
                        <a:rPr lang="en-US" sz="1800" b="0" i="0" u="none" strike="noStrike" noProof="0">
                          <a:latin typeface="Calibri"/>
                        </a:rPr>
                        <a:t>be consolidated by allogeneic hematopoietic stem cell transplant (</a:t>
                      </a:r>
                      <a:r>
                        <a:rPr lang="en-US" sz="1800" b="0" i="0" u="none" strike="noStrike" noProof="0" err="1">
                          <a:latin typeface="Calibri"/>
                        </a:rPr>
                        <a:t>allo</a:t>
                      </a:r>
                      <a:r>
                        <a:rPr lang="en-US" sz="1800" b="0" i="0" u="none" strike="noStrike" noProof="0">
                          <a:latin typeface="Calibri"/>
                        </a:rPr>
                        <a:t>-HSCT) in first complete remission (CR1).</a:t>
                      </a:r>
                      <a:endParaRPr lang="en-US"/>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pic>
        <p:nvPicPr>
          <p:cNvPr id="5" name="Picture 4" descr="A green tick in a circle&#10;&#10;Description automatically generated">
            <a:extLst>
              <a:ext uri="{FF2B5EF4-FFF2-40B4-BE49-F238E27FC236}">
                <a16:creationId xmlns:a16="http://schemas.microsoft.com/office/drawing/2014/main" id="{5E80AA87-C2D1-EAC5-596F-45FE37DF8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388" y="2809692"/>
            <a:ext cx="353096" cy="347654"/>
          </a:xfrm>
          <a:prstGeom prst="rect">
            <a:avLst/>
          </a:prstGeom>
        </p:spPr>
      </p:pic>
    </p:spTree>
    <p:extLst>
      <p:ext uri="{BB962C8B-B14F-4D97-AF65-F5344CB8AC3E}">
        <p14:creationId xmlns:p14="http://schemas.microsoft.com/office/powerpoint/2010/main" val="3438880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04F8-F9A6-D6CA-5CC7-9D6409C38DB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7DB632-B56A-BC19-50FE-B34CCE3B7229}"/>
              </a:ext>
            </a:extLst>
          </p:cNvPr>
          <p:cNvSpPr>
            <a:spLocks noGrp="1"/>
          </p:cNvSpPr>
          <p:nvPr>
            <p:ph type="title"/>
          </p:nvPr>
        </p:nvSpPr>
        <p:spPr/>
        <p:txBody>
          <a:bodyPr lIns="0" tIns="0"/>
          <a:lstStyle/>
          <a:p>
            <a:r>
              <a:rPr lang="en-US"/>
              <a:t>Rationale</a:t>
            </a:r>
          </a:p>
        </p:txBody>
      </p:sp>
      <p:sp>
        <p:nvSpPr>
          <p:cNvPr id="3" name="Content Placeholder 2">
            <a:extLst>
              <a:ext uri="{FF2B5EF4-FFF2-40B4-BE49-F238E27FC236}">
                <a16:creationId xmlns:a16="http://schemas.microsoft.com/office/drawing/2014/main" id="{297E1C47-2082-0E45-7D0A-AC299817CC2A}"/>
              </a:ext>
            </a:extLst>
          </p:cNvPr>
          <p:cNvSpPr>
            <a:spLocks noGrp="1"/>
          </p:cNvSpPr>
          <p:nvPr>
            <p:ph idx="1"/>
          </p:nvPr>
        </p:nvSpPr>
        <p:spPr/>
        <p:txBody>
          <a:bodyPr lIns="0" tIns="0" rIns="0" bIns="0" anchor="t"/>
          <a:lstStyle/>
          <a:p>
            <a:pPr marL="456565" indent="-456565"/>
            <a:r>
              <a:rPr lang="en-US" sz="2650" dirty="0">
                <a:solidFill>
                  <a:schemeClr val="tx1">
                    <a:lumMod val="49000"/>
                    <a:lumOff val="51000"/>
                  </a:schemeClr>
                </a:solidFill>
                <a:ea typeface="Geneva"/>
              </a:rPr>
              <a:t>Evidence suggests that, compared to intensive chemotherapy with TKI, reduced intensity therapy regimens with TKI are:</a:t>
            </a:r>
          </a:p>
          <a:p>
            <a:pPr marL="989965" lvl="1" indent="-380365"/>
            <a:r>
              <a:rPr lang="en-US" sz="2650" dirty="0">
                <a:solidFill>
                  <a:schemeClr val="tx1">
                    <a:lumMod val="49000"/>
                    <a:lumOff val="51000"/>
                  </a:schemeClr>
                </a:solidFill>
                <a:ea typeface="Geneva"/>
              </a:rPr>
              <a:t>Not inferior to induce remission</a:t>
            </a:r>
            <a:endParaRPr lang="en-US" sz="2650" dirty="0">
              <a:solidFill>
                <a:schemeClr val="tx1">
                  <a:lumMod val="49000"/>
                  <a:lumOff val="51000"/>
                </a:schemeClr>
              </a:solidFill>
              <a:ea typeface="Geneva"/>
              <a:cs typeface="Calibri"/>
            </a:endParaRPr>
          </a:p>
          <a:p>
            <a:pPr marL="989965" lvl="1" indent="-380365"/>
            <a:r>
              <a:rPr lang="en-US" sz="2650" dirty="0">
                <a:solidFill>
                  <a:schemeClr val="tx1">
                    <a:lumMod val="49000"/>
                    <a:lumOff val="51000"/>
                  </a:schemeClr>
                </a:solidFill>
                <a:ea typeface="Geneva"/>
              </a:rPr>
              <a:t>Not associated with increased early relapse</a:t>
            </a:r>
            <a:endParaRPr lang="en-US" sz="2650" dirty="0">
              <a:solidFill>
                <a:schemeClr val="tx1">
                  <a:lumMod val="49000"/>
                  <a:lumOff val="51000"/>
                </a:schemeClr>
              </a:solidFill>
              <a:ea typeface="Geneva"/>
              <a:cs typeface="Calibri"/>
            </a:endParaRPr>
          </a:p>
          <a:p>
            <a:pPr marL="989965" lvl="1" indent="-380365"/>
            <a:r>
              <a:rPr lang="en-US" sz="2650" dirty="0">
                <a:solidFill>
                  <a:schemeClr val="tx1">
                    <a:lumMod val="49000"/>
                    <a:lumOff val="51000"/>
                  </a:schemeClr>
                </a:solidFill>
                <a:ea typeface="Geneva"/>
              </a:rPr>
              <a:t>Associated with improved survival and decreased early mortality</a:t>
            </a:r>
            <a:endParaRPr lang="en-US" sz="2650" dirty="0">
              <a:solidFill>
                <a:schemeClr val="tx1">
                  <a:lumMod val="49000"/>
                  <a:lumOff val="51000"/>
                </a:schemeClr>
              </a:solidFill>
              <a:ea typeface="Geneva"/>
              <a:cs typeface="Calibri"/>
            </a:endParaRPr>
          </a:p>
          <a:p>
            <a:pPr marL="989965" lvl="1" indent="-380365"/>
            <a:r>
              <a:rPr lang="en-US" sz="2650" dirty="0">
                <a:solidFill>
                  <a:schemeClr val="tx1">
                    <a:lumMod val="49000"/>
                    <a:lumOff val="51000"/>
                  </a:schemeClr>
                </a:solidFill>
                <a:ea typeface="Geneva"/>
              </a:rPr>
              <a:t>Linked to reduced high-grade adverse events, including fewer infections</a:t>
            </a:r>
            <a:endParaRPr lang="en-US" sz="2650" dirty="0">
              <a:solidFill>
                <a:schemeClr val="tx1">
                  <a:lumMod val="49000"/>
                  <a:lumOff val="51000"/>
                </a:schemeClr>
              </a:solidFill>
              <a:ea typeface="Geneva"/>
              <a:cs typeface="Calibri"/>
            </a:endParaRPr>
          </a:p>
        </p:txBody>
      </p:sp>
    </p:spTree>
    <p:extLst>
      <p:ext uri="{BB962C8B-B14F-4D97-AF65-F5344CB8AC3E}">
        <p14:creationId xmlns:p14="http://schemas.microsoft.com/office/powerpoint/2010/main" val="1318054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B6521-E175-CB72-549C-0524E9AAFDB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2C2E0CA-A272-ECF7-7A7A-7CB22E182901}"/>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8401A73A-81C0-9C49-D8D0-6D798B4E3731}"/>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E7D72B4F-0466-6D30-411C-AF8867FC7E5C}"/>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FEA27FBB-FA3B-AD56-8554-B09ECEAE5C21}"/>
              </a:ext>
            </a:extLst>
          </p:cNvPr>
          <p:cNvSpPr>
            <a:spLocks noGrp="1"/>
          </p:cNvSpPr>
          <p:nvPr>
            <p:ph idx="1"/>
          </p:nvPr>
        </p:nvSpPr>
        <p:spPr/>
        <p:txBody>
          <a:bodyPr lIns="0" tIns="0" rIns="0" bIns="0" anchor="t"/>
          <a:lstStyle/>
          <a:p>
            <a:pPr marL="456565" indent="-456565"/>
            <a:r>
              <a:rPr lang="en-US" sz="2650" dirty="0">
                <a:solidFill>
                  <a:schemeClr val="tx1">
                    <a:lumMod val="49000"/>
                    <a:lumOff val="51000"/>
                  </a:schemeClr>
                </a:solidFill>
                <a:ea typeface="Geneva"/>
              </a:rPr>
              <a:t>25 studies (3 comparative studies and 22 non-comparative single group)</a:t>
            </a:r>
            <a:endParaRPr lang="en-US" sz="2650" dirty="0">
              <a:solidFill>
                <a:schemeClr val="tx1">
                  <a:lumMod val="49000"/>
                  <a:lumOff val="51000"/>
                </a:schemeClr>
              </a:solidFill>
            </a:endParaRPr>
          </a:p>
          <a:p>
            <a:pPr marL="989965" lvl="1" indent="-380365"/>
            <a:r>
              <a:rPr lang="en-US" sz="2000" dirty="0">
                <a:solidFill>
                  <a:schemeClr val="tx1">
                    <a:lumMod val="49000"/>
                    <a:lumOff val="51000"/>
                  </a:schemeClr>
                </a:solidFill>
                <a:ea typeface="Geneva"/>
              </a:rPr>
              <a:t>3 studies* directly compared reduced intensity chemo + TKI vs. intense chemo + TKI and were included in the meta-analysis (only 1 was an RCT)</a:t>
            </a:r>
            <a:endParaRPr lang="en-US" sz="2000" dirty="0">
              <a:solidFill>
                <a:schemeClr val="tx1">
                  <a:lumMod val="49000"/>
                  <a:lumOff val="51000"/>
                </a:schemeClr>
              </a:solidFill>
              <a:ea typeface="Geneva"/>
              <a:cs typeface="Calibri"/>
            </a:endParaRPr>
          </a:p>
          <a:p>
            <a:pPr marL="989965" lvl="1" indent="-380365"/>
            <a:r>
              <a:rPr lang="en-US" sz="2000" dirty="0">
                <a:solidFill>
                  <a:schemeClr val="tx1">
                    <a:lumMod val="49000"/>
                    <a:lumOff val="51000"/>
                  </a:schemeClr>
                </a:solidFill>
                <a:ea typeface="Geneva"/>
              </a:rPr>
              <a:t>No studies included asparaginase-containing pediatric-inspired regimens</a:t>
            </a:r>
            <a:endParaRPr lang="en-US" sz="2000" dirty="0">
              <a:solidFill>
                <a:schemeClr val="tx1">
                  <a:lumMod val="49000"/>
                  <a:lumOff val="51000"/>
                </a:schemeClr>
              </a:solidFill>
              <a:ea typeface="Geneva"/>
              <a:cs typeface="Calibri"/>
            </a:endParaRPr>
          </a:p>
          <a:p>
            <a:pPr marL="989965" lvl="1" indent="-380365"/>
            <a:r>
              <a:rPr lang="en-US" sz="2000" dirty="0">
                <a:solidFill>
                  <a:schemeClr val="tx1">
                    <a:lumMod val="49000"/>
                    <a:lumOff val="51000"/>
                  </a:schemeClr>
                </a:solidFill>
                <a:ea typeface="Geneva"/>
              </a:rPr>
              <a:t>Certainty was very low and evidence was indirect</a:t>
            </a:r>
            <a:endParaRPr lang="en-US" sz="2000" dirty="0">
              <a:solidFill>
                <a:schemeClr val="tx1">
                  <a:lumMod val="49000"/>
                  <a:lumOff val="51000"/>
                </a:schemeClr>
              </a:solidFill>
              <a:ea typeface="Geneva"/>
              <a:cs typeface="Calibri"/>
            </a:endParaRPr>
          </a:p>
          <a:p>
            <a:pPr marL="456565" indent="-456565"/>
            <a:endParaRPr lang="en-US"/>
          </a:p>
          <a:p>
            <a:pPr marL="456565" indent="-456565"/>
            <a:endParaRPr lang="en-US"/>
          </a:p>
          <a:p>
            <a:pPr marL="456565" indent="-456565"/>
            <a:endParaRPr lang="en-US"/>
          </a:p>
          <a:p>
            <a:pPr marL="456565" indent="-456565"/>
            <a:endParaRPr lang="en-US"/>
          </a:p>
        </p:txBody>
      </p:sp>
      <p:graphicFrame>
        <p:nvGraphicFramePr>
          <p:cNvPr id="3" name="Table 2">
            <a:extLst>
              <a:ext uri="{FF2B5EF4-FFF2-40B4-BE49-F238E27FC236}">
                <a16:creationId xmlns:a16="http://schemas.microsoft.com/office/drawing/2014/main" id="{C521DD8B-2E7D-328A-1B7A-55637F23585C}"/>
              </a:ext>
            </a:extLst>
          </p:cNvPr>
          <p:cNvGraphicFramePr>
            <a:graphicFrameLocks noGrp="1"/>
          </p:cNvGraphicFramePr>
          <p:nvPr>
            <p:extLst>
              <p:ext uri="{D42A27DB-BD31-4B8C-83A1-F6EECF244321}">
                <p14:modId xmlns:p14="http://schemas.microsoft.com/office/powerpoint/2010/main" val="188021322"/>
              </p:ext>
            </p:extLst>
          </p:nvPr>
        </p:nvGraphicFramePr>
        <p:xfrm>
          <a:off x="2600474" y="4136278"/>
          <a:ext cx="6994875" cy="2000754"/>
        </p:xfrm>
        <a:graphic>
          <a:graphicData uri="http://schemas.openxmlformats.org/drawingml/2006/table">
            <a:tbl>
              <a:tblPr firstRow="1" bandRow="1">
                <a:tableStyleId>{8799B23B-EC83-4686-B30A-512413B5E67A}</a:tableStyleId>
              </a:tblPr>
              <a:tblGrid>
                <a:gridCol w="2238375">
                  <a:extLst>
                    <a:ext uri="{9D8B030D-6E8A-4147-A177-3AD203B41FA5}">
                      <a16:colId xmlns:a16="http://schemas.microsoft.com/office/drawing/2014/main" val="2266293167"/>
                    </a:ext>
                  </a:extLst>
                </a:gridCol>
                <a:gridCol w="2587625">
                  <a:extLst>
                    <a:ext uri="{9D8B030D-6E8A-4147-A177-3AD203B41FA5}">
                      <a16:colId xmlns:a16="http://schemas.microsoft.com/office/drawing/2014/main" val="3901984245"/>
                    </a:ext>
                  </a:extLst>
                </a:gridCol>
                <a:gridCol w="2168875">
                  <a:extLst>
                    <a:ext uri="{9D8B030D-6E8A-4147-A177-3AD203B41FA5}">
                      <a16:colId xmlns:a16="http://schemas.microsoft.com/office/drawing/2014/main" val="376598991"/>
                    </a:ext>
                  </a:extLst>
                </a:gridCol>
              </a:tblGrid>
              <a:tr h="532874">
                <a:tc>
                  <a:txBody>
                    <a:bodyPr/>
                    <a:lstStyle/>
                    <a:p>
                      <a:pPr algn="ctr"/>
                      <a:r>
                        <a:rPr lang="en-US" sz="1600" b="1" dirty="0">
                          <a:solidFill>
                            <a:schemeClr val="bg1"/>
                          </a:solidFill>
                        </a:rPr>
                        <a:t>Outcome</a:t>
                      </a:r>
                    </a:p>
                  </a:txBody>
                  <a:tcPr>
                    <a:solidFill>
                      <a:srgbClr val="E23D31"/>
                    </a:solidFill>
                  </a:tcPr>
                </a:tc>
                <a:tc>
                  <a:txBody>
                    <a:bodyPr/>
                    <a:lstStyle/>
                    <a:p>
                      <a:pPr algn="ctr"/>
                      <a:r>
                        <a:rPr lang="en-US" sz="1600" b="1" dirty="0">
                          <a:solidFill>
                            <a:schemeClr val="bg1"/>
                          </a:solidFill>
                        </a:rPr>
                        <a:t>Difference</a:t>
                      </a:r>
                    </a:p>
                    <a:p>
                      <a:pPr lvl="0" algn="ctr">
                        <a:buNone/>
                      </a:pPr>
                      <a:r>
                        <a:rPr lang="en-US" sz="1600" b="1" dirty="0">
                          <a:solidFill>
                            <a:schemeClr val="bg1"/>
                          </a:solidFill>
                        </a:rPr>
                        <a:t>(TKI + Reduced vs. Intense)</a:t>
                      </a:r>
                    </a:p>
                  </a:txBody>
                  <a:tcPr>
                    <a:solidFill>
                      <a:srgbClr val="E23D31"/>
                    </a:solidFill>
                  </a:tcPr>
                </a:tc>
                <a:tc>
                  <a:txBody>
                    <a:bodyPr/>
                    <a:lstStyle/>
                    <a:p>
                      <a:pPr algn="ctr"/>
                      <a:r>
                        <a:rPr lang="en-US" sz="1600" b="1" dirty="0">
                          <a:solidFill>
                            <a:schemeClr val="bg1"/>
                          </a:solidFill>
                        </a:rPr>
                        <a:t>Relative effect (95% CI)</a:t>
                      </a:r>
                    </a:p>
                  </a:txBody>
                  <a:tcPr>
                    <a:solidFill>
                      <a:srgbClr val="E23D31"/>
                    </a:solidFill>
                  </a:tcPr>
                </a:tc>
                <a:extLst>
                  <a:ext uri="{0D108BD9-81ED-4DB2-BD59-A6C34878D82A}">
                    <a16:rowId xmlns:a16="http://schemas.microsoft.com/office/drawing/2014/main" val="1666818914"/>
                  </a:ext>
                </a:extLst>
              </a:tr>
              <a:tr h="390777">
                <a:tc>
                  <a:txBody>
                    <a:bodyPr/>
                    <a:lstStyle/>
                    <a:p>
                      <a:pPr algn="ctr"/>
                      <a:r>
                        <a:rPr lang="en-US" sz="1800" dirty="0">
                          <a:solidFill>
                            <a:schemeClr val="tx1">
                              <a:lumMod val="49000"/>
                              <a:lumOff val="51000"/>
                            </a:schemeClr>
                          </a:solidFill>
                        </a:rPr>
                        <a:t>Death during induction</a:t>
                      </a:r>
                    </a:p>
                  </a:txBody>
                  <a:tcPr/>
                </a:tc>
                <a:tc>
                  <a:txBody>
                    <a:bodyPr/>
                    <a:lstStyle/>
                    <a:p>
                      <a:pPr algn="ctr"/>
                      <a:r>
                        <a:rPr lang="en-US" sz="1800" dirty="0">
                          <a:solidFill>
                            <a:schemeClr val="tx1">
                              <a:lumMod val="49000"/>
                              <a:lumOff val="51000"/>
                            </a:schemeClr>
                          </a:solidFill>
                        </a:rPr>
                        <a:t>60 fewer per 1,000</a:t>
                      </a:r>
                    </a:p>
                  </a:txBody>
                  <a:tcPr/>
                </a:tc>
                <a:tc>
                  <a:txBody>
                    <a:bodyPr/>
                    <a:lstStyle/>
                    <a:p>
                      <a:pPr algn="ctr"/>
                      <a:r>
                        <a:rPr lang="en-US" sz="1800" dirty="0">
                          <a:solidFill>
                            <a:schemeClr val="tx1">
                              <a:lumMod val="49000"/>
                              <a:lumOff val="51000"/>
                            </a:schemeClr>
                          </a:solidFill>
                        </a:rPr>
                        <a:t>RR 0.11 (0.01 – 0.85)</a:t>
                      </a:r>
                    </a:p>
                  </a:txBody>
                  <a:tcPr/>
                </a:tc>
                <a:extLst>
                  <a:ext uri="{0D108BD9-81ED-4DB2-BD59-A6C34878D82A}">
                    <a16:rowId xmlns:a16="http://schemas.microsoft.com/office/drawing/2014/main" val="3470449007"/>
                  </a:ext>
                </a:extLst>
              </a:tr>
              <a:tr h="390777">
                <a:tc>
                  <a:txBody>
                    <a:bodyPr/>
                    <a:lstStyle/>
                    <a:p>
                      <a:pPr algn="ctr"/>
                      <a:r>
                        <a:rPr lang="en-US" sz="1800" dirty="0">
                          <a:solidFill>
                            <a:schemeClr val="tx1">
                              <a:lumMod val="49000"/>
                              <a:lumOff val="51000"/>
                            </a:schemeClr>
                          </a:solidFill>
                        </a:rPr>
                        <a:t>Death up to 60 days</a:t>
                      </a:r>
                    </a:p>
                  </a:txBody>
                  <a:tcPr/>
                </a:tc>
                <a:tc>
                  <a:txBody>
                    <a:bodyPr/>
                    <a:lstStyle/>
                    <a:p>
                      <a:pPr algn="ctr"/>
                      <a:r>
                        <a:rPr lang="en-US" sz="1800" dirty="0">
                          <a:solidFill>
                            <a:schemeClr val="tx1">
                              <a:lumMod val="49000"/>
                              <a:lumOff val="51000"/>
                            </a:schemeClr>
                          </a:solidFill>
                        </a:rPr>
                        <a:t>68 fewer per 1,000</a:t>
                      </a:r>
                    </a:p>
                  </a:txBody>
                  <a:tcPr/>
                </a:tc>
                <a:tc>
                  <a:txBody>
                    <a:bodyPr/>
                    <a:lstStyle/>
                    <a:p>
                      <a:pPr algn="ctr"/>
                      <a:r>
                        <a:rPr lang="en-US" sz="1800" dirty="0">
                          <a:solidFill>
                            <a:schemeClr val="tx1">
                              <a:lumMod val="49000"/>
                              <a:lumOff val="51000"/>
                            </a:schemeClr>
                          </a:solidFill>
                        </a:rPr>
                        <a:t>RR 0.25 (0.07 – 0.85)</a:t>
                      </a:r>
                    </a:p>
                  </a:txBody>
                  <a:tcPr/>
                </a:tc>
                <a:extLst>
                  <a:ext uri="{0D108BD9-81ED-4DB2-BD59-A6C34878D82A}">
                    <a16:rowId xmlns:a16="http://schemas.microsoft.com/office/drawing/2014/main" val="60078632"/>
                  </a:ext>
                </a:extLst>
              </a:tr>
              <a:tr h="390777">
                <a:tc>
                  <a:txBody>
                    <a:bodyPr/>
                    <a:lstStyle/>
                    <a:p>
                      <a:pPr algn="ctr"/>
                      <a:r>
                        <a:rPr lang="en-US" sz="1800" dirty="0">
                          <a:solidFill>
                            <a:schemeClr val="tx1">
                              <a:lumMod val="49000"/>
                              <a:lumOff val="51000"/>
                            </a:schemeClr>
                          </a:solidFill>
                        </a:rPr>
                        <a:t>Event free survival</a:t>
                      </a:r>
                    </a:p>
                  </a:txBody>
                  <a:tcPr/>
                </a:tc>
                <a:tc>
                  <a:txBody>
                    <a:bodyPr/>
                    <a:lstStyle/>
                    <a:p>
                      <a:pPr algn="ctr"/>
                      <a:r>
                        <a:rPr lang="en-US" sz="1800" dirty="0">
                          <a:solidFill>
                            <a:schemeClr val="tx1">
                              <a:lumMod val="49000"/>
                              <a:lumOff val="51000"/>
                            </a:schemeClr>
                          </a:solidFill>
                        </a:rPr>
                        <a:t>253 more per 1,000 </a:t>
                      </a:r>
                    </a:p>
                  </a:txBody>
                  <a:tcPr/>
                </a:tc>
                <a:tc>
                  <a:txBody>
                    <a:bodyPr/>
                    <a:lstStyle/>
                    <a:p>
                      <a:pPr algn="ctr"/>
                      <a:r>
                        <a:rPr lang="en-US" sz="1800" dirty="0">
                          <a:solidFill>
                            <a:schemeClr val="tx1">
                              <a:lumMod val="49000"/>
                              <a:lumOff val="51000"/>
                            </a:schemeClr>
                          </a:solidFill>
                        </a:rPr>
                        <a:t>RR 1.69 (1.14 – 2.51)</a:t>
                      </a:r>
                    </a:p>
                  </a:txBody>
                  <a:tcPr/>
                </a:tc>
                <a:extLst>
                  <a:ext uri="{0D108BD9-81ED-4DB2-BD59-A6C34878D82A}">
                    <a16:rowId xmlns:a16="http://schemas.microsoft.com/office/drawing/2014/main" val="3596649374"/>
                  </a:ext>
                </a:extLst>
              </a:tr>
            </a:tbl>
          </a:graphicData>
        </a:graphic>
      </p:graphicFrame>
    </p:spTree>
    <p:extLst>
      <p:ext uri="{BB962C8B-B14F-4D97-AF65-F5344CB8AC3E}">
        <p14:creationId xmlns:p14="http://schemas.microsoft.com/office/powerpoint/2010/main" val="1695165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2E354-882E-27A3-50BB-1871D86F3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9E170-B15C-C3D9-313D-A723C468AAC6}"/>
              </a:ext>
            </a:extLst>
          </p:cNvPr>
          <p:cNvSpPr>
            <a:spLocks noGrp="1"/>
          </p:cNvSpPr>
          <p:nvPr>
            <p:ph type="title"/>
          </p:nvPr>
        </p:nvSpPr>
        <p:spPr/>
        <p:txBody>
          <a:bodyPr lIns="0" tIns="0"/>
          <a:lstStyle/>
          <a:p>
            <a:r>
              <a:rPr lang="en-US"/>
              <a:t>Other considerations</a:t>
            </a:r>
          </a:p>
        </p:txBody>
      </p:sp>
      <p:sp>
        <p:nvSpPr>
          <p:cNvPr id="5" name="Content Placeholder 4">
            <a:extLst>
              <a:ext uri="{FF2B5EF4-FFF2-40B4-BE49-F238E27FC236}">
                <a16:creationId xmlns:a16="http://schemas.microsoft.com/office/drawing/2014/main" id="{2E041AA0-D1DE-C79E-0129-CA7633818724}"/>
              </a:ext>
            </a:extLst>
          </p:cNvPr>
          <p:cNvSpPr>
            <a:spLocks noGrp="1"/>
          </p:cNvSpPr>
          <p:nvPr>
            <p:ph idx="1"/>
          </p:nvPr>
        </p:nvSpPr>
        <p:spPr/>
        <p:txBody>
          <a:bodyPr lIns="0" tIns="0" rIns="0" bIns="0" anchor="t"/>
          <a:lstStyle/>
          <a:p>
            <a:pPr marL="456565" indent="-456565"/>
            <a:r>
              <a:rPr lang="en-US" sz="2650" dirty="0">
                <a:solidFill>
                  <a:schemeClr val="tx1">
                    <a:lumMod val="49000"/>
                    <a:lumOff val="51000"/>
                  </a:schemeClr>
                </a:solidFill>
                <a:ea typeface="Geneva"/>
              </a:rPr>
              <a:t>The recommendation focuses on induction with TKIs and consolidation with novel targeted immunotherapies and transplant </a:t>
            </a:r>
          </a:p>
          <a:p>
            <a:pPr marL="989965" lvl="1" indent="-380365"/>
            <a:r>
              <a:rPr lang="en-US" sz="2650" dirty="0">
                <a:solidFill>
                  <a:schemeClr val="tx1">
                    <a:lumMod val="49000"/>
                    <a:lumOff val="51000"/>
                  </a:schemeClr>
                </a:solidFill>
                <a:ea typeface="Geneva"/>
              </a:rPr>
              <a:t>There are cost/resource implications associated with specific TKI generations, access to optimal post-remission therapies (including immunotherapy), and access to allogeneic HSCT when required</a:t>
            </a:r>
            <a:endParaRPr lang="en-US" sz="2650" dirty="0">
              <a:solidFill>
                <a:schemeClr val="tx1">
                  <a:lumMod val="49000"/>
                  <a:lumOff val="51000"/>
                </a:schemeClr>
              </a:solidFill>
              <a:ea typeface="Geneva"/>
              <a:cs typeface="Calibri"/>
            </a:endParaRPr>
          </a:p>
          <a:p>
            <a:pPr marL="456565" indent="-456565"/>
            <a:r>
              <a:rPr lang="en-US" sz="2650" dirty="0">
                <a:solidFill>
                  <a:schemeClr val="tx1">
                    <a:lumMod val="49000"/>
                    <a:lumOff val="51000"/>
                  </a:schemeClr>
                </a:solidFill>
                <a:ea typeface="Geneva"/>
              </a:rPr>
              <a:t>Patient acceptance and adherence to TKI therapy is multifactorial, potentially affecting decisions about complexity of chemotherapy treatment protocols</a:t>
            </a:r>
          </a:p>
        </p:txBody>
      </p:sp>
    </p:spTree>
    <p:extLst>
      <p:ext uri="{BB962C8B-B14F-4D97-AF65-F5344CB8AC3E}">
        <p14:creationId xmlns:p14="http://schemas.microsoft.com/office/powerpoint/2010/main" val="1464313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8859-E896-7AB1-5422-C90A8B071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73A64-9584-AE14-79FF-75F9C3BC66DC}"/>
              </a:ext>
            </a:extLst>
          </p:cNvPr>
          <p:cNvSpPr>
            <a:spLocks noGrp="1"/>
          </p:cNvSpPr>
          <p:nvPr>
            <p:ph type="title"/>
          </p:nvPr>
        </p:nvSpPr>
        <p:spPr/>
        <p:txBody>
          <a:bodyPr lIns="0" tIns="0"/>
          <a:lstStyle/>
          <a:p>
            <a:r>
              <a:rPr lang="en-US"/>
              <a:t>Case 4 continues: Ph-positive B-Cell ALL</a:t>
            </a:r>
          </a:p>
        </p:txBody>
      </p:sp>
      <p:sp>
        <p:nvSpPr>
          <p:cNvPr id="3" name="Content Placeholder 2">
            <a:extLst>
              <a:ext uri="{FF2B5EF4-FFF2-40B4-BE49-F238E27FC236}">
                <a16:creationId xmlns:a16="http://schemas.microsoft.com/office/drawing/2014/main" id="{AC9B024B-D3D2-0F9C-AFDC-5D996827D762}"/>
              </a:ext>
            </a:extLst>
          </p:cNvPr>
          <p:cNvSpPr>
            <a:spLocks noGrp="1"/>
          </p:cNvSpPr>
          <p:nvPr>
            <p:ph idx="1"/>
          </p:nvPr>
        </p:nvSpPr>
        <p:spPr>
          <a:xfrm>
            <a:off x="419100" y="1980542"/>
            <a:ext cx="10972800" cy="3954624"/>
          </a:xfrm>
        </p:spPr>
        <p:txBody>
          <a:bodyPr lIns="0" tIns="0" rIns="0" bIns="0" anchor="t"/>
          <a:lstStyle/>
          <a:p>
            <a:pPr marL="0" indent="0">
              <a:buNone/>
            </a:pPr>
            <a:r>
              <a:rPr lang="en-US" sz="2400" dirty="0">
                <a:solidFill>
                  <a:schemeClr val="tx1">
                    <a:lumMod val="49000"/>
                    <a:lumOff val="51000"/>
                  </a:schemeClr>
                </a:solidFill>
                <a:ea typeface="Geneva"/>
              </a:rPr>
              <a:t>The patient’s treatment regimen is changed and he received consolidation therapy with blinatumomab. After 2 cycles, an MRD(-) status is achieved with no detectable measurable residual disease analysis in bone marrow aspirate by multiparameter flow cytometry (0.0000%), BCR::ABL1 RT-PCR (0/10,000), or DNA sequencing of the dominant clone (10</a:t>
            </a:r>
            <a:r>
              <a:rPr lang="en-US" sz="2400" baseline="30000" dirty="0">
                <a:solidFill>
                  <a:schemeClr val="tx1">
                    <a:lumMod val="49000"/>
                    <a:lumOff val="51000"/>
                  </a:schemeClr>
                </a:solidFill>
                <a:ea typeface="Geneva"/>
              </a:rPr>
              <a:t>-6</a:t>
            </a:r>
            <a:r>
              <a:rPr lang="en-US" sz="2400" dirty="0">
                <a:solidFill>
                  <a:schemeClr val="tx1">
                    <a:lumMod val="49000"/>
                    <a:lumOff val="51000"/>
                  </a:schemeClr>
                </a:solidFill>
                <a:ea typeface="Geneva"/>
              </a:rPr>
              <a:t>). You are asked about future steps in his treatment.</a:t>
            </a:r>
          </a:p>
        </p:txBody>
      </p:sp>
      <p:sp>
        <p:nvSpPr>
          <p:cNvPr id="4" name="Content Placeholder 2">
            <a:extLst>
              <a:ext uri="{FF2B5EF4-FFF2-40B4-BE49-F238E27FC236}">
                <a16:creationId xmlns:a16="http://schemas.microsoft.com/office/drawing/2014/main" id="{085852B8-B539-86C1-142C-9B1DABBFF82F}"/>
              </a:ext>
            </a:extLst>
          </p:cNvPr>
          <p:cNvSpPr txBox="1">
            <a:spLocks/>
          </p:cNvSpPr>
          <p:nvPr/>
        </p:nvSpPr>
        <p:spPr>
          <a:xfrm>
            <a:off x="419099" y="4006173"/>
            <a:ext cx="11532755" cy="3954624"/>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400" b="1" dirty="0">
                <a:solidFill>
                  <a:schemeClr val="tx1">
                    <a:lumMod val="49000"/>
                    <a:lumOff val="51000"/>
                  </a:schemeClr>
                </a:solidFill>
                <a:ea typeface="Geneva"/>
              </a:rPr>
              <a:t>The patient has a 10/10 matched sibling donor available. What is the best next step in the treatment course?</a:t>
            </a:r>
            <a:endParaRPr lang="en-US" sz="2400" b="1">
              <a:solidFill>
                <a:schemeClr val="tx1">
                  <a:lumMod val="49000"/>
                  <a:lumOff val="51000"/>
                </a:schemeClr>
              </a:solidFill>
              <a:ea typeface="Geneva"/>
            </a:endParaRPr>
          </a:p>
          <a:p>
            <a:pPr marL="514350" indent="-514350">
              <a:buFont typeface="+mj-lt"/>
              <a:buAutoNum type="alphaLcPeriod"/>
            </a:pPr>
            <a:r>
              <a:rPr lang="en-US" sz="2400" dirty="0">
                <a:solidFill>
                  <a:schemeClr val="tx1">
                    <a:lumMod val="49000"/>
                    <a:lumOff val="51000"/>
                  </a:schemeClr>
                </a:solidFill>
                <a:ea typeface="Geneva"/>
              </a:rPr>
              <a:t>Immediate HSCT in CR1</a:t>
            </a:r>
          </a:p>
          <a:p>
            <a:pPr marL="514350" indent="-514350">
              <a:buFont typeface="+mj-lt"/>
              <a:buAutoNum type="alphaLcPeriod"/>
            </a:pPr>
            <a:r>
              <a:rPr lang="en-US" sz="2400" dirty="0">
                <a:solidFill>
                  <a:schemeClr val="tx1">
                    <a:lumMod val="49000"/>
                    <a:lumOff val="51000"/>
                  </a:schemeClr>
                </a:solidFill>
                <a:ea typeface="Geneva"/>
              </a:rPr>
              <a:t>Stop all therapy and monitor with sequential MRD assessment</a:t>
            </a:r>
          </a:p>
          <a:p>
            <a:pPr marL="514350" indent="-514350">
              <a:buFont typeface="+mj-lt"/>
              <a:buAutoNum type="alphaLcPeriod"/>
            </a:pPr>
            <a:r>
              <a:rPr lang="en-US" sz="2400" dirty="0">
                <a:solidFill>
                  <a:schemeClr val="tx1">
                    <a:lumMod val="49000"/>
                    <a:lumOff val="51000"/>
                  </a:schemeClr>
                </a:solidFill>
                <a:ea typeface="Geneva"/>
              </a:rPr>
              <a:t>Complete appropriate consolidation therapy and continue TKI</a:t>
            </a:r>
          </a:p>
          <a:p>
            <a:pPr marL="514350" indent="-514350">
              <a:buFont typeface="+mj-lt"/>
              <a:buAutoNum type="alphaLcPeriod"/>
            </a:pPr>
            <a:r>
              <a:rPr lang="en-US" sz="2400" dirty="0">
                <a:solidFill>
                  <a:schemeClr val="tx1">
                    <a:lumMod val="49000"/>
                    <a:lumOff val="51000"/>
                  </a:schemeClr>
                </a:solidFill>
                <a:ea typeface="Geneva"/>
              </a:rPr>
              <a:t>Stop consolidation and switch to maintenance regimen</a:t>
            </a:r>
          </a:p>
          <a:p>
            <a:pPr marL="456565" indent="-456565"/>
            <a:endParaRPr lang="en-US" sz="1800"/>
          </a:p>
          <a:p>
            <a:pPr marL="456565" indent="-456565"/>
            <a:endParaRPr lang="en-US" sz="1800"/>
          </a:p>
          <a:p>
            <a:pPr marL="989965" lvl="1" indent="-380365"/>
            <a:endParaRPr lang="en-US" sz="1600">
              <a:cs typeface="Calibri"/>
            </a:endParaRPr>
          </a:p>
        </p:txBody>
      </p:sp>
      <p:sp>
        <p:nvSpPr>
          <p:cNvPr id="5" name="Rectangle 4">
            <a:extLst>
              <a:ext uri="{FF2B5EF4-FFF2-40B4-BE49-F238E27FC236}">
                <a16:creationId xmlns:a16="http://schemas.microsoft.com/office/drawing/2014/main" id="{BA4E65F9-002E-E21D-5B34-D218F4662BBF}"/>
              </a:ext>
            </a:extLst>
          </p:cNvPr>
          <p:cNvSpPr/>
          <p:nvPr/>
        </p:nvSpPr>
        <p:spPr>
          <a:xfrm>
            <a:off x="240146" y="5716651"/>
            <a:ext cx="10664325" cy="392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Tree>
    <p:extLst>
      <p:ext uri="{BB962C8B-B14F-4D97-AF65-F5344CB8AC3E}">
        <p14:creationId xmlns:p14="http://schemas.microsoft.com/office/powerpoint/2010/main" val="1213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CA9F1-D320-6E38-62C9-7DE20AD81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9AB50-0728-3D53-2D1C-587BE82CF4B6}"/>
              </a:ext>
            </a:extLst>
          </p:cNvPr>
          <p:cNvSpPr>
            <a:spLocks noGrp="1"/>
          </p:cNvSpPr>
          <p:nvPr>
            <p:ph type="title"/>
          </p:nvPr>
        </p:nvSpPr>
        <p:spPr/>
        <p:txBody>
          <a:bodyPr lIns="0" tIns="0"/>
          <a:lstStyle/>
          <a:p>
            <a:r>
              <a:rPr lang="en-US"/>
              <a:t>Recommendation</a:t>
            </a:r>
          </a:p>
        </p:txBody>
      </p:sp>
      <p:graphicFrame>
        <p:nvGraphicFramePr>
          <p:cNvPr id="4" name="Table 3">
            <a:extLst>
              <a:ext uri="{FF2B5EF4-FFF2-40B4-BE49-F238E27FC236}">
                <a16:creationId xmlns:a16="http://schemas.microsoft.com/office/drawing/2014/main" id="{28B30549-6BBE-522A-4352-432E2ECB2F29}"/>
              </a:ext>
            </a:extLst>
          </p:cNvPr>
          <p:cNvGraphicFramePr>
            <a:graphicFrameLocks noGrp="1"/>
          </p:cNvGraphicFramePr>
          <p:nvPr>
            <p:extLst>
              <p:ext uri="{D42A27DB-BD31-4B8C-83A1-F6EECF244321}">
                <p14:modId xmlns:p14="http://schemas.microsoft.com/office/powerpoint/2010/main" val="2086996930"/>
              </p:ext>
            </p:extLst>
          </p:nvPr>
        </p:nvGraphicFramePr>
        <p:xfrm>
          <a:off x="419100" y="1965677"/>
          <a:ext cx="11163300" cy="1584960"/>
        </p:xfrm>
        <a:graphic>
          <a:graphicData uri="http://schemas.openxmlformats.org/drawingml/2006/table">
            <a:tbl>
              <a:tblPr firstRow="1" bandRow="1">
                <a:tableStyleId>{F5AB1C69-6EDB-4FF4-983F-18BD219EF322}</a:tableStyleId>
              </a:tblPr>
              <a:tblGrid>
                <a:gridCol w="7036617">
                  <a:extLst>
                    <a:ext uri="{9D8B030D-6E8A-4147-A177-3AD203B41FA5}">
                      <a16:colId xmlns:a16="http://schemas.microsoft.com/office/drawing/2014/main" val="3322778679"/>
                    </a:ext>
                  </a:extLst>
                </a:gridCol>
                <a:gridCol w="1623881">
                  <a:extLst>
                    <a:ext uri="{9D8B030D-6E8A-4147-A177-3AD203B41FA5}">
                      <a16:colId xmlns:a16="http://schemas.microsoft.com/office/drawing/2014/main" val="2016651713"/>
                    </a:ext>
                  </a:extLst>
                </a:gridCol>
                <a:gridCol w="2502802">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rtl="0" eaLnBrk="1" fontAlgn="auto" latinLnBrk="0" hangingPunct="1">
                        <a:lnSpc>
                          <a:spcPct val="100000"/>
                        </a:lnSpc>
                        <a:spcBef>
                          <a:spcPts val="0"/>
                        </a:spcBef>
                        <a:spcAft>
                          <a:spcPts val="0"/>
                        </a:spcAft>
                        <a:buClrTx/>
                        <a:buSzTx/>
                        <a:buFontTx/>
                        <a:buNone/>
                      </a:pPr>
                      <a:r>
                        <a:rPr lang="en-US" sz="1800"/>
                        <a:t>For patients receiving appropriate frontline therapy and in first complete remission (CR1), the panel </a:t>
                      </a:r>
                      <a:r>
                        <a:rPr lang="en-US" sz="1800" b="1" i="1"/>
                        <a:t>suggests against </a:t>
                      </a:r>
                      <a:r>
                        <a:rPr lang="en-US" sz="1800"/>
                        <a:t>routinely proceeding </a:t>
                      </a:r>
                      <a:r>
                        <a:rPr lang="en-US" sz="1800" b="0" i="0" u="none" strike="noStrike" noProof="0">
                          <a:latin typeface="Calibri"/>
                        </a:rPr>
                        <a:t>with</a:t>
                      </a:r>
                      <a:endParaRPr lang="en-US" sz="1800" b="0" i="0" u="none" strike="noStrike" noProof="0">
                        <a:solidFill>
                          <a:schemeClr val="tx1"/>
                        </a:solidFill>
                        <a:latin typeface="Calibri"/>
                      </a:endParaRPr>
                    </a:p>
                    <a:p>
                      <a:pPr marL="0" marR="0" lvl="0" indent="0" algn="l">
                        <a:lnSpc>
                          <a:spcPct val="100000"/>
                        </a:lnSpc>
                        <a:spcBef>
                          <a:spcPts val="0"/>
                        </a:spcBef>
                        <a:spcAft>
                          <a:spcPts val="0"/>
                        </a:spcAft>
                        <a:buClrTx/>
                        <a:buSzTx/>
                        <a:buFontTx/>
                        <a:buNone/>
                      </a:pPr>
                      <a:r>
                        <a:rPr lang="en-US" sz="1800" b="0" i="0" u="none" strike="noStrike" noProof="0">
                          <a:latin typeface="Calibri"/>
                        </a:rPr>
                        <a:t>allogeneic hematopoietic stem cell transplantation (</a:t>
                      </a:r>
                      <a:r>
                        <a:rPr lang="en-US" sz="1800" b="0" i="0" u="none" strike="noStrike" noProof="0" err="1">
                          <a:latin typeface="Calibri"/>
                        </a:rPr>
                        <a:t>allo</a:t>
                      </a:r>
                      <a:r>
                        <a:rPr lang="en-US" sz="1800" b="0" i="0" u="none" strike="noStrike" noProof="0">
                          <a:latin typeface="Calibri"/>
                        </a:rPr>
                        <a:t>-HSCT) as consolidation.</a:t>
                      </a:r>
                      <a:endParaRPr lang="en-US"/>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sp>
        <p:nvSpPr>
          <p:cNvPr id="5" name="object 4">
            <a:extLst>
              <a:ext uri="{FF2B5EF4-FFF2-40B4-BE49-F238E27FC236}">
                <a16:creationId xmlns:a16="http://schemas.microsoft.com/office/drawing/2014/main" id="{76BC469C-612C-72FB-79B4-71C3B46A3EA4}"/>
              </a:ext>
            </a:extLst>
          </p:cNvPr>
          <p:cNvSpPr txBox="1"/>
          <p:nvPr/>
        </p:nvSpPr>
        <p:spPr>
          <a:xfrm>
            <a:off x="8095786" y="4068193"/>
            <a:ext cx="3486614" cy="2374278"/>
          </a:xfrm>
          <a:prstGeom prst="rect">
            <a:avLst/>
          </a:prstGeom>
          <a:solidFill>
            <a:srgbClr val="F2F2F2">
              <a:alpha val="90194"/>
            </a:srgbClr>
          </a:solidFill>
        </p:spPr>
        <p:txBody>
          <a:bodyPr vert="horz" wrap="square" lIns="0" tIns="84455" rIns="0" bIns="0" rtlCol="0" anchor="ctr">
            <a:noAutofit/>
          </a:bodyPr>
          <a:lstStyle/>
          <a:p>
            <a:pPr algn="ctr"/>
            <a:r>
              <a:rPr lang="en-US" sz="2000" b="1"/>
              <a:t>Remark: </a:t>
            </a:r>
            <a:r>
              <a:rPr lang="en-US" sz="2000">
                <a:ea typeface="+mn-lt"/>
                <a:cs typeface="+mn-lt"/>
              </a:rPr>
              <a:t>For specific high-risk subgroups (especially those with minimal residual disease</a:t>
            </a:r>
            <a:endParaRPr lang="en-US"/>
          </a:p>
          <a:p>
            <a:pPr algn="ctr"/>
            <a:r>
              <a:rPr lang="en-US" sz="2000">
                <a:ea typeface="+mn-lt"/>
                <a:cs typeface="+mn-lt"/>
              </a:rPr>
              <a:t>[MRD] persistence, induction failure, high-risk biologic subsets), there may be a survival</a:t>
            </a:r>
            <a:endParaRPr lang="en-US">
              <a:ea typeface="+mn-lt"/>
              <a:cs typeface="+mn-lt"/>
            </a:endParaRPr>
          </a:p>
          <a:p>
            <a:pPr algn="ctr"/>
            <a:r>
              <a:rPr lang="en-US" sz="2000">
                <a:ea typeface="+mn-lt"/>
                <a:cs typeface="+mn-lt"/>
              </a:rPr>
              <a:t>benefit from </a:t>
            </a:r>
            <a:r>
              <a:rPr lang="en-US" sz="2000" err="1">
                <a:ea typeface="+mn-lt"/>
                <a:cs typeface="+mn-lt"/>
              </a:rPr>
              <a:t>allo</a:t>
            </a:r>
            <a:r>
              <a:rPr lang="en-US" sz="2000">
                <a:ea typeface="+mn-lt"/>
                <a:cs typeface="+mn-lt"/>
              </a:rPr>
              <a:t>-HSCT in CR1.</a:t>
            </a:r>
            <a:endParaRPr lang="en-US">
              <a:ea typeface="+mn-lt"/>
              <a:cs typeface="+mn-lt"/>
            </a:endParaRPr>
          </a:p>
        </p:txBody>
      </p:sp>
      <p:sp>
        <p:nvSpPr>
          <p:cNvPr id="9" name="TextBox 8">
            <a:extLst>
              <a:ext uri="{FF2B5EF4-FFF2-40B4-BE49-F238E27FC236}">
                <a16:creationId xmlns:a16="http://schemas.microsoft.com/office/drawing/2014/main" id="{3B121701-8D87-9D12-D409-C5F1770A86F7}"/>
              </a:ext>
            </a:extLst>
          </p:cNvPr>
          <p:cNvSpPr txBox="1"/>
          <p:nvPr/>
        </p:nvSpPr>
        <p:spPr>
          <a:xfrm>
            <a:off x="353122" y="4197600"/>
            <a:ext cx="7486186" cy="2246769"/>
          </a:xfrm>
          <a:prstGeom prst="rect">
            <a:avLst/>
          </a:prstGeom>
          <a:noFill/>
        </p:spPr>
        <p:txBody>
          <a:bodyPr wrap="square" lIns="91440" tIns="45720" rIns="91440" bIns="45720" anchor="t">
            <a:spAutoFit/>
          </a:bodyPr>
          <a:lstStyle/>
          <a:p>
            <a:r>
              <a:rPr lang="en-US" sz="2000"/>
              <a:t>Potential improved RFS does not outweigh associated decrease in OS stemming from transplant related mortality</a:t>
            </a:r>
          </a:p>
          <a:p>
            <a:endParaRPr lang="en-US" sz="2000"/>
          </a:p>
          <a:p>
            <a:pPr marL="800100" lvl="1" indent="-342900">
              <a:buFont typeface="Arial" panose="020B0604020202020204" pitchFamily="34" charset="0"/>
              <a:buChar char="•"/>
            </a:pPr>
            <a:r>
              <a:rPr lang="en-US" sz="2000"/>
              <a:t>Little data on subgroups that could benefit from upfront HSCT, including MRD(+) and high-risk biology patients</a:t>
            </a:r>
            <a:endParaRPr lang="en-US" sz="2000">
              <a:ea typeface="Calibri"/>
              <a:cs typeface="Calibri"/>
            </a:endParaRPr>
          </a:p>
          <a:p>
            <a:pPr lvl="1"/>
            <a:endParaRPr lang="en-US" sz="2000"/>
          </a:p>
          <a:p>
            <a:pPr marL="800100" lvl="1" indent="-342900">
              <a:buFont typeface="Arial" panose="020B0604020202020204" pitchFamily="34" charset="0"/>
              <a:buChar char="•"/>
            </a:pPr>
            <a:r>
              <a:rPr lang="en-US" sz="2000"/>
              <a:t>Relative effects favor no HSCT for most AYA ALL patients</a:t>
            </a:r>
            <a:endParaRPr lang="en-US" sz="2000">
              <a:ea typeface="Calibri"/>
              <a:cs typeface="Calibri"/>
            </a:endParaRPr>
          </a:p>
        </p:txBody>
      </p:sp>
      <p:sp>
        <p:nvSpPr>
          <p:cNvPr id="10" name="Title 1">
            <a:extLst>
              <a:ext uri="{FF2B5EF4-FFF2-40B4-BE49-F238E27FC236}">
                <a16:creationId xmlns:a16="http://schemas.microsoft.com/office/drawing/2014/main" id="{8753DE23-5982-2145-6B37-B7EEE26504F2}"/>
              </a:ext>
            </a:extLst>
          </p:cNvPr>
          <p:cNvSpPr txBox="1">
            <a:spLocks/>
          </p:cNvSpPr>
          <p:nvPr/>
        </p:nvSpPr>
        <p:spPr>
          <a:xfrm>
            <a:off x="419100" y="3645155"/>
            <a:ext cx="10972800" cy="713539"/>
          </a:xfrm>
          <a:prstGeom prst="rect">
            <a:avLst/>
          </a:prstGeom>
        </p:spPr>
        <p:txBody>
          <a:bodyPr lIns="0" tIns="0" rIns="91440" bIns="45720" anchor="t"/>
          <a:lstStyle>
            <a:lvl1pPr algn="l" defTabSz="609585" rtl="0" eaLnBrk="0" fontAlgn="base" hangingPunct="0">
              <a:spcBef>
                <a:spcPct val="0"/>
              </a:spcBef>
              <a:spcAft>
                <a:spcPct val="0"/>
              </a:spcAft>
              <a:defRPr sz="2667"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sz="2650">
                <a:ea typeface="Geneva"/>
              </a:rPr>
              <a:t>Rationale</a:t>
            </a:r>
            <a:endParaRPr lang="en-US"/>
          </a:p>
        </p:txBody>
      </p:sp>
      <p:pic>
        <p:nvPicPr>
          <p:cNvPr id="7" name="Picture 6">
            <a:extLst>
              <a:ext uri="{FF2B5EF4-FFF2-40B4-BE49-F238E27FC236}">
                <a16:creationId xmlns:a16="http://schemas.microsoft.com/office/drawing/2014/main" id="{91AA384C-ABA3-9388-7DAB-C0323B8403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5786" y="2893655"/>
            <a:ext cx="352692" cy="347654"/>
          </a:xfrm>
          <a:prstGeom prst="rect">
            <a:avLst/>
          </a:prstGeom>
        </p:spPr>
      </p:pic>
    </p:spTree>
    <p:extLst>
      <p:ext uri="{BB962C8B-B14F-4D97-AF65-F5344CB8AC3E}">
        <p14:creationId xmlns:p14="http://schemas.microsoft.com/office/powerpoint/2010/main" val="2803540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A0ED-0A56-B02C-9C44-C76D4EF7FC8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A016E6E-BEE8-AFE3-69BB-ECDAA5BB534F}"/>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4C5294EC-C8D6-5F1B-9AD1-9F60EE1A326B}"/>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239A0CE7-9723-E19E-A689-D805BE83D937}"/>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1EC9ADEC-FF39-0577-694C-5A5F2FA31757}"/>
              </a:ext>
            </a:extLst>
          </p:cNvPr>
          <p:cNvSpPr>
            <a:spLocks noGrp="1"/>
          </p:cNvSpPr>
          <p:nvPr>
            <p:ph idx="1"/>
          </p:nvPr>
        </p:nvSpPr>
        <p:spPr>
          <a:xfrm>
            <a:off x="366549" y="1941128"/>
            <a:ext cx="11537730" cy="3980900"/>
          </a:xfrm>
        </p:spPr>
        <p:txBody>
          <a:bodyPr lIns="0" tIns="0" rIns="0" bIns="0" anchor="t"/>
          <a:lstStyle/>
          <a:p>
            <a:pPr marL="456565" indent="-456565"/>
            <a:r>
              <a:rPr lang="en-US" sz="2650" dirty="0">
                <a:solidFill>
                  <a:schemeClr val="tx1">
                    <a:lumMod val="49000"/>
                    <a:lumOff val="51000"/>
                  </a:schemeClr>
                </a:solidFill>
                <a:ea typeface="Geneva"/>
              </a:rPr>
              <a:t>The panel included 6 comparative studies of upfront HSCT vs. chemotherapy alone in the meta-analysis</a:t>
            </a:r>
          </a:p>
          <a:p>
            <a:pPr marL="989965" lvl="1" indent="-380365"/>
            <a:r>
              <a:rPr lang="en-US" dirty="0">
                <a:solidFill>
                  <a:schemeClr val="tx1">
                    <a:lumMod val="49000"/>
                    <a:lumOff val="51000"/>
                  </a:schemeClr>
                </a:solidFill>
                <a:ea typeface="Geneva"/>
              </a:rPr>
              <a:t>3 comparative study based on registry data</a:t>
            </a:r>
            <a:endParaRPr lang="en-US">
              <a:solidFill>
                <a:schemeClr val="tx1">
                  <a:lumMod val="49000"/>
                  <a:lumOff val="51000"/>
                </a:schemeClr>
              </a:solidFill>
              <a:ea typeface="Geneva"/>
              <a:cs typeface="Calibri"/>
            </a:endParaRPr>
          </a:p>
          <a:p>
            <a:pPr marL="989965" lvl="1" indent="-380365"/>
            <a:r>
              <a:rPr lang="en-US" dirty="0">
                <a:solidFill>
                  <a:schemeClr val="tx1">
                    <a:lumMod val="49000"/>
                    <a:lumOff val="51000"/>
                  </a:schemeClr>
                </a:solidFill>
                <a:ea typeface="Geneva"/>
              </a:rPr>
              <a:t>Most comparative studies focused on pediatric-inspired regimens</a:t>
            </a:r>
            <a:endParaRPr lang="en-US">
              <a:solidFill>
                <a:schemeClr val="tx1">
                  <a:lumMod val="49000"/>
                  <a:lumOff val="51000"/>
                </a:schemeClr>
              </a:solidFill>
              <a:ea typeface="Geneva"/>
              <a:cs typeface="Calibri"/>
            </a:endParaRPr>
          </a:p>
          <a:p>
            <a:pPr marL="989965" lvl="1" indent="-380365"/>
            <a:r>
              <a:rPr lang="en-US" dirty="0">
                <a:solidFill>
                  <a:schemeClr val="tx1">
                    <a:lumMod val="49000"/>
                    <a:lumOff val="51000"/>
                  </a:schemeClr>
                </a:solidFill>
                <a:ea typeface="Geneva"/>
              </a:rPr>
              <a:t>Certainty of evidence was very low due to the paucity of studies, some of which included registry data</a:t>
            </a:r>
            <a:endParaRPr lang="en-US" dirty="0">
              <a:solidFill>
                <a:schemeClr val="tx1">
                  <a:lumMod val="49000"/>
                  <a:lumOff val="51000"/>
                </a:schemeClr>
              </a:solidFill>
              <a:ea typeface="Geneva"/>
              <a:cs typeface="Calibri"/>
            </a:endParaRPr>
          </a:p>
          <a:p>
            <a:pPr marL="0" indent="0">
              <a:buNone/>
            </a:pPr>
            <a:endParaRPr lang="en-US"/>
          </a:p>
          <a:p>
            <a:pPr marL="456565" indent="-456565"/>
            <a:endParaRPr lang="en-US"/>
          </a:p>
        </p:txBody>
      </p:sp>
      <p:graphicFrame>
        <p:nvGraphicFramePr>
          <p:cNvPr id="3" name="Table 2">
            <a:extLst>
              <a:ext uri="{FF2B5EF4-FFF2-40B4-BE49-F238E27FC236}">
                <a16:creationId xmlns:a16="http://schemas.microsoft.com/office/drawing/2014/main" id="{BE385469-0E32-541F-21CD-1CB2036C625A}"/>
              </a:ext>
            </a:extLst>
          </p:cNvPr>
          <p:cNvGraphicFramePr>
            <a:graphicFrameLocks noGrp="1"/>
          </p:cNvGraphicFramePr>
          <p:nvPr>
            <p:extLst>
              <p:ext uri="{D42A27DB-BD31-4B8C-83A1-F6EECF244321}">
                <p14:modId xmlns:p14="http://schemas.microsoft.com/office/powerpoint/2010/main" val="3971515789"/>
              </p:ext>
            </p:extLst>
          </p:nvPr>
        </p:nvGraphicFramePr>
        <p:xfrm>
          <a:off x="419100" y="4577488"/>
          <a:ext cx="11582400" cy="1472910"/>
        </p:xfrm>
        <a:graphic>
          <a:graphicData uri="http://schemas.openxmlformats.org/drawingml/2006/table">
            <a:tbl>
              <a:tblPr firstRow="1" bandRow="1">
                <a:tableStyleId>{8799B23B-EC83-4686-B30A-512413B5E67A}</a:tableStyleId>
              </a:tblPr>
              <a:tblGrid>
                <a:gridCol w="2316480">
                  <a:extLst>
                    <a:ext uri="{9D8B030D-6E8A-4147-A177-3AD203B41FA5}">
                      <a16:colId xmlns:a16="http://schemas.microsoft.com/office/drawing/2014/main" val="267292606"/>
                    </a:ext>
                  </a:extLst>
                </a:gridCol>
                <a:gridCol w="2316480">
                  <a:extLst>
                    <a:ext uri="{9D8B030D-6E8A-4147-A177-3AD203B41FA5}">
                      <a16:colId xmlns:a16="http://schemas.microsoft.com/office/drawing/2014/main" val="3673577818"/>
                    </a:ext>
                  </a:extLst>
                </a:gridCol>
                <a:gridCol w="1883999">
                  <a:extLst>
                    <a:ext uri="{9D8B030D-6E8A-4147-A177-3AD203B41FA5}">
                      <a16:colId xmlns:a16="http://schemas.microsoft.com/office/drawing/2014/main" val="1208161219"/>
                    </a:ext>
                  </a:extLst>
                </a:gridCol>
                <a:gridCol w="2486721">
                  <a:extLst>
                    <a:ext uri="{9D8B030D-6E8A-4147-A177-3AD203B41FA5}">
                      <a16:colId xmlns:a16="http://schemas.microsoft.com/office/drawing/2014/main" val="2186804725"/>
                    </a:ext>
                  </a:extLst>
                </a:gridCol>
                <a:gridCol w="2578720">
                  <a:extLst>
                    <a:ext uri="{9D8B030D-6E8A-4147-A177-3AD203B41FA5}">
                      <a16:colId xmlns:a16="http://schemas.microsoft.com/office/drawing/2014/main" val="3010571469"/>
                    </a:ext>
                  </a:extLst>
                </a:gridCol>
              </a:tblGrid>
              <a:tr h="373653">
                <a:tc>
                  <a:txBody>
                    <a:bodyPr/>
                    <a:lstStyle/>
                    <a:p>
                      <a:pPr algn="ctr"/>
                      <a:r>
                        <a:rPr lang="en-US" sz="1800" b="1" dirty="0">
                          <a:solidFill>
                            <a:schemeClr val="bg1"/>
                          </a:solidFill>
                        </a:rPr>
                        <a:t>Outcome</a:t>
                      </a:r>
                    </a:p>
                  </a:txBody>
                  <a:tcPr>
                    <a:solidFill>
                      <a:srgbClr val="E23D31"/>
                    </a:solidFill>
                  </a:tcPr>
                </a:tc>
                <a:tc>
                  <a:txBody>
                    <a:bodyPr/>
                    <a:lstStyle/>
                    <a:p>
                      <a:pPr algn="ctr"/>
                      <a:r>
                        <a:rPr lang="en-US" sz="1800" b="1" dirty="0">
                          <a:solidFill>
                            <a:schemeClr val="bg1"/>
                          </a:solidFill>
                        </a:rPr>
                        <a:t>HSCT</a:t>
                      </a:r>
                    </a:p>
                  </a:txBody>
                  <a:tcPr>
                    <a:solidFill>
                      <a:srgbClr val="E23D31"/>
                    </a:solidFill>
                  </a:tcPr>
                </a:tc>
                <a:tc>
                  <a:txBody>
                    <a:bodyPr/>
                    <a:lstStyle/>
                    <a:p>
                      <a:pPr algn="ctr"/>
                      <a:r>
                        <a:rPr lang="en-US" sz="1800" b="1" dirty="0">
                          <a:solidFill>
                            <a:schemeClr val="bg1"/>
                          </a:solidFill>
                        </a:rPr>
                        <a:t>No HSCT</a:t>
                      </a:r>
                    </a:p>
                  </a:txBody>
                  <a:tcPr>
                    <a:solidFill>
                      <a:srgbClr val="E23D31"/>
                    </a:solidFill>
                  </a:tcPr>
                </a:tc>
                <a:tc>
                  <a:txBody>
                    <a:bodyPr/>
                    <a:lstStyle/>
                    <a:p>
                      <a:pPr algn="ctr"/>
                      <a:r>
                        <a:rPr lang="en-US" sz="1800" b="1" dirty="0">
                          <a:solidFill>
                            <a:schemeClr val="bg1"/>
                          </a:solidFill>
                        </a:rPr>
                        <a:t>Absolute effect</a:t>
                      </a:r>
                    </a:p>
                  </a:txBody>
                  <a:tcPr>
                    <a:solidFill>
                      <a:srgbClr val="E23D31"/>
                    </a:solidFill>
                  </a:tcPr>
                </a:tc>
                <a:tc>
                  <a:txBody>
                    <a:bodyPr/>
                    <a:lstStyle/>
                    <a:p>
                      <a:pPr algn="ctr"/>
                      <a:r>
                        <a:rPr lang="en-US" sz="1800" b="1" dirty="0">
                          <a:solidFill>
                            <a:schemeClr val="bg1"/>
                          </a:solidFill>
                        </a:rPr>
                        <a:t>Relative effect (95% CI)</a:t>
                      </a:r>
                    </a:p>
                  </a:txBody>
                  <a:tcPr>
                    <a:solidFill>
                      <a:srgbClr val="E23D31"/>
                    </a:solidFill>
                  </a:tcPr>
                </a:tc>
                <a:extLst>
                  <a:ext uri="{0D108BD9-81ED-4DB2-BD59-A6C34878D82A}">
                    <a16:rowId xmlns:a16="http://schemas.microsoft.com/office/drawing/2014/main" val="968158707"/>
                  </a:ext>
                </a:extLst>
              </a:tr>
              <a:tr h="366419">
                <a:tc>
                  <a:txBody>
                    <a:bodyPr/>
                    <a:lstStyle/>
                    <a:p>
                      <a:pPr algn="ctr"/>
                      <a:r>
                        <a:rPr lang="en-US" sz="1800" dirty="0">
                          <a:solidFill>
                            <a:schemeClr val="tx1">
                              <a:lumMod val="49000"/>
                              <a:lumOff val="51000"/>
                            </a:schemeClr>
                          </a:solidFill>
                        </a:rPr>
                        <a:t>Overall survival</a:t>
                      </a:r>
                    </a:p>
                  </a:txBody>
                  <a:tcPr/>
                </a:tc>
                <a:tc>
                  <a:txBody>
                    <a:bodyPr/>
                    <a:lstStyle/>
                    <a:p>
                      <a:pPr algn="ctr"/>
                      <a:r>
                        <a:rPr lang="en-US" sz="1800" dirty="0">
                          <a:solidFill>
                            <a:schemeClr val="tx1">
                              <a:lumMod val="49000"/>
                              <a:lumOff val="51000"/>
                            </a:schemeClr>
                          </a:solidFill>
                        </a:rPr>
                        <a:t>115/217 (53.0%)</a:t>
                      </a:r>
                    </a:p>
                  </a:txBody>
                  <a:tcPr/>
                </a:tc>
                <a:tc>
                  <a:txBody>
                    <a:bodyPr/>
                    <a:lstStyle/>
                    <a:p>
                      <a:pPr algn="ctr"/>
                      <a:r>
                        <a:rPr lang="en-US" sz="1800" dirty="0">
                          <a:solidFill>
                            <a:schemeClr val="tx1">
                              <a:lumMod val="49000"/>
                              <a:lumOff val="51000"/>
                            </a:schemeClr>
                          </a:solidFill>
                        </a:rPr>
                        <a:t>203/263 (77.2%)</a:t>
                      </a:r>
                    </a:p>
                  </a:txBody>
                  <a:tcPr/>
                </a:tc>
                <a:tc>
                  <a:txBody>
                    <a:bodyPr/>
                    <a:lstStyle/>
                    <a:p>
                      <a:pPr algn="ctr"/>
                      <a:r>
                        <a:rPr lang="en-US" sz="1800" dirty="0">
                          <a:solidFill>
                            <a:schemeClr val="tx1">
                              <a:lumMod val="49000"/>
                              <a:lumOff val="51000"/>
                            </a:schemeClr>
                          </a:solidFill>
                        </a:rPr>
                        <a:t>239 fewer per 1,000</a:t>
                      </a:r>
                    </a:p>
                  </a:txBody>
                  <a:tcPr/>
                </a:tc>
                <a:tc>
                  <a:txBody>
                    <a:bodyPr/>
                    <a:lstStyle/>
                    <a:p>
                      <a:pPr algn="ctr"/>
                      <a:r>
                        <a:rPr lang="en-US" sz="1800" dirty="0">
                          <a:solidFill>
                            <a:schemeClr val="tx1">
                              <a:lumMod val="49000"/>
                              <a:lumOff val="51000"/>
                            </a:schemeClr>
                          </a:solidFill>
                        </a:rPr>
                        <a:t>RR 0.69 (0.60 – 0.79)</a:t>
                      </a:r>
                    </a:p>
                  </a:txBody>
                  <a:tcPr/>
                </a:tc>
                <a:extLst>
                  <a:ext uri="{0D108BD9-81ED-4DB2-BD59-A6C34878D82A}">
                    <a16:rowId xmlns:a16="http://schemas.microsoft.com/office/drawing/2014/main" val="1410146200"/>
                  </a:ext>
                </a:extLst>
              </a:tr>
              <a:tr h="366419">
                <a:tc>
                  <a:txBody>
                    <a:bodyPr/>
                    <a:lstStyle/>
                    <a:p>
                      <a:pPr algn="ctr"/>
                      <a:r>
                        <a:rPr lang="en-US" sz="1800" dirty="0">
                          <a:solidFill>
                            <a:schemeClr val="tx1">
                              <a:lumMod val="49000"/>
                              <a:lumOff val="51000"/>
                            </a:schemeClr>
                          </a:solidFill>
                        </a:rPr>
                        <a:t>Relapse free survival</a:t>
                      </a:r>
                    </a:p>
                  </a:txBody>
                  <a:tcPr/>
                </a:tc>
                <a:tc>
                  <a:txBody>
                    <a:bodyPr/>
                    <a:lstStyle/>
                    <a:p>
                      <a:pPr algn="ctr"/>
                      <a:r>
                        <a:rPr lang="en-US" sz="1800" dirty="0">
                          <a:solidFill>
                            <a:schemeClr val="tx1">
                              <a:lumMod val="49000"/>
                              <a:lumOff val="51000"/>
                            </a:schemeClr>
                          </a:solidFill>
                        </a:rPr>
                        <a:t>836 per 1,000</a:t>
                      </a:r>
                    </a:p>
                  </a:txBody>
                  <a:tcPr/>
                </a:tc>
                <a:tc>
                  <a:txBody>
                    <a:bodyPr/>
                    <a:lstStyle/>
                    <a:p>
                      <a:pPr algn="ctr"/>
                      <a:r>
                        <a:rPr lang="en-US" sz="1800" dirty="0">
                          <a:solidFill>
                            <a:schemeClr val="tx1">
                              <a:lumMod val="49000"/>
                              <a:lumOff val="51000"/>
                            </a:schemeClr>
                          </a:solidFill>
                        </a:rPr>
                        <a:t>193 per 1,000</a:t>
                      </a:r>
                    </a:p>
                  </a:txBody>
                  <a:tcPr/>
                </a:tc>
                <a:tc>
                  <a:txBody>
                    <a:bodyPr/>
                    <a:lstStyle/>
                    <a:p>
                      <a:pPr algn="ctr"/>
                      <a:r>
                        <a:rPr lang="en-US" sz="1800" dirty="0">
                          <a:solidFill>
                            <a:schemeClr val="tx1">
                              <a:lumMod val="49000"/>
                              <a:lumOff val="51000"/>
                            </a:schemeClr>
                          </a:solidFill>
                        </a:rPr>
                        <a:t>193 more per 1,000</a:t>
                      </a:r>
                    </a:p>
                  </a:txBody>
                  <a:tcPr/>
                </a:tc>
                <a:tc>
                  <a:txBody>
                    <a:bodyPr/>
                    <a:lstStyle/>
                    <a:p>
                      <a:pPr algn="ctr"/>
                      <a:r>
                        <a:rPr lang="en-US" sz="1800" dirty="0">
                          <a:solidFill>
                            <a:schemeClr val="tx1">
                              <a:lumMod val="49000"/>
                              <a:lumOff val="51000"/>
                            </a:schemeClr>
                          </a:solidFill>
                        </a:rPr>
                        <a:t>RR 1.30 (1.15 – 1.46)</a:t>
                      </a:r>
                    </a:p>
                  </a:txBody>
                  <a:tcPr/>
                </a:tc>
                <a:extLst>
                  <a:ext uri="{0D108BD9-81ED-4DB2-BD59-A6C34878D82A}">
                    <a16:rowId xmlns:a16="http://schemas.microsoft.com/office/drawing/2014/main" val="2168311820"/>
                  </a:ext>
                </a:extLst>
              </a:tr>
              <a:tr h="366419">
                <a:tc>
                  <a:txBody>
                    <a:bodyPr/>
                    <a:lstStyle/>
                    <a:p>
                      <a:pPr algn="ctr"/>
                      <a:r>
                        <a:rPr lang="en-US" sz="1800" dirty="0">
                          <a:solidFill>
                            <a:schemeClr val="tx1">
                              <a:lumMod val="49000"/>
                              <a:lumOff val="51000"/>
                            </a:schemeClr>
                          </a:solidFill>
                        </a:rPr>
                        <a:t>Cumulative relapse</a:t>
                      </a:r>
                    </a:p>
                  </a:txBody>
                  <a:tcPr/>
                </a:tc>
                <a:tc>
                  <a:txBody>
                    <a:bodyPr/>
                    <a:lstStyle/>
                    <a:p>
                      <a:pPr algn="ctr"/>
                      <a:r>
                        <a:rPr lang="en-US" sz="1800" dirty="0">
                          <a:solidFill>
                            <a:schemeClr val="tx1">
                              <a:lumMod val="49000"/>
                              <a:lumOff val="51000"/>
                            </a:schemeClr>
                          </a:solidFill>
                        </a:rPr>
                        <a:t>320 per 1,000</a:t>
                      </a:r>
                    </a:p>
                  </a:txBody>
                  <a:tcPr/>
                </a:tc>
                <a:tc>
                  <a:txBody>
                    <a:bodyPr/>
                    <a:lstStyle/>
                    <a:p>
                      <a:pPr algn="ctr"/>
                      <a:r>
                        <a:rPr lang="en-US" sz="1800" dirty="0">
                          <a:solidFill>
                            <a:schemeClr val="tx1">
                              <a:lumMod val="49000"/>
                              <a:lumOff val="51000"/>
                            </a:schemeClr>
                          </a:solidFill>
                        </a:rPr>
                        <a:t>237 per 1,000</a:t>
                      </a:r>
                    </a:p>
                  </a:txBody>
                  <a:tcPr/>
                </a:tc>
                <a:tc>
                  <a:txBody>
                    <a:bodyPr/>
                    <a:lstStyle/>
                    <a:p>
                      <a:pPr algn="ctr"/>
                      <a:r>
                        <a:rPr lang="en-US" sz="1800" dirty="0">
                          <a:solidFill>
                            <a:schemeClr val="tx1">
                              <a:lumMod val="49000"/>
                              <a:lumOff val="51000"/>
                            </a:schemeClr>
                          </a:solidFill>
                        </a:rPr>
                        <a:t>83 fewer per 1,000 </a:t>
                      </a:r>
                    </a:p>
                  </a:txBody>
                  <a:tcPr/>
                </a:tc>
                <a:tc>
                  <a:txBody>
                    <a:bodyPr/>
                    <a:lstStyle/>
                    <a:p>
                      <a:pPr algn="ctr"/>
                      <a:r>
                        <a:rPr lang="en-US" sz="1800" dirty="0">
                          <a:solidFill>
                            <a:schemeClr val="tx1">
                              <a:lumMod val="49000"/>
                              <a:lumOff val="51000"/>
                            </a:schemeClr>
                          </a:solidFill>
                        </a:rPr>
                        <a:t>RR 0.74 (0.40 – 1.35)</a:t>
                      </a:r>
                    </a:p>
                  </a:txBody>
                  <a:tcPr/>
                </a:tc>
                <a:extLst>
                  <a:ext uri="{0D108BD9-81ED-4DB2-BD59-A6C34878D82A}">
                    <a16:rowId xmlns:a16="http://schemas.microsoft.com/office/drawing/2014/main" val="3128629226"/>
                  </a:ext>
                </a:extLst>
              </a:tr>
            </a:tbl>
          </a:graphicData>
        </a:graphic>
      </p:graphicFrame>
    </p:spTree>
    <p:extLst>
      <p:ext uri="{BB962C8B-B14F-4D97-AF65-F5344CB8AC3E}">
        <p14:creationId xmlns:p14="http://schemas.microsoft.com/office/powerpoint/2010/main" val="2598230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6FE2E-5F3E-2AD7-2395-A5A40107155E}"/>
            </a:ext>
          </a:extLst>
        </p:cNvPr>
        <p:cNvGrpSpPr/>
        <p:nvPr/>
      </p:nvGrpSpPr>
      <p:grpSpPr>
        <a:xfrm>
          <a:off x="0" y="0"/>
          <a:ext cx="0" cy="0"/>
          <a:chOff x="0" y="0"/>
          <a:chExt cx="0" cy="0"/>
        </a:xfrm>
      </p:grpSpPr>
      <p:sp>
        <p:nvSpPr>
          <p:cNvPr id="12" name="Text Placeholder 2">
            <a:extLst>
              <a:ext uri="{FF2B5EF4-FFF2-40B4-BE49-F238E27FC236}">
                <a16:creationId xmlns:a16="http://schemas.microsoft.com/office/drawing/2014/main" id="{F8690DBD-5BEA-2A7B-F614-FACD11D37D7B}"/>
              </a:ext>
            </a:extLst>
          </p:cNvPr>
          <p:cNvSpPr txBox="1">
            <a:spLocks/>
          </p:cNvSpPr>
          <p:nvPr/>
        </p:nvSpPr>
        <p:spPr>
          <a:xfrm>
            <a:off x="963084" y="5171283"/>
            <a:ext cx="10363200" cy="869300"/>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a:p>
          <a:p>
            <a:pPr marL="456565" indent="-456565">
              <a:buNone/>
            </a:pPr>
            <a:r>
              <a:rPr lang="en-US" sz="2700" dirty="0">
                <a:solidFill>
                  <a:schemeClr val="tx1">
                    <a:lumMod val="49000"/>
                    <a:lumOff val="51000"/>
                  </a:schemeClr>
                </a:solidFill>
                <a:ea typeface="+mn-lt"/>
                <a:cs typeface="+mn-lt"/>
              </a:rPr>
              <a:t>CNS Prophylaxis</a:t>
            </a:r>
            <a:endParaRPr lang="en-US" sz="2650" dirty="0">
              <a:solidFill>
                <a:schemeClr val="tx1">
                  <a:lumMod val="49000"/>
                  <a:lumOff val="51000"/>
                </a:schemeClr>
              </a:solidFill>
              <a:cs typeface="Calibri"/>
            </a:endParaRPr>
          </a:p>
        </p:txBody>
      </p:sp>
      <p:sp>
        <p:nvSpPr>
          <p:cNvPr id="16" name="Title 1">
            <a:extLst>
              <a:ext uri="{FF2B5EF4-FFF2-40B4-BE49-F238E27FC236}">
                <a16:creationId xmlns:a16="http://schemas.microsoft.com/office/drawing/2014/main" id="{E9921BCA-2CBA-A910-D92B-9367E59F4950}"/>
              </a:ext>
            </a:extLst>
          </p:cNvPr>
          <p:cNvSpPr>
            <a:spLocks noGrp="1"/>
          </p:cNvSpPr>
          <p:nvPr>
            <p:ph type="title"/>
          </p:nvPr>
        </p:nvSpPr>
        <p:spPr>
          <a:xfrm>
            <a:off x="963084" y="4406901"/>
            <a:ext cx="10363200" cy="1362075"/>
          </a:xfrm>
        </p:spPr>
        <p:txBody>
          <a:bodyPr lIns="0" tIns="0" rIns="0" bIns="0" anchor="t"/>
          <a:lstStyle/>
          <a:p>
            <a:r>
              <a:rPr lang="en-US" sz="4250" b="1">
                <a:solidFill>
                  <a:srgbClr val="E33D33"/>
                </a:solidFill>
                <a:ea typeface="Geneva"/>
              </a:rPr>
              <a:t>CASE</a:t>
            </a:r>
            <a:r>
              <a:rPr lang="en-US" sz="4250" b="1">
                <a:solidFill>
                  <a:srgbClr val="E33D33"/>
                </a:solidFill>
                <a:latin typeface="+mj-lt"/>
                <a:ea typeface="Geneva"/>
              </a:rPr>
              <a:t> </a:t>
            </a:r>
            <a:r>
              <a:rPr lang="en-US" sz="4250" b="1">
                <a:solidFill>
                  <a:srgbClr val="E33D33"/>
                </a:solidFill>
                <a:ea typeface="Geneva"/>
              </a:rPr>
              <a:t>5</a:t>
            </a:r>
            <a:endParaRPr lang="en-US" sz="4250" b="1">
              <a:solidFill>
                <a:srgbClr val="E33D33"/>
              </a:solidFill>
              <a:latin typeface="+mj-lt"/>
              <a:ea typeface="Geneva"/>
            </a:endParaRPr>
          </a:p>
        </p:txBody>
      </p:sp>
    </p:spTree>
    <p:extLst>
      <p:ext uri="{BB962C8B-B14F-4D97-AF65-F5344CB8AC3E}">
        <p14:creationId xmlns:p14="http://schemas.microsoft.com/office/powerpoint/2010/main" val="4152009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14D65-60FD-A7ED-3891-B7561A79E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80289-5B71-E980-8C8A-FD8F7D4DA2A5}"/>
              </a:ext>
            </a:extLst>
          </p:cNvPr>
          <p:cNvSpPr>
            <a:spLocks noGrp="1"/>
          </p:cNvSpPr>
          <p:nvPr>
            <p:ph type="title"/>
          </p:nvPr>
        </p:nvSpPr>
        <p:spPr/>
        <p:txBody>
          <a:bodyPr lIns="0" tIns="0" rIns="0" bIns="0" anchor="t"/>
          <a:lstStyle/>
          <a:p>
            <a:r>
              <a:rPr lang="en-US" sz="2650">
                <a:ea typeface="Geneva"/>
              </a:rPr>
              <a:t>Case 5: CNS Prophylaxis</a:t>
            </a:r>
          </a:p>
        </p:txBody>
      </p:sp>
      <p:sp>
        <p:nvSpPr>
          <p:cNvPr id="3" name="Content Placeholder 2">
            <a:extLst>
              <a:ext uri="{FF2B5EF4-FFF2-40B4-BE49-F238E27FC236}">
                <a16:creationId xmlns:a16="http://schemas.microsoft.com/office/drawing/2014/main" id="{94432103-1943-9E9E-D9FD-94ABF2F6B9CD}"/>
              </a:ext>
            </a:extLst>
          </p:cNvPr>
          <p:cNvSpPr>
            <a:spLocks noGrp="1"/>
          </p:cNvSpPr>
          <p:nvPr>
            <p:ph idx="1"/>
          </p:nvPr>
        </p:nvSpPr>
        <p:spPr>
          <a:xfrm>
            <a:off x="327136" y="1888576"/>
            <a:ext cx="11564006" cy="3928350"/>
          </a:xfrm>
        </p:spPr>
        <p:txBody>
          <a:bodyPr lIns="0" tIns="0" rIns="0" bIns="0" anchor="t"/>
          <a:lstStyle/>
          <a:p>
            <a:pPr marL="0" indent="0">
              <a:buNone/>
            </a:pPr>
            <a:r>
              <a:rPr lang="en-US" sz="2400" dirty="0">
                <a:solidFill>
                  <a:schemeClr val="tx1">
                    <a:lumMod val="49000"/>
                    <a:lumOff val="51000"/>
                  </a:schemeClr>
                </a:solidFill>
                <a:ea typeface="Geneva"/>
              </a:rPr>
              <a:t>A 21yo patient with Ph-negative B-ALL undergoes an initial lumbar puncture which shows clear and colorless CSF, normal opening pressure, 42 mg/100 ml of protein, 80 mg/100 ml glucose, WBC of 4 cells/</a:t>
            </a:r>
            <a:r>
              <a:rPr lang="en-US" sz="2400" dirty="0" err="1">
                <a:solidFill>
                  <a:schemeClr val="tx1">
                    <a:lumMod val="49000"/>
                    <a:lumOff val="51000"/>
                  </a:schemeClr>
                </a:solidFill>
                <a:ea typeface="Geneva"/>
              </a:rPr>
              <a:t>uL</a:t>
            </a:r>
            <a:r>
              <a:rPr lang="en-US" sz="2400" dirty="0">
                <a:solidFill>
                  <a:schemeClr val="tx1">
                    <a:lumMod val="49000"/>
                    <a:lumOff val="51000"/>
                  </a:schemeClr>
                </a:solidFill>
                <a:ea typeface="Geneva"/>
              </a:rPr>
              <a:t> and no RBCs. CSF cytology shows absence of identifiable B lymphoblasts and flow cytometry does not yield results (hypocellular). CNS 1 status is determined. You are asked to guide the CNS prophylaxis.</a:t>
            </a:r>
          </a:p>
        </p:txBody>
      </p:sp>
      <p:sp>
        <p:nvSpPr>
          <p:cNvPr id="4" name="Content Placeholder 2">
            <a:extLst>
              <a:ext uri="{FF2B5EF4-FFF2-40B4-BE49-F238E27FC236}">
                <a16:creationId xmlns:a16="http://schemas.microsoft.com/office/drawing/2014/main" id="{7606BD84-6465-0FDD-8EC8-B49994BCCA8F}"/>
              </a:ext>
            </a:extLst>
          </p:cNvPr>
          <p:cNvSpPr txBox="1">
            <a:spLocks/>
          </p:cNvSpPr>
          <p:nvPr/>
        </p:nvSpPr>
        <p:spPr>
          <a:xfrm>
            <a:off x="419100" y="3758425"/>
            <a:ext cx="10972800" cy="2099746"/>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400" b="1" dirty="0">
                <a:solidFill>
                  <a:schemeClr val="tx1">
                    <a:lumMod val="49000"/>
                    <a:lumOff val="51000"/>
                  </a:schemeClr>
                </a:solidFill>
                <a:ea typeface="Geneva"/>
              </a:rPr>
              <a:t>What is the CNS prophylaxis regimen you recommend for this patient?</a:t>
            </a:r>
          </a:p>
          <a:p>
            <a:pPr marL="514350" indent="-514350">
              <a:buFont typeface="+mj-lt"/>
              <a:buAutoNum type="alphaLcPeriod"/>
            </a:pPr>
            <a:r>
              <a:rPr lang="en-US" sz="2400" dirty="0">
                <a:solidFill>
                  <a:schemeClr val="tx1">
                    <a:lumMod val="49000"/>
                    <a:lumOff val="51000"/>
                  </a:schemeClr>
                </a:solidFill>
                <a:ea typeface="Geneva"/>
              </a:rPr>
              <a:t>Cranial irradiation</a:t>
            </a:r>
          </a:p>
          <a:p>
            <a:pPr marL="514350" indent="-514350">
              <a:buFont typeface="+mj-lt"/>
              <a:buAutoNum type="alphaLcPeriod"/>
            </a:pPr>
            <a:r>
              <a:rPr lang="en-US" sz="2400" dirty="0">
                <a:solidFill>
                  <a:schemeClr val="tx1">
                    <a:lumMod val="49000"/>
                    <a:lumOff val="51000"/>
                  </a:schemeClr>
                </a:solidFill>
                <a:ea typeface="Geneva"/>
              </a:rPr>
              <a:t>High dose IV methotrexate</a:t>
            </a:r>
          </a:p>
          <a:p>
            <a:pPr marL="514350" indent="-514350">
              <a:buFont typeface="+mj-lt"/>
              <a:buAutoNum type="alphaLcPeriod"/>
            </a:pPr>
            <a:r>
              <a:rPr lang="en-US" sz="2400" dirty="0">
                <a:solidFill>
                  <a:schemeClr val="tx1">
                    <a:lumMod val="49000"/>
                    <a:lumOff val="51000"/>
                  </a:schemeClr>
                </a:solidFill>
                <a:ea typeface="Geneva"/>
              </a:rPr>
              <a:t>IT methotrexate +/- hydrocortisone</a:t>
            </a:r>
            <a:endParaRPr lang="en-US" sz="2400" dirty="0">
              <a:solidFill>
                <a:schemeClr val="tx1">
                  <a:lumMod val="49000"/>
                  <a:lumOff val="51000"/>
                </a:schemeClr>
              </a:solidFill>
            </a:endParaRPr>
          </a:p>
          <a:p>
            <a:pPr marL="514350" indent="-514350">
              <a:buFont typeface="+mj-lt"/>
              <a:buAutoNum type="alphaLcPeriod"/>
            </a:pPr>
            <a:r>
              <a:rPr lang="en-US" sz="2400" dirty="0">
                <a:solidFill>
                  <a:schemeClr val="tx1">
                    <a:lumMod val="49000"/>
                    <a:lumOff val="51000"/>
                  </a:schemeClr>
                </a:solidFill>
                <a:ea typeface="Geneva"/>
              </a:rPr>
              <a:t>Triple IT therapy</a:t>
            </a:r>
          </a:p>
          <a:p>
            <a:pPr marL="514350" indent="-514350">
              <a:buFont typeface="+mj-lt"/>
              <a:buAutoNum type="alphaLcPeriod"/>
            </a:pPr>
            <a:r>
              <a:rPr lang="en-US" sz="2400" dirty="0">
                <a:solidFill>
                  <a:schemeClr val="tx1">
                    <a:lumMod val="49000"/>
                    <a:lumOff val="51000"/>
                  </a:schemeClr>
                </a:solidFill>
                <a:ea typeface="Geneva"/>
              </a:rPr>
              <a:t>C or D</a:t>
            </a:r>
          </a:p>
          <a:p>
            <a:pPr marL="456565" indent="-456565"/>
            <a:endParaRPr lang="en-US" sz="1800">
              <a:solidFill>
                <a:schemeClr val="tx1"/>
              </a:solidFill>
            </a:endParaRPr>
          </a:p>
          <a:p>
            <a:pPr marL="456565" indent="-456565"/>
            <a:endParaRPr lang="en-US" sz="1800"/>
          </a:p>
          <a:p>
            <a:pPr marL="989965" lvl="1" indent="-380365"/>
            <a:endParaRPr lang="en-US" sz="1600">
              <a:cs typeface="Calibri"/>
            </a:endParaRPr>
          </a:p>
        </p:txBody>
      </p:sp>
      <p:sp>
        <p:nvSpPr>
          <p:cNvPr id="5" name="Rectangle 4">
            <a:extLst>
              <a:ext uri="{FF2B5EF4-FFF2-40B4-BE49-F238E27FC236}">
                <a16:creationId xmlns:a16="http://schemas.microsoft.com/office/drawing/2014/main" id="{A631287D-EFA0-CFCD-3C46-6B61C8269427}"/>
              </a:ext>
            </a:extLst>
          </p:cNvPr>
          <p:cNvSpPr/>
          <p:nvPr/>
        </p:nvSpPr>
        <p:spPr>
          <a:xfrm>
            <a:off x="316230" y="5915978"/>
            <a:ext cx="10664325" cy="419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751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1640628" cy="3954624"/>
          </a:xfrm>
        </p:spPr>
        <p:txBody>
          <a:bodyPr lIns="0" tIns="0" rIns="0" bIns="0" anchor="t">
            <a:noAutofit/>
          </a:bodyPr>
          <a:lstStyle/>
          <a:p>
            <a:pPr marL="0" indent="0">
              <a:buNone/>
            </a:pPr>
            <a:r>
              <a:rPr lang="en-CA" sz="2650" b="1" dirty="0">
                <a:solidFill>
                  <a:schemeClr val="tx1">
                    <a:lumMod val="49000"/>
                    <a:lumOff val="51000"/>
                  </a:schemeClr>
                </a:solidFill>
                <a:ea typeface="Geneva"/>
              </a:rPr>
              <a:t>By the end of this session, you should be able to</a:t>
            </a:r>
          </a:p>
          <a:p>
            <a:pPr marL="0" indent="0">
              <a:buNone/>
            </a:pPr>
            <a:endParaRPr lang="en-CA" sz="2650" dirty="0">
              <a:solidFill>
                <a:schemeClr val="tx1">
                  <a:lumMod val="49000"/>
                  <a:lumOff val="51000"/>
                </a:schemeClr>
              </a:solidFill>
            </a:endParaRPr>
          </a:p>
          <a:p>
            <a:pPr marL="514350" indent="-514350">
              <a:spcAft>
                <a:spcPts val="600"/>
              </a:spcAft>
              <a:buAutoNum type="arabicPeriod"/>
            </a:pPr>
            <a:r>
              <a:rPr lang="en-US" sz="2650" dirty="0">
                <a:solidFill>
                  <a:schemeClr val="tx1">
                    <a:lumMod val="49000"/>
                    <a:lumOff val="51000"/>
                  </a:schemeClr>
                </a:solidFill>
                <a:ea typeface="Geneva"/>
              </a:rPr>
              <a:t>Determine the recommended initial treatment regimen for AYAs with Ph- B-ALL </a:t>
            </a:r>
          </a:p>
          <a:p>
            <a:pPr marL="514350" indent="-514350">
              <a:spcAft>
                <a:spcPts val="600"/>
              </a:spcAft>
              <a:buAutoNum type="arabicPeriod"/>
            </a:pPr>
            <a:r>
              <a:rPr lang="en-US" sz="2650" dirty="0">
                <a:solidFill>
                  <a:schemeClr val="tx1">
                    <a:lumMod val="49000"/>
                    <a:lumOff val="51000"/>
                  </a:schemeClr>
                </a:solidFill>
                <a:ea typeface="Geneva"/>
              </a:rPr>
              <a:t>Consider dosing, pre-medication strategies, and management of drug-related toxicity of PEG-Asparaginase  </a:t>
            </a:r>
          </a:p>
          <a:p>
            <a:pPr marL="514350" indent="-514350">
              <a:spcAft>
                <a:spcPts val="600"/>
              </a:spcAft>
              <a:buAutoNum type="arabicPeriod"/>
            </a:pPr>
            <a:r>
              <a:rPr lang="en-US" sz="2650" dirty="0">
                <a:solidFill>
                  <a:schemeClr val="tx1">
                    <a:lumMod val="49000"/>
                    <a:lumOff val="51000"/>
                  </a:schemeClr>
                </a:solidFill>
                <a:ea typeface="Geneva"/>
              </a:rPr>
              <a:t>Recognize limits of data for newer agents for up front therapy of T-ALL/LL</a:t>
            </a:r>
          </a:p>
          <a:p>
            <a:pPr marL="514350" indent="-514350">
              <a:spcAft>
                <a:spcPts val="600"/>
              </a:spcAft>
              <a:buAutoNum type="arabicPeriod"/>
            </a:pPr>
            <a:r>
              <a:rPr lang="en-US" sz="2650" dirty="0">
                <a:solidFill>
                  <a:schemeClr val="tx1">
                    <a:lumMod val="49000"/>
                    <a:lumOff val="51000"/>
                  </a:schemeClr>
                </a:solidFill>
                <a:ea typeface="Geneva"/>
              </a:rPr>
              <a:t>Recognize optimal upfront and post-remission therapy for Ph+ B-ALL in AYA, including the role of CNS prophylaxis and HSCT</a:t>
            </a:r>
          </a:p>
          <a:p>
            <a:pPr marL="0" indent="0">
              <a:buNone/>
            </a:pPr>
            <a:endParaRPr lang="en-CA" sz="2650" u="sng">
              <a:solidFill>
                <a:schemeClr val="tx1"/>
              </a:solidFill>
            </a:endParaRPr>
          </a:p>
        </p:txBody>
      </p:sp>
    </p:spTree>
    <p:extLst>
      <p:ext uri="{BB962C8B-B14F-4D97-AF65-F5344CB8AC3E}">
        <p14:creationId xmlns:p14="http://schemas.microsoft.com/office/powerpoint/2010/main" val="92198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2A72-4BA7-6F90-565B-E2F37BA3C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BB97E-11AC-3EE5-0E68-64F9B24F5FDE}"/>
              </a:ext>
            </a:extLst>
          </p:cNvPr>
          <p:cNvSpPr>
            <a:spLocks noGrp="1"/>
          </p:cNvSpPr>
          <p:nvPr>
            <p:ph type="title"/>
          </p:nvPr>
        </p:nvSpPr>
        <p:spPr/>
        <p:txBody>
          <a:bodyPr lIns="0" tIns="0"/>
          <a:lstStyle/>
          <a:p>
            <a:r>
              <a:rPr lang="en-US"/>
              <a:t>Recommendation</a:t>
            </a:r>
          </a:p>
        </p:txBody>
      </p:sp>
      <p:graphicFrame>
        <p:nvGraphicFramePr>
          <p:cNvPr id="6" name="Table 5">
            <a:extLst>
              <a:ext uri="{FF2B5EF4-FFF2-40B4-BE49-F238E27FC236}">
                <a16:creationId xmlns:a16="http://schemas.microsoft.com/office/drawing/2014/main" id="{44C832B1-6244-910C-3F90-527EB56F570A}"/>
              </a:ext>
            </a:extLst>
          </p:cNvPr>
          <p:cNvGraphicFramePr>
            <a:graphicFrameLocks noGrp="1"/>
          </p:cNvGraphicFramePr>
          <p:nvPr>
            <p:extLst>
              <p:ext uri="{D42A27DB-BD31-4B8C-83A1-F6EECF244321}">
                <p14:modId xmlns:p14="http://schemas.microsoft.com/office/powerpoint/2010/main" val="282961916"/>
              </p:ext>
            </p:extLst>
          </p:nvPr>
        </p:nvGraphicFramePr>
        <p:xfrm>
          <a:off x="419100" y="1965151"/>
          <a:ext cx="11163300" cy="1310640"/>
        </p:xfrm>
        <a:graphic>
          <a:graphicData uri="http://schemas.openxmlformats.org/drawingml/2006/table">
            <a:tbl>
              <a:tblPr firstRow="1" bandRow="1">
                <a:tableStyleId>{F5AB1C69-6EDB-4FF4-983F-18BD219EF322}</a:tableStyleId>
              </a:tblPr>
              <a:tblGrid>
                <a:gridCol w="7036617">
                  <a:extLst>
                    <a:ext uri="{9D8B030D-6E8A-4147-A177-3AD203B41FA5}">
                      <a16:colId xmlns:a16="http://schemas.microsoft.com/office/drawing/2014/main" val="3322778679"/>
                    </a:ext>
                  </a:extLst>
                </a:gridCol>
                <a:gridCol w="1623881">
                  <a:extLst>
                    <a:ext uri="{9D8B030D-6E8A-4147-A177-3AD203B41FA5}">
                      <a16:colId xmlns:a16="http://schemas.microsoft.com/office/drawing/2014/main" val="2016651713"/>
                    </a:ext>
                  </a:extLst>
                </a:gridCol>
                <a:gridCol w="2502802">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i="1" u="none">
                          <a:solidFill>
                            <a:schemeClr val="tx1"/>
                          </a:solidFill>
                        </a:rPr>
                        <a:t>Suggests </a:t>
                      </a:r>
                      <a:r>
                        <a:rPr lang="en-US" sz="1800" b="0" i="0" u="none" strike="noStrike" noProof="0">
                          <a:solidFill>
                            <a:schemeClr val="tx1"/>
                          </a:solidFill>
                          <a:latin typeface="Calibri"/>
                        </a:rPr>
                        <a:t>the use of either intrathecal (IT) methotrexate or triple intrathecal therapy (TIT) for CNS prophylaxis f</a:t>
                      </a:r>
                      <a:r>
                        <a:rPr lang="en-US" sz="1800"/>
                        <a:t>or AYA patients receiving frontline therapy.</a:t>
                      </a:r>
                      <a:endParaRPr lang="en-US" sz="1800" b="0" i="0" u="none">
                        <a:solidFill>
                          <a:schemeClr val="tx1"/>
                        </a:solidFill>
                      </a:endParaRPr>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sp>
        <p:nvSpPr>
          <p:cNvPr id="4" name="object 4">
            <a:extLst>
              <a:ext uri="{FF2B5EF4-FFF2-40B4-BE49-F238E27FC236}">
                <a16:creationId xmlns:a16="http://schemas.microsoft.com/office/drawing/2014/main" id="{C263071E-CAB0-C807-0640-C5F7E07A95CD}"/>
              </a:ext>
            </a:extLst>
          </p:cNvPr>
          <p:cNvSpPr txBox="1"/>
          <p:nvPr/>
        </p:nvSpPr>
        <p:spPr>
          <a:xfrm>
            <a:off x="9132848" y="3762314"/>
            <a:ext cx="2449551" cy="2213184"/>
          </a:xfrm>
          <a:prstGeom prst="rect">
            <a:avLst/>
          </a:prstGeom>
          <a:solidFill>
            <a:srgbClr val="F2F2F2">
              <a:alpha val="90194"/>
            </a:srgbClr>
          </a:solidFill>
        </p:spPr>
        <p:txBody>
          <a:bodyPr vert="horz" wrap="square" lIns="0" tIns="84455" rIns="0" bIns="0" rtlCol="0" anchor="ctr">
            <a:noAutofit/>
          </a:bodyPr>
          <a:lstStyle/>
          <a:p>
            <a:pPr algn="ctr"/>
            <a:r>
              <a:rPr lang="en-US" sz="2000" b="1"/>
              <a:t>Remark:</a:t>
            </a:r>
            <a:endParaRPr lang="en-US" b="1">
              <a:ea typeface="Calibri"/>
              <a:cs typeface="Calibri"/>
            </a:endParaRPr>
          </a:p>
          <a:p>
            <a:pPr algn="ctr"/>
            <a:r>
              <a:rPr lang="en-US" sz="2000"/>
              <a:t>Hydrocortisone </a:t>
            </a:r>
            <a:endParaRPr lang="en-US"/>
          </a:p>
          <a:p>
            <a:pPr algn="ctr"/>
            <a:r>
              <a:rPr lang="en-US" sz="2000"/>
              <a:t>can be used (in conjunction with IT methotrexate) for prevention of chemical arachnoiditis</a:t>
            </a:r>
            <a:endParaRPr lang="en-US" sz="3200"/>
          </a:p>
        </p:txBody>
      </p:sp>
      <p:sp>
        <p:nvSpPr>
          <p:cNvPr id="8" name="Title 1">
            <a:extLst>
              <a:ext uri="{FF2B5EF4-FFF2-40B4-BE49-F238E27FC236}">
                <a16:creationId xmlns:a16="http://schemas.microsoft.com/office/drawing/2014/main" id="{0DC2BAD3-EE3C-C9ED-23A6-39F8C6028870}"/>
              </a:ext>
            </a:extLst>
          </p:cNvPr>
          <p:cNvSpPr txBox="1">
            <a:spLocks/>
          </p:cNvSpPr>
          <p:nvPr/>
        </p:nvSpPr>
        <p:spPr>
          <a:xfrm>
            <a:off x="419100" y="3405544"/>
            <a:ext cx="10972800" cy="713539"/>
          </a:xfrm>
          <a:prstGeom prst="rect">
            <a:avLst/>
          </a:prstGeom>
        </p:spPr>
        <p:txBody>
          <a:bodyPr lIns="0" tIns="0"/>
          <a:lstStyle>
            <a:lvl1pPr algn="l" defTabSz="609585" rtl="0" eaLnBrk="0" fontAlgn="base" hangingPunct="0">
              <a:spcBef>
                <a:spcPct val="0"/>
              </a:spcBef>
              <a:spcAft>
                <a:spcPct val="0"/>
              </a:spcAft>
              <a:defRPr sz="2667"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a:t>Rationale</a:t>
            </a:r>
          </a:p>
        </p:txBody>
      </p:sp>
      <p:sp>
        <p:nvSpPr>
          <p:cNvPr id="10" name="TextBox 9">
            <a:extLst>
              <a:ext uri="{FF2B5EF4-FFF2-40B4-BE49-F238E27FC236}">
                <a16:creationId xmlns:a16="http://schemas.microsoft.com/office/drawing/2014/main" id="{65472A07-8BE3-2A8F-EC5A-F5CF1741BE96}"/>
              </a:ext>
            </a:extLst>
          </p:cNvPr>
          <p:cNvSpPr txBox="1"/>
          <p:nvPr/>
        </p:nvSpPr>
        <p:spPr>
          <a:xfrm>
            <a:off x="515744" y="3893129"/>
            <a:ext cx="8617104"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t>No demonstrated improvement in OS or EFS with triple IT therapy vs. single IT dosing</a:t>
            </a:r>
            <a:endParaRPr lang="en-US">
              <a:ea typeface="Calibri"/>
              <a:cs typeface="Calibri"/>
            </a:endParaRPr>
          </a:p>
          <a:p>
            <a:pPr marL="285750" indent="-285750">
              <a:buFont typeface="Arial" panose="020B0604020202020204" pitchFamily="34" charset="0"/>
              <a:buChar char="•"/>
            </a:pPr>
            <a:r>
              <a:rPr lang="en-US"/>
              <a:t>Decrease in CNS relapse with triple therapy in older and heterogeneous studies, but with higher mortality from systemic relapses </a:t>
            </a:r>
            <a:endParaRPr lang="en-US">
              <a:ea typeface="Calibri"/>
              <a:cs typeface="Calibri"/>
            </a:endParaRPr>
          </a:p>
          <a:p>
            <a:pPr marL="285750" indent="-285750">
              <a:buFont typeface="Arial" panose="020B0604020202020204" pitchFamily="34" charset="0"/>
              <a:buChar char="•"/>
            </a:pPr>
            <a:r>
              <a:rPr lang="en-US"/>
              <a:t>No significant difference in encephalopathy, neurotoxicity, or CNS toxicity outcomes (though minimal data on neurocognitive function)</a:t>
            </a:r>
            <a:endParaRPr lang="en-US">
              <a:ea typeface="Calibri"/>
              <a:cs typeface="Calibri"/>
            </a:endParaRPr>
          </a:p>
          <a:p>
            <a:pPr marL="285750" indent="-285750">
              <a:buFont typeface="Arial" panose="020B0604020202020204" pitchFamily="34" charset="0"/>
              <a:buChar char="•"/>
            </a:pPr>
            <a:r>
              <a:rPr lang="en-US"/>
              <a:t>While no clear advantage, there is no evidence of risks and AEs </a:t>
            </a:r>
            <a:endParaRPr lang="en-US">
              <a:ea typeface="Calibri"/>
              <a:cs typeface="Calibri"/>
            </a:endParaRPr>
          </a:p>
          <a:p>
            <a:pPr marL="285750" indent="-285750">
              <a:buFont typeface="Arial" panose="020B0604020202020204" pitchFamily="34" charset="0"/>
              <a:buChar char="•"/>
            </a:pPr>
            <a:r>
              <a:rPr lang="en-US"/>
              <a:t>Available data did not favor either intervention</a:t>
            </a:r>
            <a:endParaRPr lang="en-US">
              <a:ea typeface="Calibri"/>
              <a:cs typeface="Calibri"/>
            </a:endParaRPr>
          </a:p>
        </p:txBody>
      </p:sp>
      <p:pic>
        <p:nvPicPr>
          <p:cNvPr id="3" name="Picture 2" descr="A green tick in a circle&#10;&#10;Description automatically generated">
            <a:extLst>
              <a:ext uri="{FF2B5EF4-FFF2-40B4-BE49-F238E27FC236}">
                <a16:creationId xmlns:a16="http://schemas.microsoft.com/office/drawing/2014/main" id="{08DE8B05-4163-FE81-E24C-A563A4BEF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78" y="2678690"/>
            <a:ext cx="353096" cy="347654"/>
          </a:xfrm>
          <a:prstGeom prst="rect">
            <a:avLst/>
          </a:prstGeom>
        </p:spPr>
      </p:pic>
    </p:spTree>
    <p:extLst>
      <p:ext uri="{BB962C8B-B14F-4D97-AF65-F5344CB8AC3E}">
        <p14:creationId xmlns:p14="http://schemas.microsoft.com/office/powerpoint/2010/main" val="1420630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E12EC-A0B3-0BB6-A410-43A622E94F2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7C3E760-1B5F-7375-5A77-F40E1892931E}"/>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4CBFEC8C-BC16-FD4B-6F7F-8E5B971FF33E}"/>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F24FC8A9-5E22-E9B1-6AC7-227E2BBD730D}"/>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92F20BB0-9721-F230-C623-A89ED2CE4257}"/>
              </a:ext>
            </a:extLst>
          </p:cNvPr>
          <p:cNvSpPr>
            <a:spLocks noGrp="1"/>
          </p:cNvSpPr>
          <p:nvPr>
            <p:ph idx="1"/>
          </p:nvPr>
        </p:nvSpPr>
        <p:spPr>
          <a:xfrm>
            <a:off x="419099" y="2033094"/>
            <a:ext cx="11439525" cy="3954624"/>
          </a:xfrm>
        </p:spPr>
        <p:txBody>
          <a:bodyPr lIns="0" tIns="0" rIns="0" bIns="0" anchor="t"/>
          <a:lstStyle/>
          <a:p>
            <a:pPr marL="456565" indent="-456565"/>
            <a:r>
              <a:rPr lang="en-US" sz="2650" dirty="0">
                <a:solidFill>
                  <a:schemeClr val="tx1">
                    <a:lumMod val="49000"/>
                    <a:lumOff val="51000"/>
                  </a:schemeClr>
                </a:solidFill>
                <a:ea typeface="Geneva"/>
              </a:rPr>
              <a:t>Of all reviewed studies, only 2 RCTs and one secondary analysis were included in the meta-analysis:</a:t>
            </a:r>
            <a:endParaRPr lang="en-US" sz="2650" strike="sngStrike" dirty="0">
              <a:solidFill>
                <a:schemeClr val="tx1">
                  <a:lumMod val="49000"/>
                  <a:lumOff val="51000"/>
                </a:schemeClr>
              </a:solidFill>
              <a:ea typeface="Geneva"/>
            </a:endParaRPr>
          </a:p>
          <a:p>
            <a:pPr marL="989965" lvl="1" indent="-380365"/>
            <a:r>
              <a:rPr lang="en-US" sz="2000" dirty="0">
                <a:solidFill>
                  <a:schemeClr val="tx1">
                    <a:lumMod val="49000"/>
                    <a:lumOff val="51000"/>
                  </a:schemeClr>
                </a:solidFill>
                <a:ea typeface="Calibri"/>
              </a:rPr>
              <a:t>Very few data exist on long term neurocognitive outcomes</a:t>
            </a:r>
            <a:endParaRPr lang="en-US" sz="2000" dirty="0">
              <a:solidFill>
                <a:schemeClr val="tx1">
                  <a:lumMod val="49000"/>
                  <a:lumOff val="51000"/>
                </a:schemeClr>
              </a:solidFill>
              <a:ea typeface="Geneva"/>
              <a:cs typeface="Calibri"/>
            </a:endParaRPr>
          </a:p>
          <a:p>
            <a:pPr marL="989965" lvl="1" indent="-380365"/>
            <a:r>
              <a:rPr lang="en-US" sz="2000" dirty="0">
                <a:solidFill>
                  <a:schemeClr val="tx1">
                    <a:lumMod val="49000"/>
                    <a:lumOff val="51000"/>
                  </a:schemeClr>
                </a:solidFill>
                <a:ea typeface="Geneva"/>
              </a:rPr>
              <a:t>Certainty was very low or low due to indirectness and imprecision </a:t>
            </a:r>
            <a:endParaRPr lang="en-US" sz="2000" dirty="0">
              <a:solidFill>
                <a:schemeClr val="tx1">
                  <a:lumMod val="49000"/>
                  <a:lumOff val="51000"/>
                </a:schemeClr>
              </a:solidFill>
              <a:ea typeface="Geneva"/>
              <a:cs typeface="Calibri"/>
            </a:endParaRPr>
          </a:p>
          <a:p>
            <a:pPr marL="989965" lvl="1" indent="-380365"/>
            <a:endParaRPr lang="en-US" sz="2000">
              <a:solidFill>
                <a:schemeClr val="tx1"/>
              </a:solidFill>
              <a:cs typeface="Calibri"/>
            </a:endParaRPr>
          </a:p>
          <a:p>
            <a:pPr marL="0" indent="0">
              <a:buNone/>
            </a:pPr>
            <a:endParaRPr lang="en-US"/>
          </a:p>
          <a:p>
            <a:pPr marL="456565" indent="-456565"/>
            <a:endParaRPr lang="en-US"/>
          </a:p>
        </p:txBody>
      </p:sp>
      <p:graphicFrame>
        <p:nvGraphicFramePr>
          <p:cNvPr id="3" name="Table 2">
            <a:extLst>
              <a:ext uri="{FF2B5EF4-FFF2-40B4-BE49-F238E27FC236}">
                <a16:creationId xmlns:a16="http://schemas.microsoft.com/office/drawing/2014/main" id="{EBFD63B5-0E84-7CDE-0A79-70F49EA89139}"/>
              </a:ext>
            </a:extLst>
          </p:cNvPr>
          <p:cNvGraphicFramePr>
            <a:graphicFrameLocks noGrp="1"/>
          </p:cNvGraphicFramePr>
          <p:nvPr>
            <p:extLst>
              <p:ext uri="{D42A27DB-BD31-4B8C-83A1-F6EECF244321}">
                <p14:modId xmlns:p14="http://schemas.microsoft.com/office/powerpoint/2010/main" val="2743826147"/>
              </p:ext>
            </p:extLst>
          </p:nvPr>
        </p:nvGraphicFramePr>
        <p:xfrm>
          <a:off x="506858" y="4014388"/>
          <a:ext cx="11005175" cy="1737360"/>
        </p:xfrm>
        <a:graphic>
          <a:graphicData uri="http://schemas.openxmlformats.org/drawingml/2006/table">
            <a:tbl>
              <a:tblPr firstRow="1" bandRow="1">
                <a:tableStyleId>{8799B23B-EC83-4686-B30A-512413B5E67A}</a:tableStyleId>
              </a:tblPr>
              <a:tblGrid>
                <a:gridCol w="2201035">
                  <a:extLst>
                    <a:ext uri="{9D8B030D-6E8A-4147-A177-3AD203B41FA5}">
                      <a16:colId xmlns:a16="http://schemas.microsoft.com/office/drawing/2014/main" val="4256867631"/>
                    </a:ext>
                  </a:extLst>
                </a:gridCol>
                <a:gridCol w="2201035">
                  <a:extLst>
                    <a:ext uri="{9D8B030D-6E8A-4147-A177-3AD203B41FA5}">
                      <a16:colId xmlns:a16="http://schemas.microsoft.com/office/drawing/2014/main" val="408145013"/>
                    </a:ext>
                  </a:extLst>
                </a:gridCol>
                <a:gridCol w="2201035">
                  <a:extLst>
                    <a:ext uri="{9D8B030D-6E8A-4147-A177-3AD203B41FA5}">
                      <a16:colId xmlns:a16="http://schemas.microsoft.com/office/drawing/2014/main" val="3850813327"/>
                    </a:ext>
                  </a:extLst>
                </a:gridCol>
                <a:gridCol w="2201035">
                  <a:extLst>
                    <a:ext uri="{9D8B030D-6E8A-4147-A177-3AD203B41FA5}">
                      <a16:colId xmlns:a16="http://schemas.microsoft.com/office/drawing/2014/main" val="3097487842"/>
                    </a:ext>
                  </a:extLst>
                </a:gridCol>
                <a:gridCol w="2201035">
                  <a:extLst>
                    <a:ext uri="{9D8B030D-6E8A-4147-A177-3AD203B41FA5}">
                      <a16:colId xmlns:a16="http://schemas.microsoft.com/office/drawing/2014/main" val="694425635"/>
                    </a:ext>
                  </a:extLst>
                </a:gridCol>
              </a:tblGrid>
              <a:tr h="316801">
                <a:tc>
                  <a:txBody>
                    <a:bodyPr/>
                    <a:lstStyle/>
                    <a:p>
                      <a:pPr algn="ctr"/>
                      <a:r>
                        <a:rPr lang="en-US" sz="1800" b="1" dirty="0">
                          <a:solidFill>
                            <a:schemeClr val="bg1"/>
                          </a:solidFill>
                        </a:rPr>
                        <a:t>Outcome</a:t>
                      </a:r>
                    </a:p>
                  </a:txBody>
                  <a:tcPr>
                    <a:solidFill>
                      <a:srgbClr val="E23D31"/>
                    </a:solidFill>
                  </a:tcPr>
                </a:tc>
                <a:tc>
                  <a:txBody>
                    <a:bodyPr/>
                    <a:lstStyle/>
                    <a:p>
                      <a:pPr algn="ctr"/>
                      <a:r>
                        <a:rPr lang="en-US" sz="1800" b="1" dirty="0">
                          <a:solidFill>
                            <a:schemeClr val="bg1"/>
                          </a:solidFill>
                        </a:rPr>
                        <a:t>Triple IT therapy</a:t>
                      </a:r>
                    </a:p>
                  </a:txBody>
                  <a:tcPr>
                    <a:solidFill>
                      <a:srgbClr val="E23D31"/>
                    </a:solidFill>
                  </a:tcPr>
                </a:tc>
                <a:tc>
                  <a:txBody>
                    <a:bodyPr/>
                    <a:lstStyle/>
                    <a:p>
                      <a:pPr algn="ctr"/>
                      <a:r>
                        <a:rPr lang="en-US" sz="1800" b="1" dirty="0">
                          <a:solidFill>
                            <a:schemeClr val="bg1"/>
                          </a:solidFill>
                        </a:rPr>
                        <a:t>Single IT Methotrexate</a:t>
                      </a:r>
                    </a:p>
                  </a:txBody>
                  <a:tcPr>
                    <a:solidFill>
                      <a:srgbClr val="E23D31"/>
                    </a:solidFill>
                  </a:tcPr>
                </a:tc>
                <a:tc>
                  <a:txBody>
                    <a:bodyPr/>
                    <a:lstStyle/>
                    <a:p>
                      <a:pPr algn="ctr"/>
                      <a:r>
                        <a:rPr lang="en-US" sz="1800" b="1" dirty="0">
                          <a:solidFill>
                            <a:schemeClr val="bg1"/>
                          </a:solidFill>
                        </a:rPr>
                        <a:t>Absolute effect</a:t>
                      </a:r>
                    </a:p>
                  </a:txBody>
                  <a:tcPr>
                    <a:solidFill>
                      <a:srgbClr val="E23D31"/>
                    </a:solidFill>
                  </a:tcPr>
                </a:tc>
                <a:tc>
                  <a:txBody>
                    <a:bodyPr/>
                    <a:lstStyle/>
                    <a:p>
                      <a:pPr algn="ctr"/>
                      <a:r>
                        <a:rPr lang="en-US" sz="1800" b="1" dirty="0">
                          <a:solidFill>
                            <a:schemeClr val="bg1"/>
                          </a:solidFill>
                        </a:rPr>
                        <a:t>Relative effect </a:t>
                      </a:r>
                    </a:p>
                    <a:p>
                      <a:pPr algn="ctr"/>
                      <a:r>
                        <a:rPr lang="en-US" sz="1800" b="1" dirty="0">
                          <a:solidFill>
                            <a:schemeClr val="bg1"/>
                          </a:solidFill>
                        </a:rPr>
                        <a:t>(95% CI)</a:t>
                      </a:r>
                    </a:p>
                  </a:txBody>
                  <a:tcPr>
                    <a:solidFill>
                      <a:srgbClr val="E23D31"/>
                    </a:solidFill>
                  </a:tcPr>
                </a:tc>
                <a:extLst>
                  <a:ext uri="{0D108BD9-81ED-4DB2-BD59-A6C34878D82A}">
                    <a16:rowId xmlns:a16="http://schemas.microsoft.com/office/drawing/2014/main" val="2485425905"/>
                  </a:ext>
                </a:extLst>
              </a:tr>
              <a:tr h="316801">
                <a:tc>
                  <a:txBody>
                    <a:bodyPr/>
                    <a:lstStyle/>
                    <a:p>
                      <a:pPr algn="ctr"/>
                      <a:r>
                        <a:rPr lang="en-US" sz="1800" dirty="0">
                          <a:solidFill>
                            <a:schemeClr val="tx1">
                              <a:lumMod val="49000"/>
                              <a:lumOff val="51000"/>
                            </a:schemeClr>
                          </a:solidFill>
                        </a:rPr>
                        <a:t>Overall survival</a:t>
                      </a:r>
                    </a:p>
                  </a:txBody>
                  <a:tcPr/>
                </a:tc>
                <a:tc>
                  <a:txBody>
                    <a:bodyPr/>
                    <a:lstStyle/>
                    <a:p>
                      <a:pPr algn="ctr"/>
                      <a:r>
                        <a:rPr lang="en-US" sz="1800" dirty="0">
                          <a:solidFill>
                            <a:schemeClr val="tx1">
                              <a:lumMod val="49000"/>
                              <a:lumOff val="51000"/>
                            </a:schemeClr>
                          </a:solidFill>
                        </a:rPr>
                        <a:t>1748/1875 (93.2%)</a:t>
                      </a:r>
                    </a:p>
                  </a:txBody>
                  <a:tcPr/>
                </a:tc>
                <a:tc>
                  <a:txBody>
                    <a:bodyPr/>
                    <a:lstStyle/>
                    <a:p>
                      <a:pPr algn="ctr"/>
                      <a:r>
                        <a:rPr lang="en-US" sz="1800" dirty="0">
                          <a:solidFill>
                            <a:schemeClr val="tx1">
                              <a:lumMod val="49000"/>
                              <a:lumOff val="51000"/>
                            </a:schemeClr>
                          </a:solidFill>
                        </a:rPr>
                        <a:t>1797/1886 (95.3%)</a:t>
                      </a:r>
                    </a:p>
                  </a:txBody>
                  <a:tcPr/>
                </a:tc>
                <a:tc>
                  <a:txBody>
                    <a:bodyPr/>
                    <a:lstStyle/>
                    <a:p>
                      <a:pPr algn="ctr"/>
                      <a:r>
                        <a:rPr lang="en-US" sz="1800" dirty="0">
                          <a:solidFill>
                            <a:schemeClr val="tx1">
                              <a:lumMod val="49000"/>
                              <a:lumOff val="51000"/>
                            </a:schemeClr>
                          </a:solidFill>
                        </a:rPr>
                        <a:t>19 fewer per 1,000</a:t>
                      </a:r>
                    </a:p>
                  </a:txBody>
                  <a:tcPr/>
                </a:tc>
                <a:tc>
                  <a:txBody>
                    <a:bodyPr/>
                    <a:lstStyle/>
                    <a:p>
                      <a:pPr algn="ctr"/>
                      <a:r>
                        <a:rPr lang="en-US" sz="1800" dirty="0">
                          <a:solidFill>
                            <a:schemeClr val="tx1">
                              <a:lumMod val="49000"/>
                              <a:lumOff val="51000"/>
                            </a:schemeClr>
                          </a:solidFill>
                        </a:rPr>
                        <a:t>RR 0.98 (0.94 – 1.03)</a:t>
                      </a:r>
                    </a:p>
                  </a:txBody>
                  <a:tcPr/>
                </a:tc>
                <a:extLst>
                  <a:ext uri="{0D108BD9-81ED-4DB2-BD59-A6C34878D82A}">
                    <a16:rowId xmlns:a16="http://schemas.microsoft.com/office/drawing/2014/main" val="4183540399"/>
                  </a:ext>
                </a:extLst>
              </a:tr>
              <a:tr h="316801">
                <a:tc>
                  <a:txBody>
                    <a:bodyPr/>
                    <a:lstStyle/>
                    <a:p>
                      <a:pPr algn="ctr"/>
                      <a:r>
                        <a:rPr lang="en-US" sz="1800" dirty="0">
                          <a:solidFill>
                            <a:schemeClr val="tx1">
                              <a:lumMod val="49000"/>
                              <a:lumOff val="51000"/>
                            </a:schemeClr>
                          </a:solidFill>
                        </a:rPr>
                        <a:t>Disease free survival</a:t>
                      </a:r>
                    </a:p>
                  </a:txBody>
                  <a:tcPr/>
                </a:tc>
                <a:tc>
                  <a:txBody>
                    <a:bodyPr/>
                    <a:lstStyle/>
                    <a:p>
                      <a:pPr algn="ctr"/>
                      <a:r>
                        <a:rPr lang="en-US" sz="1800" dirty="0">
                          <a:solidFill>
                            <a:schemeClr val="tx1">
                              <a:lumMod val="49000"/>
                              <a:lumOff val="51000"/>
                            </a:schemeClr>
                          </a:solidFill>
                        </a:rPr>
                        <a:t>785/866 (90.6%)</a:t>
                      </a:r>
                    </a:p>
                  </a:txBody>
                  <a:tcPr/>
                </a:tc>
                <a:tc>
                  <a:txBody>
                    <a:bodyPr/>
                    <a:lstStyle/>
                    <a:p>
                      <a:pPr algn="ctr"/>
                      <a:r>
                        <a:rPr lang="en-US" sz="1800" dirty="0">
                          <a:solidFill>
                            <a:schemeClr val="tx1">
                              <a:lumMod val="49000"/>
                              <a:lumOff val="51000"/>
                            </a:schemeClr>
                          </a:solidFill>
                        </a:rPr>
                        <a:t>809/868 (93.2%)</a:t>
                      </a:r>
                    </a:p>
                  </a:txBody>
                  <a:tcPr/>
                </a:tc>
                <a:tc>
                  <a:txBody>
                    <a:bodyPr/>
                    <a:lstStyle/>
                    <a:p>
                      <a:pPr algn="ctr"/>
                      <a:r>
                        <a:rPr lang="en-US" sz="1800" dirty="0">
                          <a:solidFill>
                            <a:schemeClr val="tx1">
                              <a:lumMod val="49000"/>
                              <a:lumOff val="51000"/>
                            </a:schemeClr>
                          </a:solidFill>
                        </a:rPr>
                        <a:t>28 fewer per 1,000</a:t>
                      </a:r>
                    </a:p>
                  </a:txBody>
                  <a:tcPr/>
                </a:tc>
                <a:tc>
                  <a:txBody>
                    <a:bodyPr/>
                    <a:lstStyle/>
                    <a:p>
                      <a:pPr algn="ctr"/>
                      <a:r>
                        <a:rPr lang="en-US" sz="1800" dirty="0">
                          <a:solidFill>
                            <a:schemeClr val="tx1">
                              <a:lumMod val="49000"/>
                              <a:lumOff val="51000"/>
                            </a:schemeClr>
                          </a:solidFill>
                        </a:rPr>
                        <a:t>RR 0.97 (0.71 – 1.33)</a:t>
                      </a:r>
                    </a:p>
                  </a:txBody>
                  <a:tcPr/>
                </a:tc>
                <a:extLst>
                  <a:ext uri="{0D108BD9-81ED-4DB2-BD59-A6C34878D82A}">
                    <a16:rowId xmlns:a16="http://schemas.microsoft.com/office/drawing/2014/main" val="1857879451"/>
                  </a:ext>
                </a:extLst>
              </a:tr>
              <a:tr h="316801">
                <a:tc>
                  <a:txBody>
                    <a:bodyPr/>
                    <a:lstStyle/>
                    <a:p>
                      <a:pPr algn="ctr"/>
                      <a:r>
                        <a:rPr lang="en-US" sz="1800" dirty="0">
                          <a:solidFill>
                            <a:schemeClr val="tx1">
                              <a:lumMod val="49000"/>
                              <a:lumOff val="51000"/>
                            </a:schemeClr>
                          </a:solidFill>
                        </a:rPr>
                        <a:t>Isolated CNS relapse</a:t>
                      </a:r>
                    </a:p>
                  </a:txBody>
                  <a:tcPr/>
                </a:tc>
                <a:tc>
                  <a:txBody>
                    <a:bodyPr/>
                    <a:lstStyle/>
                    <a:p>
                      <a:pPr algn="ctr"/>
                      <a:r>
                        <a:rPr lang="en-US" sz="1800" dirty="0">
                          <a:solidFill>
                            <a:schemeClr val="tx1">
                              <a:lumMod val="49000"/>
                              <a:lumOff val="51000"/>
                            </a:schemeClr>
                          </a:solidFill>
                        </a:rPr>
                        <a:t>43/1875 (2.3%)</a:t>
                      </a:r>
                    </a:p>
                  </a:txBody>
                  <a:tcPr/>
                </a:tc>
                <a:tc>
                  <a:txBody>
                    <a:bodyPr/>
                    <a:lstStyle/>
                    <a:p>
                      <a:pPr algn="ctr"/>
                      <a:r>
                        <a:rPr lang="en-US" sz="1800" dirty="0">
                          <a:solidFill>
                            <a:schemeClr val="tx1">
                              <a:lumMod val="49000"/>
                              <a:lumOff val="51000"/>
                            </a:schemeClr>
                          </a:solidFill>
                        </a:rPr>
                        <a:t>75/1886 (4.0%)</a:t>
                      </a:r>
                    </a:p>
                  </a:txBody>
                  <a:tcPr/>
                </a:tc>
                <a:tc>
                  <a:txBody>
                    <a:bodyPr/>
                    <a:lstStyle/>
                    <a:p>
                      <a:pPr algn="ctr"/>
                      <a:r>
                        <a:rPr lang="en-US" sz="1800" dirty="0">
                          <a:solidFill>
                            <a:schemeClr val="tx1">
                              <a:lumMod val="49000"/>
                              <a:lumOff val="51000"/>
                            </a:schemeClr>
                          </a:solidFill>
                        </a:rPr>
                        <a:t>17 fewer per 1,000 </a:t>
                      </a:r>
                    </a:p>
                  </a:txBody>
                  <a:tcPr/>
                </a:tc>
                <a:tc>
                  <a:txBody>
                    <a:bodyPr/>
                    <a:lstStyle/>
                    <a:p>
                      <a:pPr algn="ctr"/>
                      <a:r>
                        <a:rPr lang="en-US" sz="1800" dirty="0">
                          <a:solidFill>
                            <a:schemeClr val="tx1">
                              <a:lumMod val="49000"/>
                              <a:lumOff val="51000"/>
                            </a:schemeClr>
                          </a:solidFill>
                        </a:rPr>
                        <a:t>RR 0.58 (0.40 – 0.83)</a:t>
                      </a:r>
                    </a:p>
                  </a:txBody>
                  <a:tcPr/>
                </a:tc>
                <a:extLst>
                  <a:ext uri="{0D108BD9-81ED-4DB2-BD59-A6C34878D82A}">
                    <a16:rowId xmlns:a16="http://schemas.microsoft.com/office/drawing/2014/main" val="1275535966"/>
                  </a:ext>
                </a:extLst>
              </a:tr>
            </a:tbl>
          </a:graphicData>
        </a:graphic>
      </p:graphicFrame>
    </p:spTree>
    <p:extLst>
      <p:ext uri="{BB962C8B-B14F-4D97-AF65-F5344CB8AC3E}">
        <p14:creationId xmlns:p14="http://schemas.microsoft.com/office/powerpoint/2010/main" val="2349202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65135-86A9-3FB6-D4F1-DA23CED21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0E363-1A87-641F-4F1C-5BDEF592A1A5}"/>
              </a:ext>
            </a:extLst>
          </p:cNvPr>
          <p:cNvSpPr>
            <a:spLocks noGrp="1"/>
          </p:cNvSpPr>
          <p:nvPr>
            <p:ph type="title"/>
          </p:nvPr>
        </p:nvSpPr>
        <p:spPr/>
        <p:txBody>
          <a:bodyPr lIns="0" tIns="0"/>
          <a:lstStyle/>
          <a:p>
            <a:r>
              <a:rPr lang="en-US"/>
              <a:t>Recommendation</a:t>
            </a:r>
          </a:p>
        </p:txBody>
      </p:sp>
      <p:graphicFrame>
        <p:nvGraphicFramePr>
          <p:cNvPr id="4" name="Table 3">
            <a:extLst>
              <a:ext uri="{FF2B5EF4-FFF2-40B4-BE49-F238E27FC236}">
                <a16:creationId xmlns:a16="http://schemas.microsoft.com/office/drawing/2014/main" id="{13BDD378-D0DA-36F1-B6E3-2028A327F498}"/>
              </a:ext>
            </a:extLst>
          </p:cNvPr>
          <p:cNvGraphicFramePr>
            <a:graphicFrameLocks noGrp="1"/>
          </p:cNvGraphicFramePr>
          <p:nvPr>
            <p:extLst>
              <p:ext uri="{D42A27DB-BD31-4B8C-83A1-F6EECF244321}">
                <p14:modId xmlns:p14="http://schemas.microsoft.com/office/powerpoint/2010/main" val="2144510506"/>
              </p:ext>
            </p:extLst>
          </p:nvPr>
        </p:nvGraphicFramePr>
        <p:xfrm>
          <a:off x="419100" y="1965151"/>
          <a:ext cx="11163300" cy="1310640"/>
        </p:xfrm>
        <a:graphic>
          <a:graphicData uri="http://schemas.openxmlformats.org/drawingml/2006/table">
            <a:tbl>
              <a:tblPr firstRow="1" bandRow="1">
                <a:tableStyleId>{F5AB1C69-6EDB-4FF4-983F-18BD219EF322}</a:tableStyleId>
              </a:tblPr>
              <a:tblGrid>
                <a:gridCol w="7036617">
                  <a:extLst>
                    <a:ext uri="{9D8B030D-6E8A-4147-A177-3AD203B41FA5}">
                      <a16:colId xmlns:a16="http://schemas.microsoft.com/office/drawing/2014/main" val="3322778679"/>
                    </a:ext>
                  </a:extLst>
                </a:gridCol>
                <a:gridCol w="1623881">
                  <a:extLst>
                    <a:ext uri="{9D8B030D-6E8A-4147-A177-3AD203B41FA5}">
                      <a16:colId xmlns:a16="http://schemas.microsoft.com/office/drawing/2014/main" val="2016651713"/>
                    </a:ext>
                  </a:extLst>
                </a:gridCol>
                <a:gridCol w="2502802">
                  <a:extLst>
                    <a:ext uri="{9D8B030D-6E8A-4147-A177-3AD203B41FA5}">
                      <a16:colId xmlns:a16="http://schemas.microsoft.com/office/drawing/2014/main" val="4036740786"/>
                    </a:ext>
                  </a:extLst>
                </a:gridCol>
              </a:tblGrid>
              <a:tr h="314132">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718018">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i="1"/>
                        <a:t>Suggests against </a:t>
                      </a:r>
                      <a:r>
                        <a:rPr lang="en-US" sz="1800" b="0" i="0" u="none" strike="noStrike" noProof="0">
                          <a:latin typeface="Calibri"/>
                        </a:rPr>
                        <a:t>the routine use of cranial radiation for CNS prophylaxis for patients treated on a pediatric-inspired (asparaginase-containing) backbone.</a:t>
                      </a:r>
                      <a:endParaRPr lang="en-US" b="0" i="0" u="none" strike="noStrike" noProof="0">
                        <a:latin typeface="Calibri"/>
                      </a:endParaRPr>
                    </a:p>
                  </a:txBody>
                  <a:tcPr/>
                </a:tc>
                <a:tc>
                  <a:txBody>
                    <a:bodyPr/>
                    <a:lstStyle/>
                    <a:p>
                      <a:pPr algn="ctr"/>
                      <a:r>
                        <a:rPr lang="en-US" sz="1800"/>
                        <a:t>Conditional</a:t>
                      </a:r>
                    </a:p>
                  </a:txBody>
                  <a:tcPr/>
                </a:tc>
                <a:tc>
                  <a:txBody>
                    <a:bodyPr/>
                    <a:lstStyle/>
                    <a:p>
                      <a:pPr algn="ctr"/>
                      <a:r>
                        <a:rPr lang="en-US" sz="1800"/>
                        <a:t>Very low</a:t>
                      </a:r>
                    </a:p>
                  </a:txBody>
                  <a:tcPr/>
                </a:tc>
                <a:extLst>
                  <a:ext uri="{0D108BD9-81ED-4DB2-BD59-A6C34878D82A}">
                    <a16:rowId xmlns:a16="http://schemas.microsoft.com/office/drawing/2014/main" val="311393703"/>
                  </a:ext>
                </a:extLst>
              </a:tr>
            </a:tbl>
          </a:graphicData>
        </a:graphic>
      </p:graphicFrame>
      <p:sp>
        <p:nvSpPr>
          <p:cNvPr id="5" name="object 4">
            <a:extLst>
              <a:ext uri="{FF2B5EF4-FFF2-40B4-BE49-F238E27FC236}">
                <a16:creationId xmlns:a16="http://schemas.microsoft.com/office/drawing/2014/main" id="{6BD45AAA-3AE5-F4B7-FF9D-711CAFCC4DC1}"/>
              </a:ext>
            </a:extLst>
          </p:cNvPr>
          <p:cNvSpPr txBox="1"/>
          <p:nvPr/>
        </p:nvSpPr>
        <p:spPr>
          <a:xfrm>
            <a:off x="9132848" y="3553379"/>
            <a:ext cx="2449551" cy="2569602"/>
          </a:xfrm>
          <a:prstGeom prst="rect">
            <a:avLst/>
          </a:prstGeom>
          <a:solidFill>
            <a:srgbClr val="F2F2F2">
              <a:alpha val="90194"/>
            </a:srgbClr>
          </a:solidFill>
        </p:spPr>
        <p:txBody>
          <a:bodyPr vert="horz" wrap="square" lIns="0" tIns="84455" rIns="0" bIns="0" rtlCol="0" anchor="ctr">
            <a:noAutofit/>
          </a:bodyPr>
          <a:lstStyle/>
          <a:p>
            <a:pPr algn="ctr"/>
            <a:r>
              <a:rPr lang="en-US" sz="2000" b="1">
                <a:ea typeface="+mn-lt"/>
                <a:cs typeface="+mn-lt"/>
              </a:rPr>
              <a:t>Remark:</a:t>
            </a:r>
          </a:p>
          <a:p>
            <a:pPr algn="ctr"/>
            <a:r>
              <a:rPr lang="en-US" sz="2000">
                <a:ea typeface="+mn-lt"/>
                <a:cs typeface="+mn-lt"/>
              </a:rPr>
              <a:t>There is uncertainty with respect to the use of cranial radiation for CNS prophylaxis for AYA individuals with T-ALL who are unable to receive nelarabine.</a:t>
            </a:r>
            <a:endParaRPr lang="en-US">
              <a:ea typeface="Calibri"/>
              <a:cs typeface="Calibri"/>
            </a:endParaRPr>
          </a:p>
        </p:txBody>
      </p:sp>
      <p:sp>
        <p:nvSpPr>
          <p:cNvPr id="9" name="TextBox 8">
            <a:extLst>
              <a:ext uri="{FF2B5EF4-FFF2-40B4-BE49-F238E27FC236}">
                <a16:creationId xmlns:a16="http://schemas.microsoft.com/office/drawing/2014/main" id="{AFE96819-4D29-E65C-D27B-BD977F92A784}"/>
              </a:ext>
            </a:extLst>
          </p:cNvPr>
          <p:cNvSpPr txBox="1"/>
          <p:nvPr/>
        </p:nvSpPr>
        <p:spPr>
          <a:xfrm>
            <a:off x="519461" y="4243039"/>
            <a:ext cx="8189641" cy="1754326"/>
          </a:xfrm>
          <a:prstGeom prst="rect">
            <a:avLst/>
          </a:prstGeom>
          <a:noFill/>
        </p:spPr>
        <p:txBody>
          <a:bodyPr wrap="square">
            <a:spAutoFit/>
          </a:bodyPr>
          <a:lstStyle/>
          <a:p>
            <a:pPr marL="285750" indent="-285750">
              <a:buFont typeface="Arial" panose="020B0604020202020204" pitchFamily="34" charset="0"/>
              <a:buChar char="•"/>
            </a:pPr>
            <a:r>
              <a:rPr lang="en-US"/>
              <a:t>Evidence did not demonstrate improvement in OS or EFS with cranial radiation for CNS prophylaxis compared to no radiation</a:t>
            </a:r>
          </a:p>
          <a:p>
            <a:pPr marL="285750" indent="-285750">
              <a:buFont typeface="Arial" panose="020B0604020202020204" pitchFamily="34" charset="0"/>
              <a:buChar char="•"/>
            </a:pPr>
            <a:r>
              <a:rPr lang="en-US"/>
              <a:t>Several studies with longer follow-up terms identified worse cognitive outcomes with radiation</a:t>
            </a:r>
          </a:p>
          <a:p>
            <a:pPr marL="742950" lvl="1" indent="-285750">
              <a:buFont typeface="Wingdings" panose="05000000000000000000" pitchFamily="2" charset="2"/>
              <a:buChar char="§"/>
            </a:pPr>
            <a:r>
              <a:rPr lang="en-US"/>
              <a:t>Perceptual processing, neuromotor abilities, vocabulary, visual learning, attention, visuomotor accuracy, visuospatial memory, academic impairment  </a:t>
            </a:r>
          </a:p>
        </p:txBody>
      </p:sp>
      <p:sp>
        <p:nvSpPr>
          <p:cNvPr id="10" name="Title 1">
            <a:extLst>
              <a:ext uri="{FF2B5EF4-FFF2-40B4-BE49-F238E27FC236}">
                <a16:creationId xmlns:a16="http://schemas.microsoft.com/office/drawing/2014/main" id="{2587E432-4C01-C621-0C04-40FE7475F7F7}"/>
              </a:ext>
            </a:extLst>
          </p:cNvPr>
          <p:cNvSpPr txBox="1">
            <a:spLocks/>
          </p:cNvSpPr>
          <p:nvPr/>
        </p:nvSpPr>
        <p:spPr>
          <a:xfrm>
            <a:off x="419100" y="3550508"/>
            <a:ext cx="10972800" cy="713539"/>
          </a:xfrm>
          <a:prstGeom prst="rect">
            <a:avLst/>
          </a:prstGeom>
        </p:spPr>
        <p:txBody>
          <a:bodyPr lIns="0" tIns="0"/>
          <a:lstStyle>
            <a:lvl1pPr algn="l" defTabSz="609585" rtl="0" eaLnBrk="0" fontAlgn="base" hangingPunct="0">
              <a:spcBef>
                <a:spcPct val="0"/>
              </a:spcBef>
              <a:spcAft>
                <a:spcPct val="0"/>
              </a:spcAft>
              <a:defRPr sz="2667"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a:t>Rationale</a:t>
            </a:r>
          </a:p>
        </p:txBody>
      </p:sp>
      <p:pic>
        <p:nvPicPr>
          <p:cNvPr id="6" name="Picture 5">
            <a:extLst>
              <a:ext uri="{FF2B5EF4-FFF2-40B4-BE49-F238E27FC236}">
                <a16:creationId xmlns:a16="http://schemas.microsoft.com/office/drawing/2014/main" id="{0ACF697D-49CE-A473-EDCA-ECA4FF2A9A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5240" y="2682762"/>
            <a:ext cx="352692" cy="347654"/>
          </a:xfrm>
          <a:prstGeom prst="rect">
            <a:avLst/>
          </a:prstGeom>
        </p:spPr>
      </p:pic>
    </p:spTree>
    <p:extLst>
      <p:ext uri="{BB962C8B-B14F-4D97-AF65-F5344CB8AC3E}">
        <p14:creationId xmlns:p14="http://schemas.microsoft.com/office/powerpoint/2010/main" val="1248200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F0E5-D6DC-F7F1-6E5B-2978A88965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5432346-D27B-EF97-C5EC-FDA96776D03C}"/>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latin typeface="+mn-lt"/>
            </a:endParaRPr>
          </a:p>
        </p:txBody>
      </p:sp>
      <p:sp>
        <p:nvSpPr>
          <p:cNvPr id="5" name="Content Placeholder 2">
            <a:extLst>
              <a:ext uri="{FF2B5EF4-FFF2-40B4-BE49-F238E27FC236}">
                <a16:creationId xmlns:a16="http://schemas.microsoft.com/office/drawing/2014/main" id="{7747BE39-3352-B434-9112-054FB10BFE58}"/>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a:p>
        </p:txBody>
      </p:sp>
      <p:sp>
        <p:nvSpPr>
          <p:cNvPr id="7" name="Title 6">
            <a:extLst>
              <a:ext uri="{FF2B5EF4-FFF2-40B4-BE49-F238E27FC236}">
                <a16:creationId xmlns:a16="http://schemas.microsoft.com/office/drawing/2014/main" id="{528A8AE4-CEC8-636F-FFD1-96C9480874FA}"/>
              </a:ext>
            </a:extLst>
          </p:cNvPr>
          <p:cNvSpPr>
            <a:spLocks noGrp="1"/>
          </p:cNvSpPr>
          <p:nvPr>
            <p:ph type="title"/>
          </p:nvPr>
        </p:nvSpPr>
        <p:spPr/>
        <p:txBody>
          <a:bodyPr/>
          <a:lstStyle/>
          <a:p>
            <a:r>
              <a:rPr lang="en-US"/>
              <a:t>Evidence</a:t>
            </a:r>
          </a:p>
        </p:txBody>
      </p:sp>
      <p:sp>
        <p:nvSpPr>
          <p:cNvPr id="8" name="Content Placeholder 7">
            <a:extLst>
              <a:ext uri="{FF2B5EF4-FFF2-40B4-BE49-F238E27FC236}">
                <a16:creationId xmlns:a16="http://schemas.microsoft.com/office/drawing/2014/main" id="{CDFCE40F-C023-AAFF-DBA4-D26A81B9A4FF}"/>
              </a:ext>
            </a:extLst>
          </p:cNvPr>
          <p:cNvSpPr>
            <a:spLocks noGrp="1"/>
          </p:cNvSpPr>
          <p:nvPr>
            <p:ph idx="1"/>
          </p:nvPr>
        </p:nvSpPr>
        <p:spPr/>
        <p:txBody>
          <a:bodyPr lIns="0" tIns="0" rIns="0" bIns="0" anchor="t"/>
          <a:lstStyle/>
          <a:p>
            <a:pPr marL="456565" indent="-456565"/>
            <a:r>
              <a:rPr lang="en-US" sz="2700">
                <a:solidFill>
                  <a:schemeClr val="tx1"/>
                </a:solidFill>
                <a:ea typeface="Calibri"/>
                <a:cs typeface="Calibri"/>
              </a:rPr>
              <a:t>14 comparatives studies were reviewed, with 2 RCTs included in meta-analysis:</a:t>
            </a:r>
          </a:p>
          <a:p>
            <a:pPr marL="989965" lvl="1" indent="-380365"/>
            <a:r>
              <a:rPr lang="en-US" sz="2000">
                <a:solidFill>
                  <a:schemeClr val="tx1"/>
                </a:solidFill>
                <a:ea typeface="Geneva"/>
              </a:rPr>
              <a:t>Certainty was very low or low due to risk of bias, indirectness and imprecision </a:t>
            </a:r>
            <a:endParaRPr lang="en-US" sz="2000">
              <a:solidFill>
                <a:schemeClr val="tx1"/>
              </a:solidFill>
              <a:ea typeface="Geneva"/>
              <a:cs typeface="Calibri"/>
            </a:endParaRPr>
          </a:p>
          <a:p>
            <a:pPr marL="0" indent="0">
              <a:buNone/>
            </a:pPr>
            <a:endParaRPr lang="en-US" sz="2650">
              <a:solidFill>
                <a:schemeClr val="tx1"/>
              </a:solidFill>
            </a:endParaRPr>
          </a:p>
          <a:p>
            <a:pPr marL="456565" indent="-456565"/>
            <a:endParaRPr lang="en-US" sz="2650">
              <a:solidFill>
                <a:schemeClr val="tx1"/>
              </a:solidFill>
            </a:endParaRPr>
          </a:p>
        </p:txBody>
      </p:sp>
      <p:graphicFrame>
        <p:nvGraphicFramePr>
          <p:cNvPr id="2" name="Table 1">
            <a:extLst>
              <a:ext uri="{FF2B5EF4-FFF2-40B4-BE49-F238E27FC236}">
                <a16:creationId xmlns:a16="http://schemas.microsoft.com/office/drawing/2014/main" id="{A49DB0CA-3C76-F9C0-657B-8A1819664B6C}"/>
              </a:ext>
            </a:extLst>
          </p:cNvPr>
          <p:cNvGraphicFramePr>
            <a:graphicFrameLocks noGrp="1"/>
          </p:cNvGraphicFramePr>
          <p:nvPr>
            <p:extLst>
              <p:ext uri="{D42A27DB-BD31-4B8C-83A1-F6EECF244321}">
                <p14:modId xmlns:p14="http://schemas.microsoft.com/office/powerpoint/2010/main" val="1913875781"/>
              </p:ext>
            </p:extLst>
          </p:nvPr>
        </p:nvGraphicFramePr>
        <p:xfrm>
          <a:off x="660917" y="4008230"/>
          <a:ext cx="10873970" cy="1371600"/>
        </p:xfrm>
        <a:graphic>
          <a:graphicData uri="http://schemas.openxmlformats.org/drawingml/2006/table">
            <a:tbl>
              <a:tblPr firstRow="1" bandRow="1">
                <a:tableStyleId>{8799B23B-EC83-4686-B30A-512413B5E67A}</a:tableStyleId>
              </a:tblPr>
              <a:tblGrid>
                <a:gridCol w="2174794">
                  <a:extLst>
                    <a:ext uri="{9D8B030D-6E8A-4147-A177-3AD203B41FA5}">
                      <a16:colId xmlns:a16="http://schemas.microsoft.com/office/drawing/2014/main" val="2266293167"/>
                    </a:ext>
                  </a:extLst>
                </a:gridCol>
                <a:gridCol w="2174794">
                  <a:extLst>
                    <a:ext uri="{9D8B030D-6E8A-4147-A177-3AD203B41FA5}">
                      <a16:colId xmlns:a16="http://schemas.microsoft.com/office/drawing/2014/main" val="1225773721"/>
                    </a:ext>
                  </a:extLst>
                </a:gridCol>
                <a:gridCol w="2174794">
                  <a:extLst>
                    <a:ext uri="{9D8B030D-6E8A-4147-A177-3AD203B41FA5}">
                      <a16:colId xmlns:a16="http://schemas.microsoft.com/office/drawing/2014/main" val="3481289314"/>
                    </a:ext>
                  </a:extLst>
                </a:gridCol>
                <a:gridCol w="2174794">
                  <a:extLst>
                    <a:ext uri="{9D8B030D-6E8A-4147-A177-3AD203B41FA5}">
                      <a16:colId xmlns:a16="http://schemas.microsoft.com/office/drawing/2014/main" val="3901984245"/>
                    </a:ext>
                  </a:extLst>
                </a:gridCol>
                <a:gridCol w="2174794">
                  <a:extLst>
                    <a:ext uri="{9D8B030D-6E8A-4147-A177-3AD203B41FA5}">
                      <a16:colId xmlns:a16="http://schemas.microsoft.com/office/drawing/2014/main" val="376598991"/>
                    </a:ext>
                  </a:extLst>
                </a:gridCol>
              </a:tblGrid>
              <a:tr h="336546">
                <a:tc>
                  <a:txBody>
                    <a:bodyPr/>
                    <a:lstStyle/>
                    <a:p>
                      <a:pPr algn="ctr"/>
                      <a:r>
                        <a:rPr lang="en-US" sz="1800" b="1" dirty="0">
                          <a:solidFill>
                            <a:schemeClr val="bg1"/>
                          </a:solidFill>
                        </a:rPr>
                        <a:t>Outcome</a:t>
                      </a:r>
                    </a:p>
                  </a:txBody>
                  <a:tcPr>
                    <a:solidFill>
                      <a:srgbClr val="E23D31"/>
                    </a:solidFill>
                  </a:tcPr>
                </a:tc>
                <a:tc>
                  <a:txBody>
                    <a:bodyPr/>
                    <a:lstStyle/>
                    <a:p>
                      <a:pPr algn="ctr"/>
                      <a:r>
                        <a:rPr lang="en-US" sz="1800" b="1" dirty="0">
                          <a:solidFill>
                            <a:schemeClr val="bg1"/>
                          </a:solidFill>
                        </a:rPr>
                        <a:t>Triple IT therapy</a:t>
                      </a:r>
                    </a:p>
                  </a:txBody>
                  <a:tcPr>
                    <a:solidFill>
                      <a:srgbClr val="E23D31"/>
                    </a:solidFill>
                  </a:tcPr>
                </a:tc>
                <a:tc>
                  <a:txBody>
                    <a:bodyPr/>
                    <a:lstStyle/>
                    <a:p>
                      <a:pPr algn="ctr"/>
                      <a:r>
                        <a:rPr lang="en-US" sz="1800" b="1" dirty="0">
                          <a:solidFill>
                            <a:schemeClr val="bg1"/>
                          </a:solidFill>
                        </a:rPr>
                        <a:t>Single IT Methotrexate</a:t>
                      </a:r>
                    </a:p>
                  </a:txBody>
                  <a:tcPr>
                    <a:solidFill>
                      <a:srgbClr val="E23D31"/>
                    </a:solidFill>
                  </a:tcPr>
                </a:tc>
                <a:tc>
                  <a:txBody>
                    <a:bodyPr/>
                    <a:lstStyle/>
                    <a:p>
                      <a:pPr algn="ctr"/>
                      <a:r>
                        <a:rPr lang="en-US" sz="1800" b="1" dirty="0">
                          <a:solidFill>
                            <a:schemeClr val="bg1"/>
                          </a:solidFill>
                        </a:rPr>
                        <a:t>Absolute effect</a:t>
                      </a:r>
                    </a:p>
                  </a:txBody>
                  <a:tcPr>
                    <a:solidFill>
                      <a:srgbClr val="E23D31"/>
                    </a:solidFill>
                  </a:tcPr>
                </a:tc>
                <a:tc>
                  <a:txBody>
                    <a:bodyPr/>
                    <a:lstStyle/>
                    <a:p>
                      <a:pPr algn="ctr"/>
                      <a:r>
                        <a:rPr lang="en-US" sz="1800" b="1" dirty="0">
                          <a:solidFill>
                            <a:schemeClr val="bg1"/>
                          </a:solidFill>
                        </a:rPr>
                        <a:t>Relative effect (95% CI)</a:t>
                      </a:r>
                    </a:p>
                  </a:txBody>
                  <a:tcPr>
                    <a:solidFill>
                      <a:srgbClr val="E23D31"/>
                    </a:solidFill>
                  </a:tcPr>
                </a:tc>
                <a:extLst>
                  <a:ext uri="{0D108BD9-81ED-4DB2-BD59-A6C34878D82A}">
                    <a16:rowId xmlns:a16="http://schemas.microsoft.com/office/drawing/2014/main" val="1666818914"/>
                  </a:ext>
                </a:extLst>
              </a:tr>
              <a:tr h="246802">
                <a:tc>
                  <a:txBody>
                    <a:bodyPr/>
                    <a:lstStyle/>
                    <a:p>
                      <a:pPr algn="ctr"/>
                      <a:r>
                        <a:rPr lang="en-US" sz="1800" dirty="0">
                          <a:solidFill>
                            <a:schemeClr val="tx1">
                              <a:lumMod val="49000"/>
                              <a:lumOff val="51000"/>
                            </a:schemeClr>
                          </a:solidFill>
                        </a:rPr>
                        <a:t>Overall survival</a:t>
                      </a:r>
                    </a:p>
                  </a:txBody>
                  <a:tcPr/>
                </a:tc>
                <a:tc>
                  <a:txBody>
                    <a:bodyPr/>
                    <a:lstStyle/>
                    <a:p>
                      <a:pPr algn="ctr"/>
                      <a:r>
                        <a:rPr lang="en-US" sz="1800" dirty="0">
                          <a:solidFill>
                            <a:schemeClr val="tx1">
                              <a:lumMod val="49000"/>
                              <a:lumOff val="51000"/>
                            </a:schemeClr>
                          </a:solidFill>
                        </a:rPr>
                        <a:t>853/1296 (65.8%)</a:t>
                      </a:r>
                    </a:p>
                  </a:txBody>
                  <a:tcPr/>
                </a:tc>
                <a:tc>
                  <a:txBody>
                    <a:bodyPr/>
                    <a:lstStyle/>
                    <a:p>
                      <a:pPr algn="ctr"/>
                      <a:r>
                        <a:rPr lang="en-US" sz="1800" dirty="0">
                          <a:solidFill>
                            <a:schemeClr val="tx1">
                              <a:lumMod val="49000"/>
                              <a:lumOff val="51000"/>
                            </a:schemeClr>
                          </a:solidFill>
                        </a:rPr>
                        <a:t>477/867 (69.4%)</a:t>
                      </a:r>
                    </a:p>
                  </a:txBody>
                  <a:tcPr/>
                </a:tc>
                <a:tc>
                  <a:txBody>
                    <a:bodyPr/>
                    <a:lstStyle/>
                    <a:p>
                      <a:pPr algn="ctr"/>
                      <a:r>
                        <a:rPr lang="en-US" sz="1800" dirty="0">
                          <a:solidFill>
                            <a:schemeClr val="tx1">
                              <a:lumMod val="49000"/>
                              <a:lumOff val="51000"/>
                            </a:schemeClr>
                          </a:solidFill>
                        </a:rPr>
                        <a:t>12 more per 1,000</a:t>
                      </a:r>
                    </a:p>
                  </a:txBody>
                  <a:tcPr/>
                </a:tc>
                <a:tc>
                  <a:txBody>
                    <a:bodyPr/>
                    <a:lstStyle/>
                    <a:p>
                      <a:pPr algn="ctr"/>
                      <a:r>
                        <a:rPr lang="en-US" sz="1800" dirty="0">
                          <a:solidFill>
                            <a:schemeClr val="tx1">
                              <a:lumMod val="49000"/>
                              <a:lumOff val="51000"/>
                            </a:schemeClr>
                          </a:solidFill>
                        </a:rPr>
                        <a:t>RR 1.01 (0.97 – 1.07)</a:t>
                      </a:r>
                    </a:p>
                  </a:txBody>
                  <a:tcPr/>
                </a:tc>
                <a:extLst>
                  <a:ext uri="{0D108BD9-81ED-4DB2-BD59-A6C34878D82A}">
                    <a16:rowId xmlns:a16="http://schemas.microsoft.com/office/drawing/2014/main" val="3470449007"/>
                  </a:ext>
                </a:extLst>
              </a:tr>
              <a:tr h="246802">
                <a:tc>
                  <a:txBody>
                    <a:bodyPr/>
                    <a:lstStyle/>
                    <a:p>
                      <a:pPr algn="ctr"/>
                      <a:r>
                        <a:rPr lang="en-US" sz="1800" dirty="0">
                          <a:solidFill>
                            <a:schemeClr val="tx1">
                              <a:lumMod val="49000"/>
                              <a:lumOff val="51000"/>
                            </a:schemeClr>
                          </a:solidFill>
                        </a:rPr>
                        <a:t>Event free survival</a:t>
                      </a:r>
                    </a:p>
                  </a:txBody>
                  <a:tcPr/>
                </a:tc>
                <a:tc>
                  <a:txBody>
                    <a:bodyPr/>
                    <a:lstStyle/>
                    <a:p>
                      <a:pPr algn="ctr"/>
                      <a:r>
                        <a:rPr lang="en-US" sz="1800" dirty="0">
                          <a:solidFill>
                            <a:schemeClr val="tx1">
                              <a:lumMod val="49000"/>
                              <a:lumOff val="51000"/>
                            </a:schemeClr>
                          </a:solidFill>
                        </a:rPr>
                        <a:t>783/1296 (60.4%)</a:t>
                      </a:r>
                    </a:p>
                  </a:txBody>
                  <a:tcPr/>
                </a:tc>
                <a:tc>
                  <a:txBody>
                    <a:bodyPr/>
                    <a:lstStyle/>
                    <a:p>
                      <a:pPr algn="ctr"/>
                      <a:r>
                        <a:rPr lang="en-US" sz="1800" dirty="0">
                          <a:solidFill>
                            <a:schemeClr val="tx1">
                              <a:lumMod val="49000"/>
                              <a:lumOff val="51000"/>
                            </a:schemeClr>
                          </a:solidFill>
                        </a:rPr>
                        <a:t>399/867 (58.1%)</a:t>
                      </a:r>
                    </a:p>
                  </a:txBody>
                  <a:tcPr/>
                </a:tc>
                <a:tc>
                  <a:txBody>
                    <a:bodyPr/>
                    <a:lstStyle/>
                    <a:p>
                      <a:pPr algn="ctr"/>
                      <a:r>
                        <a:rPr lang="en-US" sz="1800" dirty="0">
                          <a:solidFill>
                            <a:schemeClr val="tx1">
                              <a:lumMod val="49000"/>
                              <a:lumOff val="51000"/>
                            </a:schemeClr>
                          </a:solidFill>
                        </a:rPr>
                        <a:t>13 fewer per 1,000</a:t>
                      </a:r>
                    </a:p>
                  </a:txBody>
                  <a:tcPr/>
                </a:tc>
                <a:tc>
                  <a:txBody>
                    <a:bodyPr/>
                    <a:lstStyle/>
                    <a:p>
                      <a:pPr algn="ctr"/>
                      <a:r>
                        <a:rPr lang="en-US" sz="1800" dirty="0">
                          <a:solidFill>
                            <a:schemeClr val="tx1">
                              <a:lumMod val="49000"/>
                              <a:lumOff val="51000"/>
                            </a:schemeClr>
                          </a:solidFill>
                        </a:rPr>
                        <a:t>RR 0.98 (0.88 – 1.01)</a:t>
                      </a:r>
                    </a:p>
                  </a:txBody>
                  <a:tcPr/>
                </a:tc>
                <a:extLst>
                  <a:ext uri="{0D108BD9-81ED-4DB2-BD59-A6C34878D82A}">
                    <a16:rowId xmlns:a16="http://schemas.microsoft.com/office/drawing/2014/main" val="60078632"/>
                  </a:ext>
                </a:extLst>
              </a:tr>
            </a:tbl>
          </a:graphicData>
        </a:graphic>
      </p:graphicFrame>
    </p:spTree>
    <p:extLst>
      <p:ext uri="{BB962C8B-B14F-4D97-AF65-F5344CB8AC3E}">
        <p14:creationId xmlns:p14="http://schemas.microsoft.com/office/powerpoint/2010/main" val="3822268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9832-9311-4648-3299-3265DD8CE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528BC-B7E7-0FAB-9F4E-F3211A5601A2}"/>
              </a:ext>
            </a:extLst>
          </p:cNvPr>
          <p:cNvSpPr>
            <a:spLocks noGrp="1"/>
          </p:cNvSpPr>
          <p:nvPr>
            <p:ph type="title"/>
          </p:nvPr>
        </p:nvSpPr>
        <p:spPr/>
        <p:txBody>
          <a:bodyPr lIns="0" tIns="0"/>
          <a:lstStyle/>
          <a:p>
            <a:r>
              <a:rPr lang="en-US"/>
              <a:t>Other considerations</a:t>
            </a:r>
          </a:p>
        </p:txBody>
      </p:sp>
      <p:sp>
        <p:nvSpPr>
          <p:cNvPr id="5" name="Content Placeholder 4">
            <a:extLst>
              <a:ext uri="{FF2B5EF4-FFF2-40B4-BE49-F238E27FC236}">
                <a16:creationId xmlns:a16="http://schemas.microsoft.com/office/drawing/2014/main" id="{8BC53A94-A35D-B58E-B611-1B8556667777}"/>
              </a:ext>
            </a:extLst>
          </p:cNvPr>
          <p:cNvSpPr>
            <a:spLocks noGrp="1"/>
          </p:cNvSpPr>
          <p:nvPr>
            <p:ph idx="1"/>
          </p:nvPr>
        </p:nvSpPr>
        <p:spPr>
          <a:xfrm>
            <a:off x="1214735" y="5826825"/>
            <a:ext cx="10972800" cy="470287"/>
          </a:xfrm>
        </p:spPr>
        <p:txBody>
          <a:bodyPr lIns="0" tIns="0" rIns="0" bIns="0" anchor="t"/>
          <a:lstStyle/>
          <a:p>
            <a:pPr marL="0" indent="0">
              <a:buNone/>
            </a:pPr>
            <a:r>
              <a:rPr lang="en-US" sz="2400" dirty="0">
                <a:solidFill>
                  <a:schemeClr val="tx1">
                    <a:lumMod val="49000"/>
                    <a:lumOff val="51000"/>
                  </a:schemeClr>
                </a:solidFill>
                <a:ea typeface="Geneva"/>
              </a:rPr>
              <a:t>Most studies on prophylactic cranial radiation have been conducted in children</a:t>
            </a:r>
          </a:p>
        </p:txBody>
      </p:sp>
      <p:graphicFrame>
        <p:nvGraphicFramePr>
          <p:cNvPr id="3" name="Diagram 2">
            <a:extLst>
              <a:ext uri="{FF2B5EF4-FFF2-40B4-BE49-F238E27FC236}">
                <a16:creationId xmlns:a16="http://schemas.microsoft.com/office/drawing/2014/main" id="{8C81F782-BDF6-0F8E-16A2-FD91B8A3D78A}"/>
              </a:ext>
            </a:extLst>
          </p:cNvPr>
          <p:cNvGraphicFramePr/>
          <p:nvPr>
            <p:extLst>
              <p:ext uri="{D42A27DB-BD31-4B8C-83A1-F6EECF244321}">
                <p14:modId xmlns:p14="http://schemas.microsoft.com/office/powerpoint/2010/main" val="4290263286"/>
              </p:ext>
            </p:extLst>
          </p:nvPr>
        </p:nvGraphicFramePr>
        <p:xfrm>
          <a:off x="182753" y="2143136"/>
          <a:ext cx="11436818" cy="327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832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1353-E9D8-8455-6ED1-F318E7C08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157C0-36EA-0784-8D91-4A5402B77E8F}"/>
              </a:ext>
            </a:extLst>
          </p:cNvPr>
          <p:cNvSpPr>
            <a:spLocks noGrp="1"/>
          </p:cNvSpPr>
          <p:nvPr>
            <p:ph type="title"/>
          </p:nvPr>
        </p:nvSpPr>
        <p:spPr/>
        <p:txBody>
          <a:bodyPr lIns="0" tIns="0"/>
          <a:lstStyle/>
          <a:p>
            <a:r>
              <a:rPr lang="en-US"/>
              <a:t>Other considerations</a:t>
            </a:r>
          </a:p>
        </p:txBody>
      </p:sp>
      <p:sp>
        <p:nvSpPr>
          <p:cNvPr id="5" name="Content Placeholder 4">
            <a:extLst>
              <a:ext uri="{FF2B5EF4-FFF2-40B4-BE49-F238E27FC236}">
                <a16:creationId xmlns:a16="http://schemas.microsoft.com/office/drawing/2014/main" id="{8596EFAD-F2C9-CE21-BE07-F7D4708BA7C4}"/>
              </a:ext>
            </a:extLst>
          </p:cNvPr>
          <p:cNvSpPr>
            <a:spLocks noGrp="1"/>
          </p:cNvSpPr>
          <p:nvPr>
            <p:ph idx="1"/>
          </p:nvPr>
        </p:nvSpPr>
        <p:spPr/>
        <p:txBody>
          <a:bodyPr lIns="0" tIns="0" rIns="0" bIns="0" anchor="t"/>
          <a:lstStyle/>
          <a:p>
            <a:pPr marL="456565" indent="-456565"/>
            <a:r>
              <a:rPr lang="en-US" sz="2650" dirty="0">
                <a:solidFill>
                  <a:schemeClr val="tx1">
                    <a:lumMod val="49000"/>
                    <a:lumOff val="51000"/>
                  </a:schemeClr>
                </a:solidFill>
                <a:ea typeface="Geneva"/>
              </a:rPr>
              <a:t>Access to care, cost, and system resource implications play an important role, posing a realistic challenge to the optimal care of AYAs with ALL across all practice settings. </a:t>
            </a:r>
            <a:endParaRPr lang="en-US" sz="2650" dirty="0">
              <a:solidFill>
                <a:schemeClr val="tx1">
                  <a:lumMod val="49000"/>
                  <a:lumOff val="51000"/>
                </a:schemeClr>
              </a:solidFill>
              <a:cs typeface="Calibri"/>
            </a:endParaRPr>
          </a:p>
          <a:p>
            <a:pPr marL="456565" indent="-456565"/>
            <a:r>
              <a:rPr lang="en-US" sz="2650" dirty="0">
                <a:solidFill>
                  <a:schemeClr val="tx1">
                    <a:lumMod val="49000"/>
                    <a:lumOff val="51000"/>
                  </a:schemeClr>
                </a:solidFill>
                <a:ea typeface="Geneva"/>
              </a:rPr>
              <a:t>Treating AYAs with ALL involves consideration of their unique vulnerabilities, developmental stage and needs, and interface with the health system.</a:t>
            </a:r>
            <a:endParaRPr lang="en-US" sz="2650" dirty="0">
              <a:solidFill>
                <a:schemeClr val="tx1">
                  <a:lumMod val="49000"/>
                  <a:lumOff val="51000"/>
                </a:schemeClr>
              </a:solidFill>
            </a:endParaRPr>
          </a:p>
          <a:p>
            <a:pPr marL="989965" lvl="1" indent="-380365">
              <a:buFont typeface="Courier New" charset="0"/>
              <a:buChar char="o"/>
            </a:pPr>
            <a:r>
              <a:rPr lang="en-US" dirty="0">
                <a:solidFill>
                  <a:schemeClr val="tx1">
                    <a:lumMod val="49000"/>
                    <a:lumOff val="51000"/>
                  </a:schemeClr>
                </a:solidFill>
                <a:ea typeface="Geneva"/>
              </a:rPr>
              <a:t>Delivering AYA cancer care requires a comprehensive approach.  </a:t>
            </a:r>
            <a:endParaRPr lang="en-US" dirty="0">
              <a:solidFill>
                <a:schemeClr val="tx1">
                  <a:lumMod val="49000"/>
                  <a:lumOff val="51000"/>
                </a:schemeClr>
              </a:solidFill>
              <a:cs typeface="Calibri"/>
            </a:endParaRPr>
          </a:p>
          <a:p>
            <a:pPr marL="456565" indent="-456565"/>
            <a:endParaRPr lang="en-US" sz="2650" dirty="0">
              <a:solidFill>
                <a:schemeClr val="tx1">
                  <a:lumMod val="49000"/>
                  <a:lumOff val="51000"/>
                </a:schemeClr>
              </a:solidFill>
            </a:endParaRPr>
          </a:p>
        </p:txBody>
      </p:sp>
    </p:spTree>
    <p:extLst>
      <p:ext uri="{BB962C8B-B14F-4D97-AF65-F5344CB8AC3E}">
        <p14:creationId xmlns:p14="http://schemas.microsoft.com/office/powerpoint/2010/main" val="3249643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a:t>In Summary: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4423462"/>
          </a:xfrm>
        </p:spPr>
        <p:txBody>
          <a:bodyPr lIns="0" tIns="0" rIns="0" bIns="0" anchor="t">
            <a:normAutofit/>
          </a:bodyPr>
          <a:lstStyle/>
          <a:p>
            <a:pPr marL="514350" indent="-514350">
              <a:buAutoNum type="arabicPeriod"/>
            </a:pPr>
            <a:r>
              <a:rPr lang="en-US" sz="2650" dirty="0">
                <a:solidFill>
                  <a:schemeClr val="tx1">
                    <a:lumMod val="49000"/>
                    <a:lumOff val="51000"/>
                  </a:schemeClr>
                </a:solidFill>
                <a:ea typeface="Geneva"/>
              </a:rPr>
              <a:t>Determine the recommended initial treatment regimen for AYAs with Ph- B-ALL </a:t>
            </a:r>
          </a:p>
          <a:p>
            <a:pPr marL="514350" indent="-514350">
              <a:buAutoNum type="arabicPeriod"/>
            </a:pPr>
            <a:r>
              <a:rPr lang="en-US" sz="2650" dirty="0">
                <a:solidFill>
                  <a:schemeClr val="tx1">
                    <a:lumMod val="49000"/>
                    <a:lumOff val="51000"/>
                  </a:schemeClr>
                </a:solidFill>
                <a:ea typeface="Geneva"/>
              </a:rPr>
              <a:t>Consider dosing, pre-medication strategies, and management of drug-related toxicity of PEG-Asparaginase  </a:t>
            </a:r>
          </a:p>
          <a:p>
            <a:pPr marL="514350" indent="-514350">
              <a:buAutoNum type="arabicPeriod"/>
            </a:pPr>
            <a:r>
              <a:rPr lang="en-US" sz="2650" dirty="0">
                <a:solidFill>
                  <a:schemeClr val="tx1">
                    <a:lumMod val="49000"/>
                    <a:lumOff val="51000"/>
                  </a:schemeClr>
                </a:solidFill>
                <a:ea typeface="Geneva"/>
              </a:rPr>
              <a:t>Recognize limits of data for newer agents for up front therapy of T-ALL/LL</a:t>
            </a:r>
          </a:p>
          <a:p>
            <a:pPr marL="514350" indent="-514350">
              <a:buAutoNum type="arabicPeriod"/>
            </a:pPr>
            <a:r>
              <a:rPr lang="en-US" sz="2650" dirty="0">
                <a:solidFill>
                  <a:schemeClr val="tx1">
                    <a:lumMod val="49000"/>
                    <a:lumOff val="51000"/>
                  </a:schemeClr>
                </a:solidFill>
                <a:ea typeface="Geneva"/>
              </a:rPr>
              <a:t>Recognize optimal upfront and post-remission therapy for Ph+ B-ALL in AYA, including the role of CNS prophylaxis and HSCT</a:t>
            </a:r>
          </a:p>
          <a:p>
            <a:pPr marL="0" indent="0">
              <a:buNone/>
            </a:pPr>
            <a:endParaRPr lang="en-CA" sz="2650">
              <a:solidFill>
                <a:schemeClr val="tx1"/>
              </a:solidFill>
            </a:endParaRPr>
          </a:p>
          <a:p>
            <a:pPr marL="989965" lvl="1" indent="-380365">
              <a:buChar char="•"/>
            </a:pPr>
            <a:endParaRPr lang="en-CA">
              <a:cs typeface="Calibri"/>
            </a:endParaRPr>
          </a:p>
          <a:p>
            <a:pPr marL="1047115" lvl="1" indent="-514350">
              <a:buFont typeface="Arial"/>
              <a:buChar char="•"/>
            </a:pPr>
            <a:endParaRPr lang="en-CA">
              <a:cs typeface="Calibri"/>
            </a:endParaRPr>
          </a:p>
          <a:p>
            <a:pPr marL="989965" lvl="1" indent="-380365">
              <a:buFont typeface="Arial" panose="05000000000000000000" pitchFamily="2" charset="2"/>
              <a:buChar char="•"/>
            </a:pPr>
            <a:endParaRPr lang="en-CA">
              <a:cs typeface="Calibri"/>
            </a:endParaRPr>
          </a:p>
          <a:p>
            <a:pPr marL="989965" lvl="1" indent="-380365">
              <a:buFont typeface="Arial" panose="05000000000000000000" pitchFamily="2" charset="2"/>
              <a:buChar char="•"/>
            </a:pPr>
            <a:endParaRPr lang="en-CA">
              <a:cs typeface="Calibri"/>
            </a:endParaRPr>
          </a:p>
          <a:p>
            <a:pPr marL="0" indent="0">
              <a:buNone/>
            </a:pPr>
            <a:endParaRPr lang="en-CA">
              <a:solidFill>
                <a:schemeClr val="tx1">
                  <a:lumMod val="50000"/>
                  <a:lumOff val="50000"/>
                </a:schemeClr>
              </a:solidFill>
            </a:endParaRPr>
          </a:p>
          <a:p>
            <a:pPr marL="989965" lvl="1" indent="-380365">
              <a:buChar char="•"/>
            </a:pPr>
            <a:endParaRPr lang="en-CA">
              <a:cs typeface="Calibri"/>
            </a:endParaRPr>
          </a:p>
        </p:txBody>
      </p:sp>
    </p:spTree>
    <p:extLst>
      <p:ext uri="{BB962C8B-B14F-4D97-AF65-F5344CB8AC3E}">
        <p14:creationId xmlns:p14="http://schemas.microsoft.com/office/powerpoint/2010/main" val="3044303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lIns="0" tIns="0" rIns="0" bIns="0" anchor="t">
            <a:noAutofit/>
          </a:bodyPr>
          <a:lstStyle/>
          <a:p>
            <a:pPr marL="456565" indent="-456565"/>
            <a:r>
              <a:rPr lang="en-US" sz="2400" dirty="0">
                <a:solidFill>
                  <a:srgbClr val="7F7F7F"/>
                </a:solidFill>
                <a:ea typeface="Geneva"/>
              </a:rPr>
              <a:t>ASH guideline panel team members</a:t>
            </a:r>
          </a:p>
          <a:p>
            <a:pPr marL="456565" indent="-456565"/>
            <a:r>
              <a:rPr lang="en-US" sz="2400" dirty="0">
                <a:solidFill>
                  <a:srgbClr val="7F7F7F"/>
                </a:solidFill>
                <a:ea typeface="+mn-lt"/>
                <a:cs typeface="+mn-lt"/>
              </a:rPr>
              <a:t>Center for Evidence Synthesis in Health (CESH), Brown University School of Public Health</a:t>
            </a:r>
            <a:endParaRPr lang="en-US" sz="2400" dirty="0">
              <a:solidFill>
                <a:srgbClr val="7F7F7F"/>
              </a:solidFill>
              <a:cs typeface="+mn-lt"/>
            </a:endParaRPr>
          </a:p>
          <a:p>
            <a:pPr marL="456565" indent="-456565"/>
            <a:r>
              <a:rPr lang="en-US" sz="2400" dirty="0">
                <a:solidFill>
                  <a:srgbClr val="7F7F7F"/>
                </a:solidFill>
                <a:ea typeface="+mn-lt"/>
                <a:cs typeface="+mn-lt"/>
              </a:rPr>
              <a:t>ASH</a:t>
            </a:r>
            <a:r>
              <a:rPr lang="en-US" sz="2400" dirty="0">
                <a:solidFill>
                  <a:srgbClr val="7F7F7F"/>
                </a:solidFill>
                <a:ea typeface="Calibri"/>
                <a:cs typeface="Calibri"/>
              </a:rPr>
              <a:t> Staff</a:t>
            </a:r>
            <a:endParaRPr lang="en-US" sz="2400" dirty="0">
              <a:solidFill>
                <a:srgbClr val="7F7F7F"/>
              </a:solidFill>
            </a:endParaRPr>
          </a:p>
          <a:p>
            <a:pPr marL="456565" indent="-456565">
              <a:spcBef>
                <a:spcPts val="0"/>
              </a:spcBef>
            </a:pPr>
            <a:r>
              <a:rPr lang="en-CA" sz="2400" dirty="0">
                <a:solidFill>
                  <a:srgbClr val="7F7F7F"/>
                </a:solidFill>
                <a:ea typeface="Geneva"/>
              </a:rPr>
              <a:t>Authors of ASH ALL AYA Slide Sets: </a:t>
            </a:r>
            <a:r>
              <a:rPr lang="en-CA" sz="2400" dirty="0">
                <a:solidFill>
                  <a:srgbClr val="7F7F7F"/>
                </a:solidFill>
                <a:ea typeface="Geneva"/>
                <a:cs typeface="+mn-lt"/>
              </a:rPr>
              <a:t>Diego Adrianzen-Herrera, MD, MS, Adam DuVall, MD, Loretta Li, MD, </a:t>
            </a:r>
            <a:r>
              <a:rPr lang="en-CA" sz="2400" cap="none" dirty="0">
                <a:solidFill>
                  <a:srgbClr val="7F7F7F"/>
                </a:solidFill>
                <a:ea typeface="Geneva"/>
                <a:cs typeface="+mn-lt"/>
              </a:rPr>
              <a:t>Ashley Ng, MBBS, FRACP, FRCPA (Haem), PhD</a:t>
            </a:r>
            <a:r>
              <a:rPr lang="en-CA" sz="2400" dirty="0">
                <a:solidFill>
                  <a:srgbClr val="7F7F7F"/>
                </a:solidFill>
                <a:ea typeface="Geneva"/>
                <a:cs typeface="+mn-lt"/>
              </a:rPr>
              <a:t>, </a:t>
            </a:r>
            <a:r>
              <a:rPr lang="en-CA" sz="2400" cap="none" dirty="0">
                <a:solidFill>
                  <a:srgbClr val="7F7F7F"/>
                </a:solidFill>
                <a:ea typeface="Geneva"/>
                <a:cs typeface="+mn-lt"/>
              </a:rPr>
              <a:t>Danielle Shafer, DO</a:t>
            </a:r>
            <a:r>
              <a:rPr lang="en-CA" sz="2400" dirty="0">
                <a:solidFill>
                  <a:srgbClr val="7F7F7F"/>
                </a:solidFill>
                <a:ea typeface="Geneva"/>
                <a:cs typeface="+mn-lt"/>
              </a:rPr>
              <a:t>, Wendy Stock, MD, Julie Wolfson, MD</a:t>
            </a:r>
          </a:p>
          <a:p>
            <a:pPr marL="456565" indent="-456565"/>
            <a:endParaRPr lang="en-US" sz="2400" dirty="0">
              <a:solidFill>
                <a:srgbClr val="7F7F7F"/>
              </a:solidFill>
              <a:ea typeface="Geneva"/>
            </a:endParaRPr>
          </a:p>
          <a:p>
            <a:pPr marL="456565" indent="-456565"/>
            <a:endParaRPr lang="en-US" sz="2400" dirty="0">
              <a:solidFill>
                <a:srgbClr val="7F7F7F"/>
              </a:solidFill>
              <a:ea typeface="Geneva"/>
            </a:endParaRPr>
          </a:p>
          <a:p>
            <a:pPr marL="456565" indent="-456565"/>
            <a:r>
              <a:rPr lang="en-US" sz="2400" dirty="0">
                <a:solidFill>
                  <a:srgbClr val="7F7F7F"/>
                </a:solidFill>
                <a:ea typeface="Geneva"/>
              </a:rPr>
              <a:t>See more about the </a:t>
            </a:r>
            <a:r>
              <a:rPr lang="en-US" sz="2400" b="1" dirty="0">
                <a:solidFill>
                  <a:srgbClr val="7F7F7F"/>
                </a:solidFill>
                <a:ea typeface="Geneva"/>
              </a:rPr>
              <a:t>ASH ALL in AYAs</a:t>
            </a:r>
            <a:r>
              <a:rPr lang="en-US" sz="2400" dirty="0">
                <a:solidFill>
                  <a:srgbClr val="7F7F7F"/>
                </a:solidFill>
                <a:ea typeface="Geneva"/>
              </a:rPr>
              <a:t> guidelines: </a:t>
            </a:r>
            <a:r>
              <a:rPr lang="en-US" sz="2400" dirty="0">
                <a:solidFill>
                  <a:srgbClr val="7F7F7F"/>
                </a:solidFill>
                <a:ea typeface="+mn-lt"/>
                <a:cs typeface="+mn-lt"/>
                <a:hlinkClick r:id="rId2">
                  <a:extLst>
                    <a:ext uri="{A12FA001-AC4F-418D-AE19-62706E023703}">
                      <ahyp:hlinkClr xmlns:ahyp="http://schemas.microsoft.com/office/drawing/2018/hyperlinkcolor" val="tx"/>
                    </a:ext>
                  </a:extLst>
                </a:hlinkClick>
              </a:rPr>
              <a:t>hematology.org/ALLguidelines</a:t>
            </a:r>
            <a:r>
              <a:rPr lang="en-US" sz="2400" dirty="0">
                <a:solidFill>
                  <a:srgbClr val="7F7F7F"/>
                </a:solidFill>
                <a:ea typeface="+mn-lt"/>
                <a:cs typeface="+mn-lt"/>
              </a:rPr>
              <a:t> </a:t>
            </a:r>
            <a:endParaRPr lang="en-US" sz="2400" dirty="0">
              <a:solidFill>
                <a:srgbClr val="7F7F7F"/>
              </a:solidFill>
              <a:ea typeface="Calibri"/>
              <a:cs typeface="+mn-lt"/>
            </a:endParaRPr>
          </a:p>
          <a:p>
            <a:pPr marL="456565" indent="-456565"/>
            <a:endParaRPr lang="en-CA" sz="2400">
              <a:solidFill>
                <a:schemeClr val="tx1"/>
              </a:solidFill>
            </a:endParaRPr>
          </a:p>
        </p:txBody>
      </p:sp>
    </p:spTree>
    <p:extLst>
      <p:ext uri="{BB962C8B-B14F-4D97-AF65-F5344CB8AC3E}">
        <p14:creationId xmlns:p14="http://schemas.microsoft.com/office/powerpoint/2010/main" val="116373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9A164-C1E9-0917-97B2-82F95C4CCE6C}"/>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CD8847FA-002E-B1A9-6286-D2ED8FF7A2AE}"/>
              </a:ext>
            </a:extLst>
          </p:cNvPr>
          <p:cNvSpPr txBox="1">
            <a:spLocks/>
          </p:cNvSpPr>
          <p:nvPr/>
        </p:nvSpPr>
        <p:spPr>
          <a:xfrm>
            <a:off x="836084" y="4907514"/>
            <a:ext cx="10363200" cy="869300"/>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a:p>
          <a:p>
            <a:pPr marL="0" indent="0">
              <a:buNone/>
            </a:pPr>
            <a:r>
              <a:rPr lang="en-US" sz="2650" dirty="0">
                <a:solidFill>
                  <a:srgbClr val="7F7F7F"/>
                </a:solidFill>
                <a:ea typeface="Geneva"/>
              </a:rPr>
              <a:t>Philadelphia chromosome negative (Ph-) B-ALL</a:t>
            </a:r>
            <a:endParaRPr lang="en-US" sz="2650" dirty="0">
              <a:solidFill>
                <a:srgbClr val="7F7F7F"/>
              </a:solidFill>
            </a:endParaRPr>
          </a:p>
        </p:txBody>
      </p:sp>
      <p:sp>
        <p:nvSpPr>
          <p:cNvPr id="7" name="Title 1">
            <a:extLst>
              <a:ext uri="{FF2B5EF4-FFF2-40B4-BE49-F238E27FC236}">
                <a16:creationId xmlns:a16="http://schemas.microsoft.com/office/drawing/2014/main" id="{06FB890E-5165-5BD0-C117-F42BCD076CBB}"/>
              </a:ext>
            </a:extLst>
          </p:cNvPr>
          <p:cNvSpPr>
            <a:spLocks noGrp="1"/>
          </p:cNvSpPr>
          <p:nvPr>
            <p:ph type="title"/>
          </p:nvPr>
        </p:nvSpPr>
        <p:spPr>
          <a:xfrm>
            <a:off x="836084" y="4143132"/>
            <a:ext cx="10363200" cy="1362075"/>
          </a:xfrm>
        </p:spPr>
        <p:txBody>
          <a:bodyPr lIns="0" tIns="0" rIns="0" bIns="0" anchor="t"/>
          <a:lstStyle/>
          <a:p>
            <a:r>
              <a:rPr lang="en-US" sz="4250" b="1">
                <a:solidFill>
                  <a:srgbClr val="E33D33"/>
                </a:solidFill>
                <a:ea typeface="Geneva"/>
              </a:rPr>
              <a:t>CASE</a:t>
            </a:r>
            <a:r>
              <a:rPr lang="en-US" sz="4250" b="1">
                <a:solidFill>
                  <a:srgbClr val="E33D33"/>
                </a:solidFill>
                <a:latin typeface="+mj-lt"/>
                <a:ea typeface="Geneva"/>
              </a:rPr>
              <a:t> </a:t>
            </a:r>
            <a:r>
              <a:rPr lang="en-US" sz="4250" b="1">
                <a:solidFill>
                  <a:srgbClr val="E33D33"/>
                </a:solidFill>
                <a:ea typeface="Geneva"/>
              </a:rPr>
              <a:t>1</a:t>
            </a:r>
            <a:endParaRPr lang="en-US" sz="4250" b="1">
              <a:solidFill>
                <a:srgbClr val="E33D33"/>
              </a:solidFill>
              <a:latin typeface="+mj-lt"/>
              <a:ea typeface="Geneva"/>
            </a:endParaRPr>
          </a:p>
        </p:txBody>
      </p:sp>
    </p:spTree>
    <p:extLst>
      <p:ext uri="{BB962C8B-B14F-4D97-AF65-F5344CB8AC3E}">
        <p14:creationId xmlns:p14="http://schemas.microsoft.com/office/powerpoint/2010/main" val="200919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lIns="0" tIns="0"/>
          <a:lstStyle/>
          <a:p>
            <a:r>
              <a:rPr lang="en-US"/>
              <a:t>Case 1: Ph</a:t>
            </a:r>
            <a:r>
              <a:rPr lang="en-US" baseline="30000"/>
              <a:t>-</a:t>
            </a:r>
            <a:r>
              <a:rPr lang="en-US"/>
              <a:t> B-ALL</a:t>
            </a:r>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a:xfrm>
            <a:off x="419100" y="2053969"/>
            <a:ext cx="11359019" cy="4302585"/>
          </a:xfrm>
        </p:spPr>
        <p:txBody>
          <a:bodyPr lIns="0" tIns="0" rIns="0" bIns="0" anchor="t"/>
          <a:lstStyle/>
          <a:p>
            <a:pPr marL="0" indent="0">
              <a:buNone/>
            </a:pPr>
            <a:r>
              <a:rPr lang="en-US" sz="2400" dirty="0">
                <a:solidFill>
                  <a:srgbClr val="7F7F7F"/>
                </a:solidFill>
                <a:ea typeface="Geneva"/>
              </a:rPr>
              <a:t>A 19-year-old female presents with fevers, increased fatigue, bruising, and petechiae. CBC is  notable for hyperleukocytosis with a WBC 150K/</a:t>
            </a:r>
            <a:r>
              <a:rPr lang="en-US" sz="2400" dirty="0" err="1">
                <a:solidFill>
                  <a:srgbClr val="7F7F7F"/>
                </a:solidFill>
                <a:ea typeface="Geneva"/>
              </a:rPr>
              <a:t>uL</a:t>
            </a:r>
            <a:r>
              <a:rPr lang="en-US" sz="2400" dirty="0">
                <a:solidFill>
                  <a:srgbClr val="7F7F7F"/>
                </a:solidFill>
                <a:ea typeface="Geneva"/>
              </a:rPr>
              <a:t>, anemia with a Hb 7g/dL, thrombocytopenia with platelets 25K/</a:t>
            </a:r>
            <a:r>
              <a:rPr lang="en-US" sz="2400" dirty="0" err="1">
                <a:solidFill>
                  <a:srgbClr val="7F7F7F"/>
                </a:solidFill>
                <a:ea typeface="Geneva"/>
              </a:rPr>
              <a:t>uL</a:t>
            </a:r>
            <a:r>
              <a:rPr lang="en-US" sz="2400" dirty="0">
                <a:solidFill>
                  <a:srgbClr val="7F7F7F"/>
                </a:solidFill>
                <a:ea typeface="Geneva"/>
              </a:rPr>
              <a:t>, and 85% blasts on the differential. Peripheral blood flow is consistent with B-ALL. </a:t>
            </a:r>
            <a:endParaRPr lang="en-US" sz="3200">
              <a:solidFill>
                <a:srgbClr val="7F7F7F"/>
              </a:solidFill>
              <a:ea typeface="Geneva"/>
            </a:endParaRPr>
          </a:p>
          <a:p>
            <a:pPr marL="0" indent="0">
              <a:buNone/>
            </a:pPr>
            <a:r>
              <a:rPr lang="en-US" sz="2400" b="1" dirty="0">
                <a:solidFill>
                  <a:srgbClr val="7F7F7F"/>
                </a:solidFill>
                <a:ea typeface="Geneva"/>
              </a:rPr>
              <a:t>After performing a diagnostic bone marrow aspirate and biopsy and lumbar puncture with intrathecal chemotherapy, how would you treat this patient?</a:t>
            </a:r>
          </a:p>
          <a:p>
            <a:pPr marL="0" indent="0">
              <a:buNone/>
            </a:pPr>
            <a:endParaRPr lang="en-US" sz="2400" dirty="0">
              <a:solidFill>
                <a:srgbClr val="7F7F7F"/>
              </a:solidFill>
            </a:endParaRPr>
          </a:p>
          <a:p>
            <a:pPr marL="514350" indent="-514350">
              <a:buFont typeface="+mj-lt"/>
              <a:buAutoNum type="alphaLcPeriod"/>
            </a:pPr>
            <a:r>
              <a:rPr lang="en-US" sz="2000" dirty="0">
                <a:solidFill>
                  <a:srgbClr val="7F7F7F"/>
                </a:solidFill>
                <a:ea typeface="Geneva"/>
              </a:rPr>
              <a:t>Pediatric-inspired (asparaginase containing) chemotherapy regimen </a:t>
            </a:r>
          </a:p>
          <a:p>
            <a:pPr marL="514350" indent="-514350">
              <a:buFont typeface="+mj-lt"/>
              <a:buAutoNum type="alphaLcPeriod"/>
            </a:pPr>
            <a:r>
              <a:rPr lang="en-US" sz="2000" dirty="0">
                <a:solidFill>
                  <a:srgbClr val="7F7F7F"/>
                </a:solidFill>
                <a:ea typeface="Geneva"/>
              </a:rPr>
              <a:t>Non-asparaginase containing (adult) chemotherapy regimen</a:t>
            </a:r>
          </a:p>
          <a:p>
            <a:pPr marL="514350" indent="-514350">
              <a:buFont typeface="+mj-lt"/>
              <a:buAutoNum type="alphaLcPeriod"/>
            </a:pPr>
            <a:r>
              <a:rPr lang="en-US" sz="2000" dirty="0">
                <a:solidFill>
                  <a:srgbClr val="7F7F7F"/>
                </a:solidFill>
                <a:ea typeface="Geneva"/>
              </a:rPr>
              <a:t>CAR-T cells </a:t>
            </a:r>
          </a:p>
          <a:p>
            <a:pPr marL="514350" indent="-514350">
              <a:buFont typeface="+mj-lt"/>
              <a:buAutoNum type="alphaLcPeriod"/>
            </a:pPr>
            <a:r>
              <a:rPr lang="en-US" sz="2000" dirty="0">
                <a:solidFill>
                  <a:srgbClr val="7F7F7F"/>
                </a:solidFill>
                <a:ea typeface="Geneva"/>
              </a:rPr>
              <a:t>Immunotherapy with </a:t>
            </a:r>
            <a:r>
              <a:rPr lang="en-US" sz="2000" err="1">
                <a:solidFill>
                  <a:srgbClr val="7F7F7F"/>
                </a:solidFill>
                <a:ea typeface="Geneva"/>
              </a:rPr>
              <a:t>inotuzumab</a:t>
            </a:r>
            <a:r>
              <a:rPr lang="en-US" sz="2000" dirty="0">
                <a:solidFill>
                  <a:srgbClr val="7F7F7F"/>
                </a:solidFill>
                <a:ea typeface="Geneva"/>
              </a:rPr>
              <a:t> and blinatumomab </a:t>
            </a:r>
          </a:p>
          <a:p>
            <a:pPr marL="0" indent="0">
              <a:buNone/>
            </a:pPr>
            <a:endParaRPr lang="en-US" sz="2400">
              <a:solidFill>
                <a:schemeClr val="tx1"/>
              </a:solidFill>
            </a:endParaRPr>
          </a:p>
          <a:p>
            <a:pPr marL="0" indent="0">
              <a:buNone/>
            </a:pPr>
            <a:endParaRPr lang="en-US" sz="2400"/>
          </a:p>
        </p:txBody>
      </p:sp>
      <p:sp>
        <p:nvSpPr>
          <p:cNvPr id="4" name="Rectangle 3">
            <a:extLst>
              <a:ext uri="{FF2B5EF4-FFF2-40B4-BE49-F238E27FC236}">
                <a16:creationId xmlns:a16="http://schemas.microsoft.com/office/drawing/2014/main" id="{6643B9FC-EC11-581F-F69F-6C7AEE525181}"/>
              </a:ext>
            </a:extLst>
          </p:cNvPr>
          <p:cNvSpPr/>
          <p:nvPr/>
        </p:nvSpPr>
        <p:spPr>
          <a:xfrm>
            <a:off x="330978" y="4723512"/>
            <a:ext cx="9248099" cy="389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11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09D9-2689-B34E-A192-5A868C86A70A}"/>
              </a:ext>
            </a:extLst>
          </p:cNvPr>
          <p:cNvSpPr>
            <a:spLocks noGrp="1"/>
          </p:cNvSpPr>
          <p:nvPr>
            <p:ph type="title"/>
          </p:nvPr>
        </p:nvSpPr>
        <p:spPr/>
        <p:txBody>
          <a:bodyPr lIns="0" tIns="0"/>
          <a:lstStyle/>
          <a:p>
            <a:r>
              <a:rPr lang="en-US"/>
              <a:t>Recommendation</a:t>
            </a:r>
          </a:p>
        </p:txBody>
      </p:sp>
      <p:graphicFrame>
        <p:nvGraphicFramePr>
          <p:cNvPr id="4" name="Table 3">
            <a:extLst>
              <a:ext uri="{FF2B5EF4-FFF2-40B4-BE49-F238E27FC236}">
                <a16:creationId xmlns:a16="http://schemas.microsoft.com/office/drawing/2014/main" id="{A3299649-21F5-0E44-86C4-6EC1F0AFA706}"/>
              </a:ext>
            </a:extLst>
          </p:cNvPr>
          <p:cNvGraphicFramePr>
            <a:graphicFrameLocks noGrp="1"/>
          </p:cNvGraphicFramePr>
          <p:nvPr>
            <p:extLst>
              <p:ext uri="{D42A27DB-BD31-4B8C-83A1-F6EECF244321}">
                <p14:modId xmlns:p14="http://schemas.microsoft.com/office/powerpoint/2010/main" val="3822133847"/>
              </p:ext>
            </p:extLst>
          </p:nvPr>
        </p:nvGraphicFramePr>
        <p:xfrm>
          <a:off x="419100" y="1830354"/>
          <a:ext cx="11223547" cy="1650640"/>
        </p:xfrm>
        <a:graphic>
          <a:graphicData uri="http://schemas.openxmlformats.org/drawingml/2006/table">
            <a:tbl>
              <a:tblPr firstRow="1" bandRow="1">
                <a:tableStyleId>{F5AB1C69-6EDB-4FF4-983F-18BD219EF322}</a:tableStyleId>
              </a:tblPr>
              <a:tblGrid>
                <a:gridCol w="8037534">
                  <a:extLst>
                    <a:ext uri="{9D8B030D-6E8A-4147-A177-3AD203B41FA5}">
                      <a16:colId xmlns:a16="http://schemas.microsoft.com/office/drawing/2014/main" val="3322778679"/>
                    </a:ext>
                  </a:extLst>
                </a:gridCol>
                <a:gridCol w="1136737">
                  <a:extLst>
                    <a:ext uri="{9D8B030D-6E8A-4147-A177-3AD203B41FA5}">
                      <a16:colId xmlns:a16="http://schemas.microsoft.com/office/drawing/2014/main" val="2016651713"/>
                    </a:ext>
                  </a:extLst>
                </a:gridCol>
                <a:gridCol w="2049276">
                  <a:extLst>
                    <a:ext uri="{9D8B030D-6E8A-4147-A177-3AD203B41FA5}">
                      <a16:colId xmlns:a16="http://schemas.microsoft.com/office/drawing/2014/main" val="4036740786"/>
                    </a:ext>
                  </a:extLst>
                </a:gridCol>
              </a:tblGrid>
              <a:tr h="669036">
                <a:tc>
                  <a:txBody>
                    <a:bodyPr/>
                    <a:lstStyle/>
                    <a:p>
                      <a:r>
                        <a:rPr lang="en-US" sz="2000"/>
                        <a:t>Recommendation</a:t>
                      </a:r>
                    </a:p>
                  </a:txBody>
                  <a:tcPr>
                    <a:solidFill>
                      <a:srgbClr val="E23D31"/>
                    </a:solidFill>
                  </a:tcPr>
                </a:tc>
                <a:tc>
                  <a:txBody>
                    <a:bodyPr/>
                    <a:lstStyle/>
                    <a:p>
                      <a:r>
                        <a:rPr lang="en-US" sz="2000"/>
                        <a:t>Strength</a:t>
                      </a:r>
                    </a:p>
                  </a:txBody>
                  <a:tcPr>
                    <a:solidFill>
                      <a:srgbClr val="E23D31"/>
                    </a:solidFill>
                  </a:tcPr>
                </a:tc>
                <a:tc>
                  <a:txBody>
                    <a:bodyPr/>
                    <a:lstStyle/>
                    <a:p>
                      <a:pPr algn="ctr"/>
                      <a:r>
                        <a:rPr lang="en-US" sz="2000"/>
                        <a:t>Evidence Certainty</a:t>
                      </a:r>
                    </a:p>
                  </a:txBody>
                  <a:tcPr>
                    <a:solidFill>
                      <a:srgbClr val="E23D31"/>
                    </a:solidFill>
                  </a:tcPr>
                </a:tc>
                <a:extLst>
                  <a:ext uri="{0D108BD9-81ED-4DB2-BD59-A6C34878D82A}">
                    <a16:rowId xmlns:a16="http://schemas.microsoft.com/office/drawing/2014/main" val="430282136"/>
                  </a:ext>
                </a:extLst>
              </a:tr>
              <a:tr h="949600">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i="1">
                          <a:solidFill>
                            <a:schemeClr val="tx1"/>
                          </a:solidFill>
                        </a:rPr>
                        <a:t>Recommends </a:t>
                      </a:r>
                      <a:r>
                        <a:rPr lang="en-US" sz="1800" b="0" i="0">
                          <a:solidFill>
                            <a:schemeClr val="tx1"/>
                          </a:solidFill>
                        </a:rPr>
                        <a:t>pediatric-inspired (asparaginase-containing) chemotherapy regimens for AYAs with B-cell or T-cell acute lymphoblastic leukemia (B-ALL/T-ALL)/T-cell acute lymphoblastic lymphoma (T-LBL/LLy) receiving frontline therapy</a:t>
                      </a:r>
                    </a:p>
                  </a:txBody>
                  <a:tcPr/>
                </a:tc>
                <a:tc>
                  <a:txBody>
                    <a:bodyPr/>
                    <a:lstStyle/>
                    <a:p>
                      <a:pPr algn="ctr"/>
                      <a:r>
                        <a:rPr lang="en-US" sz="1800"/>
                        <a:t>Strong</a:t>
                      </a:r>
                    </a:p>
                  </a:txBody>
                  <a:tcPr/>
                </a:tc>
                <a:tc>
                  <a:txBody>
                    <a:bodyPr/>
                    <a:lstStyle/>
                    <a:p>
                      <a:pPr algn="ctr"/>
                      <a:r>
                        <a:rPr lang="en-US" sz="1800"/>
                        <a:t>Moderate</a:t>
                      </a:r>
                    </a:p>
                  </a:txBody>
                  <a:tcPr/>
                </a:tc>
                <a:extLst>
                  <a:ext uri="{0D108BD9-81ED-4DB2-BD59-A6C34878D82A}">
                    <a16:rowId xmlns:a16="http://schemas.microsoft.com/office/drawing/2014/main" val="311393703"/>
                  </a:ext>
                </a:extLst>
              </a:tr>
            </a:tbl>
          </a:graphicData>
        </a:graphic>
      </p:graphicFrame>
      <p:sp>
        <p:nvSpPr>
          <p:cNvPr id="3" name="Content Placeholder 2">
            <a:extLst>
              <a:ext uri="{FF2B5EF4-FFF2-40B4-BE49-F238E27FC236}">
                <a16:creationId xmlns:a16="http://schemas.microsoft.com/office/drawing/2014/main" id="{64EC1EC9-1D3C-53F1-A492-ECF33705C51B}"/>
              </a:ext>
            </a:extLst>
          </p:cNvPr>
          <p:cNvSpPr>
            <a:spLocks noGrp="1"/>
          </p:cNvSpPr>
          <p:nvPr>
            <p:ph idx="1"/>
          </p:nvPr>
        </p:nvSpPr>
        <p:spPr>
          <a:xfrm>
            <a:off x="416173" y="3569371"/>
            <a:ext cx="12160731" cy="3020385"/>
          </a:xfrm>
        </p:spPr>
        <p:txBody>
          <a:bodyPr lIns="0" tIns="0" rIns="0" bIns="0" anchor="t"/>
          <a:lstStyle/>
          <a:p>
            <a:pPr marL="0" indent="0">
              <a:buNone/>
            </a:pPr>
            <a:r>
              <a:rPr lang="en-US" sz="1800" b="1" dirty="0">
                <a:solidFill>
                  <a:srgbClr val="7F7F7F"/>
                </a:solidFill>
                <a:ea typeface="Geneva"/>
              </a:rPr>
              <a:t>Rationale</a:t>
            </a:r>
            <a:r>
              <a:rPr lang="en-US" sz="1800" dirty="0">
                <a:solidFill>
                  <a:srgbClr val="7F7F7F"/>
                </a:solidFill>
                <a:ea typeface="Geneva"/>
              </a:rPr>
              <a:t>: </a:t>
            </a:r>
          </a:p>
          <a:p>
            <a:pPr marL="456565" indent="-456565"/>
            <a:r>
              <a:rPr lang="en-US" sz="1800" dirty="0">
                <a:solidFill>
                  <a:srgbClr val="7F7F7F"/>
                </a:solidFill>
                <a:ea typeface="Geneva"/>
              </a:rPr>
              <a:t>Potential for improved event-free survival (EFS) and overall survival (OS) with </a:t>
            </a:r>
            <a:r>
              <a:rPr lang="en-US" sz="1800" dirty="0">
                <a:solidFill>
                  <a:srgbClr val="7F7F7F"/>
                </a:solidFill>
                <a:ea typeface="Geneva"/>
                <a:cs typeface="Calibri"/>
              </a:rPr>
              <a:t>pediatric </a:t>
            </a:r>
            <a:r>
              <a:rPr lang="en-US" sz="1800" dirty="0">
                <a:solidFill>
                  <a:srgbClr val="7F7F7F"/>
                </a:solidFill>
                <a:ea typeface="Calibri"/>
                <a:cs typeface="Calibri"/>
              </a:rPr>
              <a:t>compared to adult regimens.</a:t>
            </a:r>
          </a:p>
          <a:p>
            <a:pPr marL="456565" indent="-456565">
              <a:spcBef>
                <a:spcPts val="1200"/>
              </a:spcBef>
            </a:pPr>
            <a:r>
              <a:rPr lang="en-US" sz="1800" dirty="0">
                <a:solidFill>
                  <a:srgbClr val="7F7F7F"/>
                </a:solidFill>
                <a:ea typeface="Geneva"/>
              </a:rPr>
              <a:t>Very low certainty of evidence for improved OS, but </a:t>
            </a:r>
            <a:r>
              <a:rPr lang="en-US" sz="1800" b="1" dirty="0">
                <a:solidFill>
                  <a:srgbClr val="7F7F7F"/>
                </a:solidFill>
                <a:ea typeface="Geneva"/>
              </a:rPr>
              <a:t>moderate confidence </a:t>
            </a:r>
            <a:r>
              <a:rPr lang="en-US" sz="1800" dirty="0">
                <a:solidFill>
                  <a:srgbClr val="7F7F7F"/>
                </a:solidFill>
                <a:ea typeface="Geneva"/>
              </a:rPr>
              <a:t>that estimated improvement represents true effects.</a:t>
            </a:r>
          </a:p>
          <a:p>
            <a:pPr marL="456565" indent="-456565">
              <a:spcBef>
                <a:spcPts val="1200"/>
              </a:spcBef>
            </a:pPr>
            <a:r>
              <a:rPr lang="en-US" sz="1800" dirty="0">
                <a:solidFill>
                  <a:srgbClr val="7F7F7F"/>
                </a:solidFill>
                <a:ea typeface="Geneva"/>
                <a:cs typeface="+mn-lt"/>
              </a:rPr>
              <a:t>Although RCT data are limited, consistent comparative evidence in AYA populations strongly favors pediatric-inspired regimens, leading the panel to upgrade the certainty in the </a:t>
            </a:r>
            <a:r>
              <a:rPr lang="en-US" sz="1800" err="1">
                <a:solidFill>
                  <a:srgbClr val="7F7F7F"/>
                </a:solidFill>
                <a:ea typeface="Geneva"/>
                <a:cs typeface="+mn-lt"/>
              </a:rPr>
              <a:t>EtD</a:t>
            </a:r>
            <a:r>
              <a:rPr lang="en-US" sz="1800" dirty="0">
                <a:solidFill>
                  <a:srgbClr val="7F7F7F"/>
                </a:solidFill>
                <a:ea typeface="Geneva"/>
                <a:cs typeface="+mn-lt"/>
              </a:rPr>
              <a:t> framework to moderate.</a:t>
            </a:r>
          </a:p>
          <a:p>
            <a:pPr marL="456565" indent="-456565">
              <a:spcBef>
                <a:spcPts val="1200"/>
              </a:spcBef>
            </a:pPr>
            <a:r>
              <a:rPr lang="en-US" sz="1800" dirty="0">
                <a:solidFill>
                  <a:srgbClr val="7F7F7F"/>
                </a:solidFill>
                <a:ea typeface="Geneva"/>
              </a:rPr>
              <a:t>Benefits of pediatric regimens likely outweigh harms, despite limited evidence about toxicities and complications.</a:t>
            </a:r>
            <a:endParaRPr lang="en-US" sz="1800" dirty="0">
              <a:solidFill>
                <a:srgbClr val="7F7F7F"/>
              </a:solidFill>
              <a:ea typeface="Geneva"/>
              <a:cs typeface="Calibri"/>
            </a:endParaRPr>
          </a:p>
          <a:p>
            <a:pPr marL="456565" indent="-456565">
              <a:spcBef>
                <a:spcPts val="1200"/>
              </a:spcBef>
            </a:pPr>
            <a:r>
              <a:rPr lang="en-US" sz="1800" dirty="0">
                <a:solidFill>
                  <a:srgbClr val="7F7F7F"/>
                </a:solidFill>
                <a:ea typeface="Geneva"/>
              </a:rPr>
              <a:t>Reviewed studies do not include ongoing trials incorporating immunotherapies into either pediatric or adult regimens.</a:t>
            </a:r>
            <a:endParaRPr lang="en-US" dirty="0">
              <a:solidFill>
                <a:srgbClr val="7F7F7F"/>
              </a:solidFill>
            </a:endParaRPr>
          </a:p>
          <a:p>
            <a:pPr marL="0" indent="0">
              <a:spcBef>
                <a:spcPts val="1200"/>
              </a:spcBef>
              <a:buNone/>
            </a:pPr>
            <a:endParaRPr lang="en-US" sz="1800">
              <a:solidFill>
                <a:schemeClr val="tx1"/>
              </a:solidFill>
              <a:ea typeface="Geneva"/>
            </a:endParaRPr>
          </a:p>
        </p:txBody>
      </p:sp>
      <p:pic>
        <p:nvPicPr>
          <p:cNvPr id="5" name="Picture 4" descr="A green circle with a white tick in it&#10;&#10;Description automatically generated">
            <a:extLst>
              <a:ext uri="{FF2B5EF4-FFF2-40B4-BE49-F238E27FC236}">
                <a16:creationId xmlns:a16="http://schemas.microsoft.com/office/drawing/2014/main" id="{B45E362A-5FC9-47A5-222E-5E20A81E2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905" y="2894894"/>
            <a:ext cx="379484" cy="373396"/>
          </a:xfrm>
          <a:prstGeom prst="rect">
            <a:avLst/>
          </a:prstGeom>
        </p:spPr>
      </p:pic>
    </p:spTree>
    <p:extLst>
      <p:ext uri="{BB962C8B-B14F-4D97-AF65-F5344CB8AC3E}">
        <p14:creationId xmlns:p14="http://schemas.microsoft.com/office/powerpoint/2010/main" val="10467731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47F4DD1A7C24C92C2F13A717CDE70" ma:contentTypeVersion="10" ma:contentTypeDescription="Create a new document." ma:contentTypeScope="" ma:versionID="9dabc7a13e77b925b486eeb978070158">
  <xsd:schema xmlns:xsd="http://www.w3.org/2001/XMLSchema" xmlns:xs="http://www.w3.org/2001/XMLSchema" xmlns:p="http://schemas.microsoft.com/office/2006/metadata/properties" xmlns:ns2="f428f131-8437-48c9-9cdf-8fab9dca4571" xmlns:ns3="582243f5-f8a6-4145-bd87-9fb91332c167" targetNamespace="http://schemas.microsoft.com/office/2006/metadata/properties" ma:root="true" ma:fieldsID="130e35a266ad230e7125f0b31d99b051" ns2:_="" ns3:_="">
    <xsd:import namespace="f428f131-8437-48c9-9cdf-8fab9dca4571"/>
    <xsd:import namespace="582243f5-f8a6-4145-bd87-9fb91332c167"/>
    <xsd:element name="properties">
      <xsd:complexType>
        <xsd:sequence>
          <xsd:element name="documentManagement">
            <xsd:complexType>
              <xsd:all>
                <xsd:element ref="ns2:Doc_x0020_Status" minOccurs="0"/>
                <xsd:element ref="ns3:Quality_x0020_Doc_x0020_Typ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Pane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582243f5-f8a6-4145-bd87-9fb91332c167" elementFormDefault="qualified">
    <xsd:import namespace="http://schemas.microsoft.com/office/2006/documentManagement/types"/>
    <xsd:import namespace="http://schemas.microsoft.com/office/infopath/2007/PartnerControls"/>
    <xsd:element name="Quality_x0020_Doc_x0020_Type" ma:index="9" nillable="true" ma:displayName="Doc Type" ma:format="Dropdown" ma:internalName="Quality_x0020_Doc_x0020_Type">
      <xsd:simpleType>
        <xsd:restriction base="dms:Choice">
          <xsd:enumeration value="Publication"/>
          <xsd:enumeration value="Appointments"/>
          <xsd:enumeration value="Draft Recommendations"/>
          <xsd:enumeration value="Evidence Review"/>
          <xsd:enumeration value="Planning"/>
          <xsd:enumeration value="Question Formulation"/>
          <xsd:enumeration value="Reference"/>
          <xsd:enumeration value="Public Comment"/>
          <xsd:enumeration value="Derivative Products"/>
          <xsd:enumeration value="Post Publication"/>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Panel" ma:index="16" nillable="true" ma:displayName="Panel Assignment" ma:format="Dropdown" ma:internalName="Panel">
      <xsd:simpleType>
        <xsd:restriction base="dms:Choice">
          <xsd:enumeration value="Relapse and Refractory"/>
          <xsd:enumeration value="Initial Therapy"/>
          <xsd:enumeration value="Unaccepted"/>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Panel xmlns="582243f5-f8a6-4145-bd87-9fb91332c167" xsi:nil="true"/>
    <Quality_x0020_Doc_x0020_Type xmlns="582243f5-f8a6-4145-bd87-9fb91332c167">Derivative Products</Quality_x0020_Doc_x0020_Type>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EA21D7-DC4C-4BF4-BD1A-2188A9779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582243f5-f8a6-4145-bd87-9fb91332c1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401481-A814-43FC-AE88-1BBC3651A017}">
  <ds:schemaRefs>
    <ds:schemaRef ds:uri="d5d1f204-80ec-43ca-a1cd-725a2a8fead2"/>
    <ds:schemaRef ds:uri="f428f131-8437-48c9-9cdf-8fab9dca45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82243f5-f8a6-4145-bd87-9fb91332c167"/>
  </ds:schemaRefs>
</ds:datastoreItem>
</file>

<file path=customXml/itemProps3.xml><?xml version="1.0" encoding="utf-8"?>
<ds:datastoreItem xmlns:ds="http://schemas.openxmlformats.org/officeDocument/2006/customXml" ds:itemID="{3BF49450-3A7D-4D1A-BBA5-4CC2705237A4}">
  <ds:schemaRefs>
    <ds:schemaRef ds:uri="http://schemas.microsoft.com/office/2006/metadata/customXsn"/>
  </ds:schemaRefs>
</ds:datastoreItem>
</file>

<file path=customXml/itemProps4.xml><?xml version="1.0" encoding="utf-8"?>
<ds:datastoreItem xmlns:ds="http://schemas.openxmlformats.org/officeDocument/2006/customXml" ds:itemID="{1BAA65AF-4DBB-4E7B-872A-F20629E12C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67</Slides>
  <Notes>43</Notes>
  <HiddenSlides>0</HiddenSlide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1_Office Theme</vt:lpstr>
      <vt:lpstr>Acute Lymphoblastic Leukemia in Adolescents and Young Adults – Frontline Management</vt:lpstr>
      <vt:lpstr>PowerPoint Presentation</vt:lpstr>
      <vt:lpstr>ASH Clinical Practice Guidelines on ALL in AYAs</vt:lpstr>
      <vt:lpstr>How were these guidelines generated?</vt:lpstr>
      <vt:lpstr>How patients and clinicians should use these recommendations</vt:lpstr>
      <vt:lpstr>Objectives</vt:lpstr>
      <vt:lpstr>CASE 1</vt:lpstr>
      <vt:lpstr>Case 1: Ph- B-ALL</vt:lpstr>
      <vt:lpstr>Recommendation</vt:lpstr>
      <vt:lpstr>Evidence</vt:lpstr>
      <vt:lpstr>Case 1 Continued</vt:lpstr>
      <vt:lpstr>Recommendation</vt:lpstr>
      <vt:lpstr>Rationale</vt:lpstr>
      <vt:lpstr>Evidence</vt:lpstr>
      <vt:lpstr>Case 1 Continued</vt:lpstr>
      <vt:lpstr>Recommendation regarding Blinatumomab</vt:lpstr>
      <vt:lpstr>Rationale</vt:lpstr>
      <vt:lpstr>Evidence</vt:lpstr>
      <vt:lpstr>Recommendation regarding Rituximab </vt:lpstr>
      <vt:lpstr>Rationale</vt:lpstr>
      <vt:lpstr>Evidence</vt:lpstr>
      <vt:lpstr>Recommendation regarding Inotuzumab ozogamicin</vt:lpstr>
      <vt:lpstr>Case 1 Continued</vt:lpstr>
      <vt:lpstr>Recommendation</vt:lpstr>
      <vt:lpstr>Rationale</vt:lpstr>
      <vt:lpstr>Evidence</vt:lpstr>
      <vt:lpstr>Other considerations</vt:lpstr>
      <vt:lpstr>CASE 2</vt:lpstr>
      <vt:lpstr>Background</vt:lpstr>
      <vt:lpstr>Case 2: Asparaginase</vt:lpstr>
      <vt:lpstr>Recommendation</vt:lpstr>
      <vt:lpstr>Rationale</vt:lpstr>
      <vt:lpstr>Evidence</vt:lpstr>
      <vt:lpstr>Case 2 continued</vt:lpstr>
      <vt:lpstr>Recommendation</vt:lpstr>
      <vt:lpstr>Evidence</vt:lpstr>
      <vt:lpstr>Case 2 continued: Managing toxicity</vt:lpstr>
      <vt:lpstr>Recommendation</vt:lpstr>
      <vt:lpstr>Case 2 continued: Alternate asaparaginase formulations</vt:lpstr>
      <vt:lpstr>Recommendation</vt:lpstr>
      <vt:lpstr>Evidence</vt:lpstr>
      <vt:lpstr>CASE 3</vt:lpstr>
      <vt:lpstr>Case 3a: T-LBL/LLy</vt:lpstr>
      <vt:lpstr>Case 3b: T-ALL</vt:lpstr>
      <vt:lpstr>Recommendation for AYAs with T-Acute Lymphoblastic Leukemia (ALL) </vt:lpstr>
      <vt:lpstr>Recommendation for AYAs with T-Lymphoblastic Lymphoma (T-LBL/LLy)</vt:lpstr>
      <vt:lpstr>Evidence - Nelarabine</vt:lpstr>
      <vt:lpstr>Evidence - Bortezomib</vt:lpstr>
      <vt:lpstr>CASE 4</vt:lpstr>
      <vt:lpstr>Case 4: Ph-positive B-Cell ALL</vt:lpstr>
      <vt:lpstr>Recommendation</vt:lpstr>
      <vt:lpstr>Rationale</vt:lpstr>
      <vt:lpstr>Evidence</vt:lpstr>
      <vt:lpstr>Other considerations</vt:lpstr>
      <vt:lpstr>Case 4 continues: Ph-positive B-Cell ALL</vt:lpstr>
      <vt:lpstr>Recommendation</vt:lpstr>
      <vt:lpstr>Evidence</vt:lpstr>
      <vt:lpstr>CASE 5</vt:lpstr>
      <vt:lpstr>Case 5: CNS Prophylaxis</vt:lpstr>
      <vt:lpstr>Recommendation</vt:lpstr>
      <vt:lpstr>Evidence</vt:lpstr>
      <vt:lpstr>Recommendation</vt:lpstr>
      <vt:lpstr>Evidence</vt:lpstr>
      <vt:lpstr>Other considerations</vt:lpstr>
      <vt:lpstr>Other considerations</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Pediatric Venous Thromboembolism</dc:title>
  <dc:creator>Eric Tseng</dc:creator>
  <cp:revision>448</cp:revision>
  <dcterms:created xsi:type="dcterms:W3CDTF">2018-08-17T18:11:17Z</dcterms:created>
  <dcterms:modified xsi:type="dcterms:W3CDTF">2026-02-11T15:16:57Z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0x0101004CB47F4DD1A7C24C92C2F13A717CDE70</vt:lpwstr>
  </property>
  <property fmtid="{D5CDD505-2E9C-101B-9397-08002B2CF9AE}" pid="3" name="MediaServiceImageTags">
    <vt:lpwstr/>
  </property>
  <property fmtid="{D5CDD505-2E9C-101B-9397-08002B2CF9AE}" pid="4" name="Order">
    <vt:r8>163400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