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81" r:id="rId6"/>
    <p:sldId id="6176" r:id="rId7"/>
    <p:sldId id="61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B82EB62-BEEA-DED6-3071-07097311CDD3}" name="Alice Kuaban" initials="AK" userId="S::AKuaban@hq.hematology.org::24c3b97f-412e-4cc9-98d9-a93823fe4e7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13DA0B-A377-2432-D101-AE585548C997}" v="38" dt="2023-09-26T15:00:35.110"/>
    <p1510:client id="{5DDF2701-578A-4CCB-B4E7-536DB5DACD4A}" v="2" dt="2023-09-27T10:46:03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323D2-2EF5-BA1C-C038-5F68C007C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37B7A-791D-6049-C709-CB7C525195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09E24-6390-61DD-DBC2-9DCE3AA86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F6B22-DC86-1DAC-6E25-8843F651C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73AD1-A484-C5F5-51F4-00D28105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6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EB4A-BA0C-C853-2FDA-9623EAADA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2B61B-429B-161B-8BA4-CFFDC6101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11531-5BC9-19BB-01C5-727021BBF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D409D-6832-0826-384E-F44B3545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16CCA-1291-23AF-4D0A-8A18D49C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EB81C-A2BF-4E98-74C3-4F6C0723D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2261F7-0AA8-3B46-323C-FCC670C04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48E42-4B31-B8CE-7228-8BF34A47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41E88-9D4B-C279-8020-F093E843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910A4-3183-2299-3AA8-41078721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487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DE6A48-BD34-9247-8CD2-A207D07E22B4}" type="datetime1">
              <a:rPr lang="en-US"/>
              <a:pPr/>
              <a:t>11/15/2023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41447-81A8-E34A-8E29-11F044513D7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490453"/>
            <a:ext cx="10972800" cy="7135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D11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368922"/>
            <a:ext cx="10972800" cy="4947903"/>
          </a:xfrm>
          <a:prstGeom prst="rect">
            <a:avLst/>
          </a:prstGeom>
        </p:spPr>
        <p:txBody>
          <a:bodyPr/>
          <a:lstStyle>
            <a:lvl1pPr>
              <a:defRPr sz="2667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133">
                <a:solidFill>
                  <a:schemeClr val="tx1"/>
                </a:solidFill>
              </a:defRPr>
            </a:lvl3pPr>
            <a:lvl4pPr>
              <a:defRPr sz="1867">
                <a:solidFill>
                  <a:schemeClr val="tx1"/>
                </a:solidFill>
              </a:defRPr>
            </a:lvl4pPr>
            <a:lvl5pPr>
              <a:defRPr sz="1867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456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B01C6-B213-B095-54D8-360B0E95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FD2F7-00C8-54A6-BD20-B922F6389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752F6-AA6F-A148-A5BF-7E036BDB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8D357-B7E4-A916-A684-D9FF464F2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69AAC-1BBC-46B6-D1F5-31DC17CB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D455-4EBC-8B5E-2213-53041918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279B2-27BB-B6EC-0495-F10FF0EF4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24A19-D99A-A312-A743-F40F4084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F904D-5358-5428-4C20-B0AB1D31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4087A0-2B89-165F-B2BF-27098512F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64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D2D05-7FAB-DBB5-C6CD-A80F06785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0D1C9-463E-C8F5-D8B1-7B7A527FC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7FF5D7-7F7C-D52C-8461-2B0A161C4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F901E-2B98-E295-6B73-CA12E75E2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793A1A-2EAC-FAA3-453C-E9D2A9FD7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3B20A-F309-A2CF-EB5C-2DE52BA0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57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9A60C-4847-6AD1-58EC-EEC7EDB3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E0845-0795-D382-F73A-BEBF1C0E2F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B7AAD-DCD7-7889-6F71-E7F04E5AF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0148C-E674-0939-1AF4-3DAB8DC4C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C1860-5AEF-4803-0210-E8D5BB337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B693A7-24E2-727C-2531-E5C55C107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147F7F-84AD-1620-BB51-BDCBCD03D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E28F63-ABDE-DF4C-7B78-BDFE8850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1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A3B3-09BD-3AD5-8863-273423B8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8C7D80-9820-57A4-D256-90D56E85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6FA1-4C77-BEC9-F46B-E7B822ECF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35033-0E84-B0B0-7677-DF85FCF4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8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1DDBAB-EFB3-2CCE-16E6-08214BDC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115D5-6277-90D2-43B2-C44040E02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6C37D-8250-D3FD-7128-57099543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7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F256-6AA0-921B-918C-3BAF0F35D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0B1B5-975A-A4F7-1A04-17DC782D5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C4EE-C6F5-B13F-A5FD-EB69EC6FF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40F8B-A69C-FF4F-7E41-8708808F2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B7C67-70F6-8CC5-6B77-FE7E6693C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4EBD4-7B1B-8508-6A11-34192DD02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E0A09-0568-F60A-D67F-84F4A587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0A2748-1519-733E-EC40-3262A20B15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8593BC-7DE6-4A4E-E647-351541DC5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E09BC-E58E-7D13-09F9-E0152571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21FD95-83AE-5236-7939-867128CD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12DF8-8B3F-5A7D-DFA5-1374F2F46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61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C6EF89-57B8-E8C6-0640-80CA95826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F1982-7300-2A7E-D7E6-D925D69BD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1B6C1-3730-AAD9-2282-7078B4E643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11C7C-6664-4F12-89F8-A7260B9B39B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8C3CC-7CD6-FA0D-2639-F480CE8D3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4F933-227B-622E-F36C-557E31099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7C4FD-FE6D-42AA-B51E-1A397A5BB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58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SHleadership@hematology.or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21697-DA9C-7764-FEE8-BBAE000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Oral Abstract Session Introduction Scripting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63F47-3905-C85C-077A-B55F0AA5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685165" indent="-685165">
              <a:buFont typeface="+mj-lt"/>
              <a:buAutoNum type="romanLcPeriod"/>
            </a:pPr>
            <a:r>
              <a:rPr lang="en-US" sz="2400" dirty="0"/>
              <a:t>Welcome, I am Dr. X, from [INSTITUTION], moderator of this session. I am joined by my co-moderator Dr. Y from [INSTITUTION].</a:t>
            </a:r>
            <a:endParaRPr lang="en-US"/>
          </a:p>
          <a:p>
            <a:pPr marL="685165" indent="-685165">
              <a:buFont typeface="+mj-lt"/>
              <a:buAutoNum type="romanLcPeriod"/>
            </a:pPr>
            <a:r>
              <a:rPr lang="en-US" sz="2400" dirty="0"/>
              <a:t>This session is focused on [TOPIC/ABSTRACT REVIEW CATEGORY]. </a:t>
            </a:r>
            <a:endParaRPr lang="en-US" sz="2400" dirty="0">
              <a:ea typeface="Calibri" panose="020F0502020204030204"/>
              <a:cs typeface="Calibri" panose="020F0502020204030204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400" dirty="0"/>
              <a:t>As a reminder, closed-captioning is available on the virtual platform; please click the "CC" button in the video player to activate it.</a:t>
            </a:r>
            <a:endParaRPr lang="en-US" sz="2400" dirty="0">
              <a:ea typeface="Calibri"/>
              <a:cs typeface="Calibri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400" dirty="0"/>
              <a:t>A Q&amp;A period will follow each abstract presentation. In-person attendees may approach a microphone in the aisle to ask a question. </a:t>
            </a:r>
            <a:r>
              <a:rPr lang="en-US" sz="2400" b="1" i="1" dirty="0"/>
              <a:t>All </a:t>
            </a:r>
            <a:r>
              <a:rPr lang="en-US" sz="2400" dirty="0"/>
              <a:t>participants may submit questions during the live session through the virtual meeting platform. Please state or type your name and institution before posing your question. </a:t>
            </a:r>
            <a:endParaRPr lang="en-US" sz="2400" dirty="0">
              <a:ea typeface="Calibri"/>
              <a:cs typeface="Calibri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400" dirty="0"/>
              <a:t>Now I will turn it over to the first presenter.</a:t>
            </a:r>
            <a:endParaRPr lang="en-US" sz="2400" dirty="0">
              <a:ea typeface="Calibri"/>
              <a:cs typeface="Calibri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400" dirty="0"/>
              <a:t>[at start of Q&amp;A] We’ll now take questions. </a:t>
            </a:r>
            <a:endParaRPr lang="en-US" sz="2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416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21697-DA9C-7764-FEE8-BBAE000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Invited Program Session Introduction Scripting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63F47-3905-C85C-077A-B55F0AA5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685165" indent="-685165">
              <a:buFont typeface="+mj-lt"/>
              <a:buAutoNum type="romanLcPeriod"/>
            </a:pPr>
            <a:r>
              <a:rPr lang="en-US" sz="2100" dirty="0"/>
              <a:t>Welcome, I am Dr. X, from [INSTITUTION], chair of this session. [optional: I am joined by [my co-chair, Dr. Y from [INSTITUTION] and] presenters, Drs. A, B, and Ms. C.]</a:t>
            </a:r>
          </a:p>
          <a:p>
            <a:pPr marL="685165" indent="-685165">
              <a:buFont typeface="+mj-lt"/>
              <a:buAutoNum type="romanLcPeriod"/>
            </a:pPr>
            <a:r>
              <a:rPr lang="en-US" sz="2133" dirty="0"/>
              <a:t>This session is focused on TOPIC [INTRODUCTION TO FOLLOW]. </a:t>
            </a:r>
            <a:endParaRPr lang="en-US" sz="2133" dirty="0">
              <a:ea typeface="Calibri" panose="020F0502020204030204"/>
              <a:cs typeface="Calibri" panose="020F0502020204030204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100" dirty="0"/>
              <a:t>As a reminder, closed-captioning is available on the virtual platform; please click the "CC" button in the video player to activate it.</a:t>
            </a:r>
            <a:endParaRPr lang="en-US" sz="2100" dirty="0">
              <a:ea typeface="Calibri"/>
              <a:cs typeface="Calibri"/>
            </a:endParaRPr>
          </a:p>
          <a:p>
            <a:pPr marL="685165" indent="-685165">
              <a:buFont typeface="Calibri Light" panose="020F0302020204030204"/>
              <a:buAutoNum type="romanLcPeriod"/>
            </a:pPr>
            <a:r>
              <a:rPr lang="en-US" sz="2100" dirty="0"/>
              <a:t>Please hold your questions until all presentations have finished. In-person attendees may approach a microphone in the aisle to ask a question. </a:t>
            </a:r>
            <a:r>
              <a:rPr lang="en-US" sz="2100" b="1" i="1" dirty="0"/>
              <a:t>All </a:t>
            </a:r>
            <a:r>
              <a:rPr lang="en-US" sz="2100" dirty="0"/>
              <a:t>participants may submit questions during the live session through the virtual meeting platform. Please state or type your name and institution before posing your question. </a:t>
            </a:r>
            <a:endParaRPr lang="en-US" sz="2100" dirty="0">
              <a:ea typeface="Calibri"/>
              <a:cs typeface="Calibri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100" dirty="0"/>
              <a:t>Now I will turn it over to the first presenter.</a:t>
            </a:r>
            <a:endParaRPr lang="en-US" sz="2100" dirty="0">
              <a:ea typeface="Calibri"/>
              <a:cs typeface="Calibri"/>
            </a:endParaRPr>
          </a:p>
          <a:p>
            <a:pPr marL="685165" indent="-685165">
              <a:buFont typeface="+mj-lt"/>
              <a:buAutoNum type="romanLcPeriod"/>
            </a:pPr>
            <a:r>
              <a:rPr lang="en-US" sz="2100" dirty="0"/>
              <a:t>(at start of Q&amp;A) We’ll now take questions. </a:t>
            </a:r>
            <a:endParaRPr lang="en-US" sz="21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028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21697-DA9C-7764-FEE8-BBAE000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Prompt in response to off-topic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63F47-3905-C85C-077A-B55F0AA52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 times, an attendee may direct questions or statements to the panel that are beyond the scope of the scientific presentation. In keeping with ASH’s Code of Conduct for meeting attendees,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the session chair or moderator may respond with the following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acknowledgement: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marR="0" indent="-51435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appreciate your perspective, but that goes beyond what we’re able to address in this scientific forum, and I cannot speak on behalf of the Society. I encourage you to email </a:t>
            </a:r>
            <a:r>
              <a:rPr lang="en-US" sz="24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ASHleadership@hematology.org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[ASH leadership at hematology dot O-R-G], 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where your viewpoint will be shared with the appropriate leaders.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1025525" lvl="2" indent="-339725">
              <a:spcBef>
                <a:spcPts val="600"/>
              </a:spcBef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[Then pivot to a virtual question or to another microphone in the room.]</a:t>
            </a:r>
          </a:p>
        </p:txBody>
      </p:sp>
    </p:spTree>
    <p:extLst>
      <p:ext uri="{BB962C8B-B14F-4D97-AF65-F5344CB8AC3E}">
        <p14:creationId xmlns:p14="http://schemas.microsoft.com/office/powerpoint/2010/main" val="312530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f428f131-8437-48c9-9cdf-8fab9dca4571">2023</Year>
    <Doc_x0020_Status xmlns="f428f131-8437-48c9-9cdf-8fab9dca4571">Final</Doc_x0020_Status>
    <Doc_x0020_Type xmlns="f428f131-8437-48c9-9cdf-8fab9dca4571">Reference</Doc_x0020_Type>
    <TaxCatchAll xmlns="f428f131-8437-48c9-9cdf-8fab9dca4571" xsi:nil="true"/>
    <lcf76f155ced4ddcb4097134ff3c332f xmlns="21e663e9-9ff8-4e54-8085-e3d0e188f9b2">
      <Terms xmlns="http://schemas.microsoft.com/office/infopath/2007/PartnerControls"/>
    </lcf76f155ced4ddcb4097134ff3c332f>
    <Annual_x0020_Meeting_x0020_Classification xmlns="f428f131-8437-48c9-9cdf-8fab9dca4571">Speaker Logistics</Annual_x0020_Meeting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D629FDC5E2D544A4877A64A27BE919" ma:contentTypeVersion="97" ma:contentTypeDescription="Create a new document." ma:contentTypeScope="" ma:versionID="857b36166b53617cc429d074630829fe">
  <xsd:schema xmlns:xsd="http://www.w3.org/2001/XMLSchema" xmlns:xs="http://www.w3.org/2001/XMLSchema" xmlns:p="http://schemas.microsoft.com/office/2006/metadata/properties" xmlns:ns2="f428f131-8437-48c9-9cdf-8fab9dca4571" xmlns:ns3="21e663e9-9ff8-4e54-8085-e3d0e188f9b2" targetNamespace="http://schemas.microsoft.com/office/2006/metadata/properties" ma:root="true" ma:fieldsID="c8dd5c1aa7f6b4fee6621f10dda80002" ns2:_="" ns3:_="">
    <xsd:import namespace="f428f131-8437-48c9-9cdf-8fab9dca4571"/>
    <xsd:import namespace="21e663e9-9ff8-4e54-8085-e3d0e188f9b2"/>
    <xsd:element name="properties">
      <xsd:complexType>
        <xsd:sequence>
          <xsd:element name="documentManagement">
            <xsd:complexType>
              <xsd:all>
                <xsd:element ref="ns2:Annual_x0020_Meeting_x0020_Classification" minOccurs="0"/>
                <xsd:element ref="ns2:Doc_x0020_Type" minOccurs="0"/>
                <xsd:element ref="ns2:Year" minOccurs="0"/>
                <xsd:element ref="ns3:MediaServiceMetadata" minOccurs="0"/>
                <xsd:element ref="ns3:MediaServiceFastMetadata" minOccurs="0"/>
                <xsd:element ref="ns2:Doc_x0020_Status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8f131-8437-48c9-9cdf-8fab9dca4571" elementFormDefault="qualified">
    <xsd:import namespace="http://schemas.microsoft.com/office/2006/documentManagement/types"/>
    <xsd:import namespace="http://schemas.microsoft.com/office/infopath/2007/PartnerControls"/>
    <xsd:element name="Annual_x0020_Meeting_x0020_Classification" ma:index="8" nillable="true" ma:displayName="AM Classification" ma:format="Dropdown" ma:internalName="Annual_x0020_Meeting_x0020_Classification" ma:readOnly="false">
      <xsd:simpleType>
        <xsd:restriction base="dms:Choice">
          <xsd:enumeration value="Abstract/Posters"/>
          <xsd:enumeration value="Ancillary Meetings"/>
          <xsd:enumeration value="ASH Foundation Run/Walk"/>
          <xsd:enumeration value="ASH Live: Remote Session Viewing"/>
          <xsd:enumeration value="ASH News Daily and TV"/>
          <xsd:enumeration value="ASH on Demand"/>
          <xsd:enumeration value="ASH Sponsored Events"/>
          <xsd:enumeration value="AV"/>
          <xsd:enumeration value="Catering/Concessions"/>
          <xsd:enumeration value="Child Care"/>
          <xsd:enumeration value="CME"/>
          <xsd:enumeration value="ConvCenter"/>
          <xsd:enumeration value="Corporate Support"/>
          <xsd:enumeration value="Data Insights"/>
          <xsd:enumeration value="Education Program"/>
          <xsd:enumeration value="Executive Committee Dinner"/>
          <xsd:enumeration value="Exhibits"/>
          <xsd:enumeration value="Finance"/>
          <xsd:enumeration value="Floor Plans"/>
          <xsd:enumeration value="Friday Satellite Symposia"/>
          <xsd:enumeration value="Friday Scientific Workshops"/>
          <xsd:enumeration value="Function Book"/>
          <xsd:enumeration value="Global Dinner"/>
          <xsd:enumeration value="Government Concierge"/>
          <xsd:enumeration value="Housing"/>
          <xsd:enumeration value="Insurance"/>
          <xsd:enumeration value="Logistics"/>
          <xsd:enumeration value="Marketing/PR"/>
          <xsd:enumeration value="Misc Program"/>
          <xsd:enumeration value="Mobile App"/>
          <xsd:enumeration value="Other Medical Meetings"/>
          <xsd:enumeration value="President's Dinner"/>
          <xsd:enumeration value="President's Reception"/>
          <xsd:enumeration value="Product Theaters"/>
          <xsd:enumeration value="Promotion/PR"/>
          <xsd:enumeration value="Registration"/>
          <xsd:enumeration value="RFP"/>
          <xsd:enumeration value="Scientific Program"/>
          <xsd:enumeration value="Security"/>
          <xsd:enumeration value="Selfies"/>
          <xsd:enumeration value="Shuttle/Transportation"/>
          <xsd:enumeration value="Signs and Structures"/>
          <xsd:enumeration value="Site Visits"/>
          <xsd:enumeration value="Social Events"/>
          <xsd:enumeration value="Spargo Archives"/>
          <xsd:enumeration value="Speaker Logistics"/>
          <xsd:enumeration value="Speakers Letters"/>
          <xsd:enumeration value="Special Events"/>
          <xsd:enumeration value="Special Lecture"/>
          <xsd:enumeration value="Special Session"/>
          <xsd:enumeration value="Staff Info"/>
          <xsd:enumeration value="Support Services"/>
          <xsd:enumeration value="Training Event"/>
          <xsd:enumeration value="VIP Letter"/>
          <xsd:enumeration value="Virtual Meeting"/>
          <xsd:enumeration value="Wellness Studio"/>
          <xsd:enumeration value="Whiteboard Wall"/>
          <xsd:enumeration value="Wi-Fi/Internet"/>
        </xsd:restriction>
      </xsd:simpleType>
    </xsd:element>
    <xsd:element name="Doc_x0020_Type" ma:index="9" nillable="true" ma:displayName="Doc Type" ma:format="Dropdown" ma:internalName="Doc_x0020_Type" ma:readOnly="false">
      <xsd:simpleType>
        <xsd:restriction base="dms:Choice">
          <xsd:enumeration value="Advertisement"/>
          <xsd:enumeration value="Agenda"/>
          <xsd:enumeration value="Certificate of Insurance"/>
          <xsd:enumeration value="Contract"/>
          <xsd:enumeration value="E-mail"/>
          <xsd:enumeration value="Form"/>
          <xsd:enumeration value="Letter"/>
          <xsd:enumeration value="Map"/>
          <xsd:enumeration value="Meeting Notebook"/>
          <xsd:enumeration value="Memo"/>
          <xsd:enumeration value="Minutes"/>
          <xsd:enumeration value="Miscellaneous"/>
          <xsd:enumeration value="Official (Legal Docs)"/>
          <xsd:enumeration value="Policy"/>
          <xsd:enumeration value="Presentation"/>
          <xsd:enumeration value="Reference"/>
          <xsd:enumeration value="Report"/>
          <xsd:enumeration value="RFP"/>
          <xsd:enumeration value="Standard Operating Procedure (SOP)"/>
          <xsd:enumeration value="Survey"/>
          <xsd:enumeration value="Template"/>
          <xsd:enumeration value="Timeline"/>
        </xsd:restriction>
      </xsd:simpleType>
    </xsd:element>
    <xsd:element name="Year" ma:index="10" nillable="true" ma:displayName="Year" ma:default="2023" ma:format="Dropdown" ma:internalName="Year" ma:readOnly="false">
      <xsd:simpleType>
        <xsd:restriction base="dms:Choice">
          <xsd:enumeration value="2034"/>
          <xsd:enumeration value="2033"/>
          <xsd:enumeration value="2032"/>
          <xsd:enumeration value="2031"/>
          <xsd:enumeration value="2030"/>
          <xsd:enumeration value="2029"/>
          <xsd:enumeration value="2028"/>
          <xsd:enumeration value="2027"/>
          <xsd:enumeration value="2026"/>
          <xsd:enumeration value="2025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  <xsd:enumeration value="1994"/>
          <xsd:enumeration value="1993"/>
          <xsd:enumeration value="1992"/>
          <xsd:enumeration value="1991"/>
          <xsd:enumeration value="1990"/>
        </xsd:restriction>
      </xsd:simpleType>
    </xsd:element>
    <xsd:element name="Doc_x0020_Status" ma:index="13" nillable="true" ma:displayName="Doc Status" ma:default="Final" ma:format="Dropdown" ma:internalName="Doc_x0020_Status" ma:readOnly="false">
      <xsd:simpleType>
        <xsd:restriction base="dms:Choice">
          <xsd:enumeration value="Draft"/>
          <xsd:enumeration value="Final"/>
        </xsd:restriction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921606-c105-48ac-9c58-9e88b1f69728}" ma:internalName="TaxCatchAll" ma:showField="CatchAllData" ma:web="f428f131-8437-48c9-9cdf-8fab9dca4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663e9-9ff8-4e54-8085-e3d0e188f9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27a6b3a0-d35f-4ecf-9586-1f4c274d16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174847-79C0-44FE-8565-6D14D92613F3}">
  <ds:schemaRefs>
    <ds:schemaRef ds:uri="http://purl.org/dc/elements/1.1/"/>
    <ds:schemaRef ds:uri="http://schemas.microsoft.com/office/2006/metadata/properties"/>
    <ds:schemaRef ds:uri="21e663e9-9ff8-4e54-8085-e3d0e188f9b2"/>
    <ds:schemaRef ds:uri="http://purl.org/dc/terms/"/>
    <ds:schemaRef ds:uri="f428f131-8437-48c9-9cdf-8fab9dca4571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1172966-72B4-4739-86DE-E2738FA3F4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28f131-8437-48c9-9cdf-8fab9dca4571"/>
    <ds:schemaRef ds:uri="21e663e9-9ff8-4e54-8085-e3d0e188f9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761A80-C25B-41B2-A6CE-B60FBF179F22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38152FF0-BDF0-4C6D-AC33-4C25B68104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445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Oral Abstract Session Introduction Scripting</vt:lpstr>
      <vt:lpstr>Invited Program Session Introduction Scripting</vt:lpstr>
      <vt:lpstr>Prompt in response to off-topic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Abstract Session Introduction Scripting</dc:title>
  <dc:creator>Alice Kuaban</dc:creator>
  <cp:lastModifiedBy>Ana Velarde</cp:lastModifiedBy>
  <cp:revision>7</cp:revision>
  <dcterms:created xsi:type="dcterms:W3CDTF">2023-09-19T14:03:58Z</dcterms:created>
  <dcterms:modified xsi:type="dcterms:W3CDTF">2023-11-15T14:44:18Z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0x010100FFD629FDC5E2D544A4877A64A27BE919</vt:lpwstr>
  </property>
  <property fmtid="{D5CDD505-2E9C-101B-9397-08002B2CF9AE}" pid="3" name="MediaServiceImageTags">
    <vt:lpwstr/>
  </property>
</Properties>
</file>